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275" r:id="rId4"/>
    <p:sldId id="257" r:id="rId5"/>
    <p:sldId id="280" r:id="rId6"/>
    <p:sldId id="276" r:id="rId7"/>
    <p:sldId id="277" r:id="rId8"/>
    <p:sldId id="259" r:id="rId9"/>
    <p:sldId id="278" r:id="rId10"/>
    <p:sldId id="260" r:id="rId11"/>
    <p:sldId id="295" r:id="rId12"/>
    <p:sldId id="296" r:id="rId13"/>
    <p:sldId id="263" r:id="rId14"/>
    <p:sldId id="297" r:id="rId15"/>
    <p:sldId id="29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>
        <p:scale>
          <a:sx n="73" d="100"/>
          <a:sy n="73" d="100"/>
        </p:scale>
        <p:origin x="-768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6095-A4F1-4DAC-96C4-EF0712174878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DF4D-50C2-4C2E-8C27-5C1C99A6CC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128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6095-A4F1-4DAC-96C4-EF0712174878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DF4D-50C2-4C2E-8C27-5C1C99A6CC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34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6095-A4F1-4DAC-96C4-EF0712174878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DF4D-50C2-4C2E-8C27-5C1C99A6CC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4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6095-A4F1-4DAC-96C4-EF0712174878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DF4D-50C2-4C2E-8C27-5C1C99A6CC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490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6095-A4F1-4DAC-96C4-EF0712174878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DF4D-50C2-4C2E-8C27-5C1C99A6CC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18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6095-A4F1-4DAC-96C4-EF0712174878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DF4D-50C2-4C2E-8C27-5C1C99A6CC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690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6095-A4F1-4DAC-96C4-EF0712174878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DF4D-50C2-4C2E-8C27-5C1C99A6CC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688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6095-A4F1-4DAC-96C4-EF0712174878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DF4D-50C2-4C2E-8C27-5C1C99A6CC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69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6095-A4F1-4DAC-96C4-EF0712174878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DF4D-50C2-4C2E-8C27-5C1C99A6CC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581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6095-A4F1-4DAC-96C4-EF0712174878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DF4D-50C2-4C2E-8C27-5C1C99A6CC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61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6095-A4F1-4DAC-96C4-EF0712174878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9DF4D-50C2-4C2E-8C27-5C1C99A6CC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623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A6095-A4F1-4DAC-96C4-EF0712174878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9DF4D-50C2-4C2E-8C27-5C1C99A6CC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461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9LSnINglkQA&amp;NR=1&amp;feature=endscree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user/projectmanagervideos?v=qELyWijpJR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youtube.com/watch?v=80c-LRRJ0W8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61VgkKz8mBU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1"/>
            <a:ext cx="7772400" cy="990600"/>
          </a:xfrm>
        </p:spPr>
        <p:txBody>
          <a:bodyPr/>
          <a:lstStyle/>
          <a:p>
            <a:r>
              <a:rPr lang="en-US" b="1" dirty="0" smtClean="0"/>
              <a:t>Objective 2.02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2438400"/>
            <a:ext cx="731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Utilize project-management skills to improve workflow and minimize costs</a:t>
            </a:r>
          </a:p>
        </p:txBody>
      </p:sp>
      <p:pic>
        <p:nvPicPr>
          <p:cNvPr id="1026" name="Picture 2" descr="C:\Documents and Settings\home\Local Settings\Temporary Internet Files\Content.IE5\NO8DP6OA\MC90028708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582988"/>
            <a:ext cx="2635250" cy="291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01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Planning Explained Simply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</a:t>
            </a:r>
          </a:p>
          <a:p>
            <a:r>
              <a:rPr lang="en-US" u="sng" dirty="0">
                <a:hlinkClick r:id="rId2"/>
              </a:rPr>
              <a:t>http://www.youtube.com/watch?v=9LSnINglkQA&amp;NR=1&amp;feature=endscreen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969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Develop Project Plans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PROJECT PLAN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Project: </a:t>
            </a:r>
            <a:r>
              <a:rPr lang="en-US" dirty="0" smtClean="0"/>
              <a:t>Unique task with a beginning and an end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Project Plan: </a:t>
            </a:r>
            <a:r>
              <a:rPr lang="en-US" dirty="0" smtClean="0"/>
              <a:t>specific plan for accomplishing a project’s objectives</a:t>
            </a:r>
          </a:p>
          <a:p>
            <a:pPr lvl="1"/>
            <a:r>
              <a:rPr lang="en-US" b="1" u="sng" dirty="0" smtClean="0">
                <a:solidFill>
                  <a:srgbClr val="FF0000"/>
                </a:solidFill>
              </a:rPr>
              <a:t>Helps you mentally walk through your project from start to finish</a:t>
            </a:r>
          </a:p>
          <a:p>
            <a:pPr lvl="1"/>
            <a:r>
              <a:rPr lang="en-US" dirty="0" smtClean="0"/>
              <a:t>Custom-Made Plan</a:t>
            </a:r>
          </a:p>
        </p:txBody>
      </p:sp>
    </p:spTree>
    <p:extLst>
      <p:ext uri="{BB962C8B-B14F-4D97-AF65-F5344CB8AC3E}">
        <p14:creationId xmlns:p14="http://schemas.microsoft.com/office/powerpoint/2010/main" val="197499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does Project Planning?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Project Manager</a:t>
            </a:r>
          </a:p>
          <a:p>
            <a:pPr lvl="1"/>
            <a:r>
              <a:rPr lang="en-US" dirty="0" smtClean="0"/>
              <a:t>Plans and completes</a:t>
            </a:r>
          </a:p>
          <a:p>
            <a:pPr lvl="1"/>
            <a:r>
              <a:rPr lang="en-US" dirty="0" smtClean="0"/>
              <a:t>May involve stakeholders and participants</a:t>
            </a:r>
          </a:p>
          <a:p>
            <a:r>
              <a:rPr lang="en-US" dirty="0" smtClean="0"/>
              <a:t>Stakeholders</a:t>
            </a:r>
          </a:p>
          <a:p>
            <a:pPr lvl="1"/>
            <a:r>
              <a:rPr lang="en-US" dirty="0" smtClean="0"/>
              <a:t>Benefit from successful project completion</a:t>
            </a:r>
          </a:p>
          <a:p>
            <a:r>
              <a:rPr lang="en-US" dirty="0" smtClean="0"/>
              <a:t>Participants</a:t>
            </a:r>
          </a:p>
          <a:p>
            <a:pPr lvl="1"/>
            <a:r>
              <a:rPr lang="en-US" dirty="0" smtClean="0"/>
              <a:t>Role in the project as authority figures, team members, experts/consultants, or support services personnel</a:t>
            </a:r>
            <a:endParaRPr lang="en-US" dirty="0"/>
          </a:p>
        </p:txBody>
      </p:sp>
      <p:pic>
        <p:nvPicPr>
          <p:cNvPr id="6146" name="Picture 2" descr="C:\Users\julie smigiel\AppData\Local\Microsoft\Windows\Temporary Internet Files\Content.IE5\3233NH8G\MC90023317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5" y="1038225"/>
            <a:ext cx="1495425" cy="2163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IMPORTANCE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OF PROJECT PLANNING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Gives direction and keeps project on track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Helps coordinate parts of the project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Provides a standard for completion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Keeps focus on the end result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Motivates by dividing into steps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Helps deal with uncertainty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USES 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>OF PROJECT PLANS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Goals</a:t>
            </a:r>
          </a:p>
          <a:p>
            <a:pPr lvl="1"/>
            <a:r>
              <a:rPr lang="en-US" dirty="0" smtClean="0"/>
              <a:t>Helps managers develop goals to meet project expectations  </a:t>
            </a:r>
          </a:p>
          <a:p>
            <a:r>
              <a:rPr lang="en-US" b="1" dirty="0" smtClean="0"/>
              <a:t>Scheduling</a:t>
            </a:r>
          </a:p>
          <a:p>
            <a:pPr lvl="1"/>
            <a:r>
              <a:rPr lang="en-US" dirty="0" smtClean="0"/>
              <a:t>Helps managers schedule enough time to execute a project</a:t>
            </a:r>
          </a:p>
          <a:p>
            <a:pPr lvl="1"/>
            <a:r>
              <a:rPr lang="en-US" dirty="0" smtClean="0"/>
              <a:t>Breakdowns a complex project into simple tasks</a:t>
            </a:r>
          </a:p>
          <a:p>
            <a:pPr lvl="1"/>
            <a:r>
              <a:rPr lang="en-US" dirty="0" smtClean="0"/>
              <a:t>Easier to arrive at more accurate time estimates</a:t>
            </a:r>
          </a:p>
          <a:p>
            <a:r>
              <a:rPr lang="en-US" b="1" dirty="0" smtClean="0"/>
              <a:t>Risk Management</a:t>
            </a:r>
          </a:p>
          <a:p>
            <a:pPr lvl="1"/>
            <a:r>
              <a:rPr lang="en-US" dirty="0" smtClean="0"/>
              <a:t>Force a manager to consider potential pitfalls </a:t>
            </a:r>
          </a:p>
          <a:p>
            <a:pPr lvl="1"/>
            <a:r>
              <a:rPr lang="en-US" dirty="0" smtClean="0"/>
              <a:t>Plan how to avoid a risk</a:t>
            </a:r>
          </a:p>
          <a:p>
            <a:pPr lvl="1"/>
            <a:r>
              <a:rPr lang="en-US" dirty="0" smtClean="0"/>
              <a:t>How to respond if the risk becomes a real threat to the project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FACTORS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/>
              <a:t>AFFECTING PROJECT PLANNING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077200" cy="4267200"/>
          </a:xfrm>
        </p:spPr>
        <p:txBody>
          <a:bodyPr>
            <a:normAutofit/>
          </a:bodyPr>
          <a:lstStyle/>
          <a:p>
            <a:pPr marL="0" indent="0"/>
            <a:r>
              <a:rPr lang="en-US" b="1" u="sng" dirty="0" smtClean="0">
                <a:solidFill>
                  <a:srgbClr val="FF0000"/>
                </a:solidFill>
              </a:rPr>
              <a:t>Change: </a:t>
            </a:r>
            <a:r>
              <a:rPr lang="en-US" dirty="0" smtClean="0"/>
              <a:t>Always need to prepare for project plan to change</a:t>
            </a:r>
          </a:p>
          <a:p>
            <a:pPr marL="400050" lvl="1" indent="0"/>
            <a:r>
              <a:rPr lang="en-US" b="1" i="1" dirty="0" smtClean="0"/>
              <a:t> Being prepared for change = successful project</a:t>
            </a:r>
          </a:p>
          <a:p>
            <a:pPr marL="0" indent="0"/>
            <a:r>
              <a:rPr lang="en-US" dirty="0" smtClean="0"/>
              <a:t>Project’s</a:t>
            </a:r>
            <a:r>
              <a:rPr lang="en-US" b="1" dirty="0" smtClean="0"/>
              <a:t> objectives</a:t>
            </a:r>
          </a:p>
          <a:p>
            <a:pPr marL="0" indent="0"/>
            <a:r>
              <a:rPr lang="en-US" dirty="0" smtClean="0"/>
              <a:t>Project’s </a:t>
            </a:r>
            <a:r>
              <a:rPr lang="en-US" b="1" dirty="0" smtClean="0"/>
              <a:t>Timeline </a:t>
            </a:r>
          </a:p>
          <a:p>
            <a:pPr marL="0" indent="0"/>
            <a:r>
              <a:rPr lang="en-US" b="1" dirty="0" smtClean="0"/>
              <a:t>Resources/information </a:t>
            </a:r>
            <a:r>
              <a:rPr lang="en-US" dirty="0" smtClean="0"/>
              <a:t>available</a:t>
            </a:r>
          </a:p>
          <a:p>
            <a:pPr marL="400050" lvl="1" indent="0"/>
            <a:r>
              <a:rPr lang="en-US" dirty="0" smtClean="0"/>
              <a:t>Money and People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9218" name="Picture 2" descr="C:\Users\julie smigiel\AppData\Local\Microsoft\Windows\Temporary Internet Files\Content.IE5\3233NH8G\MP90044236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191000"/>
            <a:ext cx="2178106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18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COMPONENTS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OF A PROJECT PLAN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Name</a:t>
            </a:r>
            <a:r>
              <a:rPr lang="en-US" dirty="0" smtClean="0"/>
              <a:t> of each task </a:t>
            </a:r>
          </a:p>
          <a:p>
            <a:r>
              <a:rPr lang="en-US" dirty="0" smtClean="0"/>
              <a:t>Task </a:t>
            </a:r>
            <a:r>
              <a:rPr lang="en-US" b="1" dirty="0" smtClean="0"/>
              <a:t>duration (Start and end date)</a:t>
            </a:r>
          </a:p>
          <a:p>
            <a:r>
              <a:rPr lang="en-US" dirty="0" smtClean="0"/>
              <a:t>Actual task </a:t>
            </a:r>
            <a:r>
              <a:rPr lang="en-US" b="1" dirty="0" smtClean="0"/>
              <a:t>completion date </a:t>
            </a:r>
          </a:p>
          <a:p>
            <a:r>
              <a:rPr lang="en-US" b="1" dirty="0" smtClean="0"/>
              <a:t>Timeline/schedule</a:t>
            </a:r>
            <a:r>
              <a:rPr lang="en-US" dirty="0" smtClean="0"/>
              <a:t> of the tasks</a:t>
            </a:r>
          </a:p>
          <a:p>
            <a:r>
              <a:rPr lang="en-US" b="1" dirty="0" smtClean="0"/>
              <a:t>“Owner” </a:t>
            </a:r>
            <a:r>
              <a:rPr lang="en-US" dirty="0" smtClean="0"/>
              <a:t>of the task </a:t>
            </a:r>
          </a:p>
          <a:p>
            <a:r>
              <a:rPr lang="en-US" b="1" dirty="0" smtClean="0"/>
              <a:t>Percent complete </a:t>
            </a:r>
            <a:r>
              <a:rPr lang="en-US" dirty="0" smtClean="0"/>
              <a:t>of each task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PROJECT-PLANNING TOOLS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05800" cy="46021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Help identify:</a:t>
            </a:r>
          </a:p>
          <a:p>
            <a:pPr marL="400050" lvl="1" indent="0">
              <a:lnSpc>
                <a:spcPct val="150000"/>
              </a:lnSpc>
            </a:pPr>
            <a:r>
              <a:rPr lang="en-US" sz="2400" b="1" dirty="0" smtClean="0"/>
              <a:t>What</a:t>
            </a:r>
            <a:r>
              <a:rPr lang="en-US" sz="2400" dirty="0" smtClean="0"/>
              <a:t> has to be done</a:t>
            </a:r>
          </a:p>
          <a:p>
            <a:pPr marL="400050" lvl="1" indent="0">
              <a:lnSpc>
                <a:spcPct val="150000"/>
              </a:lnSpc>
            </a:pPr>
            <a:r>
              <a:rPr lang="en-US" sz="2400" b="1" dirty="0" smtClean="0"/>
              <a:t>Who</a:t>
            </a:r>
            <a:r>
              <a:rPr lang="en-US" sz="2400" dirty="0" smtClean="0"/>
              <a:t> is responsible</a:t>
            </a:r>
          </a:p>
          <a:p>
            <a:pPr marL="400050" lvl="1" indent="0">
              <a:lnSpc>
                <a:spcPct val="150000"/>
              </a:lnSpc>
            </a:pPr>
            <a:r>
              <a:rPr lang="en-US" sz="2400" b="1" dirty="0" smtClean="0"/>
              <a:t>How</a:t>
            </a:r>
            <a:r>
              <a:rPr lang="en-US" sz="2400" dirty="0" smtClean="0"/>
              <a:t> the work will be monitored</a:t>
            </a:r>
          </a:p>
          <a:p>
            <a:pPr marL="400050" lvl="1" indent="0">
              <a:lnSpc>
                <a:spcPct val="150000"/>
              </a:lnSpc>
            </a:pPr>
            <a:r>
              <a:rPr lang="en-US" sz="2400" b="1" dirty="0" smtClean="0"/>
              <a:t>Timeframe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Examples:</a:t>
            </a:r>
          </a:p>
          <a:p>
            <a:pPr marL="400050" lvl="1" indent="0"/>
            <a:r>
              <a:rPr lang="en-US" b="1" dirty="0" smtClean="0"/>
              <a:t>Charts</a:t>
            </a:r>
          </a:p>
          <a:p>
            <a:pPr marL="400050" lvl="1" indent="0"/>
            <a:r>
              <a:rPr lang="en-US" b="1" dirty="0" smtClean="0"/>
              <a:t>Computer Software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5149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u="sng" dirty="0" smtClean="0">
              <a:hlinkClick r:id="rId2"/>
            </a:endParaRPr>
          </a:p>
          <a:p>
            <a:endParaRPr lang="en-US" u="sng" dirty="0">
              <a:hlinkClick r:id="rId2"/>
            </a:endParaRPr>
          </a:p>
          <a:p>
            <a:r>
              <a:rPr lang="en-US" u="sng" dirty="0" smtClean="0">
                <a:hlinkClick r:id="rId2"/>
              </a:rPr>
              <a:t>http</a:t>
            </a:r>
            <a:r>
              <a:rPr lang="en-US" u="sng" dirty="0">
                <a:hlinkClick r:id="rId2"/>
              </a:rPr>
              <a:t>://www.youtube.com/user/projectmanagervideos?v=qELyWijpJRE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277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Sticky Notes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0"/>
            <a:ext cx="8610600" cy="4832351"/>
          </a:xfrm>
        </p:spPr>
        <p:txBody>
          <a:bodyPr/>
          <a:lstStyle/>
          <a:p>
            <a:endParaRPr lang="en-US" u="sng" dirty="0" smtClean="0">
              <a:hlinkClick r:id="rId2"/>
            </a:endParaRPr>
          </a:p>
          <a:p>
            <a:pPr marL="0" indent="0">
              <a:buNone/>
            </a:pPr>
            <a:r>
              <a:rPr lang="en-US" u="sng" dirty="0" smtClean="0">
                <a:hlinkClick r:id="rId2"/>
              </a:rPr>
              <a:t>http</a:t>
            </a:r>
            <a:r>
              <a:rPr lang="en-US" u="sng" dirty="0">
                <a:hlinkClick r:id="rId2"/>
              </a:rPr>
              <a:t>://www.youtube.com/watch?v=80c-LRRJ0W8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 descr="C:\Documents and Settings\home\Local Settings\Temporary Internet Files\Content.IE5\N4RVIOLA\MP90043095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107" y="1"/>
            <a:ext cx="2029521" cy="198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Documents and Settings\home\Local Settings\Temporary Internet Files\Content.IE5\N4RVIOLA\MP90043095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24098"/>
            <a:ext cx="2029521" cy="198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362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DEVELOPING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 PROJECT PLAN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34339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Identify goals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Precisely Define the Project</a:t>
            </a:r>
          </a:p>
          <a:p>
            <a:pPr marL="914400" lvl="1" indent="-514350"/>
            <a:r>
              <a:rPr lang="en-US" dirty="0" smtClean="0">
                <a:solidFill>
                  <a:srgbClr val="FF0000"/>
                </a:solidFill>
              </a:rPr>
              <a:t>Helps you achieve your objectives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Monitor progress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Insures the project’s quality and budget doesn’t suffer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Risk Management </a:t>
            </a:r>
          </a:p>
          <a:p>
            <a:pPr marL="914400" lvl="1" indent="-514350"/>
            <a:r>
              <a:rPr lang="en-US" dirty="0" smtClean="0"/>
              <a:t>What is the “Plan B” if and when things go wrong</a:t>
            </a:r>
          </a:p>
        </p:txBody>
      </p:sp>
    </p:spTree>
    <p:extLst>
      <p:ext uri="{BB962C8B-B14F-4D97-AF65-F5344CB8AC3E}">
        <p14:creationId xmlns:p14="http://schemas.microsoft.com/office/powerpoint/2010/main" val="154559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hlinkClick r:id="rId2"/>
              </a:rPr>
              <a:t>http://www.youtube.com/watch?v=61VgkKz8mBU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347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Remember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Six P’s of Project Planning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endParaRPr lang="en-US" sz="4800" dirty="0" smtClean="0"/>
          </a:p>
          <a:p>
            <a:pPr>
              <a:buFont typeface="Wingdings" pitchFamily="2" charset="2"/>
              <a:buChar char="v"/>
            </a:pPr>
            <a:r>
              <a:rPr lang="en-US" sz="4800" dirty="0" smtClean="0">
                <a:solidFill>
                  <a:srgbClr val="7030A0"/>
                </a:solidFill>
              </a:rPr>
              <a:t>Proper Planning Prevents Poor Project Performance</a:t>
            </a:r>
            <a:endParaRPr lang="en-US" sz="4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00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334</Words>
  <Application>Microsoft Office PowerPoint</Application>
  <PresentationFormat>On-screen Show (4:3)</PresentationFormat>
  <Paragraphs>82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Objective 2.02</vt:lpstr>
      <vt:lpstr>Project Planning Explained Simply</vt:lpstr>
      <vt:lpstr>Develop Project Plans</vt:lpstr>
      <vt:lpstr>PROJECT PLAN</vt:lpstr>
      <vt:lpstr>Who does Project Planning?</vt:lpstr>
      <vt:lpstr>IMPORTANCE  OF PROJECT PLANNING</vt:lpstr>
      <vt:lpstr>USES  OF PROJECT PLANS</vt:lpstr>
      <vt:lpstr>FACTORS  AFFECTING PROJECT PLANNING</vt:lpstr>
      <vt:lpstr>COMPONENTS  OF A PROJECT PLAN</vt:lpstr>
      <vt:lpstr>PROJECT-PLANNING TOOLS</vt:lpstr>
      <vt:lpstr>Technology Software</vt:lpstr>
      <vt:lpstr>Sticky Notes</vt:lpstr>
      <vt:lpstr>DEVELOPING  A PROJECT PLAN</vt:lpstr>
      <vt:lpstr>Project Overview</vt:lpstr>
      <vt:lpstr>Remember Six P’s of Project Planning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2.02 Project-Management Skills</dc:title>
  <dc:creator>esr</dc:creator>
  <cp:lastModifiedBy>Karen Isbell</cp:lastModifiedBy>
  <cp:revision>43</cp:revision>
  <dcterms:created xsi:type="dcterms:W3CDTF">2012-07-24T15:17:52Z</dcterms:created>
  <dcterms:modified xsi:type="dcterms:W3CDTF">2013-03-07T14:48:55Z</dcterms:modified>
</cp:coreProperties>
</file>