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9" r:id="rId3"/>
    <p:sldId id="270" r:id="rId4"/>
    <p:sldId id="271" r:id="rId5"/>
    <p:sldId id="272" r:id="rId6"/>
    <p:sldId id="273" r:id="rId7"/>
    <p:sldId id="275" r:id="rId8"/>
    <p:sldId id="274" r:id="rId9"/>
    <p:sldId id="279" r:id="rId10"/>
  </p:sldIdLst>
  <p:sldSz cx="9144000" cy="6858000" type="screen4x3"/>
  <p:notesSz cx="7086600" cy="9372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6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788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71E62-4185-4ED4-A5A1-6817EFE7F52A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451350"/>
            <a:ext cx="5670550" cy="421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788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7374B-130C-48F6-B3BD-BF61CB4B5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96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00150" y="703263"/>
            <a:ext cx="4686300" cy="3514725"/>
          </a:xfrm>
          <a:solidFill>
            <a:srgbClr val="FFFFFF"/>
          </a:solidFill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xfrm>
            <a:off x="708025" y="4451350"/>
            <a:ext cx="5670550" cy="4217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Slide Number Placeholder 3"/>
          <p:cNvSpPr txBox="1">
            <a:spLocks noGrp="1"/>
          </p:cNvSpPr>
          <p:nvPr/>
        </p:nvSpPr>
        <p:spPr bwMode="auto">
          <a:xfrm>
            <a:off x="4014788" y="8902700"/>
            <a:ext cx="307022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48315F69-FAAA-41DD-9DF4-27595CD18621}" type="slidenum">
              <a:rPr lang="en-US" sz="1200"/>
              <a:pPr algn="r" eaLnBrk="1" hangingPunct="1"/>
              <a:t>9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6704D-AC7D-41AC-AC27-2504A45CADD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752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F45B7-A69F-45B3-A441-024D767BD6A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2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5E2B3-2D93-4434-BD41-D160140D82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878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41589-AF36-4B70-9FCB-9A5A243CBA2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42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482E2-0170-4B42-80BB-0D0BC5A8178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70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EFD6B-4093-44A5-A01B-7CB4EEA2752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12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808035-1AC4-460F-9A18-42033A8F306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19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CA44B-DF94-4218-A0CD-44651512420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853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505D35-5132-44A8-B691-CCF1390D1BB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A70AF-CEB0-4E51-8AC4-293A352B1DA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584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2EF12-2868-45EB-B7E5-672D558BB53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4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79C946B-5B1F-442C-A792-677E0BEAC72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76201"/>
            <a:ext cx="8763000" cy="914399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 SEM1 1.08 A - </a:t>
            </a:r>
            <a:r>
              <a:rPr lang="en-US" sz="4000" b="1" u="sng" dirty="0" smtClean="0">
                <a:solidFill>
                  <a:srgbClr val="0070C0"/>
                </a:solidFill>
              </a:rPr>
              <a:t>Customer Relations</a:t>
            </a:r>
            <a:endParaRPr lang="en-US" sz="4000" b="1" u="sng" dirty="0">
              <a:solidFill>
                <a:srgbClr val="0070C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3505200"/>
          </a:xfrm>
        </p:spPr>
        <p:txBody>
          <a:bodyPr/>
          <a:lstStyle/>
          <a:p>
            <a:pPr marL="571500" indent="-571500" algn="l">
              <a:buFont typeface="Arial" pitchFamily="34" charset="0"/>
              <a:buChar char="•"/>
            </a:pPr>
            <a:r>
              <a:rPr lang="en-US" sz="4000" b="1" dirty="0" smtClean="0"/>
              <a:t>PE - Resolve conflicts with/for customers to encourage repeat business</a:t>
            </a:r>
          </a:p>
          <a:p>
            <a:pPr marL="571500" indent="-571500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PI – Handle difficult customers</a:t>
            </a:r>
          </a:p>
          <a:p>
            <a:pPr marL="571500" indent="-571500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PI – Handle customer/client complaints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985656"/>
            <a:ext cx="1809750" cy="1643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957354"/>
            <a:ext cx="19812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990011"/>
            <a:ext cx="1828800" cy="1643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Define the term complaint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50292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Complaint</a:t>
            </a:r>
            <a:r>
              <a:rPr lang="en-US" sz="2800" dirty="0" smtClean="0">
                <a:solidFill>
                  <a:srgbClr val="FF0000"/>
                </a:solidFill>
              </a:rPr>
              <a:t> is a customer’s dissatisfaction expressed orally, silently or in writing</a:t>
            </a:r>
          </a:p>
          <a:p>
            <a:pPr lvl="1"/>
            <a:r>
              <a:rPr lang="en-US" sz="2400" dirty="0" smtClean="0"/>
              <a:t>Some customers actually express the true reasons</a:t>
            </a:r>
          </a:p>
          <a:p>
            <a:pPr lvl="1"/>
            <a:r>
              <a:rPr lang="en-US" sz="2400" dirty="0" smtClean="0"/>
              <a:t>Others do not tell the real reasons</a:t>
            </a:r>
          </a:p>
          <a:p>
            <a:pPr lvl="2"/>
            <a:r>
              <a:rPr lang="en-US" dirty="0" smtClean="0"/>
              <a:t>These customers normally conceal the real complaint by stating another believable, but secondary, reason for the dissatisfaction</a:t>
            </a:r>
          </a:p>
          <a:p>
            <a:pPr lvl="2"/>
            <a:r>
              <a:rPr lang="en-US" dirty="0" smtClean="0"/>
              <a:t>Example: </a:t>
            </a:r>
          </a:p>
          <a:p>
            <a:pPr lvl="2"/>
            <a:r>
              <a:rPr lang="en-US" dirty="0" smtClean="0"/>
              <a:t>Customer returns a pair of shoes due to the color of the shoe but the real reason was the high price </a:t>
            </a:r>
          </a:p>
          <a:p>
            <a:pPr lvl="2"/>
            <a:r>
              <a:rPr lang="en-US" dirty="0" smtClean="0"/>
              <a:t>Salesperson must skillfully question and inspect the product to discover the real complaint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09600"/>
            <a:ext cx="16192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181600"/>
            <a:ext cx="1143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42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Identify the costs associated with customer complaints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2100"/>
            <a:ext cx="8229600" cy="51054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Loss of sales </a:t>
            </a:r>
            <a:r>
              <a:rPr lang="en-US" sz="2400" dirty="0" smtClean="0"/>
              <a:t>– present and future</a:t>
            </a:r>
          </a:p>
          <a:p>
            <a:pPr lvl="1"/>
            <a:r>
              <a:rPr lang="en-US" sz="2000" dirty="0" smtClean="0"/>
              <a:t>One dissatisfied customer may tell 10 other potential customers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Damaged image </a:t>
            </a:r>
            <a:r>
              <a:rPr lang="en-US" sz="2400" dirty="0" smtClean="0"/>
              <a:t>– store, product &amp; sales personne</a:t>
            </a:r>
            <a:r>
              <a:rPr lang="en-US" sz="2400" dirty="0"/>
              <a:t>l</a:t>
            </a:r>
            <a:endParaRPr lang="en-US" sz="2400" dirty="0" smtClean="0"/>
          </a:p>
          <a:p>
            <a:r>
              <a:rPr lang="en-US" sz="2300" b="1" dirty="0" smtClean="0">
                <a:solidFill>
                  <a:srgbClr val="FF0000"/>
                </a:solidFill>
              </a:rPr>
              <a:t>Additional recordkeeping </a:t>
            </a:r>
            <a:r>
              <a:rPr lang="en-US" sz="2300" b="1" dirty="0" smtClean="0">
                <a:solidFill>
                  <a:srgbClr val="FF0000"/>
                </a:solidFill>
              </a:rPr>
              <a:t>and paperwork</a:t>
            </a:r>
            <a:r>
              <a:rPr lang="en-US" sz="2300" dirty="0" smtClean="0"/>
              <a:t>-equals TIME</a:t>
            </a:r>
            <a:endParaRPr lang="en-US" sz="2300" dirty="0" smtClean="0"/>
          </a:p>
          <a:p>
            <a:r>
              <a:rPr lang="en-US" sz="2400" b="1" dirty="0" smtClean="0">
                <a:solidFill>
                  <a:srgbClr val="FF0000"/>
                </a:solidFill>
              </a:rPr>
              <a:t>Markdowns </a:t>
            </a:r>
            <a:r>
              <a:rPr lang="en-US" sz="2400" b="1" dirty="0" smtClean="0">
                <a:solidFill>
                  <a:srgbClr val="FF0000"/>
                </a:solidFill>
              </a:rPr>
              <a:t>on returned goods </a:t>
            </a:r>
            <a:r>
              <a:rPr lang="en-US" sz="2400" dirty="0" smtClean="0"/>
              <a:t>– ½ of returned product is sold but at a reduced prices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Increased interest payments </a:t>
            </a:r>
            <a:r>
              <a:rPr lang="en-US" sz="2400" dirty="0" smtClean="0"/>
              <a:t>– companies must borrow money to buy goods, more time means less profit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876800"/>
            <a:ext cx="2543175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876800"/>
            <a:ext cx="1819275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557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Identify the reasons for customer complaints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1600200"/>
            <a:ext cx="8686799" cy="5105400"/>
          </a:xfrm>
        </p:spPr>
        <p:txBody>
          <a:bodyPr/>
          <a:lstStyle/>
          <a:p>
            <a:r>
              <a:rPr lang="en-US" sz="2800" dirty="0" smtClean="0"/>
              <a:t>Some complaints are justified, while others aren’t</a:t>
            </a:r>
          </a:p>
          <a:p>
            <a:r>
              <a:rPr lang="en-US" sz="2800" dirty="0" smtClean="0"/>
              <a:t>3 major reasons/areas of customer complaints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</a:rPr>
              <a:t>Products</a:t>
            </a:r>
            <a:r>
              <a:rPr lang="en-US" sz="2400" dirty="0" smtClean="0"/>
              <a:t> - poor quality, improper labeling or improper buying decisions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</a:rPr>
              <a:t>Personne</a:t>
            </a:r>
            <a:r>
              <a:rPr lang="en-US" sz="2400" dirty="0" smtClean="0"/>
              <a:t>l – high pressure, rudeness, insufficient product information, inaccuracy or unsatisfactory service </a:t>
            </a:r>
            <a:r>
              <a:rPr lang="en-US" sz="2400" dirty="0" smtClean="0">
                <a:solidFill>
                  <a:srgbClr val="FF0000"/>
                </a:solidFill>
              </a:rPr>
              <a:t>(make sure you determine customer needs and wants)  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</a:rPr>
              <a:t>Business</a:t>
            </a:r>
            <a:r>
              <a:rPr lang="en-US" sz="2400" dirty="0" smtClean="0"/>
              <a:t> – </a:t>
            </a:r>
            <a:r>
              <a:rPr lang="en-US" sz="2400" dirty="0" smtClean="0"/>
              <a:t>Number and type of services offered </a:t>
            </a:r>
            <a:r>
              <a:rPr lang="en-US" sz="2400" dirty="0" smtClean="0"/>
              <a:t>(refusing to accept a credit card) or refusal to accept a return due to policy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410200"/>
            <a:ext cx="159543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267200"/>
            <a:ext cx="838199" cy="2542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375910"/>
            <a:ext cx="1352550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56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Describe the benefits of customer complaints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Goodwill</a:t>
            </a:r>
          </a:p>
          <a:p>
            <a:pPr lvl="1"/>
            <a:r>
              <a:rPr lang="en-US" sz="2400" dirty="0" smtClean="0"/>
              <a:t>Properly settling complaints will promote </a:t>
            </a:r>
            <a:r>
              <a:rPr lang="en-US" sz="2400" dirty="0" smtClean="0"/>
              <a:t>goodwill (</a:t>
            </a:r>
            <a:r>
              <a:rPr lang="en-US" sz="2400" dirty="0"/>
              <a:t>positive feeling towards the business)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Increased </a:t>
            </a:r>
            <a:r>
              <a:rPr lang="en-US" sz="2800" b="1" dirty="0" smtClean="0">
                <a:solidFill>
                  <a:srgbClr val="FF0000"/>
                </a:solidFill>
              </a:rPr>
              <a:t>sales</a:t>
            </a:r>
          </a:p>
          <a:p>
            <a:pPr lvl="1"/>
            <a:r>
              <a:rPr lang="en-US" sz="2400" dirty="0" smtClean="0"/>
              <a:t>Opportunity to satisfy</a:t>
            </a:r>
          </a:p>
          <a:p>
            <a:pPr lvl="1"/>
            <a:r>
              <a:rPr lang="en-US" sz="2400" dirty="0" smtClean="0"/>
              <a:t>May make additional sales</a:t>
            </a:r>
          </a:p>
          <a:p>
            <a:pPr lvl="1"/>
            <a:r>
              <a:rPr lang="en-US" sz="2400" dirty="0" smtClean="0"/>
              <a:t>Repeat customers and may tell others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Buying </a:t>
            </a:r>
            <a:r>
              <a:rPr lang="en-US" sz="2800" b="1" dirty="0" smtClean="0">
                <a:solidFill>
                  <a:srgbClr val="FF0000"/>
                </a:solidFill>
              </a:rPr>
              <a:t>information</a:t>
            </a:r>
          </a:p>
          <a:p>
            <a:pPr marL="342900" lvl="1" indent="-342900">
              <a:buFontTx/>
              <a:buChar char="•"/>
            </a:pPr>
            <a:r>
              <a:rPr lang="en-US" sz="2400" dirty="0"/>
              <a:t>Use previous complaint information to prevent future complaints</a:t>
            </a:r>
          </a:p>
          <a:p>
            <a:endParaRPr lang="en-US" sz="2800" b="1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sz="2400" dirty="0" smtClean="0"/>
          </a:p>
          <a:p>
            <a:pPr lvl="1"/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838200"/>
            <a:ext cx="12954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200400"/>
            <a:ext cx="2320834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47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Explain the importance of appropriately handling customer complaints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</a:t>
            </a:r>
            <a:r>
              <a:rPr lang="en-US" sz="2800" dirty="0" smtClean="0"/>
              <a:t>hould be immediate</a:t>
            </a:r>
          </a:p>
          <a:p>
            <a:endParaRPr lang="en-US" sz="2800" dirty="0" smtClean="0"/>
          </a:p>
          <a:p>
            <a:r>
              <a:rPr lang="en-US" sz="2800" dirty="0"/>
              <a:t>S</a:t>
            </a:r>
            <a:r>
              <a:rPr lang="en-US" sz="2800" dirty="0" smtClean="0"/>
              <a:t>hould be effective</a:t>
            </a:r>
          </a:p>
          <a:p>
            <a:endParaRPr lang="en-US" sz="2800" dirty="0" smtClean="0"/>
          </a:p>
          <a:p>
            <a:r>
              <a:rPr lang="en-US" sz="2800" dirty="0"/>
              <a:t>S</a:t>
            </a:r>
            <a:r>
              <a:rPr lang="en-US" sz="2800" dirty="0" smtClean="0"/>
              <a:t>hould offer customer satisfaction</a:t>
            </a:r>
          </a:p>
          <a:p>
            <a:endParaRPr lang="en-US" sz="2800" dirty="0" smtClean="0"/>
          </a:p>
          <a:p>
            <a:r>
              <a:rPr lang="en-US" sz="2800" dirty="0" smtClean="0"/>
              <a:t>Should follow company policy</a:t>
            </a:r>
          </a:p>
          <a:p>
            <a:endParaRPr lang="en-US" sz="2800" dirty="0" smtClean="0"/>
          </a:p>
          <a:p>
            <a:r>
              <a:rPr lang="en-US" sz="2800" dirty="0" smtClean="0"/>
              <a:t>Should follow company procedure</a:t>
            </a:r>
          </a:p>
          <a:p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00200"/>
            <a:ext cx="24574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5" y="3886200"/>
            <a:ext cx="206692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65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Demonstrate procedures for handling customer complaints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company procedures</a:t>
            </a:r>
          </a:p>
          <a:p>
            <a:pPr lvl="1"/>
            <a:r>
              <a:rPr lang="en-US" dirty="0" smtClean="0"/>
              <a:t>Step by step </a:t>
            </a:r>
          </a:p>
          <a:p>
            <a:pPr lvl="2"/>
            <a:r>
              <a:rPr lang="en-US" dirty="0" smtClean="0"/>
              <a:t>Listen </a:t>
            </a:r>
            <a:r>
              <a:rPr lang="en-US" dirty="0" smtClean="0"/>
              <a:t>for the </a:t>
            </a:r>
            <a:r>
              <a:rPr lang="en-US" dirty="0" smtClean="0"/>
              <a:t>reason </a:t>
            </a:r>
            <a:r>
              <a:rPr lang="en-US" dirty="0" smtClean="0"/>
              <a:t>of the complaint</a:t>
            </a:r>
            <a:endParaRPr lang="en-US" dirty="0" smtClean="0"/>
          </a:p>
          <a:p>
            <a:pPr lvl="2"/>
            <a:r>
              <a:rPr lang="en-US" dirty="0" smtClean="0"/>
              <a:t>Thank the customer</a:t>
            </a:r>
          </a:p>
          <a:p>
            <a:pPr lvl="2"/>
            <a:r>
              <a:rPr lang="en-US" dirty="0" smtClean="0"/>
              <a:t>Restate the complaint</a:t>
            </a:r>
          </a:p>
          <a:p>
            <a:pPr lvl="2"/>
            <a:r>
              <a:rPr lang="en-US" dirty="0" smtClean="0"/>
              <a:t>Investigate the problem</a:t>
            </a:r>
          </a:p>
          <a:p>
            <a:pPr lvl="2"/>
            <a:r>
              <a:rPr lang="en-US" dirty="0" smtClean="0"/>
              <a:t>Explain company policy</a:t>
            </a:r>
          </a:p>
          <a:p>
            <a:pPr lvl="3"/>
            <a:r>
              <a:rPr lang="en-US" dirty="0" smtClean="0"/>
              <a:t>“Not company policy” is NOT an option</a:t>
            </a:r>
          </a:p>
          <a:p>
            <a:pPr lvl="2"/>
            <a:r>
              <a:rPr lang="en-US" dirty="0" smtClean="0"/>
              <a:t>Take action</a:t>
            </a:r>
          </a:p>
          <a:p>
            <a:pPr lvl="3"/>
            <a:r>
              <a:rPr lang="en-US" dirty="0" smtClean="0"/>
              <a:t>Satisfy the customer!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733800"/>
            <a:ext cx="1057274" cy="260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733800"/>
            <a:ext cx="947737" cy="260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219" y="1066800"/>
            <a:ext cx="1071562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5867400"/>
            <a:ext cx="1582003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44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Explain procedures for handling customer complaints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387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Develop company policy</a:t>
            </a:r>
          </a:p>
          <a:p>
            <a:pPr lvl="1"/>
            <a:r>
              <a:rPr lang="en-US" sz="2400" dirty="0" smtClean="0"/>
              <a:t>General rules followed by personnel</a:t>
            </a:r>
          </a:p>
          <a:p>
            <a:pPr lvl="1"/>
            <a:r>
              <a:rPr lang="en-US" sz="2400" dirty="0" smtClean="0"/>
              <a:t>Avoids misunderstandings</a:t>
            </a:r>
          </a:p>
          <a:p>
            <a:pPr lvl="1"/>
            <a:r>
              <a:rPr lang="en-US" sz="2400" dirty="0" smtClean="0"/>
              <a:t>Apply fair &amp; consistent treatment of customers</a:t>
            </a:r>
          </a:p>
          <a:p>
            <a:pPr lvl="1"/>
            <a:r>
              <a:rPr lang="en-US" sz="2400" dirty="0" smtClean="0"/>
              <a:t>Policy goals should be fair and targeted towards customer satisfaction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r>
              <a:rPr lang="en-US" sz="2800" b="1" dirty="0" smtClean="0">
                <a:solidFill>
                  <a:srgbClr val="FF0000"/>
                </a:solidFill>
              </a:rPr>
              <a:t>Develop consistent yet flexible company policies </a:t>
            </a:r>
          </a:p>
          <a:p>
            <a:pPr lvl="1"/>
            <a:r>
              <a:rPr lang="en-US" sz="2400" dirty="0" smtClean="0"/>
              <a:t>Management decisions</a:t>
            </a:r>
          </a:p>
          <a:p>
            <a:pPr lvl="1"/>
            <a:r>
              <a:rPr lang="en-US" sz="2400" dirty="0" smtClean="0"/>
              <a:t>Sales personnel decisions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334000"/>
            <a:ext cx="222885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91440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215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sz="3200" b="1" smtClean="0"/>
              <a:t>WHEN HANDLING COMPLAINTS A </a:t>
            </a:r>
            <a:br>
              <a:rPr lang="en-US" sz="3200" b="1" smtClean="0"/>
            </a:br>
            <a:r>
              <a:rPr lang="en-US" sz="3200" b="1" smtClean="0">
                <a:solidFill>
                  <a:srgbClr val="FF0000"/>
                </a:solidFill>
              </a:rPr>
              <a:t>SALESPERSON MUST REMEMBER</a:t>
            </a:r>
            <a:r>
              <a:rPr lang="en-US" sz="3200" b="1" smtClean="0"/>
              <a:t>: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000" smtClean="0"/>
              <a:t>Take action based on the </a:t>
            </a:r>
            <a:r>
              <a:rPr lang="en-US" sz="2000" b="1" u="sng" smtClean="0">
                <a:solidFill>
                  <a:srgbClr val="FF0000"/>
                </a:solidFill>
              </a:rPr>
              <a:t>solutions that are possible within the business's policies</a:t>
            </a:r>
          </a:p>
          <a:p>
            <a:pPr eaLnBrk="1" hangingPunct="1"/>
            <a:endParaRPr lang="en-US" sz="2000" b="1" u="sng" smtClean="0">
              <a:solidFill>
                <a:srgbClr val="FF0000"/>
              </a:solidFill>
            </a:endParaRPr>
          </a:p>
          <a:p>
            <a:pPr eaLnBrk="1" hangingPunct="1"/>
            <a:r>
              <a:rPr lang="en-US" sz="2000" smtClean="0"/>
              <a:t>Prevent customer complaints by </a:t>
            </a:r>
            <a:r>
              <a:rPr lang="en-US" sz="2000" u="sng" smtClean="0">
                <a:solidFill>
                  <a:srgbClr val="FF0000"/>
                </a:solidFill>
              </a:rPr>
              <a:t>accurately determining each customer's needs</a:t>
            </a:r>
          </a:p>
          <a:p>
            <a:pPr lvl="1" eaLnBrk="1" hangingPunct="1"/>
            <a:r>
              <a:rPr lang="en-US" sz="2000" smtClean="0"/>
              <a:t>Suggesting appropriate products to meet those needs</a:t>
            </a:r>
          </a:p>
          <a:p>
            <a:pPr lvl="1" eaLnBrk="1" hangingPunct="1">
              <a:buFontTx/>
              <a:buNone/>
            </a:pPr>
            <a:endParaRPr lang="en-US" sz="2000" smtClean="0"/>
          </a:p>
          <a:p>
            <a:pPr eaLnBrk="1" hangingPunct="1"/>
            <a:r>
              <a:rPr lang="en-US" sz="2000" b="1" u="sng" smtClean="0">
                <a:solidFill>
                  <a:srgbClr val="FF0000"/>
                </a:solidFill>
              </a:rPr>
              <a:t>General Steps </a:t>
            </a:r>
            <a:r>
              <a:rPr lang="en-US" sz="2000" smtClean="0"/>
              <a:t>to successfully handling a customer complaint</a:t>
            </a:r>
          </a:p>
          <a:p>
            <a:pPr lvl="1" eaLnBrk="1" hangingPunct="1">
              <a:buFont typeface="Arial" charset="0"/>
              <a:buAutoNum type="arabicPeriod"/>
            </a:pPr>
            <a:r>
              <a:rPr lang="en-US" sz="2000" smtClean="0"/>
              <a:t>Salesperson must </a:t>
            </a:r>
            <a:r>
              <a:rPr lang="en-US" sz="2000" b="1" smtClean="0"/>
              <a:t>fully understand </a:t>
            </a:r>
            <a:r>
              <a:rPr lang="en-US" sz="2000" smtClean="0"/>
              <a:t>a customer's complaint</a:t>
            </a:r>
          </a:p>
          <a:p>
            <a:pPr lvl="1" eaLnBrk="1" hangingPunct="1">
              <a:buFont typeface="Arial" charset="0"/>
              <a:buAutoNum type="arabicPeriod"/>
            </a:pPr>
            <a:r>
              <a:rPr lang="en-US" sz="2000" smtClean="0"/>
              <a:t>Decide if the </a:t>
            </a:r>
            <a:r>
              <a:rPr lang="en-US" sz="2000" b="1" smtClean="0"/>
              <a:t>complaint is justified </a:t>
            </a:r>
          </a:p>
          <a:p>
            <a:pPr lvl="1" eaLnBrk="1" hangingPunct="1">
              <a:buFont typeface="Arial" charset="0"/>
              <a:buAutoNum type="arabicPeriod"/>
            </a:pPr>
            <a:r>
              <a:rPr lang="en-US" sz="2000" b="1" smtClean="0"/>
              <a:t>Investigate the problem </a:t>
            </a:r>
            <a:r>
              <a:rPr lang="en-US" sz="2000" smtClean="0"/>
              <a:t>to determine how the situation can be handled within company policy</a:t>
            </a:r>
          </a:p>
        </p:txBody>
      </p:sp>
    </p:spTree>
    <p:extLst>
      <p:ext uri="{BB962C8B-B14F-4D97-AF65-F5344CB8AC3E}">
        <p14:creationId xmlns:p14="http://schemas.microsoft.com/office/powerpoint/2010/main" val="363638338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493</Words>
  <Application>Microsoft Office PowerPoint</Application>
  <PresentationFormat>On-screen Show (4:3)</PresentationFormat>
  <Paragraphs>77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Default Design</vt:lpstr>
      <vt:lpstr> SEM1 1.08 A - Customer Relations</vt:lpstr>
      <vt:lpstr>Define the term complaint</vt:lpstr>
      <vt:lpstr>Identify the costs associated with customer complaints</vt:lpstr>
      <vt:lpstr>Identify the reasons for customer complaints</vt:lpstr>
      <vt:lpstr>Describe the benefits of customer complaints</vt:lpstr>
      <vt:lpstr>Explain the importance of appropriately handling customer complaints</vt:lpstr>
      <vt:lpstr>Demonstrate procedures for handling customer complaints</vt:lpstr>
      <vt:lpstr>Explain procedures for handling customer complaints</vt:lpstr>
      <vt:lpstr>WHEN HANDLING COMPLAINTS A  SALESPERSON MUST REMEMBER:</vt:lpstr>
    </vt:vector>
  </TitlesOfParts>
  <Company>Buncombe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1.08</dc:title>
  <dc:creator>ruthwilsonphillips</dc:creator>
  <cp:lastModifiedBy>Karen Isbell</cp:lastModifiedBy>
  <cp:revision>28</cp:revision>
  <cp:lastPrinted>2012-08-13T14:28:40Z</cp:lastPrinted>
  <dcterms:created xsi:type="dcterms:W3CDTF">2012-07-24T14:07:06Z</dcterms:created>
  <dcterms:modified xsi:type="dcterms:W3CDTF">2013-10-10T12:40:35Z</dcterms:modified>
</cp:coreProperties>
</file>