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271" r:id="rId3"/>
    <p:sldId id="272" r:id="rId4"/>
    <p:sldId id="275" r:id="rId5"/>
    <p:sldId id="267" r:id="rId6"/>
    <p:sldId id="268" r:id="rId7"/>
    <p:sldId id="273" r:id="rId8"/>
    <p:sldId id="270" r:id="rId9"/>
    <p:sldId id="274" r:id="rId10"/>
    <p:sldId id="257" r:id="rId11"/>
    <p:sldId id="261" r:id="rId12"/>
    <p:sldId id="262" r:id="rId13"/>
    <p:sldId id="264" r:id="rId14"/>
    <p:sldId id="265" r:id="rId15"/>
    <p:sldId id="266"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25" autoAdjust="0"/>
    <p:restoredTop sz="94660"/>
  </p:normalViewPr>
  <p:slideViewPr>
    <p:cSldViewPr>
      <p:cViewPr varScale="1">
        <p:scale>
          <a:sx n="81" d="100"/>
          <a:sy n="81" d="100"/>
        </p:scale>
        <p:origin x="28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66AE5B-245C-4E5C-870F-F953CA87FDAB}" type="datetimeFigureOut">
              <a:rPr lang="en-US" smtClean="0"/>
              <a:t>9/12/2014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3AC7BE-34FA-4680-92F7-AFAF6F5545A3}" type="slidenum">
              <a:rPr lang="en-US" smtClean="0"/>
              <a:t>‹#›</a:t>
            </a:fld>
            <a:endParaRPr lang="en-US"/>
          </a:p>
        </p:txBody>
      </p:sp>
    </p:spTree>
    <p:extLst>
      <p:ext uri="{BB962C8B-B14F-4D97-AF65-F5344CB8AC3E}">
        <p14:creationId xmlns:p14="http://schemas.microsoft.com/office/powerpoint/2010/main" val="7422971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032920-AC15-4B87-98B8-64C0D0436C61}" type="datetimeFigureOut">
              <a:rPr lang="en-US" smtClean="0"/>
              <a:t>9/12/2014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A3497A-3B2A-46C6-826C-8DAA12122E8B}" type="slidenum">
              <a:rPr lang="en-US" smtClean="0"/>
              <a:t>‹#›</a:t>
            </a:fld>
            <a:endParaRPr lang="en-US"/>
          </a:p>
        </p:txBody>
      </p:sp>
    </p:spTree>
    <p:extLst>
      <p:ext uri="{BB962C8B-B14F-4D97-AF65-F5344CB8AC3E}">
        <p14:creationId xmlns:p14="http://schemas.microsoft.com/office/powerpoint/2010/main" val="2418777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1</a:t>
            </a:fld>
            <a:endParaRPr lang="en-US"/>
          </a:p>
        </p:txBody>
      </p:sp>
    </p:spTree>
    <p:extLst>
      <p:ext uri="{BB962C8B-B14F-4D97-AF65-F5344CB8AC3E}">
        <p14:creationId xmlns:p14="http://schemas.microsoft.com/office/powerpoint/2010/main" val="363863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2</a:t>
            </a:fld>
            <a:endParaRPr lang="en-US"/>
          </a:p>
        </p:txBody>
      </p:sp>
    </p:spTree>
    <p:extLst>
      <p:ext uri="{BB962C8B-B14F-4D97-AF65-F5344CB8AC3E}">
        <p14:creationId xmlns:p14="http://schemas.microsoft.com/office/powerpoint/2010/main" val="3991965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3</a:t>
            </a:fld>
            <a:endParaRPr lang="en-US"/>
          </a:p>
        </p:txBody>
      </p:sp>
    </p:spTree>
    <p:extLst>
      <p:ext uri="{BB962C8B-B14F-4D97-AF65-F5344CB8AC3E}">
        <p14:creationId xmlns:p14="http://schemas.microsoft.com/office/powerpoint/2010/main" val="1325823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2A3497A-3B2A-46C6-826C-8DAA12122E8B}" type="slidenum">
              <a:rPr lang="en-US" smtClean="0"/>
              <a:t>4</a:t>
            </a:fld>
            <a:endParaRPr lang="en-US"/>
          </a:p>
        </p:txBody>
      </p:sp>
    </p:spTree>
    <p:extLst>
      <p:ext uri="{BB962C8B-B14F-4D97-AF65-F5344CB8AC3E}">
        <p14:creationId xmlns:p14="http://schemas.microsoft.com/office/powerpoint/2010/main" val="2962712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2A3497A-3B2A-46C6-826C-8DAA12122E8B}" type="slidenum">
              <a:rPr lang="en-US" smtClean="0"/>
              <a:t>5</a:t>
            </a:fld>
            <a:endParaRPr lang="en-US"/>
          </a:p>
        </p:txBody>
      </p:sp>
    </p:spTree>
    <p:extLst>
      <p:ext uri="{BB962C8B-B14F-4D97-AF65-F5344CB8AC3E}">
        <p14:creationId xmlns:p14="http://schemas.microsoft.com/office/powerpoint/2010/main" val="1979131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6</a:t>
            </a:fld>
            <a:endParaRPr lang="en-US"/>
          </a:p>
        </p:txBody>
      </p:sp>
    </p:spTree>
    <p:extLst>
      <p:ext uri="{BB962C8B-B14F-4D97-AF65-F5344CB8AC3E}">
        <p14:creationId xmlns:p14="http://schemas.microsoft.com/office/powerpoint/2010/main" val="4249419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7</a:t>
            </a:fld>
            <a:endParaRPr lang="en-US"/>
          </a:p>
        </p:txBody>
      </p:sp>
    </p:spTree>
    <p:extLst>
      <p:ext uri="{BB962C8B-B14F-4D97-AF65-F5344CB8AC3E}">
        <p14:creationId xmlns:p14="http://schemas.microsoft.com/office/powerpoint/2010/main" val="4153892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8</a:t>
            </a:fld>
            <a:endParaRPr lang="en-US"/>
          </a:p>
        </p:txBody>
      </p:sp>
    </p:spTree>
    <p:extLst>
      <p:ext uri="{BB962C8B-B14F-4D97-AF65-F5344CB8AC3E}">
        <p14:creationId xmlns:p14="http://schemas.microsoft.com/office/powerpoint/2010/main" val="3757430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9</a:t>
            </a:fld>
            <a:endParaRPr lang="en-US"/>
          </a:p>
        </p:txBody>
      </p:sp>
    </p:spTree>
    <p:extLst>
      <p:ext uri="{BB962C8B-B14F-4D97-AF65-F5344CB8AC3E}">
        <p14:creationId xmlns:p14="http://schemas.microsoft.com/office/powerpoint/2010/main" val="404331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10</a:t>
            </a:fld>
            <a:endParaRPr lang="en-US"/>
          </a:p>
        </p:txBody>
      </p:sp>
    </p:spTree>
    <p:extLst>
      <p:ext uri="{BB962C8B-B14F-4D97-AF65-F5344CB8AC3E}">
        <p14:creationId xmlns:p14="http://schemas.microsoft.com/office/powerpoint/2010/main" val="3794771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11</a:t>
            </a:fld>
            <a:endParaRPr lang="en-US"/>
          </a:p>
        </p:txBody>
      </p:sp>
    </p:spTree>
    <p:extLst>
      <p:ext uri="{BB962C8B-B14F-4D97-AF65-F5344CB8AC3E}">
        <p14:creationId xmlns:p14="http://schemas.microsoft.com/office/powerpoint/2010/main" val="1089938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12</a:t>
            </a:fld>
            <a:endParaRPr lang="en-US"/>
          </a:p>
        </p:txBody>
      </p:sp>
    </p:spTree>
    <p:extLst>
      <p:ext uri="{BB962C8B-B14F-4D97-AF65-F5344CB8AC3E}">
        <p14:creationId xmlns:p14="http://schemas.microsoft.com/office/powerpoint/2010/main" val="4215492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13</a:t>
            </a:fld>
            <a:endParaRPr lang="en-US"/>
          </a:p>
        </p:txBody>
      </p:sp>
    </p:spTree>
    <p:extLst>
      <p:ext uri="{BB962C8B-B14F-4D97-AF65-F5344CB8AC3E}">
        <p14:creationId xmlns:p14="http://schemas.microsoft.com/office/powerpoint/2010/main" val="3029387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14</a:t>
            </a:fld>
            <a:endParaRPr lang="en-US"/>
          </a:p>
        </p:txBody>
      </p:sp>
    </p:spTree>
    <p:extLst>
      <p:ext uri="{BB962C8B-B14F-4D97-AF65-F5344CB8AC3E}">
        <p14:creationId xmlns:p14="http://schemas.microsoft.com/office/powerpoint/2010/main" val="1584308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3497A-3B2A-46C6-826C-8DAA12122E8B}" type="slidenum">
              <a:rPr lang="en-US" smtClean="0"/>
              <a:t>15</a:t>
            </a:fld>
            <a:endParaRPr lang="en-US"/>
          </a:p>
        </p:txBody>
      </p:sp>
    </p:spTree>
    <p:extLst>
      <p:ext uri="{BB962C8B-B14F-4D97-AF65-F5344CB8AC3E}">
        <p14:creationId xmlns:p14="http://schemas.microsoft.com/office/powerpoint/2010/main" val="3818523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6EC849-2FA7-4966-B759-346F82830EBC}" type="datetimeFigureOut">
              <a:rPr lang="en-US" smtClean="0"/>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59F66-5FD3-499B-AC6E-923D5B2B511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6EC849-2FA7-4966-B759-346F82830EBC}" type="datetimeFigureOut">
              <a:rPr lang="en-US" smtClean="0"/>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59F66-5FD3-499B-AC6E-923D5B2B511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6EC849-2FA7-4966-B759-346F82830EBC}" type="datetimeFigureOut">
              <a:rPr lang="en-US" smtClean="0"/>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59F66-5FD3-499B-AC6E-923D5B2B511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6EC849-2FA7-4966-B759-346F82830EBC}" type="datetimeFigureOut">
              <a:rPr lang="en-US" smtClean="0"/>
              <a:t>9/12/2014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59F66-5FD3-499B-AC6E-923D5B2B511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6EC849-2FA7-4966-B759-346F82830EBC}" type="datetimeFigureOut">
              <a:rPr lang="en-US" smtClean="0"/>
              <a:t>9/12/2014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359F66-5FD3-499B-AC6E-923D5B2B511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6EC849-2FA7-4966-B759-346F82830EBC}" type="datetimeFigureOut">
              <a:rPr lang="en-US" smtClean="0"/>
              <a:t>9/12/2014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359F66-5FD3-499B-AC6E-923D5B2B511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6EC849-2FA7-4966-B759-346F82830EBC}" type="datetimeFigureOut">
              <a:rPr lang="en-US" smtClean="0"/>
              <a:t>9/12/2014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359F66-5FD3-499B-AC6E-923D5B2B511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6EC849-2FA7-4966-B759-346F82830EBC}" type="datetimeFigureOut">
              <a:rPr lang="en-US" smtClean="0"/>
              <a:t>9/12/2014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59F66-5FD3-499B-AC6E-923D5B2B511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6EC849-2FA7-4966-B759-346F82830EBC}" type="datetimeFigureOut">
              <a:rPr lang="en-US" smtClean="0"/>
              <a:t>9/12/2014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59F66-5FD3-499B-AC6E-923D5B2B511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6EC849-2FA7-4966-B759-346F82830EBC}" type="datetimeFigureOut">
              <a:rPr lang="en-US" smtClean="0"/>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59F66-5FD3-499B-AC6E-923D5B2B511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6EC849-2FA7-4966-B759-346F82830EBC}" type="datetimeFigureOut">
              <a:rPr lang="en-US" smtClean="0"/>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59F66-5FD3-499B-AC6E-923D5B2B511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21336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4495800" y="2133600"/>
            <a:ext cx="3810000" cy="4114800"/>
          </a:xfrm>
        </p:spPr>
        <p:txBody>
          <a:bodyPr/>
          <a:lstStyle/>
          <a:p>
            <a:pPr lvl="0"/>
            <a:endParaRPr lang="en-US" noProof="0" smtClean="0"/>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C339E78A-689D-4BCB-90C7-1928EAD87D06}" type="slidenum">
              <a:rPr lang="en-US" altLang="en-US"/>
              <a:pPr>
                <a:defRPr/>
              </a:pPr>
              <a:t>‹#›</a:t>
            </a:fld>
            <a:endParaRPr lang="en-US" altLang="en-US"/>
          </a:p>
        </p:txBody>
      </p:sp>
    </p:spTree>
    <p:extLst>
      <p:ext uri="{BB962C8B-B14F-4D97-AF65-F5344CB8AC3E}">
        <p14:creationId xmlns:p14="http://schemas.microsoft.com/office/powerpoint/2010/main" val="4203666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533400" y="21336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33400" y="4267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495800" y="21336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15"/>
          <p:cNvSpPr>
            <a:spLocks noGrp="1" noChangeArrowheads="1"/>
          </p:cNvSpPr>
          <p:nvPr>
            <p:ph type="sldNum" sz="quarter" idx="12"/>
          </p:nvPr>
        </p:nvSpPr>
        <p:spPr>
          <a:ln/>
        </p:spPr>
        <p:txBody>
          <a:bodyPr/>
          <a:lstStyle>
            <a:lvl1pPr>
              <a:defRPr/>
            </a:lvl1pPr>
          </a:lstStyle>
          <a:p>
            <a:pPr>
              <a:defRPr/>
            </a:pPr>
            <a:fld id="{97674244-80C5-4FD2-AAC3-C47D2D0E3FA8}" type="slidenum">
              <a:rPr lang="en-US" altLang="en-US"/>
              <a:pPr>
                <a:defRPr/>
              </a:pPr>
              <a:t>‹#›</a:t>
            </a:fld>
            <a:endParaRPr lang="en-US" altLang="en-US"/>
          </a:p>
        </p:txBody>
      </p:sp>
    </p:spTree>
    <p:extLst>
      <p:ext uri="{BB962C8B-B14F-4D97-AF65-F5344CB8AC3E}">
        <p14:creationId xmlns:p14="http://schemas.microsoft.com/office/powerpoint/2010/main" val="3988077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6EC849-2FA7-4966-B759-346F82830EBC}" type="datetimeFigureOut">
              <a:rPr lang="en-US" smtClean="0"/>
              <a:t>9/12/2014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359F66-5FD3-499B-AC6E-923D5B2B511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2.wm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images.google.com/imgres?imgurl=http://www.northcarolinausssa.com/images/logos/womensmessageboard.gif&amp;imgrefurl=http://www.northcarolinausssa.com/messageboards.php&amp;usg=__1k64yvzx8Ikq_eH4o-uF8UhhwCE=&amp;h=300&amp;w=300&amp;sz=20&amp;hl=en&amp;start=71&amp;itbs=1&amp;tbnid=JaU2D7_UwK9t0M:&amp;tbnh=116&amp;tbnw=116&amp;prev=/images?q%3Dblack%2Bfemale%2Bslowpitch%2Bsoftball%2Bplayer%26start%3D60%26hl%3Den%26sa%3DN%26gbv%3D2%26ndsp%3D20%26tbs%3Disch:1" TargetMode="Externa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smtClean="0">
                <a:solidFill>
                  <a:srgbClr val="0070C0"/>
                </a:solidFill>
              </a:rPr>
              <a:t>SEM1 1.05</a:t>
            </a:r>
            <a:r>
              <a:rPr lang="en-US" sz="4900" b="1" dirty="0">
                <a:solidFill>
                  <a:srgbClr val="0070C0"/>
                </a:solidFill>
              </a:rPr>
              <a:t> </a:t>
            </a:r>
            <a:r>
              <a:rPr lang="en-US" sz="4900" b="1" dirty="0" smtClean="0">
                <a:solidFill>
                  <a:srgbClr val="0070C0"/>
                </a:solidFill>
              </a:rPr>
              <a:t> A - </a:t>
            </a:r>
            <a:r>
              <a:rPr lang="en-US" sz="4900" b="1" u="sng" dirty="0" smtClean="0">
                <a:solidFill>
                  <a:srgbClr val="0070C0"/>
                </a:solidFill>
              </a:rPr>
              <a:t>Selling</a:t>
            </a:r>
            <a:r>
              <a:rPr lang="en-US" dirty="0"/>
              <a:t/>
            </a:r>
            <a:br>
              <a:rPr lang="en-US" dirty="0"/>
            </a:br>
            <a:endParaRPr lang="en-US" dirty="0"/>
          </a:p>
        </p:txBody>
      </p:sp>
      <p:sp>
        <p:nvSpPr>
          <p:cNvPr id="3" name="Subtitle 2"/>
          <p:cNvSpPr>
            <a:spLocks noGrp="1"/>
          </p:cNvSpPr>
          <p:nvPr>
            <p:ph idx="1"/>
          </p:nvPr>
        </p:nvSpPr>
        <p:spPr>
          <a:xfrm>
            <a:off x="352926" y="1671587"/>
            <a:ext cx="8534400" cy="2971800"/>
          </a:xfrm>
        </p:spPr>
        <p:txBody>
          <a:bodyPr>
            <a:normAutofit lnSpcReduction="10000"/>
          </a:bodyPr>
          <a:lstStyle/>
          <a:p>
            <a:r>
              <a:rPr lang="en-US" sz="4400" b="1" smtClean="0"/>
              <a:t>PE - Acquire </a:t>
            </a:r>
            <a:r>
              <a:rPr lang="en-US" sz="4400" b="1" dirty="0"/>
              <a:t>product knowledge to communicate product benefits and to ensure appropriateness of product for the </a:t>
            </a:r>
            <a:r>
              <a:rPr lang="en-US" sz="4400" b="1" dirty="0" smtClean="0"/>
              <a:t>customer</a:t>
            </a:r>
            <a:r>
              <a:rPr lang="en-US" dirty="0"/>
              <a:t/>
            </a:r>
            <a:br>
              <a:rPr lang="en-US" dirty="0"/>
            </a:b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76201"/>
            <a:ext cx="1861285"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29126" y="4648200"/>
            <a:ext cx="8382000" cy="2062103"/>
          </a:xfrm>
          <a:prstGeom prst="rect">
            <a:avLst/>
          </a:prstGeom>
          <a:noFill/>
        </p:spPr>
        <p:txBody>
          <a:bodyPr wrap="square" rtlCol="0">
            <a:spAutoFit/>
          </a:bodyPr>
          <a:lstStyle/>
          <a:p>
            <a:pPr marL="285750" indent="-285750">
              <a:buFont typeface="Arial" pitchFamily="34" charset="0"/>
              <a:buChar char="•"/>
            </a:pPr>
            <a:r>
              <a:rPr lang="en-US" sz="3200" b="1" dirty="0" smtClean="0">
                <a:solidFill>
                  <a:srgbClr val="FF0000"/>
                </a:solidFill>
              </a:rPr>
              <a:t>PI – Determine sport/event features and benefits</a:t>
            </a:r>
          </a:p>
          <a:p>
            <a:pPr marL="285750" indent="-285750">
              <a:buFont typeface="Arial" pitchFamily="34" charset="0"/>
              <a:buChar char="•"/>
            </a:pPr>
            <a:r>
              <a:rPr lang="en-US" sz="3200" b="1" dirty="0" smtClean="0">
                <a:solidFill>
                  <a:srgbClr val="FF0000"/>
                </a:solidFill>
              </a:rPr>
              <a:t>PI – Describe factors that motivate people to participate in/attend sport/events</a:t>
            </a:r>
            <a:endParaRPr lang="en-US" sz="3200"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see?</a:t>
            </a:r>
            <a:endParaRPr lang="en-US" dirty="0"/>
          </a:p>
        </p:txBody>
      </p:sp>
      <p:pic>
        <p:nvPicPr>
          <p:cNvPr id="2050" name="Picture 2" descr="http://store.storeimages.cdn-apple.com/2773/as-images.apple.com/is/image/AppleInc/step0-iphone4s-gallery-image4?wid=488&amp;hei=531&amp;fmt=png-alpha&amp;qlt=95"/>
          <p:cNvPicPr>
            <a:picLocks noChangeAspect="1" noChangeArrowheads="1"/>
          </p:cNvPicPr>
          <p:nvPr/>
        </p:nvPicPr>
        <p:blipFill>
          <a:blip r:embed="rId3" cstate="print"/>
          <a:srcRect/>
          <a:stretch>
            <a:fillRect/>
          </a:stretch>
        </p:blipFill>
        <p:spPr bwMode="auto">
          <a:xfrm>
            <a:off x="1295400" y="1136911"/>
            <a:ext cx="5257800" cy="5721090"/>
          </a:xfrm>
          <a:prstGeom prst="rect">
            <a:avLst/>
          </a:prstGeom>
          <a:noFill/>
        </p:spPr>
      </p:pic>
      <p:cxnSp>
        <p:nvCxnSpPr>
          <p:cNvPr id="6" name="Straight Arrow Connector 5"/>
          <p:cNvCxnSpPr/>
          <p:nvPr/>
        </p:nvCxnSpPr>
        <p:spPr>
          <a:xfrm flipV="1">
            <a:off x="1143000" y="1981200"/>
            <a:ext cx="1219200" cy="12192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8" name="Straight Arrow Connector 7"/>
          <p:cNvCxnSpPr/>
          <p:nvPr/>
        </p:nvCxnSpPr>
        <p:spPr>
          <a:xfrm flipH="1" flipV="1">
            <a:off x="3962400" y="1905000"/>
            <a:ext cx="1524000" cy="12192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0" name="Straight Arrow Connector 9"/>
          <p:cNvCxnSpPr/>
          <p:nvPr/>
        </p:nvCxnSpPr>
        <p:spPr>
          <a:xfrm flipH="1">
            <a:off x="4495800" y="1828800"/>
            <a:ext cx="182880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2" name="Straight Arrow Connector 11"/>
          <p:cNvCxnSpPr/>
          <p:nvPr/>
        </p:nvCxnSpPr>
        <p:spPr>
          <a:xfrm flipH="1" flipV="1">
            <a:off x="4724400" y="4495800"/>
            <a:ext cx="1600200" cy="914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see?</a:t>
            </a:r>
            <a:endParaRPr lang="en-US" dirty="0"/>
          </a:p>
        </p:txBody>
      </p:sp>
      <p:pic>
        <p:nvPicPr>
          <p:cNvPr id="48130" name="Picture 2" descr="http://images.thecarconnection.com/sml/2010-land-rover-range-rover-4wd-4-door-hse-angular-front-exterior-view_100253216_s.jpg"/>
          <p:cNvPicPr>
            <a:picLocks noChangeAspect="1" noChangeArrowheads="1"/>
          </p:cNvPicPr>
          <p:nvPr/>
        </p:nvPicPr>
        <p:blipFill>
          <a:blip r:embed="rId3" cstate="print"/>
          <a:srcRect/>
          <a:stretch>
            <a:fillRect/>
          </a:stretch>
        </p:blipFill>
        <p:spPr bwMode="auto">
          <a:xfrm>
            <a:off x="1143000" y="1295400"/>
            <a:ext cx="6705600" cy="5029202"/>
          </a:xfrm>
          <a:prstGeom prst="rect">
            <a:avLst/>
          </a:prstGeom>
          <a:noFill/>
        </p:spPr>
      </p:pic>
      <p:cxnSp>
        <p:nvCxnSpPr>
          <p:cNvPr id="5" name="Straight Arrow Connector 4"/>
          <p:cNvCxnSpPr/>
          <p:nvPr/>
        </p:nvCxnSpPr>
        <p:spPr>
          <a:xfrm>
            <a:off x="381000" y="3810000"/>
            <a:ext cx="106680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6" name="Straight Arrow Connector 5"/>
          <p:cNvCxnSpPr/>
          <p:nvPr/>
        </p:nvCxnSpPr>
        <p:spPr>
          <a:xfrm flipV="1">
            <a:off x="3581400" y="4876800"/>
            <a:ext cx="1219200" cy="12192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7" name="Straight Arrow Connector 6"/>
          <p:cNvCxnSpPr/>
          <p:nvPr/>
        </p:nvCxnSpPr>
        <p:spPr>
          <a:xfrm flipH="1">
            <a:off x="6629400" y="2514600"/>
            <a:ext cx="1600200" cy="3048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3" name="Elbow Connector 12"/>
          <p:cNvCxnSpPr/>
          <p:nvPr/>
        </p:nvCxnSpPr>
        <p:spPr>
          <a:xfrm flipV="1">
            <a:off x="5029200" y="4800600"/>
            <a:ext cx="1600200" cy="685800"/>
          </a:xfrm>
          <a:prstGeom prst="bentConnector3">
            <a:avLst>
              <a:gd name="adj1" fmla="val 50000"/>
            </a:avLst>
          </a:prstGeom>
          <a:ln>
            <a:headEnd type="arrow"/>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see?</a:t>
            </a:r>
            <a:endParaRPr lang="en-US" dirty="0"/>
          </a:p>
        </p:txBody>
      </p:sp>
      <p:pic>
        <p:nvPicPr>
          <p:cNvPr id="54274" name="Picture 2" descr="http://images.mylot.com/userImages/images/postphotos/1983153.jpg"/>
          <p:cNvPicPr>
            <a:picLocks noChangeAspect="1" noChangeArrowheads="1"/>
          </p:cNvPicPr>
          <p:nvPr/>
        </p:nvPicPr>
        <p:blipFill>
          <a:blip r:embed="rId3" cstate="print"/>
          <a:srcRect/>
          <a:stretch>
            <a:fillRect/>
          </a:stretch>
        </p:blipFill>
        <p:spPr bwMode="auto">
          <a:xfrm>
            <a:off x="457200" y="1295400"/>
            <a:ext cx="7924800" cy="5170934"/>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838200"/>
          </a:xfrm>
        </p:spPr>
        <p:txBody>
          <a:bodyPr>
            <a:normAutofit/>
          </a:bodyPr>
          <a:lstStyle/>
          <a:p>
            <a:r>
              <a:rPr lang="en-US" b="1" dirty="0" smtClean="0"/>
              <a:t>Feature and Benefit</a:t>
            </a:r>
            <a:endParaRPr lang="en-US" b="1" dirty="0"/>
          </a:p>
        </p:txBody>
      </p:sp>
      <p:sp>
        <p:nvSpPr>
          <p:cNvPr id="3" name="Content Placeholder 2"/>
          <p:cNvSpPr>
            <a:spLocks noGrp="1"/>
          </p:cNvSpPr>
          <p:nvPr>
            <p:ph idx="1"/>
          </p:nvPr>
        </p:nvSpPr>
        <p:spPr>
          <a:xfrm>
            <a:off x="457200" y="3048000"/>
            <a:ext cx="8229600" cy="3078163"/>
          </a:xfrm>
        </p:spPr>
        <p:txBody>
          <a:bodyPr>
            <a:normAutofit/>
          </a:bodyPr>
          <a:lstStyle/>
          <a:p>
            <a:pPr>
              <a:buNone/>
            </a:pPr>
            <a:r>
              <a:rPr lang="en-US" dirty="0"/>
              <a:t>	</a:t>
            </a:r>
          </a:p>
        </p:txBody>
      </p:sp>
      <p:sp>
        <p:nvSpPr>
          <p:cNvPr id="4" name="TextBox 3"/>
          <p:cNvSpPr txBox="1"/>
          <p:nvPr/>
        </p:nvSpPr>
        <p:spPr>
          <a:xfrm>
            <a:off x="457200" y="1600200"/>
            <a:ext cx="8382000" cy="6124754"/>
          </a:xfrm>
          <a:prstGeom prst="rect">
            <a:avLst/>
          </a:prstGeom>
          <a:noFill/>
        </p:spPr>
        <p:txBody>
          <a:bodyPr wrap="square" rtlCol="0">
            <a:spAutoFit/>
          </a:bodyPr>
          <a:lstStyle/>
          <a:p>
            <a:pPr>
              <a:buFont typeface="Arial" pitchFamily="34" charset="0"/>
              <a:buChar char="•"/>
            </a:pPr>
            <a:r>
              <a:rPr lang="en-US" sz="3200" dirty="0" smtClean="0"/>
              <a:t> </a:t>
            </a:r>
            <a:r>
              <a:rPr lang="en-US" sz="3200" b="1" dirty="0" smtClean="0"/>
              <a:t>Feature</a:t>
            </a:r>
            <a:r>
              <a:rPr lang="en-US" sz="3200" dirty="0" smtClean="0"/>
              <a:t>: </a:t>
            </a:r>
          </a:p>
          <a:p>
            <a:pPr lvl="1">
              <a:buFont typeface="Arial" pitchFamily="34" charset="0"/>
              <a:buChar char="•"/>
            </a:pPr>
            <a:r>
              <a:rPr lang="en-US" sz="2800" dirty="0" smtClean="0"/>
              <a:t>Describes an actual part of a product or service</a:t>
            </a:r>
          </a:p>
          <a:p>
            <a:pPr>
              <a:buFont typeface="Arial" pitchFamily="34" charset="0"/>
              <a:buChar char="•"/>
            </a:pPr>
            <a:endParaRPr lang="en-US" sz="3200" dirty="0"/>
          </a:p>
          <a:p>
            <a:pPr>
              <a:buFont typeface="Arial" pitchFamily="34" charset="0"/>
              <a:buChar char="•"/>
            </a:pPr>
            <a:r>
              <a:rPr lang="en-US" sz="3200" dirty="0" smtClean="0"/>
              <a:t> </a:t>
            </a:r>
            <a:r>
              <a:rPr lang="en-US" sz="3200" b="1" dirty="0" smtClean="0"/>
              <a:t>Benefit</a:t>
            </a:r>
            <a:r>
              <a:rPr lang="en-US" sz="3200" dirty="0" smtClean="0"/>
              <a:t>: </a:t>
            </a:r>
          </a:p>
          <a:p>
            <a:pPr lvl="1">
              <a:buFont typeface="Arial" pitchFamily="34" charset="0"/>
              <a:buChar char="•"/>
            </a:pPr>
            <a:r>
              <a:rPr lang="en-US" sz="2800" dirty="0" smtClean="0"/>
              <a:t>Describes </a:t>
            </a:r>
            <a:r>
              <a:rPr lang="en-US" sz="2800" dirty="0"/>
              <a:t>how a </a:t>
            </a:r>
            <a:r>
              <a:rPr lang="en-US" sz="2800" dirty="0" smtClean="0"/>
              <a:t>product or service </a:t>
            </a:r>
            <a:r>
              <a:rPr lang="en-US" sz="2800" dirty="0"/>
              <a:t>will directly offer a user a </a:t>
            </a:r>
            <a:r>
              <a:rPr lang="en-US" sz="2800" dirty="0" smtClean="0"/>
              <a:t>solution</a:t>
            </a:r>
          </a:p>
          <a:p>
            <a:pPr lvl="1">
              <a:buFont typeface="Arial" pitchFamily="34" charset="0"/>
              <a:buChar char="•"/>
            </a:pPr>
            <a:r>
              <a:rPr lang="en-US" sz="2800" dirty="0" smtClean="0"/>
              <a:t>Answers the question “What’s in it for me?”</a:t>
            </a:r>
          </a:p>
          <a:p>
            <a:pPr lvl="1">
              <a:buFont typeface="Arial" pitchFamily="34" charset="0"/>
              <a:buChar char="•"/>
            </a:pPr>
            <a:r>
              <a:rPr lang="en-US" sz="2800" dirty="0" smtClean="0"/>
              <a:t>For every feature, there should be a corresponding benefit for a consumer</a:t>
            </a:r>
          </a:p>
          <a:p>
            <a:pPr>
              <a:buFont typeface="Arial" pitchFamily="34" charset="0"/>
              <a:buChar char="•"/>
            </a:pPr>
            <a:endParaRPr lang="en-US" sz="3200" dirty="0" smtClean="0"/>
          </a:p>
          <a:p>
            <a:pPr>
              <a:buFont typeface="Arial" pitchFamily="34" charset="0"/>
              <a:buChar char="•"/>
            </a:pPr>
            <a:endParaRPr lang="en-US" sz="3200" dirty="0"/>
          </a:p>
          <a:p>
            <a:endParaRPr lang="en-US" sz="3200" dirty="0" smtClean="0"/>
          </a:p>
          <a:p>
            <a:pPr>
              <a:buFont typeface="Arial" pitchFamily="34" charset="0"/>
              <a:buChar char="•"/>
            </a:pP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Define and Identify: </a:t>
            </a:r>
            <a:br>
              <a:rPr lang="en-US" b="1" dirty="0" smtClean="0"/>
            </a:br>
            <a:r>
              <a:rPr lang="en-US" b="1" dirty="0" smtClean="0"/>
              <a:t>Obvious Benefits and Unique Benefits</a:t>
            </a:r>
            <a:endParaRPr lang="en-US" b="1" dirty="0"/>
          </a:p>
        </p:txBody>
      </p:sp>
      <p:sp>
        <p:nvSpPr>
          <p:cNvPr id="3" name="Content Placeholder 2"/>
          <p:cNvSpPr>
            <a:spLocks noGrp="1"/>
          </p:cNvSpPr>
          <p:nvPr>
            <p:ph idx="1"/>
          </p:nvPr>
        </p:nvSpPr>
        <p:spPr>
          <a:xfrm>
            <a:off x="457200" y="1447800"/>
            <a:ext cx="8229600" cy="5181600"/>
          </a:xfrm>
        </p:spPr>
        <p:txBody>
          <a:bodyPr>
            <a:normAutofit lnSpcReduction="10000"/>
          </a:bodyPr>
          <a:lstStyle/>
          <a:p>
            <a:r>
              <a:rPr lang="en-US" b="1" dirty="0" smtClean="0"/>
              <a:t>Obvious Benefits</a:t>
            </a:r>
            <a:r>
              <a:rPr lang="en-US" dirty="0" smtClean="0"/>
              <a:t>: </a:t>
            </a:r>
          </a:p>
          <a:p>
            <a:pPr lvl="1"/>
            <a:r>
              <a:rPr lang="en-US" dirty="0" smtClean="0"/>
              <a:t>Easy to recognize</a:t>
            </a:r>
          </a:p>
          <a:p>
            <a:pPr lvl="2"/>
            <a:r>
              <a:rPr lang="en-US" dirty="0" smtClean="0"/>
              <a:t>Example: Alloy Rims </a:t>
            </a:r>
            <a:r>
              <a:rPr lang="en-US" dirty="0" err="1" smtClean="0"/>
              <a:t>vs</a:t>
            </a:r>
            <a:r>
              <a:rPr lang="en-US" dirty="0" smtClean="0"/>
              <a:t> Factory Grade – Status Symbol</a:t>
            </a:r>
          </a:p>
          <a:p>
            <a:pPr lvl="2"/>
            <a:r>
              <a:rPr lang="en-US" dirty="0" smtClean="0"/>
              <a:t>Example: 4G – Connectivity </a:t>
            </a:r>
            <a:r>
              <a:rPr lang="en-US" dirty="0" err="1" smtClean="0"/>
              <a:t>Availabiltiy</a:t>
            </a:r>
            <a:endParaRPr lang="en-US" dirty="0" smtClean="0"/>
          </a:p>
          <a:p>
            <a:pPr lvl="2"/>
            <a:r>
              <a:rPr lang="en-US" dirty="0" smtClean="0"/>
              <a:t>Example: NASCAR- 200+ MPH wins races!</a:t>
            </a:r>
          </a:p>
          <a:p>
            <a:r>
              <a:rPr lang="en-US" b="1" dirty="0" smtClean="0"/>
              <a:t>Unique Benefits</a:t>
            </a:r>
            <a:r>
              <a:rPr lang="en-US" dirty="0" smtClean="0"/>
              <a:t>:</a:t>
            </a:r>
          </a:p>
          <a:p>
            <a:pPr lvl="1"/>
            <a:r>
              <a:rPr lang="en-US" dirty="0" smtClean="0"/>
              <a:t>Specific to the product or service</a:t>
            </a:r>
          </a:p>
          <a:p>
            <a:pPr lvl="2"/>
            <a:r>
              <a:rPr lang="en-US" dirty="0" smtClean="0"/>
              <a:t>Example: </a:t>
            </a:r>
            <a:r>
              <a:rPr lang="en-US" dirty="0" err="1" smtClean="0"/>
              <a:t>Iphone</a:t>
            </a:r>
            <a:r>
              <a:rPr lang="en-US" dirty="0" smtClean="0"/>
              <a:t> 4S “</a:t>
            </a:r>
            <a:r>
              <a:rPr lang="en-US" dirty="0" err="1" smtClean="0"/>
              <a:t>Suri</a:t>
            </a:r>
            <a:r>
              <a:rPr lang="en-US" dirty="0" smtClean="0"/>
              <a:t>” – </a:t>
            </a:r>
            <a:r>
              <a:rPr lang="en-US" dirty="0" err="1" smtClean="0"/>
              <a:t>Handsfree</a:t>
            </a:r>
            <a:r>
              <a:rPr lang="en-US" dirty="0" smtClean="0"/>
              <a:t> </a:t>
            </a:r>
          </a:p>
          <a:p>
            <a:pPr lvl="2"/>
            <a:r>
              <a:rPr lang="en-US" dirty="0" smtClean="0"/>
              <a:t>Example: Victoria Beckham Edition – Exclusive style</a:t>
            </a:r>
          </a:p>
          <a:p>
            <a:pPr lvl="2"/>
            <a:r>
              <a:rPr lang="en-US" dirty="0" smtClean="0"/>
              <a:t>Example: NASCAR – Safety seats – Specially made for the driver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676400"/>
          </a:xfrm>
        </p:spPr>
        <p:txBody>
          <a:bodyPr>
            <a:normAutofit/>
          </a:bodyPr>
          <a:lstStyle/>
          <a:p>
            <a:r>
              <a:rPr lang="en-US" b="1" dirty="0" smtClean="0"/>
              <a:t>Define and Identify: Hidden Benefits &amp;Feature Benefit Selling</a:t>
            </a:r>
            <a:endParaRPr lang="en-US" b="1" dirty="0"/>
          </a:p>
        </p:txBody>
      </p:sp>
      <p:sp>
        <p:nvSpPr>
          <p:cNvPr id="3" name="Content Placeholder 2"/>
          <p:cNvSpPr>
            <a:spLocks noGrp="1"/>
          </p:cNvSpPr>
          <p:nvPr>
            <p:ph idx="1"/>
          </p:nvPr>
        </p:nvSpPr>
        <p:spPr>
          <a:xfrm>
            <a:off x="381000" y="1828800"/>
            <a:ext cx="8229600" cy="4876800"/>
          </a:xfrm>
        </p:spPr>
        <p:txBody>
          <a:bodyPr>
            <a:normAutofit/>
          </a:bodyPr>
          <a:lstStyle/>
          <a:p>
            <a:pPr marL="457200" lvl="1" indent="0">
              <a:buNone/>
            </a:pPr>
            <a:r>
              <a:rPr lang="en-US" sz="3200" b="1" dirty="0"/>
              <a:t>	</a:t>
            </a:r>
            <a:r>
              <a:rPr lang="en-US" sz="3200" b="1" dirty="0" smtClean="0"/>
              <a:t>Hidden Benefits</a:t>
            </a:r>
            <a:r>
              <a:rPr lang="en-US" sz="3200" dirty="0" smtClean="0"/>
              <a:t>:</a:t>
            </a:r>
          </a:p>
          <a:p>
            <a:pPr lvl="2"/>
            <a:r>
              <a:rPr lang="en-US" dirty="0" smtClean="0"/>
              <a:t>Implied but not obvious</a:t>
            </a:r>
          </a:p>
          <a:p>
            <a:pPr lvl="2"/>
            <a:r>
              <a:rPr lang="en-US" dirty="0" smtClean="0"/>
              <a:t>Example: Hybrid Cars = Better gas mileage</a:t>
            </a:r>
          </a:p>
          <a:p>
            <a:pPr lvl="2"/>
            <a:r>
              <a:rPr lang="en-US" dirty="0" smtClean="0"/>
              <a:t>Example: Sketchers Shape-Ups = Ergonomics</a:t>
            </a:r>
          </a:p>
          <a:p>
            <a:pPr lvl="2"/>
            <a:r>
              <a:rPr lang="en-US" dirty="0" smtClean="0"/>
              <a:t>Example: NASCAR – Provided research for automobile creation and innovation</a:t>
            </a:r>
          </a:p>
          <a:p>
            <a:pPr marL="914400" lvl="2" indent="0">
              <a:buNone/>
            </a:pPr>
            <a:r>
              <a:rPr lang="en-US" sz="3200" b="1" dirty="0" smtClean="0"/>
              <a:t>Feature Benefit Selling</a:t>
            </a:r>
          </a:p>
          <a:p>
            <a:pPr lvl="2"/>
            <a:r>
              <a:rPr lang="en-US" dirty="0" smtClean="0"/>
              <a:t>Providing  product features to satisfy consumers by offering them a</a:t>
            </a:r>
            <a:r>
              <a:rPr lang="en-US" sz="3200" b="1" dirty="0" smtClean="0"/>
              <a:t> </a:t>
            </a:r>
            <a:r>
              <a:rPr lang="en-US" dirty="0" smtClean="0"/>
              <a:t>benefit they need or want</a:t>
            </a:r>
            <a:endParaRPr lang="en-US" sz="3200" b="1" dirty="0" smtClean="0"/>
          </a:p>
          <a:p>
            <a:pPr marL="914400" lvl="2" indent="0">
              <a:buNone/>
            </a:pPr>
            <a:r>
              <a:rPr lang="en-US" sz="3200" b="1" dirty="0"/>
              <a:t>	</a:t>
            </a:r>
            <a:endParaRPr lang="en-US" sz="3200"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Feature-Benefit Chart</a:t>
            </a:r>
            <a:endParaRPr lang="en-US" b="1" dirty="0"/>
          </a:p>
        </p:txBody>
      </p:sp>
      <p:pic>
        <p:nvPicPr>
          <p:cNvPr id="4098" name="Picture 2" descr="http://presentinenglish.com/wp-content/uploads/2009/11/Screen-shot-2009-11-10-at-%EC%98%A4%ED%9B%84-12.55.23.png"/>
          <p:cNvPicPr>
            <a:picLocks noChangeAspect="1" noChangeArrowheads="1"/>
          </p:cNvPicPr>
          <p:nvPr/>
        </p:nvPicPr>
        <p:blipFill>
          <a:blip r:embed="rId3" cstate="print"/>
          <a:srcRect/>
          <a:stretch>
            <a:fillRect/>
          </a:stretch>
        </p:blipFill>
        <p:spPr bwMode="auto">
          <a:xfrm>
            <a:off x="1143000" y="1219200"/>
            <a:ext cx="6858000" cy="519836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Feature-Benefit Chart Example</a:t>
            </a:r>
            <a:endParaRPr lang="en-US" b="1" dirty="0"/>
          </a:p>
        </p:txBody>
      </p:sp>
      <p:pic>
        <p:nvPicPr>
          <p:cNvPr id="52226" name="Picture 2" descr="http://www.theapplepress.com/wp-content/uploads/2007/06/iphone_apple_press_comparison_chart.jpg"/>
          <p:cNvPicPr>
            <a:picLocks noChangeAspect="1" noChangeArrowheads="1"/>
          </p:cNvPicPr>
          <p:nvPr/>
        </p:nvPicPr>
        <p:blipFill>
          <a:blip r:embed="rId3" cstate="print"/>
          <a:srcRect/>
          <a:stretch>
            <a:fillRect/>
          </a:stretch>
        </p:blipFill>
        <p:spPr bwMode="auto">
          <a:xfrm>
            <a:off x="1143000" y="1524000"/>
            <a:ext cx="6705600" cy="50292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Identify sources of feature/benefit information</a:t>
            </a:r>
            <a:endParaRPr lang="en-US" b="1" dirty="0"/>
          </a:p>
        </p:txBody>
      </p:sp>
      <p:sp>
        <p:nvSpPr>
          <p:cNvPr id="3" name="Content Placeholder 2"/>
          <p:cNvSpPr>
            <a:spLocks noGrp="1"/>
          </p:cNvSpPr>
          <p:nvPr>
            <p:ph idx="1"/>
          </p:nvPr>
        </p:nvSpPr>
        <p:spPr/>
        <p:txBody>
          <a:bodyPr/>
          <a:lstStyle/>
          <a:p>
            <a:r>
              <a:rPr lang="en-US" dirty="0" smtClean="0"/>
              <a:t>Consumer Reports</a:t>
            </a:r>
          </a:p>
          <a:p>
            <a:r>
              <a:rPr lang="en-US" dirty="0" smtClean="0"/>
              <a:t>Company Websites</a:t>
            </a:r>
          </a:p>
          <a:p>
            <a:r>
              <a:rPr lang="en-US" dirty="0" smtClean="0"/>
              <a:t>Angie’s List</a:t>
            </a:r>
          </a:p>
          <a:p>
            <a:r>
              <a:rPr lang="en-US" dirty="0" smtClean="0"/>
              <a:t>Blogs</a:t>
            </a:r>
          </a:p>
          <a:p>
            <a:r>
              <a:rPr lang="en-US" dirty="0" smtClean="0"/>
              <a:t>Government Websites (</a:t>
            </a:r>
            <a:r>
              <a:rPr lang="en-US" dirty="0" err="1" smtClean="0"/>
              <a:t>ie</a:t>
            </a:r>
            <a:r>
              <a:rPr lang="en-US" dirty="0" smtClean="0"/>
              <a:t>: FDA)</a:t>
            </a:r>
          </a:p>
          <a:p>
            <a:r>
              <a:rPr lang="en-US" dirty="0" smtClean="0"/>
              <a:t>Social Media</a:t>
            </a:r>
          </a:p>
          <a:p>
            <a:r>
              <a:rPr lang="en-US" dirty="0" smtClean="0"/>
              <a:t>Twitter</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9725" y="1400476"/>
            <a:ext cx="3629025"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777891"/>
            <a:ext cx="194310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4743450"/>
            <a:ext cx="2162175"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r>
              <a:rPr lang="en-US" sz="3600" b="1" dirty="0" smtClean="0"/>
              <a:t>Distinguish between features and benefits for services versus those for tangible sport/event products</a:t>
            </a:r>
            <a:endParaRPr lang="en-US" sz="3600" b="1" dirty="0"/>
          </a:p>
        </p:txBody>
      </p:sp>
      <p:sp>
        <p:nvSpPr>
          <p:cNvPr id="4" name="Text Placeholder 3"/>
          <p:cNvSpPr>
            <a:spLocks noGrp="1"/>
          </p:cNvSpPr>
          <p:nvPr>
            <p:ph type="body" idx="1"/>
          </p:nvPr>
        </p:nvSpPr>
        <p:spPr>
          <a:xfrm>
            <a:off x="457200" y="1905000"/>
            <a:ext cx="4040188" cy="639762"/>
          </a:xfrm>
        </p:spPr>
        <p:txBody>
          <a:bodyPr/>
          <a:lstStyle/>
          <a:p>
            <a:pPr algn="ctr"/>
            <a:r>
              <a:rPr lang="en-US" dirty="0" smtClean="0"/>
              <a:t>Service</a:t>
            </a:r>
            <a:endParaRPr lang="en-US" dirty="0"/>
          </a:p>
        </p:txBody>
      </p:sp>
      <p:sp>
        <p:nvSpPr>
          <p:cNvPr id="5" name="Content Placeholder 4"/>
          <p:cNvSpPr>
            <a:spLocks noGrp="1"/>
          </p:cNvSpPr>
          <p:nvPr>
            <p:ph sz="half" idx="2"/>
          </p:nvPr>
        </p:nvSpPr>
        <p:spPr>
          <a:xfrm>
            <a:off x="457200" y="2590799"/>
            <a:ext cx="4040188" cy="3535363"/>
          </a:xfrm>
        </p:spPr>
        <p:txBody>
          <a:bodyPr/>
          <a:lstStyle/>
          <a:p>
            <a:r>
              <a:rPr lang="en-US" dirty="0" smtClean="0"/>
              <a:t>Example: Sports Spa/Gym</a:t>
            </a:r>
          </a:p>
          <a:p>
            <a:pPr lvl="1"/>
            <a:r>
              <a:rPr lang="en-US" dirty="0" smtClean="0"/>
              <a:t>Features: Massages, Yoga Classes, Weight lifting classes</a:t>
            </a:r>
          </a:p>
          <a:p>
            <a:pPr lvl="1"/>
            <a:r>
              <a:rPr lang="en-US" dirty="0" smtClean="0"/>
              <a:t>Benefits: Better health, fewer injuries, better performance</a:t>
            </a:r>
            <a:endParaRPr lang="en-US" dirty="0"/>
          </a:p>
        </p:txBody>
      </p:sp>
      <p:sp>
        <p:nvSpPr>
          <p:cNvPr id="6" name="Text Placeholder 5"/>
          <p:cNvSpPr>
            <a:spLocks noGrp="1"/>
          </p:cNvSpPr>
          <p:nvPr>
            <p:ph type="body" sz="quarter" idx="3"/>
          </p:nvPr>
        </p:nvSpPr>
        <p:spPr>
          <a:xfrm>
            <a:off x="4648200" y="1905000"/>
            <a:ext cx="4041775" cy="639762"/>
          </a:xfrm>
        </p:spPr>
        <p:txBody>
          <a:bodyPr/>
          <a:lstStyle/>
          <a:p>
            <a:pPr algn="ctr"/>
            <a:r>
              <a:rPr lang="en-US" dirty="0" smtClean="0"/>
              <a:t>Product</a:t>
            </a:r>
            <a:endParaRPr lang="en-US" dirty="0"/>
          </a:p>
        </p:txBody>
      </p:sp>
      <p:sp>
        <p:nvSpPr>
          <p:cNvPr id="7" name="Content Placeholder 6"/>
          <p:cNvSpPr>
            <a:spLocks noGrp="1"/>
          </p:cNvSpPr>
          <p:nvPr>
            <p:ph sz="quarter" idx="4"/>
          </p:nvPr>
        </p:nvSpPr>
        <p:spPr>
          <a:xfrm>
            <a:off x="4645025" y="2590799"/>
            <a:ext cx="4041775" cy="3535363"/>
          </a:xfrm>
        </p:spPr>
        <p:txBody>
          <a:bodyPr/>
          <a:lstStyle/>
          <a:p>
            <a:r>
              <a:rPr lang="en-US" dirty="0" smtClean="0"/>
              <a:t>Example: Golf Clubs</a:t>
            </a:r>
          </a:p>
          <a:p>
            <a:pPr lvl="1"/>
            <a:r>
              <a:rPr lang="en-US" dirty="0" smtClean="0"/>
              <a:t>Features: Loft, weight, graphite vs. steel, woods vs. irons</a:t>
            </a:r>
          </a:p>
          <a:p>
            <a:pPr lvl="1"/>
            <a:r>
              <a:rPr lang="en-US" dirty="0" smtClean="0"/>
              <a:t>Benefits: Control, durability, backspin, low score</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572000"/>
            <a:ext cx="2286000"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4667250"/>
            <a:ext cx="239077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Describe how to prepare a feature-benefit chart for a product</a:t>
            </a:r>
            <a:endParaRPr lang="en-US" b="1" dirty="0"/>
          </a:p>
        </p:txBody>
      </p:sp>
      <p:sp>
        <p:nvSpPr>
          <p:cNvPr id="3" name="Content Placeholder 2"/>
          <p:cNvSpPr>
            <a:spLocks noGrp="1"/>
          </p:cNvSpPr>
          <p:nvPr>
            <p:ph idx="1"/>
          </p:nvPr>
        </p:nvSpPr>
        <p:spPr/>
        <p:txBody>
          <a:bodyPr/>
          <a:lstStyle/>
          <a:p>
            <a:pPr marL="514350" indent="-514350">
              <a:buFont typeface="+mj-lt"/>
              <a:buAutoNum type="arabicParenR"/>
            </a:pPr>
            <a:r>
              <a:rPr lang="en-US" dirty="0" smtClean="0"/>
              <a:t>Identify each feature</a:t>
            </a:r>
          </a:p>
          <a:p>
            <a:pPr marL="514350" indent="-514350">
              <a:buFont typeface="+mj-lt"/>
              <a:buAutoNum type="arabicParenR"/>
            </a:pPr>
            <a:r>
              <a:rPr lang="en-US" dirty="0" smtClean="0"/>
              <a:t>Align each feature with benefit(s)</a:t>
            </a:r>
          </a:p>
          <a:p>
            <a:pPr marL="914400" lvl="1" indent="-514350">
              <a:buFontTx/>
              <a:buChar char="-"/>
            </a:pPr>
            <a:r>
              <a:rPr lang="en-US" dirty="0" smtClean="0"/>
              <a:t>Keeping in mind your target market/customers</a:t>
            </a:r>
          </a:p>
          <a:p>
            <a:pPr marL="514350" indent="-514350">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fontScale="90000"/>
          </a:bodyPr>
          <a:lstStyle/>
          <a:p>
            <a:r>
              <a:rPr lang="en-US" b="1" dirty="0" smtClean="0"/>
              <a:t>Explain the importance of understanding why people participate in/attend sports/events</a:t>
            </a:r>
            <a:r>
              <a:rPr lang="en-US" dirty="0" smtClean="0"/>
              <a:t/>
            </a:r>
            <a:br>
              <a:rPr lang="en-US" dirty="0" smtClean="0"/>
            </a:br>
            <a:endParaRPr lang="en-US" dirty="0"/>
          </a:p>
        </p:txBody>
      </p:sp>
      <p:sp>
        <p:nvSpPr>
          <p:cNvPr id="3" name="Content Placeholder 2"/>
          <p:cNvSpPr>
            <a:spLocks noGrp="1"/>
          </p:cNvSpPr>
          <p:nvPr>
            <p:ph idx="1"/>
          </p:nvPr>
        </p:nvSpPr>
        <p:spPr>
          <a:xfrm>
            <a:off x="381000" y="1905000"/>
            <a:ext cx="8229600" cy="4525963"/>
          </a:xfrm>
        </p:spPr>
        <p:txBody>
          <a:bodyPr>
            <a:normAutofit/>
          </a:bodyPr>
          <a:lstStyle/>
          <a:p>
            <a:r>
              <a:rPr lang="en-US" dirty="0" smtClean="0"/>
              <a:t>Target  marketing – help to key on your customers</a:t>
            </a:r>
          </a:p>
          <a:p>
            <a:r>
              <a:rPr lang="en-US" dirty="0" smtClean="0"/>
              <a:t>Assist in market(</a:t>
            </a:r>
            <a:r>
              <a:rPr lang="en-US" dirty="0" err="1" smtClean="0"/>
              <a:t>ing</a:t>
            </a:r>
            <a:r>
              <a:rPr lang="en-US" dirty="0" smtClean="0"/>
              <a:t>) planning – where to market</a:t>
            </a:r>
          </a:p>
          <a:p>
            <a:r>
              <a:rPr lang="en-US" dirty="0" smtClean="0"/>
              <a:t>Economic analysis </a:t>
            </a:r>
          </a:p>
          <a:p>
            <a:r>
              <a:rPr lang="en-US" dirty="0" smtClean="0"/>
              <a:t>Health </a:t>
            </a:r>
          </a:p>
          <a:p>
            <a:pPr marL="0" indent="0">
              <a:buNone/>
            </a:pPr>
            <a:endParaRPr lang="en-US" dirty="0" smtClean="0"/>
          </a:p>
          <a:p>
            <a:pPr marL="0" indent="0">
              <a:buNone/>
            </a:pPr>
            <a:endParaRPr lang="en-US" dirty="0" smtClean="0"/>
          </a:p>
          <a:p>
            <a:pPr lvl="1"/>
            <a:endParaRPr lang="en-US" dirty="0"/>
          </a:p>
          <a:p>
            <a:endParaRPr lang="en-US" dirty="0" smtClean="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8850" y="4800600"/>
            <a:ext cx="249555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733800"/>
            <a:ext cx="2286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5057775"/>
            <a:ext cx="2057400" cy="172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Describe techniques for identifying sport/event motivators</a:t>
            </a:r>
            <a:endParaRPr lang="en-US" dirty="0"/>
          </a:p>
        </p:txBody>
      </p:sp>
      <p:sp>
        <p:nvSpPr>
          <p:cNvPr id="3" name="Content Placeholder 2"/>
          <p:cNvSpPr>
            <a:spLocks noGrp="1"/>
          </p:cNvSpPr>
          <p:nvPr>
            <p:ph idx="1"/>
          </p:nvPr>
        </p:nvSpPr>
        <p:spPr/>
        <p:txBody>
          <a:bodyPr/>
          <a:lstStyle/>
          <a:p>
            <a:r>
              <a:rPr lang="en-US" dirty="0" smtClean="0"/>
              <a:t>Surveys</a:t>
            </a:r>
          </a:p>
          <a:p>
            <a:r>
              <a:rPr lang="en-US" dirty="0" smtClean="0"/>
              <a:t>Social Media</a:t>
            </a:r>
          </a:p>
          <a:p>
            <a:r>
              <a:rPr lang="en-US" dirty="0" smtClean="0"/>
              <a:t>Blogs</a:t>
            </a:r>
          </a:p>
          <a:p>
            <a:r>
              <a:rPr lang="en-US" dirty="0" smtClean="0"/>
              <a:t>Face to face</a:t>
            </a:r>
          </a:p>
          <a:p>
            <a:r>
              <a:rPr lang="en-US" dirty="0" smtClean="0"/>
              <a:t>Blind sampling</a:t>
            </a:r>
          </a:p>
          <a:p>
            <a:r>
              <a:rPr lang="en-US" dirty="0" smtClean="0"/>
              <a:t>Focus groups</a:t>
            </a:r>
          </a:p>
          <a:p>
            <a:r>
              <a:rPr lang="en-US" dirty="0" smtClean="0"/>
              <a:t>Promotions</a:t>
            </a:r>
          </a:p>
          <a:p>
            <a:endParaRPr lang="en-US" dirty="0" smtClean="0"/>
          </a:p>
          <a:p>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2444817"/>
            <a:ext cx="22098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9689" y="4755582"/>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9689" y="1600200"/>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Describe ways that salespeople can use sport/event motivators to sell products</a:t>
            </a:r>
            <a:endParaRPr lang="en-US" dirty="0"/>
          </a:p>
        </p:txBody>
      </p:sp>
      <p:sp>
        <p:nvSpPr>
          <p:cNvPr id="3" name="Content Placeholder 2"/>
          <p:cNvSpPr>
            <a:spLocks noGrp="1"/>
          </p:cNvSpPr>
          <p:nvPr>
            <p:ph idx="1"/>
          </p:nvPr>
        </p:nvSpPr>
        <p:spPr>
          <a:xfrm>
            <a:off x="457200" y="2057400"/>
            <a:ext cx="8229600" cy="4068763"/>
          </a:xfrm>
        </p:spPr>
        <p:txBody>
          <a:bodyPr>
            <a:normAutofit lnSpcReduction="10000"/>
          </a:bodyPr>
          <a:lstStyle/>
          <a:p>
            <a:r>
              <a:rPr lang="en-US" dirty="0" smtClean="0"/>
              <a:t>Sample</a:t>
            </a:r>
          </a:p>
          <a:p>
            <a:r>
              <a:rPr lang="en-US" dirty="0" smtClean="0"/>
              <a:t>Discounts</a:t>
            </a:r>
          </a:p>
          <a:p>
            <a:r>
              <a:rPr lang="en-US" dirty="0" smtClean="0"/>
              <a:t>Testimonials</a:t>
            </a:r>
          </a:p>
          <a:p>
            <a:r>
              <a:rPr lang="en-US" dirty="0" smtClean="0"/>
              <a:t>Endorsement</a:t>
            </a:r>
          </a:p>
          <a:p>
            <a:r>
              <a:rPr lang="en-US" dirty="0" smtClean="0"/>
              <a:t>Exclusive</a:t>
            </a:r>
          </a:p>
          <a:p>
            <a:r>
              <a:rPr lang="en-US" dirty="0" smtClean="0"/>
              <a:t>Prestige</a:t>
            </a:r>
          </a:p>
          <a:p>
            <a:r>
              <a:rPr lang="en-US" dirty="0" smtClean="0"/>
              <a:t>Patronage </a:t>
            </a:r>
          </a:p>
          <a:p>
            <a:pPr>
              <a:buNone/>
            </a:pP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6438" y="1752600"/>
            <a:ext cx="2428875"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3200400"/>
            <a:ext cx="17526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3125" y="4419600"/>
            <a:ext cx="2095500"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762000"/>
            <a:ext cx="6172200" cy="2743200"/>
          </a:xfrm>
        </p:spPr>
        <p:txBody>
          <a:bodyPr/>
          <a:lstStyle/>
          <a:p>
            <a:pPr eaLnBrk="1" hangingPunct="1"/>
            <a:r>
              <a:rPr lang="en-US" altLang="en-US" dirty="0" smtClean="0"/>
              <a:t>1.05 </a:t>
            </a:r>
            <a:r>
              <a:rPr lang="en-US" altLang="en-US" dirty="0" smtClean="0"/>
              <a:t>Analyze Factors that Influence the Consumer’s Decision-Making Process.</a:t>
            </a:r>
          </a:p>
        </p:txBody>
      </p:sp>
      <p:pic>
        <p:nvPicPr>
          <p:cNvPr id="2052" name="Picture 4" descr="BD07012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400" y="2819400"/>
            <a:ext cx="2455863" cy="363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573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050"/>
                                        </p:tgtEl>
                                        <p:attrNameLst>
                                          <p:attrName>style.visibility</p:attrName>
                                        </p:attrNameLst>
                                      </p:cBhvr>
                                      <p:to>
                                        <p:strVal val="visible"/>
                                      </p:to>
                                    </p:set>
                                    <p:anim to="" calcmode="lin" valueType="num">
                                      <p:cBhvr>
                                        <p:cTn id="7" dur="1" fill="hold"/>
                                        <p:tgtEl>
                                          <p:spTgt spid="2050"/>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052"/>
                                        </p:tgtEl>
                                        <p:attrNameLst>
                                          <p:attrName>style.visibility</p:attrName>
                                        </p:attrNameLst>
                                      </p:cBhvr>
                                      <p:to>
                                        <p:strVal val="visible"/>
                                      </p:to>
                                    </p:set>
                                    <p:anim to="" calcmode="lin" valueType="num">
                                      <p:cBhvr>
                                        <p:cTn id="12" dur="1" fill="hold"/>
                                        <p:tgtEl>
                                          <p:spTgt spid="205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pPr marL="838200" indent="-838200" eaLnBrk="1" hangingPunct="1"/>
            <a:r>
              <a:rPr lang="en-US" altLang="en-US" sz="4000" smtClean="0"/>
              <a:t>Distinguish between Spectator and Participant consumers.</a:t>
            </a:r>
          </a:p>
        </p:txBody>
      </p:sp>
      <p:pic>
        <p:nvPicPr>
          <p:cNvPr id="22533" name="Picture 5" descr="PE0112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3581400"/>
            <a:ext cx="2081213"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BD13706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438400"/>
            <a:ext cx="3468688" cy="403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42632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499"/>
                                          </p:stCondLst>
                                        </p:cTn>
                                        <p:tgtEl>
                                          <p:spTgt spid="22533"/>
                                        </p:tgtEl>
                                        <p:attrNameLst>
                                          <p:attrName>style.visibility</p:attrName>
                                        </p:attrNameLst>
                                      </p:cBhvr>
                                      <p:to>
                                        <p:strVal val="visible"/>
                                      </p:to>
                                    </p:set>
                                    <p:anim to="" calcmode="lin" valueType="num">
                                      <p:cBhvr>
                                        <p:cTn id="7" dur="1" fill="hold"/>
                                        <p:tgtEl>
                                          <p:spTgt spid="22533"/>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22534"/>
                                        </p:tgtEl>
                                        <p:attrNameLst>
                                          <p:attrName>style.visibility</p:attrName>
                                        </p:attrNameLst>
                                      </p:cBhvr>
                                      <p:to>
                                        <p:strVal val="visible"/>
                                      </p:to>
                                    </p:set>
                                    <p:anim to="" calcmode="lin" valueType="num">
                                      <p:cBhvr>
                                        <p:cTn id="12" dur="1" fill="hold"/>
                                        <p:tgtEl>
                                          <p:spTgt spid="2253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mtClean="0"/>
              <a:t>Spectator Consumer</a:t>
            </a:r>
          </a:p>
        </p:txBody>
      </p:sp>
      <p:sp>
        <p:nvSpPr>
          <p:cNvPr id="5123" name="Rectangle 3"/>
          <p:cNvSpPr>
            <a:spLocks noGrp="1" noChangeArrowheads="1"/>
          </p:cNvSpPr>
          <p:nvPr>
            <p:ph type="body" sz="half" idx="1"/>
          </p:nvPr>
        </p:nvSpPr>
        <p:spPr>
          <a:xfrm>
            <a:off x="2438400" y="3124200"/>
            <a:ext cx="4267200" cy="1905000"/>
          </a:xfrm>
        </p:spPr>
        <p:txBody>
          <a:bodyPr/>
          <a:lstStyle/>
          <a:p>
            <a:pPr eaLnBrk="1" hangingPunct="1"/>
            <a:r>
              <a:rPr lang="en-US" altLang="en-US" sz="2400" smtClean="0"/>
              <a:t>Observes an event for entertainment </a:t>
            </a:r>
          </a:p>
          <a:p>
            <a:pPr eaLnBrk="1" hangingPunct="1"/>
            <a:r>
              <a:rPr lang="en-US" altLang="en-US" sz="2400" smtClean="0"/>
              <a:t> Example:  Friends attend a Carolina Panther’s game. </a:t>
            </a:r>
          </a:p>
        </p:txBody>
      </p:sp>
      <p:pic>
        <p:nvPicPr>
          <p:cNvPr id="5127" name="Picture 7" descr="PE0112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133600"/>
            <a:ext cx="2081213"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PE01381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3024188"/>
            <a:ext cx="3200400"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2281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122"/>
                                        </p:tgtEl>
                                        <p:attrNameLst>
                                          <p:attrName>style.visibility</p:attrName>
                                        </p:attrNameLst>
                                      </p:cBhvr>
                                      <p:to>
                                        <p:strVal val="visible"/>
                                      </p:to>
                                    </p:set>
                                    <p:anim to="" calcmode="lin" valueType="num">
                                      <p:cBhvr>
                                        <p:cTn id="7" dur="1" fill="hold"/>
                                        <p:tgtEl>
                                          <p:spTgt spid="512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5127"/>
                                        </p:tgtEl>
                                        <p:attrNameLst>
                                          <p:attrName>style.visibility</p:attrName>
                                        </p:attrNameLst>
                                      </p:cBhvr>
                                      <p:to>
                                        <p:strVal val="visible"/>
                                      </p:to>
                                    </p:set>
                                    <p:anim to="" calcmode="lin" valueType="num">
                                      <p:cBhvr>
                                        <p:cTn id="12" dur="1" fill="hold"/>
                                        <p:tgtEl>
                                          <p:spTgt spid="5127"/>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nodeType="clickEffect">
                                  <p:stCondLst>
                                    <p:cond delay="0"/>
                                  </p:stCondLst>
                                  <p:childTnLst>
                                    <p:set>
                                      <p:cBhvr>
                                        <p:cTn id="16" dur="1" fill="hold">
                                          <p:stCondLst>
                                            <p:cond delay="499"/>
                                          </p:stCondLst>
                                        </p:cTn>
                                        <p:tgtEl>
                                          <p:spTgt spid="5128"/>
                                        </p:tgtEl>
                                        <p:attrNameLst>
                                          <p:attrName>style.visibility</p:attrName>
                                        </p:attrNameLst>
                                      </p:cBhvr>
                                      <p:to>
                                        <p:strVal val="visible"/>
                                      </p:to>
                                    </p:set>
                                    <p:anim to="" calcmode="lin" valueType="num">
                                      <p:cBhvr>
                                        <p:cTn id="17" dur="1" fill="hold"/>
                                        <p:tgtEl>
                                          <p:spTgt spid="5128"/>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5123">
                                            <p:txEl>
                                              <p:pRg st="0" end="0"/>
                                            </p:txEl>
                                          </p:spTgt>
                                        </p:tgtEl>
                                        <p:attrNameLst>
                                          <p:attrName>style.visibility</p:attrName>
                                        </p:attrNameLst>
                                      </p:cBhvr>
                                      <p:to>
                                        <p:strVal val="visible"/>
                                      </p:to>
                                    </p:set>
                                    <p:anim to="" calcmode="lin" valueType="num">
                                      <p:cBhvr>
                                        <p:cTn id="22" dur="1" fill="hold"/>
                                        <p:tgtEl>
                                          <p:spTgt spid="5123">
                                            <p:txEl>
                                              <p:pRg st="0" end="0"/>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5123">
                                            <p:txEl>
                                              <p:pRg st="1" end="1"/>
                                            </p:txEl>
                                          </p:spTgt>
                                        </p:tgtEl>
                                        <p:attrNameLst>
                                          <p:attrName>style.visibility</p:attrName>
                                        </p:attrNameLst>
                                      </p:cBhvr>
                                      <p:to>
                                        <p:strVal val="visible"/>
                                      </p:to>
                                    </p:set>
                                    <p:anim to="" calcmode="lin" valueType="num">
                                      <p:cBhvr>
                                        <p:cTn id="27" dur="1" fill="hold"/>
                                        <p:tgtEl>
                                          <p:spTgt spid="5123">
                                            <p:txEl>
                                              <p:pRg st="1" end="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t>Participant Consumer</a:t>
            </a:r>
          </a:p>
        </p:txBody>
      </p:sp>
      <p:sp>
        <p:nvSpPr>
          <p:cNvPr id="6148" name="Rectangle 4"/>
          <p:cNvSpPr>
            <a:spLocks noGrp="1" noChangeArrowheads="1"/>
          </p:cNvSpPr>
          <p:nvPr>
            <p:ph type="body" sz="half" idx="3"/>
          </p:nvPr>
        </p:nvSpPr>
        <p:spPr/>
        <p:txBody>
          <a:bodyPr/>
          <a:lstStyle/>
          <a:p>
            <a:pPr eaLnBrk="1" hangingPunct="1">
              <a:lnSpc>
                <a:spcPct val="80000"/>
              </a:lnSpc>
            </a:pPr>
            <a:r>
              <a:rPr lang="en-US" altLang="en-US" sz="2400" dirty="0" smtClean="0"/>
              <a:t>Is actually involved in an event.</a:t>
            </a:r>
          </a:p>
          <a:p>
            <a:pPr eaLnBrk="1" hangingPunct="1">
              <a:lnSpc>
                <a:spcPct val="80000"/>
              </a:lnSpc>
            </a:pPr>
            <a:endParaRPr lang="en-US" altLang="en-US" sz="2400" dirty="0" smtClean="0"/>
          </a:p>
          <a:p>
            <a:pPr eaLnBrk="1" hangingPunct="1">
              <a:lnSpc>
                <a:spcPct val="80000"/>
              </a:lnSpc>
            </a:pPr>
            <a:r>
              <a:rPr lang="en-US" altLang="en-US" sz="2400" dirty="0" smtClean="0"/>
              <a:t>Example: Mrs. Is plays in a community softball league. </a:t>
            </a:r>
          </a:p>
        </p:txBody>
      </p:sp>
      <p:pic>
        <p:nvPicPr>
          <p:cNvPr id="7172" name="Picture 12" descr="womensmessageboard">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838200" y="2438400"/>
            <a:ext cx="3124200" cy="33718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455067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146"/>
                                        </p:tgtEl>
                                        <p:attrNameLst>
                                          <p:attrName>style.visibility</p:attrName>
                                        </p:attrNameLst>
                                      </p:cBhvr>
                                      <p:to>
                                        <p:strVal val="visible"/>
                                      </p:to>
                                    </p:set>
                                    <p:anim to="" calcmode="lin" valueType="num">
                                      <p:cBhvr>
                                        <p:cTn id="7" dur="1" fill="hold"/>
                                        <p:tgtEl>
                                          <p:spTgt spid="6146"/>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6148">
                                            <p:txEl>
                                              <p:pRg st="0" end="0"/>
                                            </p:txEl>
                                          </p:spTgt>
                                        </p:tgtEl>
                                        <p:attrNameLst>
                                          <p:attrName>style.visibility</p:attrName>
                                        </p:attrNameLst>
                                      </p:cBhvr>
                                      <p:to>
                                        <p:strVal val="visible"/>
                                      </p:to>
                                    </p:set>
                                    <p:anim to="" calcmode="lin" valueType="num">
                                      <p:cBhvr>
                                        <p:cTn id="12" dur="1" fill="hold"/>
                                        <p:tgtEl>
                                          <p:spTgt spid="6148">
                                            <p:txEl>
                                              <p:pRg st="0" end="0"/>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6148">
                                            <p:txEl>
                                              <p:pRg st="2" end="2"/>
                                            </p:txEl>
                                          </p:spTgt>
                                        </p:tgtEl>
                                        <p:attrNameLst>
                                          <p:attrName>style.visibility</p:attrName>
                                        </p:attrNameLst>
                                      </p:cBhvr>
                                      <p:to>
                                        <p:strVal val="visible"/>
                                      </p:to>
                                    </p:set>
                                    <p:anim to="" calcmode="lin" valueType="num">
                                      <p:cBhvr>
                                        <p:cTn id="17" dur="1" fill="hold"/>
                                        <p:tgtEl>
                                          <p:spTgt spid="6148">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8"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609600"/>
            <a:ext cx="8915400" cy="1524000"/>
          </a:xfrm>
        </p:spPr>
        <p:txBody>
          <a:bodyPr/>
          <a:lstStyle/>
          <a:p>
            <a:pPr eaLnBrk="1" hangingPunct="1"/>
            <a:r>
              <a:rPr lang="en-US" altLang="en-US" sz="2800" b="1" smtClean="0"/>
              <a:t>Factors that influence spectator and participant consumer’s decision-making process </a:t>
            </a:r>
          </a:p>
        </p:txBody>
      </p:sp>
      <p:sp>
        <p:nvSpPr>
          <p:cNvPr id="9219" name="Rectangle 3"/>
          <p:cNvSpPr>
            <a:spLocks noGrp="1" noChangeArrowheads="1"/>
          </p:cNvSpPr>
          <p:nvPr>
            <p:ph type="body" idx="1"/>
          </p:nvPr>
        </p:nvSpPr>
        <p:spPr>
          <a:xfrm>
            <a:off x="533400" y="2133600"/>
            <a:ext cx="7772400" cy="4724400"/>
          </a:xfrm>
        </p:spPr>
        <p:txBody>
          <a:bodyPr/>
          <a:lstStyle/>
          <a:p>
            <a:pPr marL="609600" indent="-609600" eaLnBrk="1" hangingPunct="1">
              <a:lnSpc>
                <a:spcPct val="80000"/>
              </a:lnSpc>
            </a:pPr>
            <a:r>
              <a:rPr lang="en-US" altLang="en-US" sz="2400" u="sng" smtClean="0"/>
              <a:t>Intrinsic factors</a:t>
            </a:r>
            <a:r>
              <a:rPr lang="en-US" altLang="en-US" sz="2400" smtClean="0"/>
              <a:t>:  personal reasons for attending an event</a:t>
            </a:r>
          </a:p>
          <a:p>
            <a:pPr marL="609600" indent="-609600" eaLnBrk="1" hangingPunct="1">
              <a:lnSpc>
                <a:spcPct val="80000"/>
              </a:lnSpc>
              <a:buFont typeface="Wingdings" panose="05000000000000000000" pitchFamily="2" charset="2"/>
              <a:buNone/>
            </a:pPr>
            <a:endParaRPr lang="en-US" altLang="en-US" sz="1400" smtClean="0"/>
          </a:p>
          <a:p>
            <a:pPr marL="609600" indent="-609600" eaLnBrk="1" hangingPunct="1">
              <a:lnSpc>
                <a:spcPct val="80000"/>
              </a:lnSpc>
            </a:pPr>
            <a:r>
              <a:rPr lang="en-US" altLang="en-US" sz="2400" smtClean="0"/>
              <a:t>Attitude or personal preference</a:t>
            </a:r>
          </a:p>
          <a:p>
            <a:pPr marL="609600" indent="-609600" eaLnBrk="1" hangingPunct="1">
              <a:lnSpc>
                <a:spcPct val="80000"/>
              </a:lnSpc>
              <a:buFont typeface="Wingdings" panose="05000000000000000000" pitchFamily="2" charset="2"/>
              <a:buNone/>
            </a:pPr>
            <a:endParaRPr lang="en-US" altLang="en-US" sz="1400" smtClean="0"/>
          </a:p>
          <a:p>
            <a:pPr marL="609600" indent="-609600" eaLnBrk="1" hangingPunct="1">
              <a:lnSpc>
                <a:spcPct val="80000"/>
              </a:lnSpc>
            </a:pPr>
            <a:r>
              <a:rPr lang="en-US" altLang="en-US" sz="2400" smtClean="0"/>
              <a:t>Perception of the event</a:t>
            </a:r>
          </a:p>
          <a:p>
            <a:pPr marL="609600" indent="-609600" eaLnBrk="1" hangingPunct="1">
              <a:lnSpc>
                <a:spcPct val="80000"/>
              </a:lnSpc>
              <a:buFont typeface="Wingdings" panose="05000000000000000000" pitchFamily="2" charset="2"/>
              <a:buNone/>
            </a:pPr>
            <a:endParaRPr lang="en-US" altLang="en-US" sz="1400" smtClean="0"/>
          </a:p>
          <a:p>
            <a:pPr marL="609600" indent="-609600" eaLnBrk="1" hangingPunct="1">
              <a:lnSpc>
                <a:spcPct val="80000"/>
              </a:lnSpc>
            </a:pPr>
            <a:r>
              <a:rPr lang="en-US" altLang="en-US" sz="2400" smtClean="0"/>
              <a:t>Spectator consumer example:  Sue had a stressful week and needed a diversion.  She went with friends to a UNC-Wilmington basketball game.</a:t>
            </a:r>
          </a:p>
          <a:p>
            <a:pPr marL="609600" indent="-609600" eaLnBrk="1" hangingPunct="1">
              <a:lnSpc>
                <a:spcPct val="80000"/>
              </a:lnSpc>
              <a:buFont typeface="Wingdings" panose="05000000000000000000" pitchFamily="2" charset="2"/>
              <a:buNone/>
            </a:pPr>
            <a:endParaRPr lang="en-US" altLang="en-US" sz="1400" smtClean="0"/>
          </a:p>
          <a:p>
            <a:pPr marL="609600" indent="-609600" eaLnBrk="1" hangingPunct="1">
              <a:lnSpc>
                <a:spcPct val="80000"/>
              </a:lnSpc>
            </a:pPr>
            <a:r>
              <a:rPr lang="en-US" altLang="en-US" sz="2400" smtClean="0"/>
              <a:t>Participant consumer example:  John likes playing tennis because he enjoys the game and can demonstrate his extraordinary skills.</a:t>
            </a:r>
          </a:p>
          <a:p>
            <a:pPr marL="609600" indent="-609600" eaLnBrk="1" hangingPunct="1">
              <a:lnSpc>
                <a:spcPct val="80000"/>
              </a:lnSpc>
              <a:buFont typeface="Wingdings" panose="05000000000000000000" pitchFamily="2" charset="2"/>
              <a:buNone/>
            </a:pPr>
            <a:r>
              <a:rPr lang="en-US" altLang="en-US" sz="2400" smtClean="0"/>
              <a:t>	</a:t>
            </a:r>
          </a:p>
        </p:txBody>
      </p:sp>
      <p:pic>
        <p:nvPicPr>
          <p:cNvPr id="9220" name="Picture 4" descr="BL00388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5138" y="5334000"/>
            <a:ext cx="1379537"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SO01460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3425" y="2133600"/>
            <a:ext cx="79057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732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9218"/>
                                        </p:tgtEl>
                                        <p:attrNameLst>
                                          <p:attrName>style.visibility</p:attrName>
                                        </p:attrNameLst>
                                      </p:cBhvr>
                                      <p:to>
                                        <p:strVal val="visible"/>
                                      </p:to>
                                    </p:set>
                                    <p:anim to="" calcmode="lin" valueType="num">
                                      <p:cBhvr>
                                        <p:cTn id="7" dur="1" fill="hold"/>
                                        <p:tgtEl>
                                          <p:spTgt spid="9218"/>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9219">
                                            <p:txEl>
                                              <p:pRg st="0" end="0"/>
                                            </p:txEl>
                                          </p:spTgt>
                                        </p:tgtEl>
                                        <p:attrNameLst>
                                          <p:attrName>style.visibility</p:attrName>
                                        </p:attrNameLst>
                                      </p:cBhvr>
                                      <p:to>
                                        <p:strVal val="visible"/>
                                      </p:to>
                                    </p:set>
                                    <p:anim to="" calcmode="lin" valueType="num">
                                      <p:cBhvr>
                                        <p:cTn id="12" dur="1" fill="hold"/>
                                        <p:tgtEl>
                                          <p:spTgt spid="9219">
                                            <p:txEl>
                                              <p:pRg st="0" end="0"/>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9219">
                                            <p:txEl>
                                              <p:pRg st="2" end="2"/>
                                            </p:txEl>
                                          </p:spTgt>
                                        </p:tgtEl>
                                        <p:attrNameLst>
                                          <p:attrName>style.visibility</p:attrName>
                                        </p:attrNameLst>
                                      </p:cBhvr>
                                      <p:to>
                                        <p:strVal val="visible"/>
                                      </p:to>
                                    </p:set>
                                    <p:anim to="" calcmode="lin" valueType="num">
                                      <p:cBhvr>
                                        <p:cTn id="17" dur="1" fill="hold"/>
                                        <p:tgtEl>
                                          <p:spTgt spid="9219">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9219">
                                            <p:txEl>
                                              <p:pRg st="4" end="4"/>
                                            </p:txEl>
                                          </p:spTgt>
                                        </p:tgtEl>
                                        <p:attrNameLst>
                                          <p:attrName>style.visibility</p:attrName>
                                        </p:attrNameLst>
                                      </p:cBhvr>
                                      <p:to>
                                        <p:strVal val="visible"/>
                                      </p:to>
                                    </p:set>
                                    <p:anim to="" calcmode="lin" valueType="num">
                                      <p:cBhvr>
                                        <p:cTn id="22" dur="1" fill="hold"/>
                                        <p:tgtEl>
                                          <p:spTgt spid="9219">
                                            <p:txEl>
                                              <p:pRg st="4" end="4"/>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9219">
                                            <p:txEl>
                                              <p:pRg st="6" end="6"/>
                                            </p:txEl>
                                          </p:spTgt>
                                        </p:tgtEl>
                                        <p:attrNameLst>
                                          <p:attrName>style.visibility</p:attrName>
                                        </p:attrNameLst>
                                      </p:cBhvr>
                                      <p:to>
                                        <p:strVal val="visible"/>
                                      </p:to>
                                    </p:set>
                                    <p:anim to="" calcmode="lin" valueType="num">
                                      <p:cBhvr>
                                        <p:cTn id="27" dur="1" fill="hold"/>
                                        <p:tgtEl>
                                          <p:spTgt spid="9219">
                                            <p:txEl>
                                              <p:pRg st="6" end="6"/>
                                            </p:txEl>
                                          </p:spTgt>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9219">
                                            <p:txEl>
                                              <p:pRg st="8" end="8"/>
                                            </p:txEl>
                                          </p:spTgt>
                                        </p:tgtEl>
                                        <p:attrNameLst>
                                          <p:attrName>style.visibility</p:attrName>
                                        </p:attrNameLst>
                                      </p:cBhvr>
                                      <p:to>
                                        <p:strVal val="visible"/>
                                      </p:to>
                                    </p:set>
                                    <p:anim to="" calcmode="lin" valueType="num">
                                      <p:cBhvr>
                                        <p:cTn id="32" dur="1" fill="hold"/>
                                        <p:tgtEl>
                                          <p:spTgt spid="9219">
                                            <p:txEl>
                                              <p:pRg st="8" end="8"/>
                                            </p:txEl>
                                          </p:spTgt>
                                        </p:tgtEl>
                                        <p:attrNameLst>
                                          <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grpId="0" nodeType="clickEffect">
                                  <p:stCondLst>
                                    <p:cond delay="0"/>
                                  </p:stCondLst>
                                  <p:childTnLst>
                                    <p:set>
                                      <p:cBhvr>
                                        <p:cTn id="36" dur="1" fill="hold">
                                          <p:stCondLst>
                                            <p:cond delay="499"/>
                                          </p:stCondLst>
                                        </p:cTn>
                                        <p:tgtEl>
                                          <p:spTgt spid="9219">
                                            <p:txEl>
                                              <p:pRg st="9" end="9"/>
                                            </p:txEl>
                                          </p:spTgt>
                                        </p:tgtEl>
                                        <p:attrNameLst>
                                          <p:attrName>style.visibility</p:attrName>
                                        </p:attrNameLst>
                                      </p:cBhvr>
                                      <p:to>
                                        <p:strVal val="visible"/>
                                      </p:to>
                                    </p:set>
                                    <p:anim to="" calcmode="lin" valueType="num">
                                      <p:cBhvr>
                                        <p:cTn id="37" dur="1" fill="hold"/>
                                        <p:tgtEl>
                                          <p:spTgt spid="9219">
                                            <p:txEl>
                                              <p:pRg st="9" end="9"/>
                                            </p:txEl>
                                          </p:spTgt>
                                        </p:tgtEl>
                                        <p:attrNameLst>
                                          <p:attrName/>
                                        </p:attrNameLst>
                                      </p:cBhvr>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4" presetClass="entr" presetSubtype="0" fill="hold" nodeType="clickEffect">
                                  <p:stCondLst>
                                    <p:cond delay="0"/>
                                  </p:stCondLst>
                                  <p:childTnLst>
                                    <p:set>
                                      <p:cBhvr>
                                        <p:cTn id="41" dur="1" fill="hold">
                                          <p:stCondLst>
                                            <p:cond delay="499"/>
                                          </p:stCondLst>
                                        </p:cTn>
                                        <p:tgtEl>
                                          <p:spTgt spid="9220"/>
                                        </p:tgtEl>
                                        <p:attrNameLst>
                                          <p:attrName>style.visibility</p:attrName>
                                        </p:attrNameLst>
                                      </p:cBhvr>
                                      <p:to>
                                        <p:strVal val="visible"/>
                                      </p:to>
                                    </p:set>
                                    <p:anim to="" calcmode="lin" valueType="num">
                                      <p:cBhvr>
                                        <p:cTn id="42" dur="1" fill="hold"/>
                                        <p:tgtEl>
                                          <p:spTgt spid="9220"/>
                                        </p:tgtEl>
                                        <p:attrNameLst>
                                          <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4" presetClass="entr" presetSubtype="0" fill="hold" nodeType="clickEffect">
                                  <p:stCondLst>
                                    <p:cond delay="0"/>
                                  </p:stCondLst>
                                  <p:childTnLst>
                                    <p:set>
                                      <p:cBhvr>
                                        <p:cTn id="46" dur="1" fill="hold">
                                          <p:stCondLst>
                                            <p:cond delay="499"/>
                                          </p:stCondLst>
                                        </p:cTn>
                                        <p:tgtEl>
                                          <p:spTgt spid="9221"/>
                                        </p:tgtEl>
                                        <p:attrNameLst>
                                          <p:attrName>style.visibility</p:attrName>
                                        </p:attrNameLst>
                                      </p:cBhvr>
                                      <p:to>
                                        <p:strVal val="visible"/>
                                      </p:to>
                                    </p:set>
                                    <p:anim to="" calcmode="lin" valueType="num">
                                      <p:cBhvr>
                                        <p:cTn id="47" dur="1" fill="hold"/>
                                        <p:tgtEl>
                                          <p:spTgt spid="922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eaLnBrk="1" hangingPunct="1"/>
            <a:r>
              <a:rPr lang="en-US" altLang="en-US" smtClean="0"/>
              <a:t>Consumer Decision </a:t>
            </a:r>
            <a:br>
              <a:rPr lang="en-US" altLang="en-US" smtClean="0"/>
            </a:br>
            <a:r>
              <a:rPr lang="en-US" altLang="en-US" smtClean="0"/>
              <a:t>Making Process</a:t>
            </a:r>
          </a:p>
        </p:txBody>
      </p:sp>
      <p:sp>
        <p:nvSpPr>
          <p:cNvPr id="10243" name="Rectangle 3"/>
          <p:cNvSpPr>
            <a:spLocks noGrp="1" noChangeArrowheads="1"/>
          </p:cNvSpPr>
          <p:nvPr>
            <p:ph type="body" idx="1"/>
          </p:nvPr>
        </p:nvSpPr>
        <p:spPr>
          <a:xfrm>
            <a:off x="533400" y="2133600"/>
            <a:ext cx="7772400" cy="3810000"/>
          </a:xfrm>
        </p:spPr>
        <p:txBody>
          <a:bodyPr>
            <a:normAutofit fontScale="92500" lnSpcReduction="10000"/>
          </a:bodyPr>
          <a:lstStyle/>
          <a:p>
            <a:pPr marL="609600" indent="-609600" eaLnBrk="1" hangingPunct="1">
              <a:lnSpc>
                <a:spcPct val="80000"/>
              </a:lnSpc>
            </a:pPr>
            <a:r>
              <a:rPr lang="en-US" altLang="en-US" sz="2200" u="sng" smtClean="0"/>
              <a:t>Extrinsic factors</a:t>
            </a:r>
            <a:r>
              <a:rPr lang="en-US" altLang="en-US" sz="2200" smtClean="0"/>
              <a:t>:  other influences on a person’s decision to attend an event.</a:t>
            </a:r>
          </a:p>
          <a:p>
            <a:pPr marL="609600" indent="-609600" eaLnBrk="1" hangingPunct="1">
              <a:lnSpc>
                <a:spcPct val="80000"/>
              </a:lnSpc>
            </a:pPr>
            <a:r>
              <a:rPr lang="en-US" altLang="en-US" sz="2200" smtClean="0"/>
              <a:t> These factors include:</a:t>
            </a:r>
          </a:p>
          <a:p>
            <a:pPr marL="609600" indent="-609600" eaLnBrk="1" hangingPunct="1">
              <a:lnSpc>
                <a:spcPct val="80000"/>
              </a:lnSpc>
              <a:buFont typeface="Wingdings" panose="05000000000000000000" pitchFamily="2" charset="2"/>
              <a:buNone/>
            </a:pPr>
            <a:r>
              <a:rPr lang="en-US" altLang="en-US" sz="2200" smtClean="0"/>
              <a:t>		1) People</a:t>
            </a:r>
          </a:p>
          <a:p>
            <a:pPr marL="609600" indent="-609600" eaLnBrk="1" hangingPunct="1">
              <a:lnSpc>
                <a:spcPct val="80000"/>
              </a:lnSpc>
              <a:buFont typeface="Wingdings" panose="05000000000000000000" pitchFamily="2" charset="2"/>
              <a:buNone/>
            </a:pPr>
            <a:r>
              <a:rPr lang="en-US" altLang="en-US" sz="2200" smtClean="0"/>
              <a:t>		2) Situations</a:t>
            </a:r>
          </a:p>
          <a:p>
            <a:pPr marL="609600" indent="-609600" eaLnBrk="1" hangingPunct="1">
              <a:lnSpc>
                <a:spcPct val="80000"/>
              </a:lnSpc>
              <a:buFont typeface="Wingdings" panose="05000000000000000000" pitchFamily="2" charset="2"/>
              <a:buNone/>
            </a:pPr>
            <a:endParaRPr lang="en-US" altLang="en-US" sz="2200" smtClean="0"/>
          </a:p>
          <a:p>
            <a:pPr marL="609600" indent="-609600" eaLnBrk="1" hangingPunct="1">
              <a:lnSpc>
                <a:spcPct val="80000"/>
              </a:lnSpc>
            </a:pPr>
            <a:r>
              <a:rPr lang="en-US" altLang="en-US" sz="2200" smtClean="0"/>
              <a:t>Spectator consumer example:  Mary’s grandparents are visiting from out of town.  They would like to see the new soccer complex in Greensboro, so she takes them to a game.</a:t>
            </a:r>
          </a:p>
          <a:p>
            <a:pPr marL="609600" indent="-609600" eaLnBrk="1" hangingPunct="1">
              <a:lnSpc>
                <a:spcPct val="80000"/>
              </a:lnSpc>
              <a:buFont typeface="Wingdings" panose="05000000000000000000" pitchFamily="2" charset="2"/>
              <a:buNone/>
            </a:pPr>
            <a:endParaRPr lang="en-US" altLang="en-US" sz="2200" smtClean="0"/>
          </a:p>
          <a:p>
            <a:pPr marL="609600" indent="-609600" eaLnBrk="1" hangingPunct="1">
              <a:lnSpc>
                <a:spcPct val="80000"/>
              </a:lnSpc>
            </a:pPr>
            <a:r>
              <a:rPr lang="en-US" altLang="en-US" sz="2200" smtClean="0"/>
              <a:t>Participant consumer example:  Tom and Robin belong to the local country club and share similar lifestyles with their neighbors.  They play golf at the club because they like being seen in public with their friends.</a:t>
            </a:r>
          </a:p>
          <a:p>
            <a:pPr marL="609600" indent="-609600" eaLnBrk="1" hangingPunct="1">
              <a:lnSpc>
                <a:spcPct val="80000"/>
              </a:lnSpc>
              <a:buFont typeface="Wingdings" panose="05000000000000000000" pitchFamily="2" charset="2"/>
              <a:buNone/>
            </a:pPr>
            <a:endParaRPr lang="en-US" altLang="en-US" sz="2200" smtClean="0"/>
          </a:p>
        </p:txBody>
      </p:sp>
      <p:pic>
        <p:nvPicPr>
          <p:cNvPr id="10244" name="Picture 4" descr="AG00306_"/>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876800"/>
            <a:ext cx="17049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descr="AG00308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986713" y="4800600"/>
            <a:ext cx="1436687"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1897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0242"/>
                                        </p:tgtEl>
                                        <p:attrNameLst>
                                          <p:attrName>style.visibility</p:attrName>
                                        </p:attrNameLst>
                                      </p:cBhvr>
                                      <p:to>
                                        <p:strVal val="visible"/>
                                      </p:to>
                                    </p:set>
                                    <p:anim to="" calcmode="lin" valueType="num">
                                      <p:cBhvr>
                                        <p:cTn id="7" dur="1" fill="hold"/>
                                        <p:tgtEl>
                                          <p:spTgt spid="1024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499"/>
                                          </p:stCondLst>
                                        </p:cTn>
                                        <p:tgtEl>
                                          <p:spTgt spid="10244"/>
                                        </p:tgtEl>
                                        <p:attrNameLst>
                                          <p:attrName>style.visibility</p:attrName>
                                        </p:attrNameLst>
                                      </p:cBhvr>
                                      <p:to>
                                        <p:strVal val="visible"/>
                                      </p:to>
                                    </p:set>
                                    <p:anim to="" calcmode="lin" valueType="num">
                                      <p:cBhvr>
                                        <p:cTn id="12" dur="1" fill="hold"/>
                                        <p:tgtEl>
                                          <p:spTgt spid="10244"/>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nodeType="clickEffect">
                                  <p:stCondLst>
                                    <p:cond delay="0"/>
                                  </p:stCondLst>
                                  <p:childTnLst>
                                    <p:set>
                                      <p:cBhvr>
                                        <p:cTn id="16" dur="1" fill="hold">
                                          <p:stCondLst>
                                            <p:cond delay="499"/>
                                          </p:stCondLst>
                                        </p:cTn>
                                        <p:tgtEl>
                                          <p:spTgt spid="10245"/>
                                        </p:tgtEl>
                                        <p:attrNameLst>
                                          <p:attrName>style.visibility</p:attrName>
                                        </p:attrNameLst>
                                      </p:cBhvr>
                                      <p:to>
                                        <p:strVal val="visible"/>
                                      </p:to>
                                    </p:set>
                                    <p:anim to="" calcmode="lin" valueType="num">
                                      <p:cBhvr>
                                        <p:cTn id="17" dur="1" fill="hold"/>
                                        <p:tgtEl>
                                          <p:spTgt spid="10245"/>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10243">
                                            <p:txEl>
                                              <p:pRg st="0" end="0"/>
                                            </p:txEl>
                                          </p:spTgt>
                                        </p:tgtEl>
                                        <p:attrNameLst>
                                          <p:attrName>style.visibility</p:attrName>
                                        </p:attrNameLst>
                                      </p:cBhvr>
                                      <p:to>
                                        <p:strVal val="visible"/>
                                      </p:to>
                                    </p:set>
                                    <p:anim to="" calcmode="lin" valueType="num">
                                      <p:cBhvr>
                                        <p:cTn id="22" dur="1" fill="hold"/>
                                        <p:tgtEl>
                                          <p:spTgt spid="10243">
                                            <p:txEl>
                                              <p:pRg st="0" end="0"/>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10243">
                                            <p:txEl>
                                              <p:pRg st="1" end="1"/>
                                            </p:txEl>
                                          </p:spTgt>
                                        </p:tgtEl>
                                        <p:attrNameLst>
                                          <p:attrName>style.visibility</p:attrName>
                                        </p:attrNameLst>
                                      </p:cBhvr>
                                      <p:to>
                                        <p:strVal val="visible"/>
                                      </p:to>
                                    </p:set>
                                    <p:anim to="" calcmode="lin" valueType="num">
                                      <p:cBhvr>
                                        <p:cTn id="27" dur="1" fill="hold"/>
                                        <p:tgtEl>
                                          <p:spTgt spid="10243">
                                            <p:txEl>
                                              <p:pRg st="1" end="1"/>
                                            </p:txEl>
                                          </p:spTgt>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10243">
                                            <p:txEl>
                                              <p:pRg st="2" end="2"/>
                                            </p:txEl>
                                          </p:spTgt>
                                        </p:tgtEl>
                                        <p:attrNameLst>
                                          <p:attrName>style.visibility</p:attrName>
                                        </p:attrNameLst>
                                      </p:cBhvr>
                                      <p:to>
                                        <p:strVal val="visible"/>
                                      </p:to>
                                    </p:set>
                                    <p:anim to="" calcmode="lin" valueType="num">
                                      <p:cBhvr>
                                        <p:cTn id="32" dur="1" fill="hold"/>
                                        <p:tgtEl>
                                          <p:spTgt spid="10243">
                                            <p:txEl>
                                              <p:pRg st="2" end="2"/>
                                            </p:txEl>
                                          </p:spTgt>
                                        </p:tgtEl>
                                        <p:attrNameLst>
                                          <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grpId="0" nodeType="clickEffect">
                                  <p:stCondLst>
                                    <p:cond delay="0"/>
                                  </p:stCondLst>
                                  <p:childTnLst>
                                    <p:set>
                                      <p:cBhvr>
                                        <p:cTn id="36" dur="1" fill="hold">
                                          <p:stCondLst>
                                            <p:cond delay="499"/>
                                          </p:stCondLst>
                                        </p:cTn>
                                        <p:tgtEl>
                                          <p:spTgt spid="10243">
                                            <p:txEl>
                                              <p:pRg st="3" end="3"/>
                                            </p:txEl>
                                          </p:spTgt>
                                        </p:tgtEl>
                                        <p:attrNameLst>
                                          <p:attrName>style.visibility</p:attrName>
                                        </p:attrNameLst>
                                      </p:cBhvr>
                                      <p:to>
                                        <p:strVal val="visible"/>
                                      </p:to>
                                    </p:set>
                                    <p:anim to="" calcmode="lin" valueType="num">
                                      <p:cBhvr>
                                        <p:cTn id="37" dur="1" fill="hold"/>
                                        <p:tgtEl>
                                          <p:spTgt spid="10243">
                                            <p:txEl>
                                              <p:pRg st="3" end="3"/>
                                            </p:txEl>
                                          </p:spTgt>
                                        </p:tgtEl>
                                        <p:attrNameLst>
                                          <p:attrName/>
                                        </p:attrNameLst>
                                      </p:cBhvr>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4" presetClass="entr" presetSubtype="0" fill="hold" grpId="0" nodeType="clickEffect">
                                  <p:stCondLst>
                                    <p:cond delay="0"/>
                                  </p:stCondLst>
                                  <p:childTnLst>
                                    <p:set>
                                      <p:cBhvr>
                                        <p:cTn id="41" dur="1" fill="hold">
                                          <p:stCondLst>
                                            <p:cond delay="499"/>
                                          </p:stCondLst>
                                        </p:cTn>
                                        <p:tgtEl>
                                          <p:spTgt spid="10243">
                                            <p:txEl>
                                              <p:pRg st="5" end="5"/>
                                            </p:txEl>
                                          </p:spTgt>
                                        </p:tgtEl>
                                        <p:attrNameLst>
                                          <p:attrName>style.visibility</p:attrName>
                                        </p:attrNameLst>
                                      </p:cBhvr>
                                      <p:to>
                                        <p:strVal val="visible"/>
                                      </p:to>
                                    </p:set>
                                    <p:anim to="" calcmode="lin" valueType="num">
                                      <p:cBhvr>
                                        <p:cTn id="42" dur="1" fill="hold"/>
                                        <p:tgtEl>
                                          <p:spTgt spid="10243">
                                            <p:txEl>
                                              <p:pRg st="5" end="5"/>
                                            </p:txEl>
                                          </p:spTgt>
                                        </p:tgtEl>
                                        <p:attrNameLst>
                                          <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4" presetClass="entr" presetSubtype="0" fill="hold" grpId="0" nodeType="clickEffect">
                                  <p:stCondLst>
                                    <p:cond delay="0"/>
                                  </p:stCondLst>
                                  <p:childTnLst>
                                    <p:set>
                                      <p:cBhvr>
                                        <p:cTn id="46" dur="1" fill="hold">
                                          <p:stCondLst>
                                            <p:cond delay="499"/>
                                          </p:stCondLst>
                                        </p:cTn>
                                        <p:tgtEl>
                                          <p:spTgt spid="10243">
                                            <p:txEl>
                                              <p:pRg st="7" end="7"/>
                                            </p:txEl>
                                          </p:spTgt>
                                        </p:tgtEl>
                                        <p:attrNameLst>
                                          <p:attrName>style.visibility</p:attrName>
                                        </p:attrNameLst>
                                      </p:cBhvr>
                                      <p:to>
                                        <p:strVal val="visible"/>
                                      </p:to>
                                    </p:set>
                                    <p:anim to="" calcmode="lin" valueType="num">
                                      <p:cBhvr>
                                        <p:cTn id="47" dur="1" fill="hold"/>
                                        <p:tgtEl>
                                          <p:spTgt spid="1024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3"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pPr eaLnBrk="1" hangingPunct="1"/>
            <a:r>
              <a:rPr lang="en-US" altLang="en-US" smtClean="0"/>
              <a:t>Consumer Decision </a:t>
            </a:r>
            <a:br>
              <a:rPr lang="en-US" altLang="en-US" smtClean="0"/>
            </a:br>
            <a:r>
              <a:rPr lang="en-US" altLang="en-US" smtClean="0"/>
              <a:t>Making Process</a:t>
            </a:r>
          </a:p>
        </p:txBody>
      </p:sp>
      <p:sp>
        <p:nvSpPr>
          <p:cNvPr id="25603" name="Rectangle 3"/>
          <p:cNvSpPr>
            <a:spLocks noGrp="1" noChangeArrowheads="1"/>
          </p:cNvSpPr>
          <p:nvPr>
            <p:ph type="body" idx="1"/>
          </p:nvPr>
        </p:nvSpPr>
        <p:spPr>
          <a:xfrm>
            <a:off x="457200" y="2438400"/>
            <a:ext cx="5562600" cy="4114800"/>
          </a:xfrm>
        </p:spPr>
        <p:txBody>
          <a:bodyPr/>
          <a:lstStyle/>
          <a:p>
            <a:pPr marL="609600" indent="-609600" eaLnBrk="1" hangingPunct="1">
              <a:lnSpc>
                <a:spcPct val="80000"/>
              </a:lnSpc>
            </a:pPr>
            <a:r>
              <a:rPr lang="en-US" altLang="en-US" sz="2400" u="sng" smtClean="0"/>
              <a:t>Occasional factors</a:t>
            </a:r>
            <a:r>
              <a:rPr lang="en-US" altLang="en-US" sz="2400" smtClean="0"/>
              <a:t>:  rare or special reasons to attend an event.</a:t>
            </a:r>
          </a:p>
          <a:p>
            <a:pPr marL="990600" lvl="1" indent="-533400" eaLnBrk="1" hangingPunct="1">
              <a:lnSpc>
                <a:spcPct val="80000"/>
              </a:lnSpc>
            </a:pPr>
            <a:r>
              <a:rPr lang="en-US" altLang="en-US" sz="2000" smtClean="0"/>
              <a:t>Location</a:t>
            </a:r>
          </a:p>
          <a:p>
            <a:pPr marL="990600" lvl="1" indent="-533400" eaLnBrk="1" hangingPunct="1">
              <a:lnSpc>
                <a:spcPct val="80000"/>
              </a:lnSpc>
            </a:pPr>
            <a:r>
              <a:rPr lang="en-US" altLang="en-US" sz="2000" smtClean="0"/>
              <a:t>Time of the Event</a:t>
            </a:r>
          </a:p>
          <a:p>
            <a:pPr marL="990600" lvl="1" indent="-533400" eaLnBrk="1" hangingPunct="1">
              <a:lnSpc>
                <a:spcPct val="80000"/>
              </a:lnSpc>
            </a:pPr>
            <a:r>
              <a:rPr lang="en-US" altLang="en-US" sz="2000" smtClean="0"/>
              <a:t>Weather</a:t>
            </a:r>
          </a:p>
          <a:p>
            <a:pPr marL="990600" lvl="1" indent="-533400" eaLnBrk="1" hangingPunct="1">
              <a:lnSpc>
                <a:spcPct val="80000"/>
              </a:lnSpc>
              <a:buFont typeface="Wingdings" panose="05000000000000000000" pitchFamily="2" charset="2"/>
              <a:buNone/>
            </a:pPr>
            <a:endParaRPr lang="en-US" altLang="en-US" sz="2000" smtClean="0"/>
          </a:p>
          <a:p>
            <a:pPr marL="990600" lvl="1" indent="-533400" eaLnBrk="1" hangingPunct="1">
              <a:lnSpc>
                <a:spcPct val="80000"/>
              </a:lnSpc>
              <a:buFont typeface="Wingdings" panose="05000000000000000000" pitchFamily="2" charset="2"/>
              <a:buNone/>
            </a:pPr>
            <a:r>
              <a:rPr lang="en-US" altLang="en-US" sz="2000" smtClean="0"/>
              <a:t>Spectator consumer example:  While visiting Myrtle Beach, Shannon chooses to attend Carrot Top’s performance at the Alabama Theater</a:t>
            </a:r>
          </a:p>
          <a:p>
            <a:pPr marL="990600" lvl="1" indent="-533400" eaLnBrk="1" hangingPunct="1">
              <a:lnSpc>
                <a:spcPct val="80000"/>
              </a:lnSpc>
              <a:buFont typeface="Wingdings" panose="05000000000000000000" pitchFamily="2" charset="2"/>
              <a:buNone/>
            </a:pPr>
            <a:r>
              <a:rPr lang="en-US" altLang="en-US" sz="2000" smtClean="0"/>
              <a:t>Participant consumer example:  Luke’s friend is in town and loves to play racquetball.  Luke does not play the sport but attempts to play anyway.</a:t>
            </a:r>
          </a:p>
        </p:txBody>
      </p:sp>
      <p:pic>
        <p:nvPicPr>
          <p:cNvPr id="25604" name="Picture 4" descr="AG00215_"/>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1395413"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5" descr="j0126670"/>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743200"/>
            <a:ext cx="3124200"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3932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5602"/>
                                        </p:tgtEl>
                                        <p:attrNameLst>
                                          <p:attrName>style.visibility</p:attrName>
                                        </p:attrNameLst>
                                      </p:cBhvr>
                                      <p:to>
                                        <p:strVal val="visible"/>
                                      </p:to>
                                    </p:set>
                                    <p:anim to="" calcmode="lin" valueType="num">
                                      <p:cBhvr>
                                        <p:cTn id="7" dur="1" fill="hold"/>
                                        <p:tgtEl>
                                          <p:spTgt spid="2560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5603">
                                            <p:txEl>
                                              <p:pRg st="0" end="0"/>
                                            </p:txEl>
                                          </p:spTgt>
                                        </p:tgtEl>
                                        <p:attrNameLst>
                                          <p:attrName>style.visibility</p:attrName>
                                        </p:attrNameLst>
                                      </p:cBhvr>
                                      <p:to>
                                        <p:strVal val="visible"/>
                                      </p:to>
                                    </p:set>
                                    <p:anim to="" calcmode="lin" valueType="num">
                                      <p:cBhvr>
                                        <p:cTn id="12" dur="1" fill="hold"/>
                                        <p:tgtEl>
                                          <p:spTgt spid="25603">
                                            <p:txEl>
                                              <p:pRg st="0" end="0"/>
                                            </p:txEl>
                                          </p:spTgt>
                                        </p:tgtEl>
                                        <p:attrNameLst>
                                          <p:attrName/>
                                        </p:attrNameLst>
                                      </p:cBhvr>
                                    </p:anim>
                                  </p:childTnLst>
                                </p:cTn>
                              </p:par>
                              <p:par>
                                <p:cTn id="13" presetID="24" presetClass="entr" presetSubtype="0" fill="hold" grpId="0" nodeType="withEffect">
                                  <p:stCondLst>
                                    <p:cond delay="0"/>
                                  </p:stCondLst>
                                  <p:childTnLst>
                                    <p:set>
                                      <p:cBhvr>
                                        <p:cTn id="14" dur="1" fill="hold">
                                          <p:stCondLst>
                                            <p:cond delay="499"/>
                                          </p:stCondLst>
                                        </p:cTn>
                                        <p:tgtEl>
                                          <p:spTgt spid="25603">
                                            <p:txEl>
                                              <p:pRg st="1" end="1"/>
                                            </p:txEl>
                                          </p:spTgt>
                                        </p:tgtEl>
                                        <p:attrNameLst>
                                          <p:attrName>style.visibility</p:attrName>
                                        </p:attrNameLst>
                                      </p:cBhvr>
                                      <p:to>
                                        <p:strVal val="visible"/>
                                      </p:to>
                                    </p:set>
                                    <p:anim to="" calcmode="lin" valueType="num">
                                      <p:cBhvr>
                                        <p:cTn id="15" dur="1" fill="hold"/>
                                        <p:tgtEl>
                                          <p:spTgt spid="25603">
                                            <p:txEl>
                                              <p:pRg st="1" end="1"/>
                                            </p:txEl>
                                          </p:spTgt>
                                        </p:tgtEl>
                                        <p:attrNameLst>
                                          <p:attrName/>
                                        </p:attrNameLst>
                                      </p:cBhvr>
                                    </p:anim>
                                  </p:childTnLst>
                                </p:cTn>
                              </p:par>
                              <p:par>
                                <p:cTn id="16" presetID="24" presetClass="entr" presetSubtype="0" fill="hold" grpId="0" nodeType="withEffect">
                                  <p:stCondLst>
                                    <p:cond delay="0"/>
                                  </p:stCondLst>
                                  <p:childTnLst>
                                    <p:set>
                                      <p:cBhvr>
                                        <p:cTn id="17" dur="1" fill="hold">
                                          <p:stCondLst>
                                            <p:cond delay="499"/>
                                          </p:stCondLst>
                                        </p:cTn>
                                        <p:tgtEl>
                                          <p:spTgt spid="25603">
                                            <p:txEl>
                                              <p:pRg st="2" end="2"/>
                                            </p:txEl>
                                          </p:spTgt>
                                        </p:tgtEl>
                                        <p:attrNameLst>
                                          <p:attrName>style.visibility</p:attrName>
                                        </p:attrNameLst>
                                      </p:cBhvr>
                                      <p:to>
                                        <p:strVal val="visible"/>
                                      </p:to>
                                    </p:set>
                                    <p:anim to="" calcmode="lin" valueType="num">
                                      <p:cBhvr>
                                        <p:cTn id="18" dur="1" fill="hold"/>
                                        <p:tgtEl>
                                          <p:spTgt spid="25603">
                                            <p:txEl>
                                              <p:pRg st="2" end="2"/>
                                            </p:txEl>
                                          </p:spTgt>
                                        </p:tgtEl>
                                        <p:attrNameLst>
                                          <p:attrName/>
                                        </p:attrNameLst>
                                      </p:cBhvr>
                                    </p:anim>
                                  </p:childTnLst>
                                </p:cTn>
                              </p:par>
                              <p:par>
                                <p:cTn id="19" presetID="24" presetClass="entr" presetSubtype="0" fill="hold" grpId="0" nodeType="withEffect">
                                  <p:stCondLst>
                                    <p:cond delay="0"/>
                                  </p:stCondLst>
                                  <p:childTnLst>
                                    <p:set>
                                      <p:cBhvr>
                                        <p:cTn id="20" dur="1" fill="hold">
                                          <p:stCondLst>
                                            <p:cond delay="499"/>
                                          </p:stCondLst>
                                        </p:cTn>
                                        <p:tgtEl>
                                          <p:spTgt spid="25603">
                                            <p:txEl>
                                              <p:pRg st="3" end="3"/>
                                            </p:txEl>
                                          </p:spTgt>
                                        </p:tgtEl>
                                        <p:attrNameLst>
                                          <p:attrName>style.visibility</p:attrName>
                                        </p:attrNameLst>
                                      </p:cBhvr>
                                      <p:to>
                                        <p:strVal val="visible"/>
                                      </p:to>
                                    </p:set>
                                    <p:anim to="" calcmode="lin" valueType="num">
                                      <p:cBhvr>
                                        <p:cTn id="21" dur="1" fill="hold"/>
                                        <p:tgtEl>
                                          <p:spTgt spid="25603">
                                            <p:txEl>
                                              <p:pRg st="3" end="3"/>
                                            </p:txEl>
                                          </p:spTgt>
                                        </p:tgtEl>
                                        <p:attrNameLst>
                                          <p:attrName/>
                                        </p:attrNameLst>
                                      </p:cBhvr>
                                    </p:anim>
                                  </p:childTnLst>
                                </p:cTn>
                              </p:par>
                              <p:par>
                                <p:cTn id="22" presetID="24" presetClass="entr" presetSubtype="0" fill="hold" grpId="0" nodeType="withEffect">
                                  <p:stCondLst>
                                    <p:cond delay="0"/>
                                  </p:stCondLst>
                                  <p:childTnLst>
                                    <p:set>
                                      <p:cBhvr>
                                        <p:cTn id="23" dur="1" fill="hold">
                                          <p:stCondLst>
                                            <p:cond delay="499"/>
                                          </p:stCondLst>
                                        </p:cTn>
                                        <p:tgtEl>
                                          <p:spTgt spid="25603">
                                            <p:txEl>
                                              <p:pRg st="5" end="5"/>
                                            </p:txEl>
                                          </p:spTgt>
                                        </p:tgtEl>
                                        <p:attrNameLst>
                                          <p:attrName>style.visibility</p:attrName>
                                        </p:attrNameLst>
                                      </p:cBhvr>
                                      <p:to>
                                        <p:strVal val="visible"/>
                                      </p:to>
                                    </p:set>
                                    <p:anim to="" calcmode="lin" valueType="num">
                                      <p:cBhvr>
                                        <p:cTn id="24" dur="1" fill="hold"/>
                                        <p:tgtEl>
                                          <p:spTgt spid="25603">
                                            <p:txEl>
                                              <p:pRg st="5" end="5"/>
                                            </p:txEl>
                                          </p:spTgt>
                                        </p:tgtEl>
                                        <p:attrNameLst>
                                          <p:attrName/>
                                        </p:attrNameLst>
                                      </p:cBhvr>
                                    </p:anim>
                                  </p:childTnLst>
                                </p:cTn>
                              </p:par>
                              <p:par>
                                <p:cTn id="25" presetID="24" presetClass="entr" presetSubtype="0" fill="hold" grpId="0" nodeType="withEffect">
                                  <p:stCondLst>
                                    <p:cond delay="0"/>
                                  </p:stCondLst>
                                  <p:childTnLst>
                                    <p:set>
                                      <p:cBhvr>
                                        <p:cTn id="26" dur="1" fill="hold">
                                          <p:stCondLst>
                                            <p:cond delay="499"/>
                                          </p:stCondLst>
                                        </p:cTn>
                                        <p:tgtEl>
                                          <p:spTgt spid="25603">
                                            <p:txEl>
                                              <p:pRg st="6" end="6"/>
                                            </p:txEl>
                                          </p:spTgt>
                                        </p:tgtEl>
                                        <p:attrNameLst>
                                          <p:attrName>style.visibility</p:attrName>
                                        </p:attrNameLst>
                                      </p:cBhvr>
                                      <p:to>
                                        <p:strVal val="visible"/>
                                      </p:to>
                                    </p:set>
                                    <p:anim to="" calcmode="lin" valueType="num">
                                      <p:cBhvr>
                                        <p:cTn id="27" dur="1" fill="hold"/>
                                        <p:tgtEl>
                                          <p:spTgt spid="25603">
                                            <p:txEl>
                                              <p:pRg st="6" end="6"/>
                                            </p:txEl>
                                          </p:spTgt>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nodeType="clickEffect">
                                  <p:stCondLst>
                                    <p:cond delay="0"/>
                                  </p:stCondLst>
                                  <p:childTnLst>
                                    <p:set>
                                      <p:cBhvr>
                                        <p:cTn id="31" dur="1" fill="hold">
                                          <p:stCondLst>
                                            <p:cond delay="499"/>
                                          </p:stCondLst>
                                        </p:cTn>
                                        <p:tgtEl>
                                          <p:spTgt spid="25604"/>
                                        </p:tgtEl>
                                        <p:attrNameLst>
                                          <p:attrName>style.visibility</p:attrName>
                                        </p:attrNameLst>
                                      </p:cBhvr>
                                      <p:to>
                                        <p:strVal val="visible"/>
                                      </p:to>
                                    </p:set>
                                    <p:anim to="" calcmode="lin" valueType="num">
                                      <p:cBhvr>
                                        <p:cTn id="32" dur="1" fill="hold"/>
                                        <p:tgtEl>
                                          <p:spTgt spid="25604"/>
                                        </p:tgtEl>
                                        <p:attrNameLst>
                                          <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nodeType="clickEffect">
                                  <p:stCondLst>
                                    <p:cond delay="0"/>
                                  </p:stCondLst>
                                  <p:childTnLst>
                                    <p:set>
                                      <p:cBhvr>
                                        <p:cTn id="36" dur="1" fill="hold">
                                          <p:stCondLst>
                                            <p:cond delay="499"/>
                                          </p:stCondLst>
                                        </p:cTn>
                                        <p:tgtEl>
                                          <p:spTgt spid="25605"/>
                                        </p:tgtEl>
                                        <p:attrNameLst>
                                          <p:attrName>style.visibility</p:attrName>
                                        </p:attrNameLst>
                                      </p:cBhvr>
                                      <p:to>
                                        <p:strVal val="visible"/>
                                      </p:to>
                                    </p:set>
                                    <p:anim to="" calcmode="lin" valueType="num">
                                      <p:cBhvr>
                                        <p:cTn id="37" dur="1" fill="hold"/>
                                        <p:tgtEl>
                                          <p:spTgt spid="2560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Levels of Consumer Motivation</a:t>
            </a:r>
          </a:p>
        </p:txBody>
      </p:sp>
      <p:sp>
        <p:nvSpPr>
          <p:cNvPr id="26627" name="Rectangle 3"/>
          <p:cNvSpPr>
            <a:spLocks noGrp="1" noChangeArrowheads="1"/>
          </p:cNvSpPr>
          <p:nvPr>
            <p:ph type="body" idx="1"/>
          </p:nvPr>
        </p:nvSpPr>
        <p:spPr/>
        <p:txBody>
          <a:bodyPr/>
          <a:lstStyle/>
          <a:p>
            <a:pPr eaLnBrk="1" hangingPunct="1"/>
            <a:r>
              <a:rPr lang="en-US" altLang="en-US" smtClean="0"/>
              <a:t>Uninformed</a:t>
            </a:r>
          </a:p>
          <a:p>
            <a:pPr eaLnBrk="1" hangingPunct="1"/>
            <a:r>
              <a:rPr lang="en-US" altLang="en-US" smtClean="0"/>
              <a:t>Informed</a:t>
            </a:r>
          </a:p>
          <a:p>
            <a:pPr eaLnBrk="1" hangingPunct="1"/>
            <a:r>
              <a:rPr lang="en-US" altLang="en-US" smtClean="0"/>
              <a:t>Preference</a:t>
            </a:r>
          </a:p>
          <a:p>
            <a:pPr eaLnBrk="1" hangingPunct="1"/>
            <a:r>
              <a:rPr lang="en-US" altLang="en-US" smtClean="0"/>
              <a:t>Action</a:t>
            </a:r>
          </a:p>
        </p:txBody>
      </p:sp>
      <p:pic>
        <p:nvPicPr>
          <p:cNvPr id="26628" name="Picture 4" descr="BD06555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3400" y="2362200"/>
            <a:ext cx="36544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8058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6626"/>
                                        </p:tgtEl>
                                        <p:attrNameLst>
                                          <p:attrName>style.visibility</p:attrName>
                                        </p:attrNameLst>
                                      </p:cBhvr>
                                      <p:to>
                                        <p:strVal val="visible"/>
                                      </p:to>
                                    </p:set>
                                    <p:anim to="" calcmode="lin" valueType="num">
                                      <p:cBhvr>
                                        <p:cTn id="7" dur="1" fill="hold"/>
                                        <p:tgtEl>
                                          <p:spTgt spid="26626"/>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6627">
                                            <p:txEl>
                                              <p:pRg st="0" end="0"/>
                                            </p:txEl>
                                          </p:spTgt>
                                        </p:tgtEl>
                                        <p:attrNameLst>
                                          <p:attrName>style.visibility</p:attrName>
                                        </p:attrNameLst>
                                      </p:cBhvr>
                                      <p:to>
                                        <p:strVal val="visible"/>
                                      </p:to>
                                    </p:set>
                                    <p:anim to="" calcmode="lin" valueType="num">
                                      <p:cBhvr>
                                        <p:cTn id="12" dur="1" fill="hold"/>
                                        <p:tgtEl>
                                          <p:spTgt spid="26627">
                                            <p:txEl>
                                              <p:pRg st="0" end="0"/>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6627">
                                            <p:txEl>
                                              <p:pRg st="1" end="1"/>
                                            </p:txEl>
                                          </p:spTgt>
                                        </p:tgtEl>
                                        <p:attrNameLst>
                                          <p:attrName>style.visibility</p:attrName>
                                        </p:attrNameLst>
                                      </p:cBhvr>
                                      <p:to>
                                        <p:strVal val="visible"/>
                                      </p:to>
                                    </p:set>
                                    <p:anim to="" calcmode="lin" valueType="num">
                                      <p:cBhvr>
                                        <p:cTn id="17" dur="1" fill="hold"/>
                                        <p:tgtEl>
                                          <p:spTgt spid="26627">
                                            <p:txEl>
                                              <p:pRg st="1" end="1"/>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26627">
                                            <p:txEl>
                                              <p:pRg st="2" end="2"/>
                                            </p:txEl>
                                          </p:spTgt>
                                        </p:tgtEl>
                                        <p:attrNameLst>
                                          <p:attrName>style.visibility</p:attrName>
                                        </p:attrNameLst>
                                      </p:cBhvr>
                                      <p:to>
                                        <p:strVal val="visible"/>
                                      </p:to>
                                    </p:set>
                                    <p:anim to="" calcmode="lin" valueType="num">
                                      <p:cBhvr>
                                        <p:cTn id="22" dur="1" fill="hold"/>
                                        <p:tgtEl>
                                          <p:spTgt spid="26627">
                                            <p:txEl>
                                              <p:pRg st="2" end="2"/>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26627">
                                            <p:txEl>
                                              <p:pRg st="3" end="3"/>
                                            </p:txEl>
                                          </p:spTgt>
                                        </p:tgtEl>
                                        <p:attrNameLst>
                                          <p:attrName>style.visibility</p:attrName>
                                        </p:attrNameLst>
                                      </p:cBhvr>
                                      <p:to>
                                        <p:strVal val="visible"/>
                                      </p:to>
                                    </p:set>
                                    <p:anim to="" calcmode="lin" valueType="num">
                                      <p:cBhvr>
                                        <p:cTn id="27" dur="1" fill="hold"/>
                                        <p:tgtEl>
                                          <p:spTgt spid="26627">
                                            <p:txEl>
                                              <p:pRg st="3" end="3"/>
                                            </p:txEl>
                                          </p:spTgt>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nodeType="clickEffect">
                                  <p:stCondLst>
                                    <p:cond delay="0"/>
                                  </p:stCondLst>
                                  <p:childTnLst>
                                    <p:set>
                                      <p:cBhvr>
                                        <p:cTn id="31" dur="1" fill="hold">
                                          <p:stCondLst>
                                            <p:cond delay="499"/>
                                          </p:stCondLst>
                                        </p:cTn>
                                        <p:tgtEl>
                                          <p:spTgt spid="26628"/>
                                        </p:tgtEl>
                                        <p:attrNameLst>
                                          <p:attrName>style.visibility</p:attrName>
                                        </p:attrNameLst>
                                      </p:cBhvr>
                                      <p:to>
                                        <p:strVal val="visible"/>
                                      </p:to>
                                    </p:set>
                                    <p:anim to="" calcmode="lin" valueType="num">
                                      <p:cBhvr>
                                        <p:cTn id="32" dur="1" fill="hold"/>
                                        <p:tgtEl>
                                          <p:spTgt spid="2662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685800" y="762000"/>
            <a:ext cx="7772400" cy="1066800"/>
          </a:xfrm>
        </p:spPr>
        <p:txBody>
          <a:bodyPr/>
          <a:lstStyle/>
          <a:p>
            <a:pPr eaLnBrk="1" hangingPunct="1"/>
            <a:r>
              <a:rPr lang="en-US" altLang="en-US" smtClean="0"/>
              <a:t>Uninformed</a:t>
            </a:r>
          </a:p>
        </p:txBody>
      </p:sp>
      <p:sp>
        <p:nvSpPr>
          <p:cNvPr id="28675" name="Rectangle 3"/>
          <p:cNvSpPr>
            <a:spLocks noGrp="1" noChangeArrowheads="1"/>
          </p:cNvSpPr>
          <p:nvPr>
            <p:ph type="subTitle" idx="1"/>
          </p:nvPr>
        </p:nvSpPr>
        <p:spPr>
          <a:xfrm>
            <a:off x="1371600" y="2286000"/>
            <a:ext cx="6400800" cy="3581400"/>
          </a:xfrm>
        </p:spPr>
        <p:txBody>
          <a:bodyPr/>
          <a:lstStyle/>
          <a:p>
            <a:pPr algn="l" eaLnBrk="1" hangingPunct="1">
              <a:buFont typeface="Wingdings" panose="05000000000000000000" pitchFamily="2" charset="2"/>
              <a:buChar char="n"/>
            </a:pPr>
            <a:r>
              <a:rPr lang="en-US" altLang="en-US" smtClean="0"/>
              <a:t>Consumers are unaware of the product’s existence.</a:t>
            </a:r>
          </a:p>
          <a:p>
            <a:pPr algn="l" eaLnBrk="1" hangingPunct="1">
              <a:buFont typeface="Wingdings" panose="05000000000000000000" pitchFamily="2" charset="2"/>
              <a:buChar char="n"/>
            </a:pPr>
            <a:endParaRPr lang="en-US" altLang="en-US" smtClean="0"/>
          </a:p>
          <a:p>
            <a:pPr algn="l" eaLnBrk="1" hangingPunct="1">
              <a:buFont typeface="Wingdings" panose="05000000000000000000" pitchFamily="2" charset="2"/>
              <a:buChar char="n"/>
            </a:pPr>
            <a:r>
              <a:rPr lang="en-US" altLang="en-US" smtClean="0"/>
              <a:t>Promotional objective: to inform the consumer about features and benefits of the product.</a:t>
            </a:r>
          </a:p>
        </p:txBody>
      </p:sp>
      <p:pic>
        <p:nvPicPr>
          <p:cNvPr id="28676" name="Picture 4" descr="SY01204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5200" y="685800"/>
            <a:ext cx="13716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descr="NA01595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6600" y="609600"/>
            <a:ext cx="1630363"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3914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8674"/>
                                        </p:tgtEl>
                                        <p:attrNameLst>
                                          <p:attrName>style.visibility</p:attrName>
                                        </p:attrNameLst>
                                      </p:cBhvr>
                                      <p:to>
                                        <p:strVal val="visible"/>
                                      </p:to>
                                    </p:set>
                                    <p:anim to="" calcmode="lin" valueType="num">
                                      <p:cBhvr>
                                        <p:cTn id="7" dur="1" fill="hold"/>
                                        <p:tgtEl>
                                          <p:spTgt spid="28674"/>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8675">
                                            <p:txEl>
                                              <p:pRg st="0" end="0"/>
                                            </p:txEl>
                                          </p:spTgt>
                                        </p:tgtEl>
                                        <p:attrNameLst>
                                          <p:attrName>style.visibility</p:attrName>
                                        </p:attrNameLst>
                                      </p:cBhvr>
                                      <p:to>
                                        <p:strVal val="visible"/>
                                      </p:to>
                                    </p:set>
                                    <p:anim to="" calcmode="lin" valueType="num">
                                      <p:cBhvr>
                                        <p:cTn id="12" dur="1" fill="hold"/>
                                        <p:tgtEl>
                                          <p:spTgt spid="28675">
                                            <p:txEl>
                                              <p:pRg st="0" end="0"/>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8675">
                                            <p:txEl>
                                              <p:pRg st="2" end="2"/>
                                            </p:txEl>
                                          </p:spTgt>
                                        </p:tgtEl>
                                        <p:attrNameLst>
                                          <p:attrName>style.visibility</p:attrName>
                                        </p:attrNameLst>
                                      </p:cBhvr>
                                      <p:to>
                                        <p:strVal val="visible"/>
                                      </p:to>
                                    </p:set>
                                    <p:anim to="" calcmode="lin" valueType="num">
                                      <p:cBhvr>
                                        <p:cTn id="17" dur="1" fill="hold"/>
                                        <p:tgtEl>
                                          <p:spTgt spid="28675">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28676"/>
                                        </p:tgtEl>
                                        <p:attrNameLst>
                                          <p:attrName>style.visibility</p:attrName>
                                        </p:attrNameLst>
                                      </p:cBhvr>
                                      <p:to>
                                        <p:strVal val="visible"/>
                                      </p:to>
                                    </p:set>
                                    <p:animEffect transition="in" filter="checkerboard(across)">
                                      <p:cBhvr>
                                        <p:cTn id="22" dur="500"/>
                                        <p:tgtEl>
                                          <p:spTgt spid="2867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28677"/>
                                        </p:tgtEl>
                                        <p:attrNameLst>
                                          <p:attrName>style.visibility</p:attrName>
                                        </p:attrNameLst>
                                      </p:cBhvr>
                                      <p:to>
                                        <p:strVal val="visible"/>
                                      </p:to>
                                    </p:set>
                                    <p:animEffect transition="in" filter="checkerboard(across)">
                                      <p:cBhvr>
                                        <p:cTn id="27" dur="5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Informed</a:t>
            </a:r>
          </a:p>
        </p:txBody>
      </p:sp>
      <p:sp>
        <p:nvSpPr>
          <p:cNvPr id="27651" name="Rectangle 3"/>
          <p:cNvSpPr>
            <a:spLocks noGrp="1" noChangeArrowheads="1"/>
          </p:cNvSpPr>
          <p:nvPr>
            <p:ph type="body" idx="1"/>
          </p:nvPr>
        </p:nvSpPr>
        <p:spPr/>
        <p:txBody>
          <a:bodyPr/>
          <a:lstStyle/>
          <a:p>
            <a:pPr eaLnBrk="1" hangingPunct="1"/>
            <a:r>
              <a:rPr lang="en-US" altLang="en-US" smtClean="0"/>
              <a:t>Consumers become aware of the products existence.</a:t>
            </a:r>
          </a:p>
          <a:p>
            <a:pPr eaLnBrk="1" hangingPunct="1">
              <a:buFont typeface="Wingdings" panose="05000000000000000000" pitchFamily="2" charset="2"/>
              <a:buNone/>
            </a:pPr>
            <a:endParaRPr lang="en-US" altLang="en-US" smtClean="0"/>
          </a:p>
          <a:p>
            <a:pPr eaLnBrk="1" hangingPunct="1"/>
            <a:r>
              <a:rPr lang="en-US" altLang="en-US" smtClean="0"/>
              <a:t>Promotional objective: inform the consumer about features and benefits of the product.</a:t>
            </a:r>
          </a:p>
        </p:txBody>
      </p:sp>
      <p:pic>
        <p:nvPicPr>
          <p:cNvPr id="27652" name="Picture 4" descr="SY01205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1066800"/>
            <a:ext cx="1865313"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8870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7650"/>
                                        </p:tgtEl>
                                        <p:attrNameLst>
                                          <p:attrName>style.visibility</p:attrName>
                                        </p:attrNameLst>
                                      </p:cBhvr>
                                      <p:to>
                                        <p:strVal val="visible"/>
                                      </p:to>
                                    </p:set>
                                    <p:anim to="" calcmode="lin" valueType="num">
                                      <p:cBhvr>
                                        <p:cTn id="7" dur="1" fill="hold"/>
                                        <p:tgtEl>
                                          <p:spTgt spid="27650"/>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7651">
                                            <p:txEl>
                                              <p:pRg st="0" end="0"/>
                                            </p:txEl>
                                          </p:spTgt>
                                        </p:tgtEl>
                                        <p:attrNameLst>
                                          <p:attrName>style.visibility</p:attrName>
                                        </p:attrNameLst>
                                      </p:cBhvr>
                                      <p:to>
                                        <p:strVal val="visible"/>
                                      </p:to>
                                    </p:set>
                                    <p:anim to="" calcmode="lin" valueType="num">
                                      <p:cBhvr>
                                        <p:cTn id="12" dur="1" fill="hold"/>
                                        <p:tgtEl>
                                          <p:spTgt spid="27651">
                                            <p:txEl>
                                              <p:pRg st="0" end="0"/>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7651">
                                            <p:txEl>
                                              <p:pRg st="2" end="2"/>
                                            </p:txEl>
                                          </p:spTgt>
                                        </p:tgtEl>
                                        <p:attrNameLst>
                                          <p:attrName>style.visibility</p:attrName>
                                        </p:attrNameLst>
                                      </p:cBhvr>
                                      <p:to>
                                        <p:strVal val="visible"/>
                                      </p:to>
                                    </p:set>
                                    <p:anim to="" calcmode="lin" valueType="num">
                                      <p:cBhvr>
                                        <p:cTn id="17" dur="1" fill="hold"/>
                                        <p:tgtEl>
                                          <p:spTgt spid="27651">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nodeType="clickEffect">
                                  <p:stCondLst>
                                    <p:cond delay="0"/>
                                  </p:stCondLst>
                                  <p:childTnLst>
                                    <p:set>
                                      <p:cBhvr>
                                        <p:cTn id="21" dur="1" fill="hold">
                                          <p:stCondLst>
                                            <p:cond delay="499"/>
                                          </p:stCondLst>
                                        </p:cTn>
                                        <p:tgtEl>
                                          <p:spTgt spid="27652"/>
                                        </p:tgtEl>
                                        <p:attrNameLst>
                                          <p:attrName>style.visibility</p:attrName>
                                        </p:attrNameLst>
                                      </p:cBhvr>
                                      <p:to>
                                        <p:strVal val="visible"/>
                                      </p:to>
                                    </p:set>
                                    <p:anim to="" calcmode="lin" valueType="num">
                                      <p:cBhvr>
                                        <p:cTn id="22" dur="1" fill="hold"/>
                                        <p:tgtEl>
                                          <p:spTgt spid="2765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Preference</a:t>
            </a:r>
          </a:p>
        </p:txBody>
      </p:sp>
      <p:sp>
        <p:nvSpPr>
          <p:cNvPr id="29699" name="Rectangle 3"/>
          <p:cNvSpPr>
            <a:spLocks noGrp="1" noChangeArrowheads="1"/>
          </p:cNvSpPr>
          <p:nvPr>
            <p:ph type="body" idx="1"/>
          </p:nvPr>
        </p:nvSpPr>
        <p:spPr/>
        <p:txBody>
          <a:bodyPr/>
          <a:lstStyle/>
          <a:p>
            <a:pPr eaLnBrk="1" hangingPunct="1"/>
            <a:r>
              <a:rPr lang="en-US" altLang="en-US" smtClean="0"/>
              <a:t>Consumers identify with a         particular product.</a:t>
            </a:r>
          </a:p>
          <a:p>
            <a:pPr eaLnBrk="1" hangingPunct="1"/>
            <a:endParaRPr lang="en-US" altLang="en-US" smtClean="0"/>
          </a:p>
          <a:p>
            <a:pPr eaLnBrk="1" hangingPunct="1"/>
            <a:r>
              <a:rPr lang="en-US" altLang="en-US" smtClean="0"/>
              <a:t>Promotional objective:  to create goodwill and differentiate the product from others.</a:t>
            </a:r>
          </a:p>
        </p:txBody>
      </p:sp>
      <p:pic>
        <p:nvPicPr>
          <p:cNvPr id="29700" name="Picture 4" descr="PE01973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1219200"/>
            <a:ext cx="2114550"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946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9698"/>
                                        </p:tgtEl>
                                        <p:attrNameLst>
                                          <p:attrName>style.visibility</p:attrName>
                                        </p:attrNameLst>
                                      </p:cBhvr>
                                      <p:to>
                                        <p:strVal val="visible"/>
                                      </p:to>
                                    </p:set>
                                    <p:anim to="" calcmode="lin" valueType="num">
                                      <p:cBhvr>
                                        <p:cTn id="7" dur="1" fill="hold"/>
                                        <p:tgtEl>
                                          <p:spTgt spid="29698"/>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9699">
                                            <p:txEl>
                                              <p:pRg st="0" end="0"/>
                                            </p:txEl>
                                          </p:spTgt>
                                        </p:tgtEl>
                                        <p:attrNameLst>
                                          <p:attrName>style.visibility</p:attrName>
                                        </p:attrNameLst>
                                      </p:cBhvr>
                                      <p:to>
                                        <p:strVal val="visible"/>
                                      </p:to>
                                    </p:set>
                                    <p:anim to="" calcmode="lin" valueType="num">
                                      <p:cBhvr>
                                        <p:cTn id="12" dur="1" fill="hold"/>
                                        <p:tgtEl>
                                          <p:spTgt spid="29699">
                                            <p:txEl>
                                              <p:pRg st="0" end="0"/>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9699">
                                            <p:txEl>
                                              <p:pRg st="2" end="2"/>
                                            </p:txEl>
                                          </p:spTgt>
                                        </p:tgtEl>
                                        <p:attrNameLst>
                                          <p:attrName>style.visibility</p:attrName>
                                        </p:attrNameLst>
                                      </p:cBhvr>
                                      <p:to>
                                        <p:strVal val="visible"/>
                                      </p:to>
                                    </p:set>
                                    <p:anim to="" calcmode="lin" valueType="num">
                                      <p:cBhvr>
                                        <p:cTn id="17" dur="1" fill="hold"/>
                                        <p:tgtEl>
                                          <p:spTgt spid="29699">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29700"/>
                                        </p:tgtEl>
                                        <p:attrNameLst>
                                          <p:attrName>style.visibility</p:attrName>
                                        </p:attrNameLst>
                                      </p:cBhvr>
                                      <p:to>
                                        <p:strVal val="visible"/>
                                      </p:to>
                                    </p:set>
                                    <p:animEffect transition="in" filter="randombar(horizontal)">
                                      <p:cBhvr>
                                        <p:cTn id="22"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Action</a:t>
            </a:r>
          </a:p>
        </p:txBody>
      </p:sp>
      <p:sp>
        <p:nvSpPr>
          <p:cNvPr id="30723" name="Rectangle 3"/>
          <p:cNvSpPr>
            <a:spLocks noGrp="1" noChangeArrowheads="1"/>
          </p:cNvSpPr>
          <p:nvPr>
            <p:ph type="body" idx="1"/>
          </p:nvPr>
        </p:nvSpPr>
        <p:spPr/>
        <p:txBody>
          <a:bodyPr/>
          <a:lstStyle/>
          <a:p>
            <a:pPr eaLnBrk="1" hangingPunct="1"/>
            <a:r>
              <a:rPr lang="en-US" altLang="en-US" smtClean="0"/>
              <a:t>Consumers make a purchase.</a:t>
            </a:r>
          </a:p>
          <a:p>
            <a:pPr eaLnBrk="1" hangingPunct="1"/>
            <a:r>
              <a:rPr lang="en-US" altLang="en-US" smtClean="0"/>
              <a:t>Promotional objective:  reinforce the buying decision.</a:t>
            </a:r>
          </a:p>
          <a:p>
            <a:pPr eaLnBrk="1" hangingPunct="1"/>
            <a:r>
              <a:rPr lang="en-US" altLang="en-US" smtClean="0"/>
              <a:t>The desire to attend an event must be translated into the purchasing of tickets. </a:t>
            </a:r>
          </a:p>
        </p:txBody>
      </p:sp>
      <p:pic>
        <p:nvPicPr>
          <p:cNvPr id="30724" name="Picture 4" descr="BD07178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4540250"/>
            <a:ext cx="2819400"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2729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30722"/>
                                        </p:tgtEl>
                                        <p:attrNameLst>
                                          <p:attrName>style.visibility</p:attrName>
                                        </p:attrNameLst>
                                      </p:cBhvr>
                                      <p:to>
                                        <p:strVal val="visible"/>
                                      </p:to>
                                    </p:set>
                                    <p:anim to="" calcmode="lin" valueType="num">
                                      <p:cBhvr>
                                        <p:cTn id="7" dur="1" fill="hold"/>
                                        <p:tgtEl>
                                          <p:spTgt spid="3072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30723">
                                            <p:txEl>
                                              <p:pRg st="0" end="0"/>
                                            </p:txEl>
                                          </p:spTgt>
                                        </p:tgtEl>
                                        <p:attrNameLst>
                                          <p:attrName>style.visibility</p:attrName>
                                        </p:attrNameLst>
                                      </p:cBhvr>
                                      <p:to>
                                        <p:strVal val="visible"/>
                                      </p:to>
                                    </p:set>
                                    <p:anim to="" calcmode="lin" valueType="num">
                                      <p:cBhvr>
                                        <p:cTn id="12" dur="1" fill="hold"/>
                                        <p:tgtEl>
                                          <p:spTgt spid="30723">
                                            <p:txEl>
                                              <p:pRg st="0" end="0"/>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30723">
                                            <p:txEl>
                                              <p:pRg st="1" end="1"/>
                                            </p:txEl>
                                          </p:spTgt>
                                        </p:tgtEl>
                                        <p:attrNameLst>
                                          <p:attrName>style.visibility</p:attrName>
                                        </p:attrNameLst>
                                      </p:cBhvr>
                                      <p:to>
                                        <p:strVal val="visible"/>
                                      </p:to>
                                    </p:set>
                                    <p:anim to="" calcmode="lin" valueType="num">
                                      <p:cBhvr>
                                        <p:cTn id="17" dur="1" fill="hold"/>
                                        <p:tgtEl>
                                          <p:spTgt spid="30723">
                                            <p:txEl>
                                              <p:pRg st="1" end="1"/>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30723">
                                            <p:txEl>
                                              <p:pRg st="2" end="2"/>
                                            </p:txEl>
                                          </p:spTgt>
                                        </p:tgtEl>
                                        <p:attrNameLst>
                                          <p:attrName>style.visibility</p:attrName>
                                        </p:attrNameLst>
                                      </p:cBhvr>
                                      <p:to>
                                        <p:strVal val="visible"/>
                                      </p:to>
                                    </p:set>
                                    <p:anim to="" calcmode="lin" valueType="num">
                                      <p:cBhvr>
                                        <p:cTn id="22" dur="1" fill="hold"/>
                                        <p:tgtEl>
                                          <p:spTgt spid="30723">
                                            <p:txEl>
                                              <p:pRg st="2" end="2"/>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nodeType="clickEffect">
                                  <p:stCondLst>
                                    <p:cond delay="0"/>
                                  </p:stCondLst>
                                  <p:childTnLst>
                                    <p:set>
                                      <p:cBhvr>
                                        <p:cTn id="26" dur="1" fill="hold">
                                          <p:stCondLst>
                                            <p:cond delay="499"/>
                                          </p:stCondLst>
                                        </p:cTn>
                                        <p:tgtEl>
                                          <p:spTgt spid="30724"/>
                                        </p:tgtEl>
                                        <p:attrNameLst>
                                          <p:attrName>style.visibility</p:attrName>
                                        </p:attrNameLst>
                                      </p:cBhvr>
                                      <p:to>
                                        <p:strVal val="visible"/>
                                      </p:to>
                                    </p:set>
                                    <p:anim to="" calcmode="lin" valueType="num">
                                      <p:cBhvr>
                                        <p:cTn id="27" dur="1" fill="hold"/>
                                        <p:tgtEl>
                                          <p:spTgt spid="3072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build="p"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TotalTime>
  <Words>713</Words>
  <Application>Microsoft Office PowerPoint</Application>
  <PresentationFormat>On-screen Show (4:3)</PresentationFormat>
  <Paragraphs>157</Paragraphs>
  <Slides>27</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Wingdings</vt:lpstr>
      <vt:lpstr>Office Theme</vt:lpstr>
      <vt:lpstr>SEM1 1.05  A - Selling </vt:lpstr>
      <vt:lpstr>What do you see?</vt:lpstr>
      <vt:lpstr>What do you see?</vt:lpstr>
      <vt:lpstr>What do you see?</vt:lpstr>
      <vt:lpstr>Feature and Benefit</vt:lpstr>
      <vt:lpstr>Define and Identify:  Obvious Benefits and Unique Benefits</vt:lpstr>
      <vt:lpstr>Define and Identify: Hidden Benefits &amp;Feature Benefit Selling</vt:lpstr>
      <vt:lpstr>Feature-Benefit Chart</vt:lpstr>
      <vt:lpstr>Feature-Benefit Chart Example</vt:lpstr>
      <vt:lpstr>Identify sources of feature/benefit information</vt:lpstr>
      <vt:lpstr>Distinguish between features and benefits for services versus those for tangible sport/event products</vt:lpstr>
      <vt:lpstr>Describe how to prepare a feature-benefit chart for a product</vt:lpstr>
      <vt:lpstr>Explain the importance of understanding why people participate in/attend sports/events </vt:lpstr>
      <vt:lpstr>Describe techniques for identifying sport/event motivators</vt:lpstr>
      <vt:lpstr>Describe ways that salespeople can use sport/event motivators to sell products</vt:lpstr>
      <vt:lpstr>1.05 Analyze Factors that Influence the Consumer’s Decision-Making Process.</vt:lpstr>
      <vt:lpstr>Distinguish between Spectator and Participant consumers.</vt:lpstr>
      <vt:lpstr>Spectator Consumer</vt:lpstr>
      <vt:lpstr>Participant Consumer</vt:lpstr>
      <vt:lpstr>Factors that influence spectator and participant consumer’s decision-making process </vt:lpstr>
      <vt:lpstr>Consumer Decision  Making Process</vt:lpstr>
      <vt:lpstr>Consumer Decision  Making Process</vt:lpstr>
      <vt:lpstr>Levels of Consumer Motivation</vt:lpstr>
      <vt:lpstr>Uninformed</vt:lpstr>
      <vt:lpstr>Informed</vt:lpstr>
      <vt:lpstr>Preference</vt:lpstr>
      <vt:lpstr>Action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Acquire product knowledge to communicate product benefits and to ensure appropriateness of product for the customer.</dc:title>
  <dc:creator>Amy Byers</dc:creator>
  <cp:lastModifiedBy>Karen Isbell</cp:lastModifiedBy>
  <cp:revision>17</cp:revision>
  <cp:lastPrinted>2012-09-05T18:42:14Z</cp:lastPrinted>
  <dcterms:created xsi:type="dcterms:W3CDTF">2012-07-24T13:46:11Z</dcterms:created>
  <dcterms:modified xsi:type="dcterms:W3CDTF">2014-09-12T12:09:40Z</dcterms:modified>
</cp:coreProperties>
</file>