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4" r:id="rId1"/>
  </p:sldMasterIdLst>
  <p:notesMasterIdLst>
    <p:notesMasterId r:id="rId22"/>
  </p:notesMasterIdLst>
  <p:handoutMasterIdLst>
    <p:handoutMasterId r:id="rId23"/>
  </p:handoutMasterIdLst>
  <p:sldIdLst>
    <p:sldId id="256" r:id="rId2"/>
    <p:sldId id="291" r:id="rId3"/>
    <p:sldId id="289" r:id="rId4"/>
    <p:sldId id="287" r:id="rId5"/>
    <p:sldId id="288" r:id="rId6"/>
    <p:sldId id="257" r:id="rId7"/>
    <p:sldId id="293" r:id="rId8"/>
    <p:sldId id="298" r:id="rId9"/>
    <p:sldId id="263" r:id="rId10"/>
    <p:sldId id="292" r:id="rId11"/>
    <p:sldId id="299" r:id="rId12"/>
    <p:sldId id="300" r:id="rId13"/>
    <p:sldId id="297" r:id="rId14"/>
    <p:sldId id="296" r:id="rId15"/>
    <p:sldId id="283" r:id="rId16"/>
    <p:sldId id="294" r:id="rId17"/>
    <p:sldId id="295" r:id="rId18"/>
    <p:sldId id="280" r:id="rId19"/>
    <p:sldId id="284" r:id="rId20"/>
    <p:sldId id="282" r:id="rId21"/>
  </p:sldIdLst>
  <p:sldSz cx="10160000" cy="7620000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400">
          <p15:clr>
            <a:srgbClr val="A4A3A4"/>
          </p15:clr>
        </p15:guide>
        <p15:guide id="2" pos="32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92" y="78"/>
      </p:cViewPr>
      <p:guideLst>
        <p:guide orient="horz" pos="2400"/>
        <p:guide pos="320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75F1B4-9F17-4B81-8C2E-1570F4875429}" type="datetimeFigureOut">
              <a:rPr lang="en-US" smtClean="0"/>
              <a:pPr/>
              <a:t>8/27/2014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F15C30-26F2-47B1-8ED5-74F86D2823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5244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defRPr sz="1200" b="0" i="0" u="none" strike="noStrike" cap="none" baseline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3" name="Shape 3"/>
          <p:cNvSpPr txBox="1">
            <a:spLocks noGrp="1"/>
          </p:cNvSpPr>
          <p:nvPr>
            <p:ph type="dt" idx="10"/>
          </p:nvPr>
        </p:nvSpPr>
        <p:spPr>
          <a:xfrm>
            <a:off x="388620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defRPr sz="1200" b="0" i="0" u="none" strike="noStrike" cap="none" baseline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ftr" idx="11"/>
          </p:nvPr>
        </p:nvSpPr>
        <p:spPr>
          <a:xfrm>
            <a:off x="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defRPr sz="1200" b="0" i="0" u="none" strike="noStrike" cap="none" baseline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defRPr sz="1200" b="0" i="0" u="none" strike="noStrike" cap="none" baseline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7793374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48002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lnSpc>
                <a:spcPct val="95000"/>
              </a:lnSpc>
              <a:buClr>
                <a:srgbClr val="000000"/>
              </a:buClr>
              <a:buSzPct val="25000"/>
              <a:buFont typeface="Arial"/>
              <a:buNone/>
            </a:pPr>
            <a:r>
              <a:rPr lang="x-none" sz="1600"/>
              <a:t>Kaser, K. &amp; Oelkers, D.B., (2001). </a:t>
            </a:r>
            <a:r>
              <a:rPr lang="x-none" sz="1600" i="1"/>
              <a:t>Sports and entertainment marketing </a:t>
            </a:r>
            <a:r>
              <a:rPr lang="x-none" sz="1600"/>
              <a:t>[pp. 9,</a:t>
            </a:r>
          </a:p>
          <a:p>
            <a:pPr lvl="0" rtl="0">
              <a:lnSpc>
                <a:spcPct val="95000"/>
              </a:lnSpc>
              <a:buClr>
                <a:srgbClr val="000000"/>
              </a:buClr>
              <a:buSzPct val="25000"/>
              <a:buFont typeface="Arial"/>
              <a:buNone/>
            </a:pPr>
            <a:r>
              <a:rPr lang="x-none" sz="1600"/>
              <a:t>14-17, 18-22]. Mason, OH: South-Western</a:t>
            </a:r>
          </a:p>
        </p:txBody>
      </p:sp>
      <p:sp>
        <p:nvSpPr>
          <p:cNvPr id="37" name="Shape 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9469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681079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buSzPct val="25000"/>
              <a:buFont typeface="Arial"/>
              <a:buNone/>
            </a:pPr>
            <a:r>
              <a:rPr lang="x-none" sz="16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Kaser, K. &amp; Oelkers, D.B. (2001). Sports and entertainment marketing</a:t>
            </a:r>
            <a:br>
              <a:rPr lang="x-none" sz="16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x-none" sz="16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[pp. 30, 36-37]. Mason, OH: South-Western. </a:t>
            </a:r>
          </a:p>
          <a:p>
            <a:endParaRPr/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buSzPct val="25000"/>
              <a:buFont typeface="Arial"/>
              <a:buNone/>
            </a:pPr>
            <a:r>
              <a:rPr lang="x-none" sz="16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Kern, W.S. (2000). The economics of sports [chapter 1]. Retrieved Aug 23, 2010 from http://www.upjohninst.org/publications/ch1/kern-sports.pdf</a:t>
            </a:r>
          </a:p>
          <a:p>
            <a:endParaRPr/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buSzPct val="25000"/>
              <a:buFont typeface="Arial"/>
              <a:buNone/>
            </a:pPr>
            <a:r>
              <a:rPr lang="x-none" sz="16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Pic:  </a:t>
            </a:r>
            <a:r>
              <a:rPr lang="x-none" sz="1800" b="0" i="0" u="none" strike="noStrike" cap="none" baseline="0"/>
              <a:t>http://de.academic.ru/pictures/dewiki/67/CamdenYards_2005-05-08.jpg</a:t>
            </a:r>
          </a:p>
        </p:txBody>
      </p:sp>
    </p:spTree>
    <p:extLst>
      <p:ext uri="{BB962C8B-B14F-4D97-AF65-F5344CB8AC3E}">
        <p14:creationId xmlns:p14="http://schemas.microsoft.com/office/powerpoint/2010/main" val="39093243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buSzPct val="25000"/>
              <a:buFont typeface="Arial"/>
              <a:buNone/>
            </a:pPr>
            <a:r>
              <a:rPr lang="x-none" sz="16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Lindauer, Chris. "History and Evolution of SEM." </a:t>
            </a:r>
            <a:r>
              <a:rPr lang="x-none" sz="1600" b="0" i="1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sportscareerconsulting.com</a:t>
            </a:r>
            <a:r>
              <a:rPr lang="x-none" sz="16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Sports Career Consulting, 17 Dec 2005. Web. 20 Aug 2010. &lt;http://www.sportscareerconsulting.com/request.php?772&gt;. </a:t>
            </a:r>
          </a:p>
        </p:txBody>
      </p:sp>
    </p:spTree>
    <p:extLst>
      <p:ext uri="{BB962C8B-B14F-4D97-AF65-F5344CB8AC3E}">
        <p14:creationId xmlns:p14="http://schemas.microsoft.com/office/powerpoint/2010/main" val="26296440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l" rtl="0">
              <a:buSzPct val="25000"/>
              <a:buFont typeface="Arial"/>
              <a:buNone/>
            </a:pPr>
            <a:r>
              <a:rPr lang="x-none" sz="1800" b="0" i="0" u="none" strike="noStrike" cap="none" baseline="0"/>
              <a:t>http://www.chriscreamer.com/images/logos/6/256/full/3097.gif</a:t>
            </a:r>
          </a:p>
        </p:txBody>
      </p:sp>
    </p:spTree>
    <p:extLst>
      <p:ext uri="{BB962C8B-B14F-4D97-AF65-F5344CB8AC3E}">
        <p14:creationId xmlns:p14="http://schemas.microsoft.com/office/powerpoint/2010/main" val="17706989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buSzPct val="25000"/>
              <a:buFont typeface="Arial"/>
              <a:buNone/>
            </a:pPr>
            <a:r>
              <a:rPr lang="x-none" sz="16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Kayhle, Lynn. "Sports And Special Events Marketing." </a:t>
            </a:r>
            <a:r>
              <a:rPr lang="x-none" sz="1600" b="0" i="1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Marketing Power</a:t>
            </a:r>
            <a:r>
              <a:rPr lang="x-none" sz="16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American Marketing Association, 2007. Web. 20 Aug 2010. &lt;http://www.marketingpower.com/Community/ARC/Pages/Connections/SIGs/SportsandSpecialEventsMarketing/Trends.aspx&gt;. </a:t>
            </a:r>
          </a:p>
          <a:p>
            <a:endParaRPr/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buSzPct val="25000"/>
              <a:buFont typeface="Arial"/>
              <a:buNone/>
            </a:pPr>
            <a:r>
              <a:rPr lang="x-none" sz="16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Pics:  </a:t>
            </a:r>
            <a:r>
              <a:rPr lang="x-none" sz="1800" b="0" i="0" u="none" strike="noStrike" cap="none" baseline="0"/>
              <a:t>http://www.strayboots.com/userfiles/image/espn_logo(1).jpg</a:t>
            </a: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buSzPct val="25000"/>
              <a:buFont typeface="Arial"/>
              <a:buNone/>
            </a:pPr>
            <a:r>
              <a:rPr lang="x-none" sz="1800" b="0" i="0" u="none" strike="noStrike" cap="none" baseline="0"/>
              <a:t>http://shanebaiotto.com/images/logos_images/logo_full/nfl.gif</a:t>
            </a:r>
          </a:p>
        </p:txBody>
      </p:sp>
    </p:spTree>
    <p:extLst>
      <p:ext uri="{BB962C8B-B14F-4D97-AF65-F5344CB8AC3E}">
        <p14:creationId xmlns:p14="http://schemas.microsoft.com/office/powerpoint/2010/main" val="2510003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7140"/>
            <a:ext cx="8636000" cy="16333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3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7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59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3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1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39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47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559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639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570" y="4896556"/>
            <a:ext cx="8636000" cy="1513417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2570" y="3229682"/>
            <a:ext cx="8636000" cy="1666874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79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59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239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319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399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4797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559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6395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778000"/>
            <a:ext cx="4487333" cy="5028848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4667" y="1778000"/>
            <a:ext cx="4487333" cy="5028848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5681"/>
            <a:ext cx="4489098" cy="71084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7995" indent="0">
              <a:buNone/>
              <a:defRPr sz="2200" b="1"/>
            </a:lvl2pPr>
            <a:lvl3pPr marL="1015990" indent="0">
              <a:buNone/>
              <a:defRPr sz="2000" b="1"/>
            </a:lvl3pPr>
            <a:lvl4pPr marL="1523985" indent="0">
              <a:buNone/>
              <a:defRPr sz="1800" b="1"/>
            </a:lvl4pPr>
            <a:lvl5pPr marL="2031980" indent="0">
              <a:buNone/>
              <a:defRPr sz="1800" b="1"/>
            </a:lvl5pPr>
            <a:lvl6pPr marL="2539975" indent="0">
              <a:buNone/>
              <a:defRPr sz="1800" b="1"/>
            </a:lvl6pPr>
            <a:lvl7pPr marL="3047970" indent="0">
              <a:buNone/>
              <a:defRPr sz="1800" b="1"/>
            </a:lvl7pPr>
            <a:lvl8pPr marL="3555964" indent="0">
              <a:buNone/>
              <a:defRPr sz="1800" b="1"/>
            </a:lvl8pPr>
            <a:lvl9pPr marL="4063959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528"/>
            <a:ext cx="4489098" cy="4390320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140" y="1705681"/>
            <a:ext cx="4490861" cy="71084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7995" indent="0">
              <a:buNone/>
              <a:defRPr sz="2200" b="1"/>
            </a:lvl2pPr>
            <a:lvl3pPr marL="1015990" indent="0">
              <a:buNone/>
              <a:defRPr sz="2000" b="1"/>
            </a:lvl3pPr>
            <a:lvl4pPr marL="1523985" indent="0">
              <a:buNone/>
              <a:defRPr sz="1800" b="1"/>
            </a:lvl4pPr>
            <a:lvl5pPr marL="2031980" indent="0">
              <a:buNone/>
              <a:defRPr sz="1800" b="1"/>
            </a:lvl5pPr>
            <a:lvl6pPr marL="2539975" indent="0">
              <a:buNone/>
              <a:defRPr sz="1800" b="1"/>
            </a:lvl6pPr>
            <a:lvl7pPr marL="3047970" indent="0">
              <a:buNone/>
              <a:defRPr sz="1800" b="1"/>
            </a:lvl7pPr>
            <a:lvl8pPr marL="3555964" indent="0">
              <a:buNone/>
              <a:defRPr sz="1800" b="1"/>
            </a:lvl8pPr>
            <a:lvl9pPr marL="4063959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1140" y="2416528"/>
            <a:ext cx="4490861" cy="4390320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03389"/>
            <a:ext cx="3342570" cy="1291167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2278" y="303389"/>
            <a:ext cx="5679722" cy="6503459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1594556"/>
            <a:ext cx="3342570" cy="5212292"/>
          </a:xfrm>
        </p:spPr>
        <p:txBody>
          <a:bodyPr/>
          <a:lstStyle>
            <a:lvl1pPr marL="0" indent="0">
              <a:buNone/>
              <a:defRPr sz="1600"/>
            </a:lvl1pPr>
            <a:lvl2pPr marL="507995" indent="0">
              <a:buNone/>
              <a:defRPr sz="1300"/>
            </a:lvl2pPr>
            <a:lvl3pPr marL="1015990" indent="0">
              <a:buNone/>
              <a:defRPr sz="1100"/>
            </a:lvl3pPr>
            <a:lvl4pPr marL="1523985" indent="0">
              <a:buNone/>
              <a:defRPr sz="1000"/>
            </a:lvl4pPr>
            <a:lvl5pPr marL="2031980" indent="0">
              <a:buNone/>
              <a:defRPr sz="1000"/>
            </a:lvl5pPr>
            <a:lvl6pPr marL="2539975" indent="0">
              <a:buNone/>
              <a:defRPr sz="1000"/>
            </a:lvl6pPr>
            <a:lvl7pPr marL="3047970" indent="0">
              <a:buNone/>
              <a:defRPr sz="1000"/>
            </a:lvl7pPr>
            <a:lvl8pPr marL="3555964" indent="0">
              <a:buNone/>
              <a:defRPr sz="1000"/>
            </a:lvl8pPr>
            <a:lvl9pPr marL="40639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431" y="5334000"/>
            <a:ext cx="6096000" cy="629709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1431" y="680861"/>
            <a:ext cx="6096000" cy="4572000"/>
          </a:xfrm>
        </p:spPr>
        <p:txBody>
          <a:bodyPr/>
          <a:lstStyle>
            <a:lvl1pPr marL="0" indent="0">
              <a:buNone/>
              <a:defRPr sz="3600"/>
            </a:lvl1pPr>
            <a:lvl2pPr marL="507995" indent="0">
              <a:buNone/>
              <a:defRPr sz="3100"/>
            </a:lvl2pPr>
            <a:lvl3pPr marL="1015990" indent="0">
              <a:buNone/>
              <a:defRPr sz="2700"/>
            </a:lvl3pPr>
            <a:lvl4pPr marL="1523985" indent="0">
              <a:buNone/>
              <a:defRPr sz="2200"/>
            </a:lvl4pPr>
            <a:lvl5pPr marL="2031980" indent="0">
              <a:buNone/>
              <a:defRPr sz="2200"/>
            </a:lvl5pPr>
            <a:lvl6pPr marL="2539975" indent="0">
              <a:buNone/>
              <a:defRPr sz="2200"/>
            </a:lvl6pPr>
            <a:lvl7pPr marL="3047970" indent="0">
              <a:buNone/>
              <a:defRPr sz="2200"/>
            </a:lvl7pPr>
            <a:lvl8pPr marL="3555964" indent="0">
              <a:buNone/>
              <a:defRPr sz="2200"/>
            </a:lvl8pPr>
            <a:lvl9pPr marL="4063959" indent="0">
              <a:buNone/>
              <a:defRPr sz="2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1431" y="5963709"/>
            <a:ext cx="6096000" cy="894291"/>
          </a:xfrm>
        </p:spPr>
        <p:txBody>
          <a:bodyPr/>
          <a:lstStyle>
            <a:lvl1pPr marL="0" indent="0">
              <a:buNone/>
              <a:defRPr sz="1600"/>
            </a:lvl1pPr>
            <a:lvl2pPr marL="507995" indent="0">
              <a:buNone/>
              <a:defRPr sz="1300"/>
            </a:lvl2pPr>
            <a:lvl3pPr marL="1015990" indent="0">
              <a:buNone/>
              <a:defRPr sz="1100"/>
            </a:lvl3pPr>
            <a:lvl4pPr marL="1523985" indent="0">
              <a:buNone/>
              <a:defRPr sz="1000"/>
            </a:lvl4pPr>
            <a:lvl5pPr marL="2031980" indent="0">
              <a:buNone/>
              <a:defRPr sz="1000"/>
            </a:lvl5pPr>
            <a:lvl6pPr marL="2539975" indent="0">
              <a:buNone/>
              <a:defRPr sz="1000"/>
            </a:lvl6pPr>
            <a:lvl7pPr marL="3047970" indent="0">
              <a:buNone/>
              <a:defRPr sz="1000"/>
            </a:lvl7pPr>
            <a:lvl8pPr marL="3555964" indent="0">
              <a:buNone/>
              <a:defRPr sz="1000"/>
            </a:lvl8pPr>
            <a:lvl9pPr marL="40639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305154"/>
            <a:ext cx="2286000" cy="650169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305154"/>
            <a:ext cx="6688667" cy="650169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ctrTitle"/>
          </p:nvPr>
        </p:nvSpPr>
        <p:spPr>
          <a:xfrm>
            <a:off x="806450" y="2417761"/>
            <a:ext cx="8547100" cy="15319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49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title" idx="2"/>
          </p:nvPr>
        </p:nvSpPr>
        <p:spPr>
          <a:xfrm>
            <a:off x="762000" y="676275"/>
            <a:ext cx="8635999" cy="12715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762000" y="2200275"/>
            <a:ext cx="8635999" cy="45735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indent="-177800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Font typeface="Arial"/>
              <a:buChar char="•"/>
              <a:defRPr sz="2800"/>
            </a:lvl2pPr>
            <a:lvl3pPr marL="1143000" indent="-136525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Font typeface="Arial"/>
              <a:buChar char="•"/>
              <a:defRPr sz="2400"/>
            </a:lvl3pPr>
            <a:lvl4pPr marL="1600200" indent="-1524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/>
            </a:lvl4pPr>
            <a:lvl5pPr marL="2057400" indent="-1524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/>
            </a:lvl5pPr>
            <a:lvl6pPr marL="2514600" indent="-107950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indent="-107950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indent="-107950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indent="-107950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762000" y="6942136"/>
            <a:ext cx="2117725" cy="5095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defRPr sz="1400" b="0" i="0" u="none" strike="noStrike" cap="none" baseline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470275" y="6942136"/>
            <a:ext cx="3219450" cy="5095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defRPr sz="1400" b="0" i="0" u="none" strike="noStrike" cap="none" baseline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7280275" y="6942136"/>
            <a:ext cx="2119312" cy="5095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defRPr sz="1400" b="0" i="0" u="none" strike="noStrike" cap="none" baseline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0" y="305153"/>
            <a:ext cx="9144000" cy="1270000"/>
          </a:xfrm>
          <a:prstGeom prst="rect">
            <a:avLst/>
          </a:prstGeom>
        </p:spPr>
        <p:txBody>
          <a:bodyPr vert="horz" lIns="101599" tIns="50799" rIns="101599" bIns="50799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78000"/>
            <a:ext cx="9144000" cy="5028848"/>
          </a:xfrm>
          <a:prstGeom prst="rect">
            <a:avLst/>
          </a:prstGeom>
        </p:spPr>
        <p:txBody>
          <a:bodyPr vert="horz" lIns="101599" tIns="50799" rIns="101599" bIns="5079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8000" y="7062612"/>
            <a:ext cx="2370667" cy="405694"/>
          </a:xfrm>
          <a:prstGeom prst="rect">
            <a:avLst/>
          </a:prstGeom>
        </p:spPr>
        <p:txBody>
          <a:bodyPr vert="horz" lIns="101599" tIns="50799" rIns="101599" bIns="50799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71334" y="7062612"/>
            <a:ext cx="3217333" cy="405694"/>
          </a:xfrm>
          <a:prstGeom prst="rect">
            <a:avLst/>
          </a:prstGeom>
        </p:spPr>
        <p:txBody>
          <a:bodyPr vert="horz" lIns="101599" tIns="50799" rIns="101599" bIns="50799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81333" y="7062612"/>
            <a:ext cx="2370667" cy="405694"/>
          </a:xfrm>
          <a:prstGeom prst="rect">
            <a:avLst/>
          </a:prstGeom>
        </p:spPr>
        <p:txBody>
          <a:bodyPr vert="horz" lIns="101599" tIns="50799" rIns="101599" bIns="50799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</p:sldLayoutIdLst>
  <p:txStyles>
    <p:titleStyle>
      <a:lvl1pPr algn="ctr" defTabSz="101599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0996" indent="-380996" algn="l" defTabSz="1015990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25492" indent="-317497" algn="l" defTabSz="1015990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69987" indent="-253997" algn="l" defTabSz="101599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77982" indent="-253997" algn="l" defTabSz="101599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85977" indent="-253997" algn="l" defTabSz="1015990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93972" indent="-253997" algn="l" defTabSz="101599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01967" indent="-253997" algn="l" defTabSz="101599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962" indent="-253997" algn="l" defTabSz="101599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17957" indent="-253997" algn="l" defTabSz="101599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799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599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398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198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997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4797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55964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959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ctrTitle"/>
          </p:nvPr>
        </p:nvSpPr>
        <p:spPr>
          <a:xfrm>
            <a:off x="812800" y="2133600"/>
            <a:ext cx="8547100" cy="29823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x-none" sz="72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1.01</a:t>
            </a:r>
            <a:r>
              <a:rPr lang="x-none" sz="60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x-none" sz="4400"/>
              <a:t>Acquire information about the sport/event industry to aid in making career choices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TERMS TO KNOW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SPORT MEDIA</a:t>
            </a:r>
            <a:r>
              <a:rPr lang="en-US" dirty="0" smtClean="0"/>
              <a:t>: Any sporting event or news broadcasting through a media outlet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Baseball game broadcasted on the radio</a:t>
            </a:r>
          </a:p>
          <a:p>
            <a:r>
              <a:rPr lang="en-US" b="1" u="sng" dirty="0" smtClean="0">
                <a:solidFill>
                  <a:srgbClr val="FF0000"/>
                </a:solidFill>
              </a:rPr>
              <a:t>SPORTING GOODS</a:t>
            </a:r>
            <a:r>
              <a:rPr lang="en-US" dirty="0" smtClean="0"/>
              <a:t>: Equipment and </a:t>
            </a:r>
            <a:r>
              <a:rPr lang="en-US" smtClean="0"/>
              <a:t>Apparel essentials </a:t>
            </a:r>
            <a:r>
              <a:rPr lang="en-US" dirty="0" smtClean="0"/>
              <a:t>to the sport event itself</a:t>
            </a:r>
          </a:p>
          <a:p>
            <a:pPr lvl="1"/>
            <a:r>
              <a:rPr lang="en-US" dirty="0" smtClean="0"/>
              <a:t>Football</a:t>
            </a:r>
          </a:p>
          <a:p>
            <a:r>
              <a:rPr lang="en-US" b="1" u="sng" dirty="0" smtClean="0">
                <a:solidFill>
                  <a:srgbClr val="FF0000"/>
                </a:solidFill>
              </a:rPr>
              <a:t>NON-SPORT EVENT</a:t>
            </a:r>
            <a:r>
              <a:rPr lang="en-US" dirty="0" smtClean="0"/>
              <a:t>: Any event that does not incorporate sports</a:t>
            </a:r>
          </a:p>
          <a:p>
            <a:pPr lvl="1"/>
            <a:r>
              <a:rPr lang="en-US" dirty="0" smtClean="0"/>
              <a:t>Plays, concerts, festivals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8000" y="0"/>
            <a:ext cx="9144000" cy="157515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Sport Industry </a:t>
            </a:r>
            <a:br>
              <a:rPr lang="en-US" dirty="0" smtClean="0"/>
            </a:br>
            <a:r>
              <a:rPr lang="en-US" dirty="0" smtClean="0"/>
              <a:t>Attracts what </a:t>
            </a:r>
            <a:r>
              <a:rPr lang="en-US" b="1" u="sng" dirty="0" smtClean="0"/>
              <a:t>TYPE OF MARKETS</a:t>
            </a:r>
            <a:endParaRPr lang="en-US" b="1" u="sng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79400" y="2057400"/>
            <a:ext cx="9880600" cy="5028848"/>
          </a:xfrm>
        </p:spPr>
        <p:txBody>
          <a:bodyPr>
            <a:norm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UNIQUE</a:t>
            </a:r>
            <a:endParaRPr lang="en-US" b="1" u="sng" dirty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INCLUDE BOTH SPECTATORS AND PARTICIPANTS</a:t>
            </a:r>
          </a:p>
          <a:p>
            <a:pPr lvl="1"/>
            <a:r>
              <a:rPr lang="en-US" dirty="0" smtClean="0"/>
              <a:t>Consumers of sports products can participate in </a:t>
            </a:r>
            <a:r>
              <a:rPr lang="en-US" b="1" u="sng" dirty="0" smtClean="0"/>
              <a:t>AND </a:t>
            </a:r>
            <a:r>
              <a:rPr lang="en-US" dirty="0" smtClean="0"/>
              <a:t>view a wide range of sports</a:t>
            </a:r>
          </a:p>
          <a:p>
            <a:pPr lvl="2"/>
            <a:r>
              <a:rPr lang="en-US" dirty="0" smtClean="0"/>
              <a:t>Example: Football</a:t>
            </a:r>
          </a:p>
          <a:p>
            <a:pPr lvl="3"/>
            <a:r>
              <a:rPr lang="en-US" b="1" u="sng" dirty="0" smtClean="0">
                <a:solidFill>
                  <a:srgbClr val="FF0000"/>
                </a:solidFill>
              </a:rPr>
              <a:t>FANTASY</a:t>
            </a:r>
          </a:p>
          <a:p>
            <a:pPr lvl="3"/>
            <a:r>
              <a:rPr lang="en-US" dirty="0" smtClean="0"/>
              <a:t>Attend a Pro Game</a:t>
            </a:r>
          </a:p>
          <a:p>
            <a:pPr lvl="3"/>
            <a:r>
              <a:rPr lang="en-US" dirty="0" smtClean="0"/>
              <a:t>Flag Football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 smtClean="0"/>
              <a:t>Major Characteristics of SEM</a:t>
            </a:r>
            <a:endParaRPr lang="en-US" sz="54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1778000"/>
            <a:ext cx="10160000" cy="58420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Provides </a:t>
            </a:r>
            <a:r>
              <a:rPr lang="en-US" sz="4400" b="1" dirty="0" smtClean="0">
                <a:solidFill>
                  <a:srgbClr val="FF0000"/>
                </a:solidFill>
              </a:rPr>
              <a:t>PRODUCTS THAT ARE DIFFERENT FOR EACH CONSUMER</a:t>
            </a:r>
          </a:p>
          <a:p>
            <a:pPr lvl="1"/>
            <a:r>
              <a:rPr lang="en-US" sz="3600" dirty="0" smtClean="0"/>
              <a:t>Industry is </a:t>
            </a:r>
            <a:r>
              <a:rPr lang="en-US" sz="3600" b="1" u="sng" dirty="0" smtClean="0">
                <a:solidFill>
                  <a:srgbClr val="FF0000"/>
                </a:solidFill>
              </a:rPr>
              <a:t>UNIQUE</a:t>
            </a:r>
            <a:r>
              <a:rPr lang="en-US" sz="3600" dirty="0" smtClean="0"/>
              <a:t> because of the type of products it produces</a:t>
            </a:r>
          </a:p>
          <a:p>
            <a:pPr lvl="2"/>
            <a:r>
              <a:rPr lang="en-US" sz="3200" dirty="0" smtClean="0"/>
              <a:t>In most cases, the </a:t>
            </a:r>
            <a:r>
              <a:rPr lang="en-US" sz="3200" b="1" u="sng" dirty="0" smtClean="0">
                <a:solidFill>
                  <a:srgbClr val="FF0000"/>
                </a:solidFill>
              </a:rPr>
              <a:t>PRODUCTS ARE PRODUCED AND CONSUMED AT THE SAME TIME </a:t>
            </a:r>
            <a:r>
              <a:rPr lang="en-US" sz="3200" dirty="0" smtClean="0"/>
              <a:t>because they are activities or games</a:t>
            </a:r>
          </a:p>
          <a:p>
            <a:pPr lvl="3"/>
            <a:r>
              <a:rPr lang="en-US" sz="2800" dirty="0" smtClean="0"/>
              <a:t>Example: Baseball game (losing team fans vs. winning team fans)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CORE BENEFITS </a:t>
            </a:r>
            <a:r>
              <a:rPr lang="en-US" dirty="0" smtClean="0">
                <a:solidFill>
                  <a:schemeClr val="bg1"/>
                </a:solidFill>
              </a:rPr>
              <a:t>to Customers who Purchase Sports Products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ENTERTAINMENT</a:t>
            </a:r>
          </a:p>
          <a:p>
            <a:r>
              <a:rPr lang="en-US" b="1" u="sng" dirty="0" smtClean="0">
                <a:solidFill>
                  <a:srgbClr val="FF0000"/>
                </a:solidFill>
              </a:rPr>
              <a:t>HEALTH</a:t>
            </a:r>
          </a:p>
          <a:p>
            <a:r>
              <a:rPr lang="en-US" b="1" u="sng" dirty="0" smtClean="0">
                <a:solidFill>
                  <a:srgbClr val="FF0000"/>
                </a:solidFill>
              </a:rPr>
              <a:t>ACHIEVEMENT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Industry is </a:t>
            </a:r>
            <a:r>
              <a:rPr lang="en-US" dirty="0" smtClean="0">
                <a:solidFill>
                  <a:srgbClr val="FF0000"/>
                </a:solidFill>
              </a:rPr>
              <a:t>UNIQUE</a:t>
            </a:r>
            <a:r>
              <a:rPr lang="en-US" dirty="0" smtClean="0">
                <a:solidFill>
                  <a:schemeClr val="bg1"/>
                </a:solidFill>
              </a:rPr>
              <a:t>: 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Appeals to variety of people for many different reasons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Example: Playing Sports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Entertaining for what type of athlete?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Healthy for what type of athlete?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Provides achievement to what type of athlete?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ctrTitle"/>
          </p:nvPr>
        </p:nvSpPr>
        <p:spPr>
          <a:xfrm>
            <a:off x="552450" y="355600"/>
            <a:ext cx="9055099" cy="1168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x-none" sz="49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Types of Businesses in SEM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536575" y="1676400"/>
            <a:ext cx="8969374" cy="42950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spAutoFit/>
          </a:bodyPr>
          <a:lstStyle/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308"/>
              <a:buFont typeface="Arial"/>
              <a:buChar char="•"/>
            </a:pPr>
            <a:r>
              <a:rPr lang="x-none" sz="4800" b="0" i="0" u="none" strike="noStrike" cap="none" baseline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Franchises</a:t>
            </a:r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308"/>
              <a:buFont typeface="Arial"/>
              <a:buChar char="•"/>
            </a:pPr>
            <a:r>
              <a:rPr lang="x-none" sz="4800" b="0" i="0" u="none" strike="noStrike" cap="none" baseline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Advertising</a:t>
            </a:r>
            <a:endParaRPr lang="x-none" sz="4800" b="0" i="0" u="none" strike="noStrike" cap="none" baseline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308"/>
              <a:buFont typeface="Arial"/>
              <a:buChar char="•"/>
            </a:pPr>
            <a:r>
              <a:rPr lang="x-none" sz="4800" b="0" i="0" u="none" strike="noStrike" cap="none" baseline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Sporting Goods</a:t>
            </a:r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308"/>
              <a:buFont typeface="Arial"/>
              <a:buChar char="•"/>
            </a:pPr>
            <a:r>
              <a:rPr lang="x-none" sz="4800" b="0" i="0" u="none" strike="noStrike" cap="none" baseline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Media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1400" y="2971800"/>
            <a:ext cx="8547100" cy="85883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Sports</a:t>
            </a:r>
            <a:endParaRPr lang="en-US" dirty="0"/>
          </a:p>
        </p:txBody>
      </p:sp>
      <p:pic>
        <p:nvPicPr>
          <p:cNvPr id="2050" name="Picture 2" descr="C:\Documents and Settings\amyh.byers\Local Settings\Temporary Internet Files\Content.IE5\19001HRL\MP900442882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200" y="1371600"/>
            <a:ext cx="3699322" cy="4800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1" name="Picture 3" descr="C:\Documents and Settings\amyh.byers\Local Settings\Temporary Internet Files\Content.IE5\0YM2EXCS\MP900404938[1]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1326337">
            <a:off x="6156426" y="2919351"/>
            <a:ext cx="3200400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Sports SEGMENTS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Professional Teams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Professional Individual Sports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solidFill>
                  <a:srgbClr val="FF0000"/>
                </a:solidFill>
              </a:rPr>
              <a:t>Amateur Sports</a:t>
            </a:r>
          </a:p>
          <a:p>
            <a:pPr lvl="1">
              <a:lnSpc>
                <a:spcPct val="200000"/>
              </a:lnSpc>
            </a:pPr>
            <a:r>
              <a:rPr lang="en-US" dirty="0" smtClean="0"/>
              <a:t>AAU (Amateur Athletic Union)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Collegiate Teams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ctrTitle"/>
          </p:nvPr>
        </p:nvSpPr>
        <p:spPr>
          <a:xfrm>
            <a:off x="552450" y="355600"/>
            <a:ext cx="9055099" cy="716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x-none" sz="4900" b="1" i="0" u="none" strike="noStrike" cap="none" baseline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VENUE</a:t>
            </a:r>
            <a:r>
              <a:rPr lang="en-US" b="1" dirty="0" smtClean="0">
                <a:solidFill>
                  <a:srgbClr val="FF0000"/>
                </a:solidFill>
              </a:rPr>
              <a:t>S</a:t>
            </a:r>
            <a:endParaRPr lang="x-none" sz="4900" b="1" i="0" u="none" strike="noStrike" cap="none" baseline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0" y="1524000"/>
            <a:ext cx="10160000" cy="48536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marL="742950" marR="0" lvl="1" indent="-285750">
              <a:lnSpc>
                <a:spcPct val="18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SzPct val="99537"/>
              <a:buFont typeface="Arial" pitchFamily="34" charset="0"/>
              <a:buChar char="•"/>
            </a:pPr>
            <a:r>
              <a:rPr lang="en-US" sz="3300" dirty="0" smtClean="0">
                <a:sym typeface="Arial"/>
              </a:rPr>
              <a:t>Professional Team Venues/Stadiums</a:t>
            </a:r>
          </a:p>
          <a:p>
            <a:pPr marL="742950" marR="0" lvl="1" indent="-285750">
              <a:lnSpc>
                <a:spcPct val="18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SzPct val="99537"/>
              <a:buFont typeface="Arial" pitchFamily="34" charset="0"/>
              <a:buChar char="•"/>
            </a:pPr>
            <a:r>
              <a:rPr lang="en-US" sz="3300" dirty="0" smtClean="0">
                <a:sym typeface="Arial"/>
              </a:rPr>
              <a:t>Health Clubs</a:t>
            </a:r>
          </a:p>
          <a:p>
            <a:pPr marL="742950" marR="0" lvl="1" indent="-285750">
              <a:lnSpc>
                <a:spcPct val="18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SzPct val="99537"/>
              <a:buFont typeface="Arial" pitchFamily="34" charset="0"/>
              <a:buChar char="•"/>
            </a:pPr>
            <a:r>
              <a:rPr lang="en-US" sz="3300" dirty="0" smtClean="0">
                <a:sym typeface="Arial"/>
              </a:rPr>
              <a:t>Recreation</a:t>
            </a:r>
          </a:p>
          <a:p>
            <a:pPr lvl="2" indent="-285750">
              <a:lnSpc>
                <a:spcPct val="180000"/>
              </a:lnSpc>
              <a:spcBef>
                <a:spcPct val="20000"/>
              </a:spcBef>
              <a:buClr>
                <a:srgbClr val="000000"/>
              </a:buClr>
              <a:buSzPct val="99537"/>
              <a:buFont typeface="Arial" pitchFamily="34" charset="0"/>
              <a:buChar char="•"/>
            </a:pPr>
            <a:r>
              <a:rPr lang="en-US" sz="2900" dirty="0" smtClean="0">
                <a:sym typeface="Arial"/>
              </a:rPr>
              <a:t>Example: Parks, aerobics, playing ball in neighborhood</a:t>
            </a:r>
          </a:p>
          <a:p>
            <a:pPr lvl="1" indent="-285750">
              <a:lnSpc>
                <a:spcPct val="180000"/>
              </a:lnSpc>
              <a:spcBef>
                <a:spcPct val="20000"/>
              </a:spcBef>
              <a:buClr>
                <a:srgbClr val="000000"/>
              </a:buClr>
              <a:buSzPct val="99537"/>
              <a:buFont typeface="Arial" pitchFamily="34" charset="0"/>
              <a:buChar char="•"/>
            </a:pPr>
            <a:r>
              <a:rPr lang="en-US" sz="3300" dirty="0" smtClean="0">
                <a:sym typeface="Arial"/>
              </a:rPr>
              <a:t>Camps</a:t>
            </a:r>
            <a:endParaRPr lang="x-none" sz="3300"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2800" y="762000"/>
            <a:ext cx="8547100" cy="1531937"/>
          </a:xfrm>
        </p:spPr>
        <p:txBody>
          <a:bodyPr/>
          <a:lstStyle/>
          <a:p>
            <a:r>
              <a:rPr lang="en-US" dirty="0" smtClean="0"/>
              <a:t>Entertainment and Events</a:t>
            </a:r>
            <a:endParaRPr lang="en-US" dirty="0"/>
          </a:p>
        </p:txBody>
      </p:sp>
      <p:pic>
        <p:nvPicPr>
          <p:cNvPr id="1026" name="Picture 2" descr="https://encrypted-tbn0.gstatic.com/images?q=tbn:ANd9GcRyxa_KrqRMW-_GPHjCz3-Ye2hQ1E_An9wfk1JwbV1sBit5Dmc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400" y="2819400"/>
            <a:ext cx="29718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ENTERTAINMENT SEGMENTS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1447800"/>
            <a:ext cx="5765800" cy="617220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Music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Ex: Mosley Music Group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Movie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Ex: Warner Brothers, Actors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Theme Parks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Radio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Television</a:t>
            </a:r>
          </a:p>
          <a:p>
            <a:endParaRPr lang="en-US" dirty="0"/>
          </a:p>
        </p:txBody>
      </p:sp>
      <p:pic>
        <p:nvPicPr>
          <p:cNvPr id="1028" name="Picture 4" descr="C:\Documents and Settings\amyh.byers\Local Settings\Temporary Internet Files\Content.IE5\P8BSTO0V\MC900232151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05845" y="2362200"/>
            <a:ext cx="4854155" cy="358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8000"/>
            <a:ext cx="6604000" cy="5842000"/>
          </a:xfrm>
        </p:spPr>
        <p:txBody>
          <a:bodyPr/>
          <a:lstStyle/>
          <a:p>
            <a:r>
              <a:rPr lang="en-US" dirty="0" smtClean="0"/>
              <a:t>Dramatic Arts</a:t>
            </a:r>
          </a:p>
          <a:p>
            <a:pPr lvl="1"/>
            <a:r>
              <a:rPr lang="en-US" dirty="0" smtClean="0"/>
              <a:t>Plays, stand-up comedy</a:t>
            </a:r>
          </a:p>
          <a:p>
            <a:r>
              <a:rPr lang="en-US" dirty="0" smtClean="0"/>
              <a:t>Video Game</a:t>
            </a:r>
          </a:p>
          <a:p>
            <a:r>
              <a:rPr lang="en-US" dirty="0" smtClean="0"/>
              <a:t>Fine Arts and Science</a:t>
            </a:r>
          </a:p>
          <a:p>
            <a:pPr lvl="1"/>
            <a:r>
              <a:rPr lang="en-US" dirty="0" smtClean="0"/>
              <a:t>Museums, Discovery Center</a:t>
            </a:r>
          </a:p>
          <a:p>
            <a:r>
              <a:rPr lang="en-US" dirty="0" smtClean="0"/>
              <a:t>Literacy</a:t>
            </a:r>
          </a:p>
          <a:p>
            <a:pPr lvl="1"/>
            <a:r>
              <a:rPr lang="en-US" dirty="0" smtClean="0"/>
              <a:t>Library, Internet (Amazon.com)</a:t>
            </a:r>
          </a:p>
          <a:p>
            <a:r>
              <a:rPr lang="en-US" dirty="0" smtClean="0"/>
              <a:t>Casinos</a:t>
            </a:r>
            <a:endParaRPr lang="en-US" dirty="0"/>
          </a:p>
        </p:txBody>
      </p:sp>
      <p:sp>
        <p:nvSpPr>
          <p:cNvPr id="4" name="Title 4"/>
          <p:cNvSpPr>
            <a:spLocks noGrp="1"/>
          </p:cNvSpPr>
          <p:nvPr>
            <p:ph type="title"/>
          </p:nvPr>
        </p:nvSpPr>
        <p:spPr>
          <a:xfrm>
            <a:off x="508000" y="305153"/>
            <a:ext cx="9144000" cy="1270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ENTERTAINMENT INDUSTRIES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Documents and Settings\amyh.byers\Local Settings\Temporary Internet Files\Content.IE5\OM8YW6KA\MP900405448[1]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3800" y="2286000"/>
            <a:ext cx="4907280" cy="350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2800" y="2895600"/>
            <a:ext cx="8547100" cy="1011239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ECONOMIC IMPACT </a:t>
            </a:r>
            <a:r>
              <a:rPr lang="en-US" dirty="0" smtClean="0"/>
              <a:t>and SEM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79400" y="1676400"/>
            <a:ext cx="9448800" cy="5943600"/>
          </a:xfrm>
        </p:spPr>
        <p:txBody>
          <a:bodyPr>
            <a:norm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FISCAL IMPACT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FF0000"/>
                </a:solidFill>
              </a:rPr>
              <a:t>Government Revenue </a:t>
            </a:r>
            <a:r>
              <a:rPr lang="en-US" dirty="0" smtClean="0"/>
              <a:t>generated from hosting an event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Sales Tax, Food-Service Tax, Parking Fees</a:t>
            </a:r>
          </a:p>
          <a:p>
            <a:r>
              <a:rPr lang="en-US" b="1" u="sng" dirty="0" smtClean="0">
                <a:solidFill>
                  <a:srgbClr val="FF0000"/>
                </a:solidFill>
              </a:rPr>
              <a:t>DIRECT IMPACT: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Expenditure * Number of visitors * Nights of event</a:t>
            </a:r>
          </a:p>
          <a:p>
            <a:r>
              <a:rPr lang="en-US" b="1" u="sng" dirty="0" smtClean="0">
                <a:solidFill>
                  <a:srgbClr val="FF0000"/>
                </a:solidFill>
              </a:rPr>
              <a:t>INDIRECT IMPACT: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Direct Expenditures </a:t>
            </a:r>
            <a:r>
              <a:rPr lang="en-US" b="1" u="sng" dirty="0" smtClean="0">
                <a:solidFill>
                  <a:srgbClr val="FF0000"/>
                </a:solidFill>
              </a:rPr>
              <a:t>PER INDUSTRY </a:t>
            </a:r>
            <a:r>
              <a:rPr lang="en-US" dirty="0" smtClean="0"/>
              <a:t>(Food, etc.)</a:t>
            </a:r>
          </a:p>
          <a:p>
            <a:r>
              <a:rPr lang="en-US" b="1" u="sng" dirty="0" smtClean="0">
                <a:solidFill>
                  <a:srgbClr val="FF0000"/>
                </a:solidFill>
              </a:rPr>
              <a:t>Total Impact: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Direct + Indirect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itle 4"/>
          <p:cNvSpPr txBox="1">
            <a:spLocks/>
          </p:cNvSpPr>
          <p:nvPr/>
        </p:nvSpPr>
        <p:spPr>
          <a:xfrm>
            <a:off x="736600" y="0"/>
            <a:ext cx="8297333" cy="1270000"/>
          </a:xfrm>
          <a:prstGeom prst="rect">
            <a:avLst/>
          </a:prstGeom>
        </p:spPr>
        <p:txBody>
          <a:bodyPr vert="horz" lIns="50799" tIns="50799" rIns="50799" bIns="50799" anchor="ctr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100" b="1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FINANCIAL/ECONOMIC IMPACT</a:t>
            </a:r>
            <a:endParaRPr kumimoji="0" lang="en-US" sz="5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ctrTitle"/>
          </p:nvPr>
        </p:nvSpPr>
        <p:spPr>
          <a:xfrm>
            <a:off x="552450" y="355600"/>
            <a:ext cx="9055099" cy="12865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x-none" sz="4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SEM Contributes to </a:t>
            </a:r>
            <a:r>
              <a:rPr lang="x-none" sz="4400" b="0" i="0" u="none" strike="noStrike" cap="none" baseline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ECONOMIC </a:t>
            </a:r>
            <a:r>
              <a:rPr lang="en-US" sz="4400" b="0" i="0" u="none" strike="noStrike" cap="none" baseline="0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400" b="0" i="0" u="none" strike="noStrike" cap="none" baseline="0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0" i="0" u="none" strike="noStrike" cap="none" baseline="0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GROWTH IN COMMUNITIES</a:t>
            </a:r>
            <a:endParaRPr lang="x-none" sz="4400" b="0" i="0" u="none" strike="noStrike" cap="none" baseline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Shape 195"/>
          <p:cNvSpPr txBox="1"/>
          <p:nvPr/>
        </p:nvSpPr>
        <p:spPr>
          <a:xfrm>
            <a:off x="203200" y="2133600"/>
            <a:ext cx="9956800" cy="44319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marL="114300" marR="0" lvl="1" indent="-1143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9537"/>
              <a:buFont typeface="Arial"/>
              <a:buChar char="•"/>
            </a:pPr>
            <a:r>
              <a:rPr lang="en-US" sz="3600" b="0" i="0" u="none" strike="noStrike" cap="none" baseline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More job creation</a:t>
            </a:r>
            <a:endParaRPr lang="x-none" sz="3600" b="0" i="0" u="none" strike="noStrike" cap="none" baseline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marR="0" lvl="1" indent="-1143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9537"/>
              <a:buFont typeface="Arial"/>
              <a:buChar char="•"/>
            </a:pPr>
            <a:r>
              <a:rPr lang="en-US" sz="3600" b="0" i="0" u="none" strike="noStrike" cap="none" baseline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More tourism</a:t>
            </a:r>
          </a:p>
          <a:p>
            <a:pPr marL="114300" marR="0" lvl="1" indent="-1143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9537"/>
              <a:buFont typeface="Arial"/>
              <a:buChar char="•"/>
            </a:pPr>
            <a:r>
              <a:rPr lang="en-US" sz="3600" dirty="0" smtClean="0"/>
              <a:t>More consumer spending</a:t>
            </a:r>
            <a:endParaRPr lang="x-none" sz="3600" b="0" i="0" u="none" strike="noStrike" cap="none" baseline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marR="0" lvl="1" indent="-1143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9537"/>
              <a:buFont typeface="Arial"/>
              <a:buChar char="•"/>
            </a:pPr>
            <a:r>
              <a:rPr lang="en-US" sz="3600" b="0" i="0" u="none" strike="noStrike" cap="none" baseline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More</a:t>
            </a:r>
            <a:r>
              <a:rPr lang="en-US" sz="36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money for local businesses</a:t>
            </a:r>
            <a:endParaRPr lang="x-none" sz="3600" b="0" i="0" u="none" strike="noStrike" cap="none" baseline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SEM Contributes to </a:t>
            </a:r>
            <a:r>
              <a:rPr lang="en-US" b="1" dirty="0" smtClean="0">
                <a:solidFill>
                  <a:srgbClr val="FF0000"/>
                </a:solidFill>
              </a:rPr>
              <a:t>ECONOMIC GROWTH in COMMUNITIES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31800" y="1905000"/>
            <a:ext cx="6324600" cy="5715000"/>
          </a:xfrm>
        </p:spPr>
        <p:txBody>
          <a:bodyPr>
            <a:normAutofit lnSpcReduction="10000"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ATTRACTING TOURIST DOLLARS</a:t>
            </a:r>
          </a:p>
          <a:p>
            <a:r>
              <a:rPr lang="x-none" sz="3600" b="0" i="0" u="none" strike="noStrike" cap="none" baseline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Increase in </a:t>
            </a:r>
            <a:r>
              <a:rPr lang="x-none" sz="3600" b="0" i="0" u="none" strike="noStrike" cap="none" baseline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local business</a:t>
            </a:r>
            <a:endParaRPr lang="en-US" sz="3600" b="0" i="0" u="none" strike="noStrike" cap="none" baseline="0" dirty="0" smtClean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Increased </a:t>
            </a:r>
            <a:r>
              <a:rPr lang="en-US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TAX revenue </a:t>
            </a:r>
            <a:r>
              <a:rPr lang="en-US" b="1" u="sng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(FISCAL)</a:t>
            </a:r>
            <a:r>
              <a:rPr lang="x-none" sz="3600" b="1" i="0" u="sng" strike="noStrike" cap="none" baseline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</a:p>
          <a:p>
            <a:r>
              <a:rPr lang="en-US" dirty="0" smtClean="0"/>
              <a:t>Teams draw huge crowds of fans</a:t>
            </a:r>
          </a:p>
          <a:p>
            <a:pPr lvl="1"/>
            <a:r>
              <a:rPr lang="en-US" dirty="0" smtClean="0"/>
              <a:t>Many come from out of town</a:t>
            </a:r>
          </a:p>
          <a:p>
            <a:pPr lvl="1"/>
            <a:r>
              <a:rPr lang="en-US" dirty="0" smtClean="0"/>
              <a:t>Stay in hotels</a:t>
            </a:r>
          </a:p>
          <a:p>
            <a:pPr lvl="1"/>
            <a:r>
              <a:rPr lang="en-US" dirty="0" smtClean="0"/>
              <a:t>Eat at local restaurants</a:t>
            </a:r>
            <a:endParaRPr lang="en-US" dirty="0"/>
          </a:p>
        </p:txBody>
      </p:sp>
      <p:pic>
        <p:nvPicPr>
          <p:cNvPr id="1026" name="Picture 2" descr="C:\Documents and Settings\amyh.byers\Local Settings\Temporary Internet Files\Content.IE5\19001HRL\MP900442381[1]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23000" y="3124200"/>
            <a:ext cx="4165600" cy="2768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03200" y="2362200"/>
            <a:ext cx="5105400" cy="3708400"/>
          </a:xfrm>
        </p:spPr>
        <p:txBody>
          <a:bodyPr>
            <a:norm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INCREASED JOB CREATION</a:t>
            </a:r>
          </a:p>
          <a:p>
            <a:pPr lvl="1"/>
            <a:r>
              <a:rPr lang="en-US" dirty="0" smtClean="0"/>
              <a:t>New team/event= needs employees</a:t>
            </a:r>
          </a:p>
          <a:p>
            <a:pPr lvl="2"/>
            <a:r>
              <a:rPr lang="en-US" dirty="0" smtClean="0"/>
              <a:t>Example: Sales personnel, facility maintenance.</a:t>
            </a:r>
            <a:endParaRPr lang="en-US" dirty="0"/>
          </a:p>
        </p:txBody>
      </p:sp>
      <p:sp>
        <p:nvSpPr>
          <p:cNvPr id="7" name="Title 4"/>
          <p:cNvSpPr txBox="1">
            <a:spLocks/>
          </p:cNvSpPr>
          <p:nvPr/>
        </p:nvSpPr>
        <p:spPr>
          <a:xfrm>
            <a:off x="0" y="381000"/>
            <a:ext cx="10160000" cy="1270000"/>
          </a:xfrm>
          <a:prstGeom prst="rect">
            <a:avLst/>
          </a:prstGeom>
        </p:spPr>
        <p:txBody>
          <a:bodyPr vert="horz" lIns="50799" tIns="50799" rIns="50799" bIns="50799" anchor="ctr">
            <a:normAutofit fontScale="825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5400" b="1" dirty="0" smtClean="0"/>
              <a:t>SEM Contributes to </a:t>
            </a:r>
            <a:r>
              <a:rPr lang="en-US" sz="5400" b="1" dirty="0" smtClean="0">
                <a:solidFill>
                  <a:srgbClr val="FF0000"/>
                </a:solidFill>
              </a:rPr>
              <a:t>ECONOMIC GROWTH in COMMUNITIES</a:t>
            </a:r>
            <a:endParaRPr kumimoji="0" lang="en-US" sz="51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Content Placeholder 5"/>
          <p:cNvSpPr txBox="1">
            <a:spLocks/>
          </p:cNvSpPr>
          <p:nvPr/>
        </p:nvSpPr>
        <p:spPr>
          <a:xfrm>
            <a:off x="5054600" y="2362200"/>
            <a:ext cx="5105400" cy="3708400"/>
          </a:xfrm>
          <a:prstGeom prst="rect">
            <a:avLst/>
          </a:prstGeom>
        </p:spPr>
        <p:txBody>
          <a:bodyPr vert="horz" lIns="101599" tIns="50799" rIns="101599" bIns="50799">
            <a:normAutofit/>
          </a:bodyPr>
          <a:lstStyle/>
          <a:p>
            <a:pPr marL="467355" marR="0" lvl="0" indent="-42671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en-US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More employment</a:t>
            </a:r>
            <a:r>
              <a:rPr kumimoji="0" lang="en-US" sz="33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means more people are spending money= </a:t>
            </a:r>
            <a:r>
              <a:rPr kumimoji="0" lang="en-US" sz="3300" b="1" i="0" u="sng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MORE CONSUMER SPENDING</a:t>
            </a:r>
            <a:endParaRPr kumimoji="0" lang="en-US" sz="29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3251200" y="5105400"/>
            <a:ext cx="4267200" cy="2514600"/>
          </a:xfrm>
          <a:prstGeom prst="rightArrow">
            <a:avLst/>
          </a:prstGeom>
          <a:solidFill>
            <a:schemeClr val="accent1">
              <a:alpha val="4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ctrTitle"/>
          </p:nvPr>
        </p:nvSpPr>
        <p:spPr>
          <a:xfrm>
            <a:off x="552450" y="355600"/>
            <a:ext cx="9055099" cy="12865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x-none" sz="4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Factors Contributing to the </a:t>
            </a:r>
            <a:r>
              <a:rPr lang="en-US" sz="4400" b="0" i="0" u="none" strike="noStrike" cap="none" baseline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400" b="0" i="0" u="none" strike="noStrike" cap="none" baseline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x-none" sz="4400" b="1" i="0" u="none" strike="noStrike" cap="none" baseline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GROWTH</a:t>
            </a:r>
            <a:r>
              <a:rPr lang="x-none" sz="4400" b="0" i="0" u="none" strike="noStrike" cap="none" baseline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x-none" sz="4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 SEM</a:t>
            </a:r>
          </a:p>
        </p:txBody>
      </p:sp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48350" y="1828800"/>
            <a:ext cx="10111650" cy="455509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marL="742950" marR="0" lvl="1" indent="-2857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9099"/>
              <a:buFont typeface="Arial"/>
              <a:buChar char="•"/>
            </a:pPr>
            <a:r>
              <a:rPr lang="x-none" sz="37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Increase of </a:t>
            </a:r>
            <a:r>
              <a:rPr lang="x-none" sz="3700" b="0" i="0" u="none" strike="noStrike" cap="none" baseline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participants</a:t>
            </a:r>
            <a:r>
              <a:rPr lang="en-US" sz="37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the industries</a:t>
            </a:r>
            <a:endParaRPr lang="x-none" sz="3700" b="0" i="0" u="none" strike="noStrike" cap="none" baseline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2857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9099"/>
              <a:buFont typeface="Arial"/>
              <a:buChar char="•"/>
            </a:pPr>
            <a:r>
              <a:rPr lang="x-none" sz="37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Increase of </a:t>
            </a:r>
            <a:r>
              <a:rPr lang="x-none" sz="3700" b="0" i="0" u="none" strike="noStrike" cap="none" baseline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followers</a:t>
            </a:r>
            <a:r>
              <a:rPr lang="en-US" sz="3700" b="0" i="0" u="none" strike="noStrike" cap="none" baseline="0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/spectators/attendance</a:t>
            </a:r>
            <a:endParaRPr lang="x-none" sz="3700" b="0" i="0" u="none" strike="noStrike" cap="none" baseline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2857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9099"/>
              <a:buFont typeface="Arial"/>
              <a:buChar char="•"/>
            </a:pPr>
            <a:r>
              <a:rPr lang="x-none" sz="3700" b="0" i="0" u="none" strike="noStrike" cap="none" baseline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Increase </a:t>
            </a:r>
            <a:r>
              <a:rPr lang="x-none" sz="37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 </a:t>
            </a:r>
            <a:r>
              <a:rPr lang="x-none" sz="3700" b="0" i="0" u="none" strike="noStrike" cap="none" baseline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media coverage </a:t>
            </a:r>
          </a:p>
          <a:p>
            <a:pPr marL="742950" marR="0" lvl="1" indent="-2857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9099"/>
              <a:buFont typeface="Arial"/>
              <a:buChar char="•"/>
            </a:pPr>
            <a:r>
              <a:rPr lang="x-none" sz="3700" b="0" i="0" u="none" strike="noStrike" cap="none" baseline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Internationalization</a:t>
            </a:r>
            <a:r>
              <a:rPr lang="en-US" sz="3700" b="0" i="0" u="none" strike="noStrike" cap="none" baseline="0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/ Globalization</a:t>
            </a:r>
            <a:endParaRPr lang="x-none" sz="3700" b="0" i="0" u="none" strike="noStrike" cap="none" baseline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ctrTitle"/>
          </p:nvPr>
        </p:nvSpPr>
        <p:spPr>
          <a:xfrm>
            <a:off x="552450" y="355600"/>
            <a:ext cx="9055099" cy="12865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x-none" sz="4400" b="0" i="0" u="none" strike="noStrike" cap="none" baseline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Negative Impacts </a:t>
            </a:r>
            <a:r>
              <a:rPr lang="x-none" sz="4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 SEM on Community</a:t>
            </a:r>
          </a:p>
        </p:txBody>
      </p:sp>
      <p:sp>
        <p:nvSpPr>
          <p:cNvPr id="201" name="Shape 201"/>
          <p:cNvSpPr txBox="1"/>
          <p:nvPr/>
        </p:nvSpPr>
        <p:spPr>
          <a:xfrm>
            <a:off x="133350" y="2133600"/>
            <a:ext cx="9825036" cy="490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spAutoFit/>
          </a:bodyPr>
          <a:lstStyle/>
          <a:p>
            <a:pPr marL="742950" marR="0" lvl="1" indent="-74295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9537"/>
              <a:buFont typeface="Arial" pitchFamily="34" charset="0"/>
              <a:buChar char="•"/>
            </a:pPr>
            <a:r>
              <a:rPr lang="x-none" sz="3600" b="1" i="0" u="none" strike="noStrike" cap="none" baseline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DIVERT RESOURCES FROM OTHER PRIORITIES</a:t>
            </a:r>
            <a:endParaRPr lang="en-US" sz="3600" b="1" i="0" u="none" strike="noStrike" cap="none" baseline="0" dirty="0" smtClean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lvl="8" indent="-742950">
              <a:lnSpc>
                <a:spcPct val="135000"/>
              </a:lnSpc>
              <a:buClr>
                <a:srgbClr val="000000"/>
              </a:buClr>
              <a:buSzPct val="99537"/>
            </a:pPr>
            <a:r>
              <a:rPr lang="en-US" sz="2800" dirty="0" smtClean="0"/>
              <a:t>              -Ex: (</a:t>
            </a:r>
            <a:r>
              <a:rPr lang="x-none" sz="2800" b="0" i="0" u="none" strike="noStrike" cap="none" baseline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education</a:t>
            </a:r>
            <a:r>
              <a:rPr lang="x-none" sz="28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roads, public safety</a:t>
            </a:r>
            <a:r>
              <a:rPr lang="x-none" sz="2800" b="0" i="0" u="none" strike="noStrike" cap="none" baseline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lang="en-US" sz="2800" b="0" i="0" u="none" strike="noStrike" cap="none" baseline="0" dirty="0" smtClea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lvl="8" indent="-742950">
              <a:lnSpc>
                <a:spcPct val="135000"/>
              </a:lnSpc>
              <a:buClr>
                <a:srgbClr val="000000"/>
              </a:buClr>
              <a:buSzPct val="99537"/>
            </a:pPr>
            <a:endParaRPr lang="x-none" sz="2800" b="0" i="0" u="none" strike="noStrike" cap="none" baseline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74295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9537"/>
              <a:buFont typeface="Arial" pitchFamily="34" charset="0"/>
              <a:buChar char="•"/>
            </a:pPr>
            <a:r>
              <a:rPr lang="en-US" sz="3600" b="0" i="0" u="none" strike="noStrike" cap="none" baseline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x-none" sz="3600" b="0" i="0" u="none" strike="noStrike" cap="none" baseline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Community </a:t>
            </a:r>
            <a:r>
              <a:rPr lang="x-none" sz="36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can be </a:t>
            </a:r>
            <a:r>
              <a:rPr lang="x-none" sz="3600" b="0" i="0" u="none" strike="noStrike" cap="none" baseline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"held hostage" </a:t>
            </a:r>
            <a:r>
              <a:rPr lang="x-none" sz="36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by a </a:t>
            </a:r>
            <a:r>
              <a:rPr lang="x-none" sz="3600" b="0" i="0" u="none" strike="noStrike" cap="none" baseline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team</a:t>
            </a:r>
            <a:endParaRPr lang="en-US" sz="3600" dirty="0" smtClean="0"/>
          </a:p>
          <a:p>
            <a:pPr marL="742950" lvl="8" indent="-742950">
              <a:lnSpc>
                <a:spcPct val="135000"/>
              </a:lnSpc>
              <a:buClr>
                <a:srgbClr val="000000"/>
              </a:buClr>
              <a:buSzPct val="99537"/>
              <a:buFont typeface="+mj-lt"/>
              <a:buAutoNum type="arabicPeriod"/>
            </a:pPr>
            <a:endParaRPr lang="en-US" sz="3600" b="0" i="0" u="none" strike="noStrike" cap="none" baseline="0" dirty="0" smtClea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ctrTitle"/>
          </p:nvPr>
        </p:nvSpPr>
        <p:spPr>
          <a:xfrm>
            <a:off x="552450" y="355600"/>
            <a:ext cx="9055099" cy="1168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x-none" sz="49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Trends</a:t>
            </a:r>
          </a:p>
        </p:txBody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508000" y="1524000"/>
            <a:ext cx="9055099" cy="443198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spAutoFit/>
          </a:bodyPr>
          <a:lstStyle/>
          <a:p>
            <a:pPr marL="742950" marR="0" lvl="1" indent="-2857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9537"/>
              <a:buFont typeface="Arial"/>
              <a:buChar char="•"/>
            </a:pPr>
            <a:r>
              <a:rPr lang="x-none" sz="3600" b="0" i="0" u="none" strike="noStrike" cap="none" baseline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Organizational Control of Athletes</a:t>
            </a:r>
          </a:p>
          <a:p>
            <a:pPr marL="742950" marR="0" lvl="1" indent="-2857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9537"/>
              <a:buFont typeface="Arial"/>
              <a:buChar char="•"/>
            </a:pPr>
            <a:r>
              <a:rPr lang="en-US" sz="3600" b="0" i="0" u="none" strike="noStrike" cap="none" baseline="0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Globalization</a:t>
            </a:r>
            <a:endParaRPr lang="x-none" sz="3600" b="0" i="0" u="none" strike="noStrike" cap="none" baseline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2857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9537"/>
              <a:buFont typeface="Arial"/>
              <a:buChar char="•"/>
            </a:pPr>
            <a:r>
              <a:rPr lang="x-none" sz="3600" b="0" i="0" u="none" strike="noStrike" cap="none" baseline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BRANDING</a:t>
            </a:r>
          </a:p>
          <a:p>
            <a:pPr marL="742950" marR="0" lvl="1" indent="-2857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9537"/>
              <a:buFont typeface="Arial"/>
              <a:buChar char="•"/>
            </a:pPr>
            <a:r>
              <a:rPr lang="x-none" sz="3600" b="0" i="0" u="none" strike="noStrike" cap="none" baseline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New Media</a:t>
            </a:r>
            <a:r>
              <a:rPr lang="en-US" sz="3600" b="0" i="0" u="none" strike="noStrike" cap="none" baseline="0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endParaRPr lang="x-none" sz="3600" b="0" i="0" u="none" strike="noStrike" cap="none" baseline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949</TotalTime>
  <Words>610</Words>
  <Application>Microsoft Office PowerPoint</Application>
  <PresentationFormat>Custom</PresentationFormat>
  <Paragraphs>124</Paragraphs>
  <Slides>20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Times New Roman</vt:lpstr>
      <vt:lpstr>Wingdings 2</vt:lpstr>
      <vt:lpstr>Office Theme</vt:lpstr>
      <vt:lpstr>1.01  Acquire information about the sport/event industry to aid in making career choices</vt:lpstr>
      <vt:lpstr>TERMS TO KNOW</vt:lpstr>
      <vt:lpstr>Sport Industry  Attracts what TYPE OF MARKETS</vt:lpstr>
      <vt:lpstr>Major Characteristics of SEM</vt:lpstr>
      <vt:lpstr>CORE BENEFITS to Customers who Purchase Sports Products</vt:lpstr>
      <vt:lpstr>Types of Businesses in SEM</vt:lpstr>
      <vt:lpstr>Sports</vt:lpstr>
      <vt:lpstr>Sports SEGMENTS</vt:lpstr>
      <vt:lpstr>VENUES</vt:lpstr>
      <vt:lpstr>Entertainment and Events</vt:lpstr>
      <vt:lpstr>ENTERTAINMENT SEGMENTS</vt:lpstr>
      <vt:lpstr>ENTERTAINMENT INDUSTRIES</vt:lpstr>
      <vt:lpstr>ECONOMIC IMPACT and SEM</vt:lpstr>
      <vt:lpstr>PowerPoint Presentation</vt:lpstr>
      <vt:lpstr>SEM Contributes to ECONOMIC  GROWTH IN COMMUNITIES</vt:lpstr>
      <vt:lpstr>SEM Contributes to ECONOMIC GROWTH in COMMUNITIES</vt:lpstr>
      <vt:lpstr>PowerPoint Presentation</vt:lpstr>
      <vt:lpstr>Factors Contributing to the  GROWTH of SEM</vt:lpstr>
      <vt:lpstr>Negative Impacts of SEM on Community</vt:lpstr>
      <vt:lpstr>Trends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1.01  Acquire information about the sport/event industry to aid in making career choices</dc:title>
  <dc:creator>Karen Isbell</dc:creator>
  <cp:lastModifiedBy>Karen Isbell</cp:lastModifiedBy>
  <cp:revision>41</cp:revision>
  <dcterms:modified xsi:type="dcterms:W3CDTF">2014-08-27T13:12:36Z</dcterms:modified>
</cp:coreProperties>
</file>