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1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08" autoAdjust="0"/>
  </p:normalViewPr>
  <p:slideViewPr>
    <p:cSldViewPr>
      <p:cViewPr>
        <p:scale>
          <a:sx n="70" d="100"/>
          <a:sy n="70" d="100"/>
        </p:scale>
        <p:origin x="-12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297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AEBBABF-FCE3-442B-8F8B-6BBE50CCE7DD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539E2CB-DAE9-4B6C-9235-C57C5BDE95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D.	Identify types of institutional promotion.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458200" cy="4525963"/>
          </a:xfrm>
        </p:spPr>
        <p:txBody>
          <a:bodyPr/>
          <a:lstStyle/>
          <a:p>
            <a:pPr fontAlgn="auto">
              <a:buNone/>
            </a:pPr>
            <a:r>
              <a:rPr lang="en-US" dirty="0"/>
              <a:t>There are three kinds of institutional promotion—</a:t>
            </a:r>
          </a:p>
          <a:p>
            <a:pPr fontAlgn="auto"/>
            <a:r>
              <a:rPr lang="en-US" dirty="0" smtClean="0"/>
              <a:t>public </a:t>
            </a:r>
            <a:r>
              <a:rPr lang="en-US" dirty="0"/>
              <a:t>service, public relations, and patronage.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667000"/>
            <a:ext cx="7772400" cy="25336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Institutional promotion (corporate </a:t>
            </a:r>
            <a:r>
              <a:rPr lang="en-US" b="1" dirty="0" smtClean="0"/>
              <a:t>promotion): </a:t>
            </a:r>
            <a:r>
              <a:rPr lang="en-US" dirty="0" smtClean="0"/>
              <a:t>In Institutional advertising the company is the focus of the promotion instead of any products it </a:t>
            </a:r>
            <a:r>
              <a:rPr lang="en-US" dirty="0"/>
              <a:t>sells.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/>
            <a:r>
              <a:rPr lang="en-US" b="1" dirty="0" smtClean="0"/>
              <a:t>Public </a:t>
            </a:r>
            <a:r>
              <a:rPr lang="en-US" b="1" dirty="0"/>
              <a:t>service. </a:t>
            </a:r>
            <a:r>
              <a:rPr lang="en-US" dirty="0"/>
              <a:t>Public-service </a:t>
            </a:r>
            <a:r>
              <a:rPr lang="en-US" dirty="0" smtClean="0"/>
              <a:t>promotions inform </a:t>
            </a:r>
            <a:r>
              <a:rPr lang="en-US" dirty="0"/>
              <a:t>customers about noncontroversial </a:t>
            </a:r>
            <a:r>
              <a:rPr lang="en-US" dirty="0" smtClean="0"/>
              <a:t>issues that </a:t>
            </a:r>
            <a:r>
              <a:rPr lang="en-US" dirty="0"/>
              <a:t>are in the public’s best interest. </a:t>
            </a:r>
            <a:endParaRPr lang="en-US" dirty="0" smtClean="0"/>
          </a:p>
          <a:p>
            <a:pPr fontAlgn="auto"/>
            <a:r>
              <a:rPr lang="en-US" dirty="0" smtClean="0"/>
              <a:t>For example, insurance </a:t>
            </a:r>
            <a:r>
              <a:rPr lang="en-US" dirty="0"/>
              <a:t>companies sometimes promote </a:t>
            </a:r>
            <a:r>
              <a:rPr lang="en-US" dirty="0" smtClean="0"/>
              <a:t>improved health </a:t>
            </a:r>
            <a:r>
              <a:rPr lang="en-US" dirty="0"/>
              <a:t>through changes in dietary </a:t>
            </a:r>
            <a:r>
              <a:rPr lang="en-US" dirty="0" smtClean="0"/>
              <a:t>and exercise </a:t>
            </a:r>
            <a:r>
              <a:rPr lang="en-US" dirty="0"/>
              <a:t>habits.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/>
            <a:r>
              <a:rPr lang="en-US" dirty="0"/>
              <a:t>Many times, companies </a:t>
            </a:r>
            <a:r>
              <a:rPr lang="en-US" dirty="0" smtClean="0"/>
              <a:t>sponsor public-service </a:t>
            </a:r>
            <a:r>
              <a:rPr lang="en-US" dirty="0"/>
              <a:t>announcements on local </a:t>
            </a:r>
            <a:r>
              <a:rPr lang="en-US" dirty="0" smtClean="0"/>
              <a:t>television stations</a:t>
            </a:r>
            <a:r>
              <a:rPr lang="en-US" dirty="0"/>
              <a:t>, highlighting issues such as </a:t>
            </a:r>
            <a:r>
              <a:rPr lang="en-US" dirty="0" smtClean="0"/>
              <a:t>community drug </a:t>
            </a:r>
            <a:r>
              <a:rPr lang="en-US" dirty="0"/>
              <a:t>prevention or after-school participation in </a:t>
            </a:r>
            <a:r>
              <a:rPr lang="en-US" dirty="0" smtClean="0"/>
              <a:t>sports or </a:t>
            </a:r>
            <a:r>
              <a:rPr lang="en-US" dirty="0"/>
              <a:t>arts programs.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/>
            <a:r>
              <a:rPr lang="en-US" dirty="0"/>
              <a:t>Public-service promotions </a:t>
            </a:r>
            <a:r>
              <a:rPr lang="en-US" dirty="0" smtClean="0"/>
              <a:t>build goodwill </a:t>
            </a:r>
            <a:r>
              <a:rPr lang="en-US" dirty="0"/>
              <a:t>for the company, especially when they </a:t>
            </a:r>
            <a:r>
              <a:rPr lang="en-US" dirty="0" smtClean="0"/>
              <a:t>depict the </a:t>
            </a:r>
            <a:r>
              <a:rPr lang="en-US" dirty="0"/>
              <a:t>company as a friend of the community.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/>
            <a:r>
              <a:rPr lang="en-US" b="1" dirty="0"/>
              <a:t>Public relations. </a:t>
            </a:r>
            <a:r>
              <a:rPr lang="en-US" dirty="0"/>
              <a:t>Public-relations </a:t>
            </a:r>
            <a:r>
              <a:rPr lang="en-US" dirty="0" smtClean="0"/>
              <a:t>promotions are </a:t>
            </a:r>
            <a:r>
              <a:rPr lang="en-US" dirty="0"/>
              <a:t>created to deal with issues that are in the </a:t>
            </a:r>
            <a:r>
              <a:rPr lang="en-US" dirty="0" smtClean="0"/>
              <a:t>public’s interest </a:t>
            </a:r>
            <a:r>
              <a:rPr lang="en-US" dirty="0"/>
              <a:t>but are also related to the company or </a:t>
            </a:r>
            <a:r>
              <a:rPr lang="en-US" dirty="0" smtClean="0"/>
              <a:t>its products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/>
            <a:r>
              <a:rPr lang="en-US" dirty="0"/>
              <a:t>These promotional activities may </a:t>
            </a:r>
            <a:r>
              <a:rPr lang="en-US" dirty="0" smtClean="0"/>
              <a:t>be either </a:t>
            </a:r>
            <a:r>
              <a:rPr lang="en-US" dirty="0"/>
              <a:t>proactive (the business takes the initiative </a:t>
            </a:r>
            <a:r>
              <a:rPr lang="en-US" dirty="0" smtClean="0"/>
              <a:t>to promote </a:t>
            </a:r>
            <a:r>
              <a:rPr lang="en-US" dirty="0"/>
              <a:t>itself) or reactive (the business </a:t>
            </a:r>
            <a:r>
              <a:rPr lang="en-US" dirty="0" smtClean="0"/>
              <a:t>engages in </a:t>
            </a:r>
            <a:r>
              <a:rPr lang="en-US" dirty="0"/>
              <a:t>the activities in response to an external situation</a:t>
            </a:r>
            <a:r>
              <a:rPr lang="en-US" dirty="0" smtClean="0"/>
              <a:t>, such </a:t>
            </a:r>
            <a:r>
              <a:rPr lang="en-US" dirty="0"/>
              <a:t>as a lawsuit).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14800"/>
            <a:ext cx="7772400" cy="1828800"/>
          </a:xfrm>
        </p:spPr>
        <p:txBody>
          <a:bodyPr>
            <a:normAutofit fontScale="90000"/>
          </a:bodyPr>
          <a:lstStyle/>
          <a:p>
            <a:pPr algn="l" fontAlgn="auto"/>
            <a:r>
              <a:rPr lang="en-US" dirty="0"/>
              <a:t>They are used to influence </a:t>
            </a:r>
            <a:r>
              <a:rPr lang="en-US" dirty="0" smtClean="0"/>
              <a:t>a company’s </a:t>
            </a:r>
            <a:r>
              <a:rPr lang="en-US" dirty="0"/>
              <a:t>image directly, such as improving a </a:t>
            </a:r>
            <a:r>
              <a:rPr lang="en-US" dirty="0" smtClean="0"/>
              <a:t>negative image </a:t>
            </a:r>
            <a:r>
              <a:rPr lang="en-US" dirty="0"/>
              <a:t>or establishing a positive one </a:t>
            </a:r>
            <a:r>
              <a:rPr lang="en-US" dirty="0" smtClean="0"/>
              <a:t>before negative </a:t>
            </a:r>
            <a:r>
              <a:rPr lang="en-US" dirty="0"/>
              <a:t>feelings arise.”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419600"/>
            <a:ext cx="7772400" cy="18288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Patronage.  </a:t>
            </a:r>
            <a:r>
              <a:rPr lang="en-US" dirty="0"/>
              <a:t>Designed to get the customers coming back to the company, therefore, patronage promotion promotes a firm’s prestige or the </a:t>
            </a:r>
            <a:r>
              <a:rPr lang="en-US" dirty="0" smtClean="0"/>
              <a:t>firm’s </a:t>
            </a:r>
            <a:r>
              <a:rPr lang="en-US" dirty="0"/>
              <a:t>features.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E.	Describe uses of institutional promotion.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buNone/>
            </a:pPr>
            <a:r>
              <a:rPr lang="en-US" b="1" dirty="0" smtClean="0"/>
              <a:t>Change </a:t>
            </a:r>
            <a:r>
              <a:rPr lang="en-US" b="1" dirty="0"/>
              <a:t>a particular attitude toward a firm </a:t>
            </a:r>
            <a:r>
              <a:rPr lang="en-US" b="1" dirty="0" smtClean="0"/>
              <a:t>or its products</a:t>
            </a:r>
            <a:endParaRPr lang="en-US" dirty="0"/>
          </a:p>
          <a:p>
            <a:pPr fontAlgn="auto"/>
            <a:r>
              <a:rPr lang="en-US" dirty="0"/>
              <a:t>In recent years, the tobacco industry has come under </a:t>
            </a:r>
            <a:r>
              <a:rPr lang="en-US" dirty="0" smtClean="0"/>
              <a:t>fire for </a:t>
            </a:r>
            <a:r>
              <a:rPr lang="en-US" dirty="0"/>
              <a:t>promoting its products, which are associated with </a:t>
            </a:r>
            <a:r>
              <a:rPr lang="en-US" dirty="0" smtClean="0"/>
              <a:t>various forms </a:t>
            </a:r>
            <a:r>
              <a:rPr lang="en-US" dirty="0"/>
              <a:t>of disease. In an effort to clean up this negative image</a:t>
            </a:r>
            <a:r>
              <a:rPr lang="en-US" dirty="0" smtClean="0"/>
              <a:t>, tobacco </a:t>
            </a:r>
            <a:r>
              <a:rPr lang="en-US" dirty="0"/>
              <a:t>companies such as Philip Morris have </a:t>
            </a:r>
            <a:r>
              <a:rPr lang="en-US" dirty="0" smtClean="0"/>
              <a:t>been engaging </a:t>
            </a:r>
            <a:r>
              <a:rPr lang="en-US" dirty="0"/>
              <a:t>in institutional promotions such as its </a:t>
            </a:r>
            <a:r>
              <a:rPr lang="en-US" dirty="0" err="1" smtClean="0"/>
              <a:t>QuitAssist</a:t>
            </a:r>
            <a:r>
              <a:rPr lang="en-US" dirty="0" smtClean="0"/>
              <a:t> program </a:t>
            </a:r>
            <a:r>
              <a:rPr lang="en-US" dirty="0"/>
              <a:t>and resources for helping smokers kick the habit.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229600" cy="914400"/>
          </a:xfrm>
        </p:spPr>
        <p:txBody>
          <a:bodyPr>
            <a:normAutofit fontScale="90000"/>
          </a:bodyPr>
          <a:lstStyle/>
          <a:p>
            <a:pPr fontAlgn="auto"/>
            <a:r>
              <a:rPr lang="en-US" dirty="0"/>
              <a:t>• </a:t>
            </a:r>
            <a:r>
              <a:rPr lang="en-US" b="1" dirty="0"/>
              <a:t>Inform customers of the company’s interest </a:t>
            </a:r>
            <a:r>
              <a:rPr lang="en-US" b="1" dirty="0" smtClean="0"/>
              <a:t>in social </a:t>
            </a:r>
            <a:r>
              <a:rPr lang="en-US" b="1" dirty="0"/>
              <a:t>or environmental issues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229600" cy="4144963"/>
          </a:xfrm>
        </p:spPr>
        <p:txBody>
          <a:bodyPr>
            <a:normAutofit/>
          </a:bodyPr>
          <a:lstStyle/>
          <a:p>
            <a:pPr fontAlgn="auto"/>
            <a:r>
              <a:rPr lang="en-US" dirty="0"/>
              <a:t>Corporate giant IBM has a long-standing commitment </a:t>
            </a:r>
            <a:r>
              <a:rPr lang="en-US" dirty="0" smtClean="0"/>
              <a:t>to environmental </a:t>
            </a:r>
            <a:r>
              <a:rPr lang="en-US" dirty="0"/>
              <a:t>leadership in the business world. The </a:t>
            </a:r>
            <a:r>
              <a:rPr lang="en-US" dirty="0" smtClean="0"/>
              <a:t>company has </a:t>
            </a:r>
            <a:r>
              <a:rPr lang="en-US" dirty="0"/>
              <a:t>a written environmental-affairs policy and </a:t>
            </a:r>
            <a:r>
              <a:rPr lang="en-US" dirty="0" smtClean="0"/>
              <a:t>participates in </a:t>
            </a:r>
            <a:r>
              <a:rPr lang="en-US" dirty="0"/>
              <a:t>many voluntary initiatives, such as membership </a:t>
            </a:r>
            <a:r>
              <a:rPr lang="en-US" dirty="0" smtClean="0"/>
              <a:t>in the </a:t>
            </a:r>
            <a:r>
              <a:rPr lang="en-US" dirty="0"/>
              <a:t>Wildlife Habitat Council.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83880" cy="1051560"/>
          </a:xfrm>
        </p:spPr>
        <p:txBody>
          <a:bodyPr>
            <a:normAutofit fontScale="90000"/>
          </a:bodyPr>
          <a:lstStyle/>
          <a:p>
            <a:pPr fontAlgn="auto"/>
            <a:r>
              <a:rPr lang="en-US" b="1" dirty="0"/>
              <a:t>Inform the public about the company’s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83880" cy="4187952"/>
          </a:xfrm>
        </p:spPr>
        <p:txBody>
          <a:bodyPr/>
          <a:lstStyle/>
          <a:p>
            <a:pPr fontAlgn="auto"/>
            <a:r>
              <a:rPr lang="en-US" dirty="0"/>
              <a:t>When wireless communication provider Verizon </a:t>
            </a:r>
            <a:r>
              <a:rPr lang="en-US" dirty="0" smtClean="0"/>
              <a:t>bought Alltel </a:t>
            </a:r>
            <a:r>
              <a:rPr lang="en-US" dirty="0"/>
              <a:t>in 2009, the company engaged in a </a:t>
            </a:r>
            <a:r>
              <a:rPr lang="en-US" dirty="0" smtClean="0"/>
              <a:t>promotional campaign </a:t>
            </a:r>
            <a:r>
              <a:rPr lang="en-US" dirty="0"/>
              <a:t>to let its customers and the general public </a:t>
            </a:r>
            <a:r>
              <a:rPr lang="en-US" dirty="0" smtClean="0"/>
              <a:t>know about </a:t>
            </a:r>
            <a:r>
              <a:rPr lang="en-US" dirty="0"/>
              <a:t>the change.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8229600" cy="731838"/>
          </a:xfrm>
        </p:spPr>
        <p:txBody>
          <a:bodyPr>
            <a:normAutofit fontScale="90000"/>
          </a:bodyPr>
          <a:lstStyle/>
          <a:p>
            <a:pPr fontAlgn="auto"/>
            <a:r>
              <a:rPr lang="en-US" b="1" dirty="0"/>
              <a:t>Inform customers of the company’s name and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its type of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91512"/>
            <a:ext cx="8229600" cy="4068763"/>
          </a:xfrm>
        </p:spPr>
        <p:txBody>
          <a:bodyPr/>
          <a:lstStyle/>
          <a:p>
            <a:pPr fontAlgn="auto"/>
            <a:r>
              <a:rPr lang="en-US" dirty="0"/>
              <a:t>During the rise in the popularity of the Internet, many </a:t>
            </a:r>
            <a:r>
              <a:rPr lang="en-US" dirty="0" smtClean="0"/>
              <a:t>online travel </a:t>
            </a:r>
            <a:r>
              <a:rPr lang="en-US" dirty="0"/>
              <a:t>agencies such as Expedia and Travelocity </a:t>
            </a:r>
            <a:r>
              <a:rPr lang="en-US" dirty="0" smtClean="0"/>
              <a:t>were born</a:t>
            </a:r>
            <a:r>
              <a:rPr lang="en-US" dirty="0"/>
              <a:t>, and then they began promotions to let the </a:t>
            </a:r>
            <a:r>
              <a:rPr lang="en-US" dirty="0" smtClean="0"/>
              <a:t>public know </a:t>
            </a:r>
            <a:r>
              <a:rPr lang="en-US" dirty="0"/>
              <a:t>about their services.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579438"/>
          </a:xfrm>
        </p:spPr>
        <p:txBody>
          <a:bodyPr>
            <a:normAutofit fontScale="90000"/>
          </a:bodyPr>
          <a:lstStyle/>
          <a:p>
            <a:pPr fontAlgn="auto"/>
            <a:r>
              <a:rPr lang="en-US" sz="3600" b="1" dirty="0"/>
              <a:t>Show the company’s commitment to quality,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/>
              <a:t>technology, or research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183880" cy="4187952"/>
          </a:xfrm>
        </p:spPr>
        <p:txBody>
          <a:bodyPr/>
          <a:lstStyle/>
          <a:p>
            <a:pPr fontAlgn="auto"/>
            <a:r>
              <a:rPr lang="en-US" dirty="0"/>
              <a:t>The world’s largest research-based </a:t>
            </a:r>
            <a:r>
              <a:rPr lang="en-US" dirty="0" smtClean="0"/>
              <a:t>pharmaceutical </a:t>
            </a:r>
            <a:r>
              <a:rPr lang="en-US" dirty="0"/>
              <a:t>company</a:t>
            </a:r>
            <a:r>
              <a:rPr lang="en-US" dirty="0" smtClean="0"/>
              <a:t>, Pfizer</a:t>
            </a:r>
            <a:r>
              <a:rPr lang="en-US" dirty="0"/>
              <a:t>, uses institutional promotion to demonstrate to </a:t>
            </a:r>
            <a:r>
              <a:rPr lang="en-US" dirty="0" smtClean="0"/>
              <a:t>the public </a:t>
            </a:r>
            <a:r>
              <a:rPr lang="en-US" dirty="0"/>
              <a:t>its commitment to using research to help people </a:t>
            </a:r>
            <a:r>
              <a:rPr lang="en-US" dirty="0" smtClean="0"/>
              <a:t>live longer</a:t>
            </a:r>
            <a:r>
              <a:rPr lang="en-US" dirty="0"/>
              <a:t>, healthier, happier lives.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229600" cy="884238"/>
          </a:xfrm>
        </p:spPr>
        <p:txBody>
          <a:bodyPr>
            <a:normAutofit fontScale="90000"/>
          </a:bodyPr>
          <a:lstStyle/>
          <a:p>
            <a:pPr fontAlgn="auto"/>
            <a:r>
              <a:rPr lang="en-US" b="1" dirty="0"/>
              <a:t>Enhance company morale and recruit </a:t>
            </a:r>
            <a:r>
              <a:rPr lang="en-US" b="1" dirty="0" smtClean="0"/>
              <a:t>new employees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70048"/>
            <a:ext cx="8183880" cy="4187952"/>
          </a:xfrm>
        </p:spPr>
        <p:txBody>
          <a:bodyPr/>
          <a:lstStyle/>
          <a:p>
            <a:pPr fontAlgn="auto"/>
            <a:r>
              <a:rPr lang="en-US" dirty="0"/>
              <a:t>Battelle, a global science and technology corporation, </a:t>
            </a:r>
            <a:r>
              <a:rPr lang="en-US" dirty="0" smtClean="0"/>
              <a:t>holds many </a:t>
            </a:r>
            <a:r>
              <a:rPr lang="en-US" dirty="0"/>
              <a:t>recruiting events and initiatives all over the country.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Build or reinforce a favorable company image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19400"/>
            <a:ext cx="8183880" cy="4187952"/>
          </a:xfrm>
        </p:spPr>
        <p:txBody>
          <a:bodyPr/>
          <a:lstStyle/>
          <a:p>
            <a:pPr fontAlgn="auto"/>
            <a:r>
              <a:rPr lang="en-US" dirty="0"/>
              <a:t>Coca-Cola’s $5 million donation of bottled water and </a:t>
            </a:r>
            <a:r>
              <a:rPr lang="en-US" dirty="0" smtClean="0"/>
              <a:t>other beverages </a:t>
            </a:r>
            <a:r>
              <a:rPr lang="en-US" dirty="0"/>
              <a:t>to hurricane-ravaged New Orleans in 2005 </a:t>
            </a:r>
            <a:r>
              <a:rPr lang="en-US" dirty="0" smtClean="0"/>
              <a:t>is one </a:t>
            </a:r>
            <a:r>
              <a:rPr lang="en-US" dirty="0"/>
              <a:t>example of institutional promotion meant to help </a:t>
            </a:r>
            <a:r>
              <a:rPr lang="en-US" dirty="0" smtClean="0"/>
              <a:t>build a </a:t>
            </a:r>
            <a:r>
              <a:rPr lang="en-US" dirty="0"/>
              <a:t>highly favorable company image.”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8080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F.	Discuss the advantages of promotional activities.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Promotion is an important part of the marketing mix that communicates information about goods, services, images, or ideas to customers. Promotion can accomplish a number of objectives—building awareness, increasing demand, differentiating a product from its competitors, highlighting a product’s value, and changing or reinforcing customer attitudes.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/>
              <a:t>There are several advantages of promotional activities.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183880" cy="4187952"/>
          </a:xfrm>
        </p:spPr>
        <p:txBody>
          <a:bodyPr/>
          <a:lstStyle/>
          <a:p>
            <a:pPr lvl="0" fontAlgn="auto"/>
            <a:r>
              <a:rPr lang="en-US" dirty="0"/>
              <a:t>They contribute to economic growth and business activity,</a:t>
            </a:r>
          </a:p>
          <a:p>
            <a:pPr lvl="0" fontAlgn="auto"/>
            <a:r>
              <a:rPr lang="en-US" dirty="0"/>
              <a:t>They support the mass communication media.</a:t>
            </a:r>
          </a:p>
          <a:p>
            <a:pPr lvl="0" fontAlgn="auto"/>
            <a:r>
              <a:rPr lang="en-US" dirty="0"/>
              <a:t>Companies benefit directly because these </a:t>
            </a:r>
            <a:r>
              <a:rPr lang="en-US" dirty="0" smtClean="0"/>
              <a:t>activities create </a:t>
            </a:r>
            <a:r>
              <a:rPr lang="en-US" dirty="0"/>
              <a:t>awareness of the company and its products.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fontAlgn="auto"/>
            <a:r>
              <a:rPr lang="en-US" dirty="0"/>
              <a:t>Customers benefit because these activities raise </a:t>
            </a:r>
            <a:r>
              <a:rPr lang="en-US" dirty="0" smtClean="0"/>
              <a:t>our standard </a:t>
            </a:r>
            <a:r>
              <a:rPr lang="en-US" dirty="0"/>
              <a:t>of living and make us better educated </a:t>
            </a:r>
            <a:r>
              <a:rPr lang="en-US" dirty="0" smtClean="0"/>
              <a:t>customers who </a:t>
            </a:r>
            <a:r>
              <a:rPr lang="en-US" dirty="0"/>
              <a:t>are able to make more intelligent purchases.</a:t>
            </a:r>
          </a:p>
          <a:p>
            <a:pPr lvl="0" fontAlgn="auto"/>
            <a:r>
              <a:rPr lang="en-US" dirty="0"/>
              <a:t>Create jobs due to the need to mass produce products based on customer demand.</a:t>
            </a:r>
          </a:p>
          <a:p>
            <a:pPr lvl="0" fontAlgn="auto"/>
            <a:r>
              <a:rPr lang="en-US" dirty="0"/>
              <a:t>Encourages consumers to purchase and use NEW and IMPROVED products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229600" cy="731838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Discuss the disadvantages of promotional activities.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en-US" b="1" dirty="0"/>
              <a:t>There can be </a:t>
            </a:r>
            <a:r>
              <a:rPr lang="en-US" dirty="0"/>
              <a:t>many disadvantages of promotion as well. </a:t>
            </a:r>
          </a:p>
          <a:p>
            <a:pPr lvl="0" fontAlgn="auto"/>
            <a:r>
              <a:rPr lang="en-US" dirty="0"/>
              <a:t>They can be deceptive, manipulative, and play </a:t>
            </a:r>
            <a:r>
              <a:rPr lang="en-US" dirty="0" smtClean="0"/>
              <a:t>on consumers</a:t>
            </a:r>
            <a:r>
              <a:rPr lang="en-US" dirty="0"/>
              <a:t>’ fears. </a:t>
            </a:r>
          </a:p>
          <a:p>
            <a:pPr lvl="0" fontAlgn="auto"/>
            <a:r>
              <a:rPr lang="en-US" dirty="0"/>
              <a:t>They can be offensive and </a:t>
            </a:r>
            <a:r>
              <a:rPr lang="en-US" dirty="0" smtClean="0"/>
              <a:t>reinforce stereotypes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lvl="0" fontAlgn="auto"/>
            <a:r>
              <a:rPr lang="en-US" dirty="0"/>
              <a:t>They have limited abilities. </a:t>
            </a:r>
          </a:p>
          <a:p>
            <a:pPr marL="514350" lvl="0" indent="-514350" fontAlgn="auto">
              <a:buFont typeface="+mj-lt"/>
              <a:buAutoNum type="arabicPeriod"/>
            </a:pPr>
            <a:r>
              <a:rPr lang="en-US" dirty="0"/>
              <a:t>Product promotion does not add value to goods and services.</a:t>
            </a:r>
          </a:p>
          <a:p>
            <a:pPr marL="514350" lvl="0" indent="-514350" fontAlgn="auto">
              <a:buFont typeface="+mj-lt"/>
              <a:buAutoNum type="arabicPeriod"/>
            </a:pPr>
            <a:r>
              <a:rPr lang="en-US" dirty="0"/>
              <a:t>Institutional promotion can be costly and difficult to measure.</a:t>
            </a:r>
          </a:p>
          <a:p>
            <a:pPr marL="514350" lvl="0" indent="-514350" fontAlgn="auto">
              <a:buFont typeface="+mj-lt"/>
              <a:buAutoNum type="arabicPeriod"/>
            </a:pPr>
            <a:r>
              <a:rPr lang="en-US" dirty="0"/>
              <a:t>Promotion cannot make up for poor quality products</a:t>
            </a:r>
          </a:p>
          <a:p>
            <a:pPr marL="514350" lvl="0" indent="-514350" fontAlgn="auto">
              <a:buFont typeface="+mj-lt"/>
              <a:buAutoNum type="arabicPeriod"/>
            </a:pPr>
            <a:r>
              <a:rPr lang="en-US" dirty="0"/>
              <a:t>Promotion cannot substitute for well-trained sales staff/sales person</a:t>
            </a:r>
          </a:p>
          <a:p>
            <a:pPr marL="514350" lvl="0" indent="-514350" fontAlgn="auto">
              <a:buFont typeface="+mj-lt"/>
              <a:buAutoNum type="arabicPeriod"/>
            </a:pPr>
            <a:r>
              <a:rPr lang="en-US" dirty="0"/>
              <a:t>Promotion cannot achieve major success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75</TotalTime>
  <Words>787</Words>
  <Application>Microsoft Office PowerPoint</Application>
  <PresentationFormat>On-screen Show (4:3)</PresentationFormat>
  <Paragraphs>46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Aspect</vt:lpstr>
      <vt:lpstr>D. Identify types of institutional promotion. </vt:lpstr>
      <vt:lpstr>Institutional promotion (corporate promotion): In Institutional advertising the company is the focus of the promotion instead of any products it sells.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They are used to influence a company’s image directly, such as improving a negative image or establishing a positive one before negative feelings arise.” </vt:lpstr>
      <vt:lpstr>Patronage.  Designed to get the customers coming back to the company, therefore, patronage promotion promotes a firm’s prestige or the firm’s features. </vt:lpstr>
      <vt:lpstr>E. Describe uses of institutional promotion. </vt:lpstr>
      <vt:lpstr>PowerPoint Presentation</vt:lpstr>
      <vt:lpstr>• Inform customers of the company’s interest in social or environmental issues </vt:lpstr>
      <vt:lpstr>Inform the public about the company’s future</vt:lpstr>
      <vt:lpstr>Inform customers of the company’s name and its type of business</vt:lpstr>
      <vt:lpstr>Show the company’s commitment to quality, technology, or research </vt:lpstr>
      <vt:lpstr>Enhance company morale and recruit new employees </vt:lpstr>
      <vt:lpstr>Build or reinforce a favorable company image </vt:lpstr>
      <vt:lpstr>F. Discuss the advantages of promotional activities. </vt:lpstr>
      <vt:lpstr>There are several advantages of promotional activities.</vt:lpstr>
      <vt:lpstr>PowerPoint Presentation</vt:lpstr>
      <vt:lpstr>Discuss the disadvantages of promotional activities. </vt:lpstr>
      <vt:lpstr>PowerPoint Presentation</vt:lpstr>
    </vt:vector>
  </TitlesOfParts>
  <Company>Onslow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Element 4.01 PR: 002 Acquire a foundational knowledge of promotion to understand its nature and scope.    Performance Indicator (B). Explain the types of promotion</dc:title>
  <dc:creator>james.brown</dc:creator>
  <cp:lastModifiedBy>Karen Isbell</cp:lastModifiedBy>
  <cp:revision>10</cp:revision>
  <dcterms:created xsi:type="dcterms:W3CDTF">2012-11-19T18:39:47Z</dcterms:created>
  <dcterms:modified xsi:type="dcterms:W3CDTF">2014-05-16T14:51:27Z</dcterms:modified>
</cp:coreProperties>
</file>