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9" r:id="rId3"/>
    <p:sldId id="267" r:id="rId4"/>
    <p:sldId id="260" r:id="rId5"/>
    <p:sldId id="268" r:id="rId6"/>
    <p:sldId id="261" r:id="rId7"/>
    <p:sldId id="262" r:id="rId8"/>
    <p:sldId id="263" r:id="rId9"/>
    <p:sldId id="269" r:id="rId10"/>
    <p:sldId id="264" r:id="rId11"/>
    <p:sldId id="265" r:id="rId12"/>
    <p:sldId id="266" r:id="rId13"/>
    <p:sldId id="270" r:id="rId14"/>
    <p:sldId id="271"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33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A6195B45-A0F7-4591-8CC6-1EEBE5372788}" type="datetimeFigureOut">
              <a:rPr lang="en-US" smtClean="0"/>
              <a:pPr/>
              <a:t>5/1/2014</a:t>
            </a:fld>
            <a:endParaRPr lang="en-US" dirty="0"/>
          </a:p>
        </p:txBody>
      </p:sp>
      <p:sp>
        <p:nvSpPr>
          <p:cNvPr id="2" name="Footer Placeholder 1"/>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a:xfrm>
            <a:off x="8229600" y="6473952"/>
            <a:ext cx="758952" cy="246888"/>
          </a:xfrm>
        </p:spPr>
        <p:txBody>
          <a:bodyPr/>
          <a:lstStyle/>
          <a:p>
            <a:fld id="{2CAB5551-C357-4F3C-9787-BF08B52EA7D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A6195B45-A0F7-4591-8CC6-1EEBE5372788}" type="datetimeFigureOut">
              <a:rPr lang="en-US" smtClean="0"/>
              <a:pPr/>
              <a:t>5/1/2014</a:t>
            </a:fld>
            <a:endParaRPr lang="en-US" dirty="0"/>
          </a:p>
        </p:txBody>
      </p:sp>
      <p:sp>
        <p:nvSpPr>
          <p:cNvPr id="19" name="Footer Placeholder 18"/>
          <p:cNvSpPr>
            <a:spLocks noGrp="1"/>
          </p:cNvSpPr>
          <p:nvPr>
            <p:ph type="ftr" sz="quarter" idx="11"/>
          </p:nvPr>
        </p:nvSpPr>
        <p:spPr>
          <a:xfrm>
            <a:off x="3581400" y="76200"/>
            <a:ext cx="2895600" cy="288925"/>
          </a:xfrm>
        </p:spPr>
        <p:txBody>
          <a:bodyPr/>
          <a:lstStyle/>
          <a:p>
            <a:endParaRPr lang="en-US" dirty="0"/>
          </a:p>
        </p:txBody>
      </p:sp>
      <p:sp>
        <p:nvSpPr>
          <p:cNvPr id="16" name="Slide Number Placeholder 15"/>
          <p:cNvSpPr>
            <a:spLocks noGrp="1"/>
          </p:cNvSpPr>
          <p:nvPr>
            <p:ph type="sldNum" sz="quarter" idx="12"/>
          </p:nvPr>
        </p:nvSpPr>
        <p:spPr>
          <a:xfrm>
            <a:off x="8229600" y="6473952"/>
            <a:ext cx="758952" cy="246888"/>
          </a:xfrm>
        </p:spPr>
        <p:txBody>
          <a:bodyPr/>
          <a:lstStyle/>
          <a:p>
            <a:fld id="{2CAB5551-C357-4F3C-9787-BF08B52EA7D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A6195B45-A0F7-4591-8CC6-1EEBE5372788}" type="datetimeFigureOut">
              <a:rPr lang="en-US" smtClean="0"/>
              <a:pPr/>
              <a:t>5/1/2014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2CAB5551-C357-4F3C-9787-BF08B52EA7DA}" type="slidenum">
              <a:rPr lang="en-US" smtClean="0"/>
              <a:pPr/>
              <a:t>‹#›</a:t>
            </a:fld>
            <a:endParaRPr lang="en-US" dirty="0"/>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A6195B45-A0F7-4591-8CC6-1EEBE5372788}" type="datetimeFigureOut">
              <a:rPr lang="en-US" smtClean="0"/>
              <a:pPr/>
              <a:t>5/1/2014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2CAB5551-C357-4F3C-9787-BF08B52EA7D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A6195B45-A0F7-4591-8CC6-1EEBE5372788}" type="datetimeFigureOut">
              <a:rPr lang="en-US" smtClean="0"/>
              <a:pPr/>
              <a:t>5/1/2014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229600" y="6477000"/>
            <a:ext cx="762000" cy="246888"/>
          </a:xfrm>
        </p:spPr>
        <p:txBody>
          <a:bodyPr/>
          <a:lstStyle/>
          <a:p>
            <a:fld id="{2CAB5551-C357-4F3C-9787-BF08B52EA7DA}" type="slidenum">
              <a:rPr lang="en-US" smtClean="0"/>
              <a:pPr/>
              <a:t>‹#›</a:t>
            </a:fld>
            <a:endParaRPr lang="en-US" dirty="0"/>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A6195B45-A0F7-4591-8CC6-1EEBE5372788}" type="datetimeFigureOut">
              <a:rPr lang="en-US" smtClean="0"/>
              <a:pPr/>
              <a:t>5/1/2014</a:t>
            </a:fld>
            <a:endParaRPr lang="en-US" dirty="0"/>
          </a:p>
        </p:txBody>
      </p:sp>
      <p:sp>
        <p:nvSpPr>
          <p:cNvPr id="21" name="Footer Placeholder 20"/>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CAB5551-C357-4F3C-9787-BF08B52EA7D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6195B45-A0F7-4591-8CC6-1EEBE5372788}" type="datetimeFigureOut">
              <a:rPr lang="en-US" smtClean="0"/>
              <a:pPr/>
              <a:t>5/1/2014</a:t>
            </a:fld>
            <a:endParaRPr lang="en-US" dirty="0"/>
          </a:p>
        </p:txBody>
      </p:sp>
      <p:sp>
        <p:nvSpPr>
          <p:cNvPr id="24" name="Footer Placeholder 23"/>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CAB5551-C357-4F3C-9787-BF08B52EA7D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A6195B45-A0F7-4591-8CC6-1EEBE5372788}" type="datetimeFigureOut">
              <a:rPr lang="en-US" smtClean="0"/>
              <a:pPr/>
              <a:t>5/1/2014</a:t>
            </a:fld>
            <a:endParaRPr lang="en-US" dirty="0"/>
          </a:p>
        </p:txBody>
      </p:sp>
      <p:sp>
        <p:nvSpPr>
          <p:cNvPr id="29" name="Footer Placeholder 28"/>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CAB5551-C357-4F3C-9787-BF08B52EA7D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A6195B45-A0F7-4591-8CC6-1EEBE5372788}" type="datetimeFigureOut">
              <a:rPr lang="en-US" smtClean="0"/>
              <a:pPr/>
              <a:t>5/1/2014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2CAB5551-C357-4F3C-9787-BF08B52EA7DA}" type="slidenum">
              <a:rPr lang="en-US" smtClean="0"/>
              <a:pPr/>
              <a:t>‹#›</a:t>
            </a:fld>
            <a:endParaRPr lang="en-US" dirty="0"/>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195B45-A0F7-4591-8CC6-1EEBE5372788}" type="datetimeFigureOut">
              <a:rPr lang="en-US" smtClean="0"/>
              <a:pPr/>
              <a:t>5/1/2014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CAB5551-C357-4F3C-9787-BF08B52EA7D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195B45-A0F7-4591-8CC6-1EEBE5372788}" type="datetimeFigureOut">
              <a:rPr lang="en-US" smtClean="0"/>
              <a:pPr/>
              <a:t>5/1/2014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CAB5551-C357-4F3C-9787-BF08B52EA7D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6195B45-A0F7-4591-8CC6-1EEBE5372788}" type="datetimeFigureOut">
              <a:rPr lang="en-US" smtClean="0"/>
              <a:pPr/>
              <a:t>5/1/2014</a:t>
            </a:fld>
            <a:endParaRPr lang="en-US" dirty="0"/>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dirty="0"/>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CAB5551-C357-4F3C-9787-BF08B52EA7DA}" type="slidenum">
              <a:rPr lang="en-US" smtClean="0"/>
              <a:pPr/>
              <a:t>‹#›</a:t>
            </a:fld>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847850"/>
          </a:xfrm>
        </p:spPr>
        <p:txBody>
          <a:bodyPr>
            <a:normAutofit/>
          </a:bodyPr>
          <a:lstStyle/>
          <a:p>
            <a:r>
              <a:rPr lang="en-US" dirty="0" smtClean="0"/>
              <a:t>4.00 </a:t>
            </a:r>
            <a:r>
              <a:rPr lang="en-US" dirty="0"/>
              <a:t>Understand promotion and intermediate uses of marketing-information.</a:t>
            </a:r>
          </a:p>
        </p:txBody>
      </p:sp>
      <p:sp>
        <p:nvSpPr>
          <p:cNvPr id="3" name="Subtitle 2"/>
          <p:cNvSpPr>
            <a:spLocks noGrp="1"/>
          </p:cNvSpPr>
          <p:nvPr>
            <p:ph type="subTitle" idx="1"/>
          </p:nvPr>
        </p:nvSpPr>
        <p:spPr>
          <a:xfrm>
            <a:off x="838200" y="3429000"/>
            <a:ext cx="7696200" cy="2971800"/>
          </a:xfrm>
        </p:spPr>
        <p:txBody>
          <a:bodyPr>
            <a:normAutofit fontScale="85000" lnSpcReduction="10000"/>
          </a:bodyPr>
          <a:lstStyle/>
          <a:p>
            <a:pPr marL="0" lvl="1"/>
            <a:r>
              <a:rPr lang="en-US" sz="5700" dirty="0" smtClean="0"/>
              <a:t>4.04 </a:t>
            </a:r>
            <a:r>
              <a:rPr lang="en-US" sz="5700" dirty="0"/>
              <a:t>Understand marketing-research activities to show command of their nature and scope.</a:t>
            </a:r>
          </a:p>
          <a:p>
            <a:endParaRPr lang="en-US" dirty="0"/>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Research</a:t>
            </a:r>
            <a:endParaRPr lang="en-US" dirty="0"/>
          </a:p>
        </p:txBody>
      </p:sp>
      <p:sp>
        <p:nvSpPr>
          <p:cNvPr id="3" name="Content Placeholder 2"/>
          <p:cNvSpPr>
            <a:spLocks noGrp="1"/>
          </p:cNvSpPr>
          <p:nvPr>
            <p:ph idx="1"/>
          </p:nvPr>
        </p:nvSpPr>
        <p:spPr/>
        <p:txBody>
          <a:bodyPr>
            <a:normAutofit/>
          </a:bodyPr>
          <a:lstStyle/>
          <a:p>
            <a:r>
              <a:rPr lang="en-US" dirty="0" smtClean="0"/>
              <a:t>Identify characteristics of effective marketing research.</a:t>
            </a:r>
          </a:p>
          <a:p>
            <a:pPr lvl="1"/>
            <a:r>
              <a:rPr lang="en-US" b="1" dirty="0" smtClean="0"/>
              <a:t>Systematic - </a:t>
            </a:r>
            <a:r>
              <a:rPr lang="en-US" dirty="0" smtClean="0"/>
              <a:t>a step-by-step process similar to the scientific method</a:t>
            </a:r>
          </a:p>
          <a:p>
            <a:pPr lvl="1"/>
            <a:r>
              <a:rPr lang="en-US" b="1" dirty="0" smtClean="0"/>
              <a:t>Accurate - </a:t>
            </a:r>
            <a:r>
              <a:rPr lang="en-US" dirty="0" smtClean="0"/>
              <a:t>as exact and precise as possible so that wise business decisions are made</a:t>
            </a:r>
          </a:p>
          <a:p>
            <a:pPr lvl="1"/>
            <a:r>
              <a:rPr lang="en-US" b="1" dirty="0" smtClean="0"/>
              <a:t>Objective - </a:t>
            </a:r>
            <a:r>
              <a:rPr lang="en-US" dirty="0" smtClean="0"/>
              <a:t>Researchers must keep their own opinions out of the way while they are gathering data</a:t>
            </a:r>
          </a:p>
          <a:p>
            <a:pPr lvl="1"/>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Research</a:t>
            </a:r>
            <a:endParaRPr lang="en-US" dirty="0"/>
          </a:p>
        </p:txBody>
      </p:sp>
      <p:sp>
        <p:nvSpPr>
          <p:cNvPr id="3" name="Content Placeholder 2"/>
          <p:cNvSpPr>
            <a:spLocks noGrp="1"/>
          </p:cNvSpPr>
          <p:nvPr>
            <p:ph idx="1"/>
          </p:nvPr>
        </p:nvSpPr>
        <p:spPr/>
        <p:txBody>
          <a:bodyPr>
            <a:normAutofit lnSpcReduction="10000"/>
          </a:bodyPr>
          <a:lstStyle/>
          <a:p>
            <a:pPr lvl="1"/>
            <a:r>
              <a:rPr lang="en-US" b="1" dirty="0" smtClean="0"/>
              <a:t>Thorough – </a:t>
            </a:r>
            <a:r>
              <a:rPr lang="en-US" dirty="0" smtClean="0"/>
              <a:t>To help a business with its decision-making, marketing researchers must gather sufficient data</a:t>
            </a:r>
            <a:endParaRPr lang="en-US" b="1" dirty="0" smtClean="0"/>
          </a:p>
          <a:p>
            <a:pPr lvl="1"/>
            <a:r>
              <a:rPr lang="en-US" b="1" dirty="0" smtClean="0"/>
              <a:t>Timely – </a:t>
            </a:r>
            <a:r>
              <a:rPr lang="en-US" dirty="0" smtClean="0"/>
              <a:t>There are usually due dates associated with marketing research</a:t>
            </a:r>
            <a:endParaRPr lang="en-US" b="1" dirty="0" smtClean="0"/>
          </a:p>
          <a:p>
            <a:pPr lvl="1"/>
            <a:r>
              <a:rPr lang="en-US" b="1" dirty="0" smtClean="0"/>
              <a:t>Reliable – </a:t>
            </a:r>
            <a:r>
              <a:rPr lang="en-US" dirty="0" smtClean="0"/>
              <a:t>if the same research was repeated or conducted by other researchers, the results would be the same</a:t>
            </a:r>
            <a:endParaRPr lang="en-US" b="1" dirty="0" smtClean="0"/>
          </a:p>
          <a:p>
            <a:pPr lvl="1"/>
            <a:r>
              <a:rPr lang="en-US" b="1" dirty="0" smtClean="0"/>
              <a:t>Valid - </a:t>
            </a:r>
            <a:r>
              <a:rPr lang="en-US" dirty="0" smtClean="0"/>
              <a:t>it actually measures what the researcher intends to measure</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Research</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Describe the importance of marketing research.</a:t>
            </a:r>
          </a:p>
          <a:p>
            <a:r>
              <a:rPr lang="en-US" dirty="0" smtClean="0"/>
              <a:t>One of the most important ways that businesses use marketing research is to help them implement the marketing concept: a philosophy of conducting business that is based on satisfying customer wants and needs while achieving company goals. Marketing research helps businesses to identify those needs and wants.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Research</a:t>
            </a:r>
            <a:endParaRPr lang="en-US" dirty="0"/>
          </a:p>
        </p:txBody>
      </p:sp>
      <p:sp>
        <p:nvSpPr>
          <p:cNvPr id="3" name="Content Placeholder 2"/>
          <p:cNvSpPr>
            <a:spLocks noGrp="1"/>
          </p:cNvSpPr>
          <p:nvPr>
            <p:ph idx="1"/>
          </p:nvPr>
        </p:nvSpPr>
        <p:spPr>
          <a:xfrm>
            <a:off x="304800" y="1295400"/>
            <a:ext cx="8686800" cy="5257800"/>
          </a:xfrm>
        </p:spPr>
        <p:txBody>
          <a:bodyPr>
            <a:normAutofit fontScale="70000" lnSpcReduction="20000"/>
          </a:bodyPr>
          <a:lstStyle/>
          <a:p>
            <a:r>
              <a:rPr lang="en-US" dirty="0" smtClean="0"/>
              <a:t>Explain how marketing research is carried out.</a:t>
            </a:r>
          </a:p>
          <a:p>
            <a:pPr marL="914400" lvl="1" indent="-514350">
              <a:buFont typeface="+mj-lt"/>
              <a:buAutoNum type="arabicPeriod"/>
            </a:pPr>
            <a:r>
              <a:rPr lang="en-US" dirty="0" smtClean="0"/>
              <a:t>Indentify the problem</a:t>
            </a:r>
          </a:p>
          <a:p>
            <a:pPr marL="914400" lvl="1" indent="-514350">
              <a:buFont typeface="+mj-lt"/>
              <a:buAutoNum type="arabicPeriod"/>
            </a:pPr>
            <a:r>
              <a:rPr lang="en-US" dirty="0" smtClean="0"/>
              <a:t>Design a research plan</a:t>
            </a:r>
          </a:p>
          <a:p>
            <a:pPr marL="914400" lvl="1" indent="-514350">
              <a:buFont typeface="+mj-lt"/>
              <a:buAutoNum type="arabicPeriod"/>
            </a:pPr>
            <a:r>
              <a:rPr lang="en-US" dirty="0" smtClean="0"/>
              <a:t>Allocate resources ($’s, people, time, etc.)</a:t>
            </a:r>
          </a:p>
          <a:p>
            <a:pPr marL="914400" lvl="1" indent="-514350">
              <a:buFont typeface="+mj-lt"/>
              <a:buAutoNum type="arabicPeriod"/>
            </a:pPr>
            <a:r>
              <a:rPr lang="en-US" dirty="0" smtClean="0"/>
              <a:t>Do it</a:t>
            </a:r>
          </a:p>
          <a:p>
            <a:pPr marL="914400" lvl="1" indent="-514350">
              <a:buFont typeface="+mj-lt"/>
              <a:buAutoNum type="arabicPeriod"/>
            </a:pPr>
            <a:r>
              <a:rPr lang="en-US" dirty="0" smtClean="0"/>
              <a:t>Analyze the results</a:t>
            </a:r>
          </a:p>
          <a:p>
            <a:r>
              <a:rPr lang="en-US" dirty="0" smtClean="0"/>
              <a:t>Explain the uses of marketing research.</a:t>
            </a:r>
          </a:p>
          <a:p>
            <a:pPr lvl="1"/>
            <a:r>
              <a:rPr lang="en-US" b="1" dirty="0" smtClean="0"/>
              <a:t>To develop a profile of the typical customer</a:t>
            </a:r>
          </a:p>
          <a:p>
            <a:pPr lvl="1"/>
            <a:r>
              <a:rPr lang="en-US" b="1" dirty="0" smtClean="0"/>
              <a:t>To analyze the business’s sales and market share</a:t>
            </a:r>
          </a:p>
          <a:p>
            <a:pPr lvl="1"/>
            <a:r>
              <a:rPr lang="en-US" b="1" dirty="0" smtClean="0"/>
              <a:t>To describe the target market</a:t>
            </a:r>
          </a:p>
          <a:p>
            <a:pPr lvl="1"/>
            <a:r>
              <a:rPr lang="en-US" b="1" dirty="0" smtClean="0"/>
              <a:t>To determine how to reach the target market</a:t>
            </a:r>
          </a:p>
          <a:p>
            <a:pPr lvl="1"/>
            <a:r>
              <a:rPr lang="en-US" b="1" dirty="0" smtClean="0"/>
              <a:t>To forecast sales and trends</a:t>
            </a:r>
          </a:p>
          <a:p>
            <a:pPr lvl="1"/>
            <a:r>
              <a:rPr lang="en-US" b="1" dirty="0" smtClean="0"/>
              <a:t>To be more competitive</a:t>
            </a:r>
          </a:p>
          <a:p>
            <a:pPr lvl="1"/>
            <a:r>
              <a:rPr lang="en-US" b="1" dirty="0" smtClean="0"/>
              <a:t>To prevent unnecessary financial losses</a:t>
            </a:r>
          </a:p>
          <a:p>
            <a:pPr lvl="1"/>
            <a:r>
              <a:rPr lang="en-US" b="1" dirty="0" smtClean="0"/>
              <a:t>To keep up-to-date</a:t>
            </a:r>
          </a:p>
          <a:p>
            <a:pPr lvl="1"/>
            <a:r>
              <a:rPr lang="en-US" b="1" dirty="0" smtClean="0"/>
              <a:t>To maintain or determine image</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Research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Describe shortcomings of marketing research.</a:t>
            </a:r>
          </a:p>
          <a:p>
            <a:pPr lvl="1"/>
            <a:r>
              <a:rPr lang="en-US" dirty="0" smtClean="0"/>
              <a:t>Based often on “statistical samples” rather than the whole market</a:t>
            </a:r>
          </a:p>
          <a:p>
            <a:pPr lvl="1"/>
            <a:r>
              <a:rPr lang="en-US" dirty="0" smtClean="0"/>
              <a:t>Respondents don’t always understand the questions and sometimes they don’t give the full truth</a:t>
            </a:r>
          </a:p>
          <a:p>
            <a:pPr lvl="1"/>
            <a:r>
              <a:rPr lang="en-US" dirty="0" smtClean="0"/>
              <a:t>Bias – not objective</a:t>
            </a:r>
          </a:p>
          <a:p>
            <a:r>
              <a:rPr lang="en-US" dirty="0" smtClean="0"/>
              <a:t>Describe types of marketing research objectives.</a:t>
            </a:r>
          </a:p>
          <a:p>
            <a:pPr lvl="1"/>
            <a:r>
              <a:rPr lang="en-US" b="1" dirty="0" smtClean="0"/>
              <a:t>To explore the current situation</a:t>
            </a:r>
          </a:p>
          <a:p>
            <a:pPr lvl="1"/>
            <a:r>
              <a:rPr lang="en-US" b="1" dirty="0" smtClean="0"/>
              <a:t>To define the current situation</a:t>
            </a:r>
          </a:p>
          <a:p>
            <a:pPr lvl="1"/>
            <a:r>
              <a:rPr lang="en-US" b="1" dirty="0" smtClean="0"/>
              <a:t>To test the situation</a:t>
            </a:r>
          </a:p>
          <a:p>
            <a:pPr lvl="1"/>
            <a:r>
              <a:rPr lang="en-US" b="1" dirty="0" smtClean="0"/>
              <a:t>To predict future situations</a:t>
            </a: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Research</a:t>
            </a:r>
            <a:endParaRPr lang="en-US" dirty="0"/>
          </a:p>
        </p:txBody>
      </p:sp>
      <p:sp>
        <p:nvSpPr>
          <p:cNvPr id="3" name="Content Placeholder 2"/>
          <p:cNvSpPr>
            <a:spLocks noGrp="1"/>
          </p:cNvSpPr>
          <p:nvPr>
            <p:ph idx="1"/>
          </p:nvPr>
        </p:nvSpPr>
        <p:spPr/>
        <p:txBody>
          <a:bodyPr>
            <a:normAutofit/>
          </a:bodyPr>
          <a:lstStyle/>
          <a:p>
            <a:r>
              <a:rPr lang="en-US" dirty="0" smtClean="0"/>
              <a:t>Describe the contents of a research plan or design.</a:t>
            </a:r>
          </a:p>
          <a:p>
            <a:pPr lvl="1"/>
            <a:r>
              <a:rPr lang="en-US" b="1" dirty="0" smtClean="0"/>
              <a:t>What types of data are needed?</a:t>
            </a:r>
          </a:p>
          <a:p>
            <a:pPr lvl="1"/>
            <a:r>
              <a:rPr lang="en-US" b="1" dirty="0" smtClean="0"/>
              <a:t>How much data will be collected?</a:t>
            </a:r>
          </a:p>
          <a:p>
            <a:pPr lvl="1"/>
            <a:r>
              <a:rPr lang="en-US" b="1" dirty="0" smtClean="0"/>
              <a:t>Where will researchers find the data?</a:t>
            </a:r>
          </a:p>
          <a:p>
            <a:pPr lvl="1"/>
            <a:r>
              <a:rPr lang="en-US" b="1" dirty="0" smtClean="0"/>
              <a:t>What primary data-collection methods will be used?</a:t>
            </a:r>
          </a:p>
          <a:p>
            <a:pPr lvl="1"/>
            <a:r>
              <a:rPr lang="en-US" b="1" dirty="0" smtClean="0"/>
              <a:t>How will the data be analyzed?</a:t>
            </a:r>
            <a:endParaRPr lang="en-US"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Research</a:t>
            </a:r>
            <a:endParaRPr lang="en-US" dirty="0"/>
          </a:p>
        </p:txBody>
      </p:sp>
      <p:sp>
        <p:nvSpPr>
          <p:cNvPr id="3" name="Content Placeholder 2"/>
          <p:cNvSpPr>
            <a:spLocks noGrp="1"/>
          </p:cNvSpPr>
          <p:nvPr>
            <p:ph idx="1"/>
          </p:nvPr>
        </p:nvSpPr>
        <p:spPr/>
        <p:txBody>
          <a:bodyPr>
            <a:normAutofit lnSpcReduction="10000"/>
          </a:bodyPr>
          <a:lstStyle/>
          <a:p>
            <a:r>
              <a:rPr lang="en-US" dirty="0" smtClean="0"/>
              <a:t>Classify types of marketing research data.</a:t>
            </a:r>
          </a:p>
          <a:p>
            <a:pPr lvl="1"/>
            <a:r>
              <a:rPr lang="en-US" dirty="0" smtClean="0"/>
              <a:t>Primary</a:t>
            </a:r>
          </a:p>
          <a:p>
            <a:pPr lvl="1"/>
            <a:r>
              <a:rPr lang="en-US" dirty="0" smtClean="0"/>
              <a:t>Secondary</a:t>
            </a:r>
          </a:p>
          <a:p>
            <a:r>
              <a:rPr lang="en-US" dirty="0" smtClean="0"/>
              <a:t>Distinguish between internal and external sources of data.</a:t>
            </a:r>
          </a:p>
          <a:p>
            <a:pPr lvl="1"/>
            <a:r>
              <a:rPr lang="en-US" dirty="0" smtClean="0"/>
              <a:t>Internal has already been collected by the company</a:t>
            </a:r>
          </a:p>
          <a:p>
            <a:pPr lvl="2"/>
            <a:r>
              <a:rPr lang="en-US" dirty="0" smtClean="0"/>
              <a:t>Customer records</a:t>
            </a:r>
          </a:p>
          <a:p>
            <a:pPr lvl="1"/>
            <a:r>
              <a:rPr lang="en-US" dirty="0" smtClean="0"/>
              <a:t>External has to be garnered (libraries, online, government)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Research</a:t>
            </a:r>
            <a:endParaRPr lang="en-US" dirty="0"/>
          </a:p>
        </p:txBody>
      </p:sp>
      <p:sp>
        <p:nvSpPr>
          <p:cNvPr id="3" name="Content Placeholder 2"/>
          <p:cNvSpPr>
            <a:spLocks noGrp="1"/>
          </p:cNvSpPr>
          <p:nvPr>
            <p:ph idx="1"/>
          </p:nvPr>
        </p:nvSpPr>
        <p:spPr/>
        <p:txBody>
          <a:bodyPr/>
          <a:lstStyle/>
          <a:p>
            <a:r>
              <a:rPr lang="en-US" dirty="0" smtClean="0"/>
              <a:t>Describe types of data collection methods.</a:t>
            </a:r>
          </a:p>
          <a:p>
            <a:pPr lvl="1"/>
            <a:r>
              <a:rPr lang="en-US" dirty="0" smtClean="0"/>
              <a:t>Primary can include different types of surveys (direct mail, telephone, face-to-face, etc.)</a:t>
            </a:r>
          </a:p>
          <a:p>
            <a:pPr lvl="1"/>
            <a:r>
              <a:rPr lang="en-US" dirty="0" smtClean="0"/>
              <a:t>Secondary includes information that can be collected by:</a:t>
            </a:r>
          </a:p>
          <a:p>
            <a:pPr lvl="2"/>
            <a:r>
              <a:rPr lang="en-US" dirty="0" smtClean="0"/>
              <a:t>Purchasing reports (industry, news sources, etc.)</a:t>
            </a:r>
          </a:p>
          <a:p>
            <a:pPr lvl="2"/>
            <a:r>
              <a:rPr lang="en-US" dirty="0" smtClean="0"/>
              <a:t>Government sources (census, local, State, and Federal)</a:t>
            </a:r>
          </a:p>
          <a:p>
            <a:pPr lvl="2"/>
            <a:r>
              <a:rPr lang="en-US" dirty="0" smtClean="0"/>
              <a:t>Publicly available (libraries, online) </a:t>
            </a:r>
          </a:p>
          <a:p>
            <a:pPr lvl="2"/>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Research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Explain how data can be analyzed.</a:t>
            </a:r>
          </a:p>
          <a:p>
            <a:pPr lvl="1"/>
            <a:r>
              <a:rPr lang="en-US" dirty="0" smtClean="0"/>
              <a:t>Specialized software</a:t>
            </a:r>
          </a:p>
          <a:p>
            <a:pPr lvl="1"/>
            <a:r>
              <a:rPr lang="en-US" dirty="0" smtClean="0"/>
              <a:t>Trends, mathematical, graphing, etc.</a:t>
            </a:r>
          </a:p>
          <a:p>
            <a:r>
              <a:rPr lang="en-US" dirty="0" smtClean="0"/>
              <a:t>Describe steps in the marketing research process</a:t>
            </a:r>
          </a:p>
          <a:p>
            <a:pPr marL="971550" lvl="1" indent="-514350">
              <a:buFont typeface="+mj-lt"/>
              <a:buAutoNum type="arabicPeriod"/>
            </a:pPr>
            <a:r>
              <a:rPr lang="en-US" dirty="0" smtClean="0"/>
              <a:t>Identify the Reason for the Research</a:t>
            </a:r>
          </a:p>
          <a:p>
            <a:pPr marL="971550" lvl="1" indent="-514350">
              <a:buFont typeface="+mj-lt"/>
              <a:buAutoNum type="arabicPeriod"/>
            </a:pPr>
            <a:r>
              <a:rPr lang="en-US" dirty="0" smtClean="0"/>
              <a:t>Set Research Objectives</a:t>
            </a:r>
          </a:p>
          <a:p>
            <a:pPr marL="971550" lvl="1" indent="-514350">
              <a:buFont typeface="+mj-lt"/>
              <a:buAutoNum type="arabicPeriod"/>
            </a:pPr>
            <a:r>
              <a:rPr lang="en-US" dirty="0" smtClean="0"/>
              <a:t>Develop a Hypothesis</a:t>
            </a:r>
          </a:p>
          <a:p>
            <a:pPr marL="971550" lvl="1" indent="-514350">
              <a:buFont typeface="+mj-lt"/>
              <a:buAutoNum type="arabicPeriod"/>
            </a:pPr>
            <a:r>
              <a:rPr lang="en-US" dirty="0" smtClean="0"/>
              <a:t>Determine the Research Design</a:t>
            </a:r>
          </a:p>
          <a:p>
            <a:pPr marL="971550" lvl="1" indent="-514350">
              <a:buFont typeface="+mj-lt"/>
              <a:buAutoNum type="arabicPeriod"/>
            </a:pPr>
            <a:r>
              <a:rPr lang="en-US" dirty="0" smtClean="0"/>
              <a:t>Collect the Needed Data</a:t>
            </a:r>
          </a:p>
          <a:p>
            <a:pPr marL="971550" lvl="1" indent="-514350">
              <a:buFont typeface="+mj-lt"/>
              <a:buAutoNum type="arabicPeriod"/>
            </a:pPr>
            <a:r>
              <a:rPr lang="en-US" dirty="0" smtClean="0"/>
              <a:t>Analyze the Data</a:t>
            </a:r>
          </a:p>
          <a:p>
            <a:pPr marL="971550" lvl="1" indent="-514350">
              <a:buFont typeface="+mj-lt"/>
              <a:buAutoNum type="arabicPeriod"/>
            </a:pPr>
            <a:r>
              <a:rPr lang="en-US" dirty="0" smtClean="0"/>
              <a:t>Make Recommendations Based on Findings</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5-144 5-145 How to Research</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Define the terms marketing research problem, decision problem, variables, unit of analysis, research objectives.</a:t>
            </a:r>
          </a:p>
          <a:p>
            <a:r>
              <a:rPr lang="en-US" b="1" dirty="0" smtClean="0"/>
              <a:t>Marketing research problem </a:t>
            </a:r>
            <a:r>
              <a:rPr lang="en-US" dirty="0" smtClean="0"/>
              <a:t>- asks what research needs to be done to solve the decision problem</a:t>
            </a:r>
          </a:p>
          <a:p>
            <a:r>
              <a:rPr lang="en-US" b="1" dirty="0" smtClean="0"/>
              <a:t>Decision problem </a:t>
            </a:r>
            <a:r>
              <a:rPr lang="en-US" dirty="0" smtClean="0"/>
              <a:t>- the basic issue the business’s managers are facing</a:t>
            </a:r>
          </a:p>
          <a:p>
            <a:r>
              <a:rPr lang="en-US" b="1" dirty="0" smtClean="0"/>
              <a:t>Variables</a:t>
            </a:r>
            <a:r>
              <a:rPr lang="en-US" dirty="0" smtClean="0"/>
              <a:t> – things that can change when conducting research</a:t>
            </a:r>
          </a:p>
          <a:p>
            <a:r>
              <a:rPr lang="en-US" b="1" dirty="0" smtClean="0"/>
              <a:t>Unit of analysis </a:t>
            </a:r>
            <a:r>
              <a:rPr lang="en-US" dirty="0" smtClean="0"/>
              <a:t>– individual, groups of people (customers), etc.</a:t>
            </a:r>
          </a:p>
          <a:p>
            <a:r>
              <a:rPr lang="en-US" b="1" dirty="0" smtClean="0"/>
              <a:t>Research objectives </a:t>
            </a:r>
            <a:r>
              <a:rPr lang="en-US" dirty="0" smtClean="0"/>
              <a:t>– what the company plans or needs to accomplish</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Research</a:t>
            </a:r>
            <a:endParaRPr lang="en-US" dirty="0"/>
          </a:p>
        </p:txBody>
      </p:sp>
      <p:sp>
        <p:nvSpPr>
          <p:cNvPr id="3" name="Content Placeholder 2"/>
          <p:cNvSpPr>
            <a:spLocks noGrp="1"/>
          </p:cNvSpPr>
          <p:nvPr>
            <p:ph idx="1"/>
          </p:nvPr>
        </p:nvSpPr>
        <p:spPr/>
        <p:txBody>
          <a:bodyPr>
            <a:normAutofit lnSpcReduction="10000"/>
          </a:bodyPr>
          <a:lstStyle/>
          <a:p>
            <a:r>
              <a:rPr lang="en-US" dirty="0" smtClean="0"/>
              <a:t>Explain the importance of determining the actual marketing research problem/issue.</a:t>
            </a:r>
          </a:p>
          <a:p>
            <a:pPr lvl="1">
              <a:spcBef>
                <a:spcPts val="0"/>
              </a:spcBef>
            </a:pPr>
            <a:r>
              <a:rPr lang="en-US" dirty="0" smtClean="0"/>
              <a:t>Getting to the root of the problem will help a business’s managers to solve problems correctly without wasting time or money on ineffective strategies.</a:t>
            </a:r>
          </a:p>
          <a:p>
            <a:r>
              <a:rPr lang="en-US" dirty="0" smtClean="0"/>
              <a:t>Discuss the need to determine the “real” issue/problem rather than its symptoms.</a:t>
            </a:r>
          </a:p>
          <a:p>
            <a:pPr lvl="1"/>
            <a:r>
              <a:rPr lang="en-US" dirty="0" smtClean="0"/>
              <a:t>Fixing a symptom will not make the problem go away</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Research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Describe the steps involved in determining the marketing research problem/issue (e.g., clarifying and identifying the information needs, redefining the decision problem as a research problem, and setting research objectives.</a:t>
            </a:r>
          </a:p>
          <a:p>
            <a:r>
              <a:rPr lang="en-US" dirty="0" smtClean="0"/>
              <a:t>Discuss activities involved in identifying the information needs (e.g., determining the purpose of the research, understanding the complete problem, identifying measurable symptoms, determining the unit of analysis, and determining relevant variables).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Research</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Explain why researchers need to adjust the decision problem into a research problem.</a:t>
            </a:r>
          </a:p>
          <a:p>
            <a:pPr lvl="1"/>
            <a:r>
              <a:rPr lang="en-US" dirty="0" smtClean="0"/>
              <a:t>A </a:t>
            </a:r>
            <a:r>
              <a:rPr lang="en-US" b="1" u="sng" dirty="0" smtClean="0"/>
              <a:t>decision problem</a:t>
            </a:r>
            <a:r>
              <a:rPr lang="en-US" b="1" dirty="0" smtClean="0"/>
              <a:t> </a:t>
            </a:r>
            <a:r>
              <a:rPr lang="en-US" dirty="0" smtClean="0"/>
              <a:t>is a simple question asked from the managers’ perspective. Sometimes, decision problems are </a:t>
            </a:r>
            <a:r>
              <a:rPr lang="en-US" b="1" dirty="0" smtClean="0"/>
              <a:t>discovery-oriented</a:t>
            </a:r>
            <a:r>
              <a:rPr lang="en-US" dirty="0" smtClean="0"/>
              <a:t>, or aimed at answering the questions “what?” or “why?”</a:t>
            </a:r>
          </a:p>
          <a:p>
            <a:pPr lvl="1"/>
            <a:r>
              <a:rPr lang="en-US" dirty="0" smtClean="0"/>
              <a:t>decision problems are </a:t>
            </a:r>
            <a:r>
              <a:rPr lang="en-US" b="1" dirty="0" smtClean="0"/>
              <a:t>strategy-oriented, </a:t>
            </a:r>
            <a:r>
              <a:rPr lang="en-US" dirty="0" smtClean="0"/>
              <a:t>or aimed at answering the questions “how?” or “which?”</a:t>
            </a:r>
          </a:p>
          <a:p>
            <a:pPr lvl="1"/>
            <a:r>
              <a:rPr lang="en-US" dirty="0" smtClean="0"/>
              <a:t>A </a:t>
            </a:r>
            <a:r>
              <a:rPr lang="en-US" b="1" u="sng" dirty="0" smtClean="0"/>
              <a:t>research problem</a:t>
            </a:r>
            <a:r>
              <a:rPr lang="en-US" b="1" dirty="0" smtClean="0"/>
              <a:t> </a:t>
            </a:r>
            <a:r>
              <a:rPr lang="en-US" dirty="0" smtClean="0"/>
              <a:t>asks what research needs to be done to solve the decision problem. It’s a question asked from the researchers’ perspective.</a:t>
            </a:r>
          </a:p>
          <a:p>
            <a:r>
              <a:rPr lang="en-US" dirty="0" smtClean="0"/>
              <a:t>Describe the purposes of setting marketing research objectives.</a:t>
            </a:r>
          </a:p>
          <a:p>
            <a:pPr lvl="1"/>
            <a:r>
              <a:rPr lang="en-US" dirty="0" smtClean="0"/>
              <a:t>Narrows the scope and controls the cost of the research</a:t>
            </a:r>
          </a:p>
          <a:p>
            <a:r>
              <a:rPr lang="en-US" dirty="0" smtClean="0"/>
              <a:t>Explain the relationship between the research problem/issue and the marketing research objectives.</a:t>
            </a:r>
          </a:p>
          <a:p>
            <a:pPr lvl="1"/>
            <a:r>
              <a:rPr lang="en-US" dirty="0" smtClean="0"/>
              <a:t>Must be tied together or the research will not be relevant</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Research</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Discuss how determining the marketing research problem/issue aids in determining whether to conduct the study.</a:t>
            </a:r>
          </a:p>
          <a:p>
            <a:pPr lvl="1"/>
            <a:r>
              <a:rPr lang="en-US" dirty="0" smtClean="0"/>
              <a:t>Managers should avoid any marketing research projects that don’t make financial sense.</a:t>
            </a:r>
          </a:p>
          <a:p>
            <a:r>
              <a:rPr lang="en-US" dirty="0" smtClean="0"/>
              <a:t>Describe situations in which conducting a marketing research study would be inappropriate.</a:t>
            </a:r>
          </a:p>
          <a:p>
            <a:pPr lvl="1"/>
            <a:r>
              <a:rPr lang="en-US" dirty="0" smtClean="0"/>
              <a:t>The benefits of doing so don’t outweigh the costs</a:t>
            </a:r>
          </a:p>
          <a:p>
            <a:pPr lvl="1"/>
            <a:r>
              <a:rPr lang="en-US" dirty="0" smtClean="0"/>
              <a:t>The company doesn’t have the funds to conduct the research (shortcuts can make the findings untrustworthy)</a:t>
            </a:r>
          </a:p>
          <a:p>
            <a:pPr lvl="1"/>
            <a:r>
              <a:rPr lang="en-US" dirty="0" smtClean="0"/>
              <a:t>When launching an inventive new product—it may be difficult for “test” customers to properly evaluate its use</a:t>
            </a:r>
          </a:p>
          <a:p>
            <a:endParaRPr lang="en-US"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267</TotalTime>
  <Words>1007</Words>
  <Application>Microsoft Office PowerPoint</Application>
  <PresentationFormat>On-screen Show (4:3)</PresentationFormat>
  <Paragraphs>107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Trek</vt:lpstr>
      <vt:lpstr>4.00 Understand promotion and intermediate uses of marketing-information.</vt:lpstr>
      <vt:lpstr>Market Research</vt:lpstr>
      <vt:lpstr>Market Research</vt:lpstr>
      <vt:lpstr>Market Research</vt:lpstr>
      <vt:lpstr>Market Research</vt:lpstr>
      <vt:lpstr>Market Research</vt:lpstr>
      <vt:lpstr>Market Research</vt:lpstr>
      <vt:lpstr>Market Research</vt:lpstr>
      <vt:lpstr>Market Research</vt:lpstr>
      <vt:lpstr>Market Research</vt:lpstr>
      <vt:lpstr>5-144 5-145 How to Research</vt:lpstr>
      <vt:lpstr>How to Research</vt:lpstr>
      <vt:lpstr>How to Research</vt:lpstr>
      <vt:lpstr>How to Research</vt:lpstr>
      <vt:lpstr>How to Research</vt:lpstr>
    </vt:vector>
  </TitlesOfParts>
  <Company>Guilford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4.00 Understand promotion and intermediate uses of marketing-information.</dc:title>
  <dc:creator>art.close</dc:creator>
  <cp:lastModifiedBy>Karen Isbell</cp:lastModifiedBy>
  <cp:revision>41</cp:revision>
  <dcterms:created xsi:type="dcterms:W3CDTF">2011-12-02T13:18:53Z</dcterms:created>
  <dcterms:modified xsi:type="dcterms:W3CDTF">2014-05-01T14:57:41Z</dcterms:modified>
</cp:coreProperties>
</file>