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handoutMasterIdLst>
    <p:handoutMasterId r:id="rId37"/>
  </p:handoutMasterIdLst>
  <p:sldIdLst>
    <p:sldId id="256" r:id="rId2"/>
    <p:sldId id="275" r:id="rId3"/>
    <p:sldId id="290" r:id="rId4"/>
    <p:sldId id="258" r:id="rId5"/>
    <p:sldId id="289" r:id="rId6"/>
    <p:sldId id="271" r:id="rId7"/>
    <p:sldId id="259" r:id="rId8"/>
    <p:sldId id="272" r:id="rId9"/>
    <p:sldId id="260" r:id="rId10"/>
    <p:sldId id="273" r:id="rId11"/>
    <p:sldId id="261" r:id="rId12"/>
    <p:sldId id="274" r:id="rId13"/>
    <p:sldId id="262" r:id="rId14"/>
    <p:sldId id="276" r:id="rId15"/>
    <p:sldId id="263" r:id="rId16"/>
    <p:sldId id="277" r:id="rId17"/>
    <p:sldId id="265" r:id="rId18"/>
    <p:sldId id="278" r:id="rId19"/>
    <p:sldId id="266" r:id="rId20"/>
    <p:sldId id="267" r:id="rId21"/>
    <p:sldId id="279" r:id="rId22"/>
    <p:sldId id="268" r:id="rId23"/>
    <p:sldId id="280" r:id="rId24"/>
    <p:sldId id="269" r:id="rId25"/>
    <p:sldId id="291" r:id="rId26"/>
    <p:sldId id="281" r:id="rId27"/>
    <p:sldId id="270" r:id="rId28"/>
    <p:sldId id="282" r:id="rId29"/>
    <p:sldId id="283" r:id="rId30"/>
    <p:sldId id="286" r:id="rId31"/>
    <p:sldId id="285" r:id="rId32"/>
    <p:sldId id="284" r:id="rId33"/>
    <p:sldId id="287" r:id="rId34"/>
    <p:sldId id="288"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045D93F-3003-48F6-A412-30B9BAC788C9}" type="datetimeFigureOut">
              <a:rPr lang="en-US" smtClean="0"/>
              <a:t>4/7/2014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0044EBF-FE0C-4586-8D33-37DBB0AFAE41}" type="slidenum">
              <a:rPr lang="en-US" smtClean="0"/>
              <a:t>‹#›</a:t>
            </a:fld>
            <a:endParaRPr lang="en-US"/>
          </a:p>
        </p:txBody>
      </p:sp>
    </p:spTree>
    <p:extLst>
      <p:ext uri="{BB962C8B-B14F-4D97-AF65-F5344CB8AC3E}">
        <p14:creationId xmlns:p14="http://schemas.microsoft.com/office/powerpoint/2010/main" val="1674082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ECE2CAF-BD60-45FE-B562-A6F42E14E8D3}" type="datetimeFigureOut">
              <a:rPr lang="en-US" smtClean="0"/>
              <a:pPr/>
              <a:t>4/7/2014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8216F37-DFBC-42AA-891F-76485F174F03}" type="slidenum">
              <a:rPr lang="en-US" smtClean="0"/>
              <a:pPr/>
              <a:t>‹#›</a:t>
            </a:fld>
            <a:endParaRPr lang="en-US"/>
          </a:p>
        </p:txBody>
      </p:sp>
    </p:spTree>
    <p:extLst>
      <p:ext uri="{BB962C8B-B14F-4D97-AF65-F5344CB8AC3E}">
        <p14:creationId xmlns:p14="http://schemas.microsoft.com/office/powerpoint/2010/main" val="2233780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216F37-DFBC-42AA-891F-76485F174F03}"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8CE2C2C-AE17-4017-BD27-1CC326BC9A65}" type="datetimeFigureOut">
              <a:rPr lang="en-US" smtClean="0"/>
              <a:pPr/>
              <a:t>4/7/2014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2EF0823-4760-4ED5-93AB-BE011FD676F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CE2C2C-AE17-4017-BD27-1CC326BC9A65}"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CE2C2C-AE17-4017-BD27-1CC326BC9A65}"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F0823-4760-4ED5-93AB-BE011FD676F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CE2C2C-AE17-4017-BD27-1CC326BC9A65}"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CE2C2C-AE17-4017-BD27-1CC326BC9A65}" type="datetimeFigureOut">
              <a:rPr lang="en-US" smtClean="0"/>
              <a:pPr/>
              <a:t>4/7/2014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CE2C2C-AE17-4017-BD27-1CC326BC9A65}" type="datetimeFigureOut">
              <a:rPr lang="en-US" smtClean="0"/>
              <a:pPr/>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CE2C2C-AE17-4017-BD27-1CC326BC9A65}" type="datetimeFigureOut">
              <a:rPr lang="en-US" smtClean="0"/>
              <a:pPr/>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CE2C2C-AE17-4017-BD27-1CC326BC9A65}"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CE2C2C-AE17-4017-BD27-1CC326BC9A65}"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2EF0823-4760-4ED5-93AB-BE011FD676F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CE2C2C-AE17-4017-BD27-1CC326BC9A65}"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CE2C2C-AE17-4017-BD27-1CC326BC9A65}"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F0823-4760-4ED5-93AB-BE011FD676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8CE2C2C-AE17-4017-BD27-1CC326BC9A65}" type="datetimeFigureOut">
              <a:rPr lang="en-US" smtClean="0"/>
              <a:pPr/>
              <a:t>4/7/2014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2EF0823-4760-4ED5-93AB-BE011FD676F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2076450"/>
          </a:xfrm>
        </p:spPr>
        <p:txBody>
          <a:bodyPr>
            <a:normAutofit/>
          </a:bodyPr>
          <a:lstStyle/>
          <a:p>
            <a:r>
              <a:rPr lang="en-US" dirty="0" smtClean="0"/>
              <a:t>4.00  </a:t>
            </a:r>
            <a:r>
              <a:rPr lang="en-US" sz="4000" b="1" dirty="0" smtClean="0"/>
              <a:t>Understand </a:t>
            </a:r>
            <a:r>
              <a:rPr lang="en-US" sz="4000" b="1" dirty="0"/>
              <a:t>promotion and intermediate uses of marketing-information.</a:t>
            </a:r>
            <a:endParaRPr lang="en-US" sz="4000" dirty="0"/>
          </a:p>
        </p:txBody>
      </p:sp>
      <p:sp>
        <p:nvSpPr>
          <p:cNvPr id="3" name="Subtitle 2"/>
          <p:cNvSpPr>
            <a:spLocks noGrp="1"/>
          </p:cNvSpPr>
          <p:nvPr>
            <p:ph type="subTitle" idx="1"/>
          </p:nvPr>
        </p:nvSpPr>
        <p:spPr>
          <a:xfrm>
            <a:off x="685800" y="3200400"/>
            <a:ext cx="7924800" cy="3048000"/>
          </a:xfrm>
        </p:spPr>
        <p:txBody>
          <a:bodyPr>
            <a:normAutofit lnSpcReduction="10000"/>
          </a:bodyPr>
          <a:lstStyle/>
          <a:p>
            <a:pPr marL="0" lvl="1"/>
            <a:r>
              <a:rPr lang="en-US" sz="4000" dirty="0" smtClean="0"/>
              <a:t>4.03  Acquire </a:t>
            </a:r>
            <a:r>
              <a:rPr lang="en-US" sz="4000" dirty="0"/>
              <a:t>foundational knowledge of marketing-information management to understand its nature and scope. (Intermediate)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lstStyle/>
          <a:p>
            <a:r>
              <a:rPr lang="en-US" dirty="0" smtClean="0"/>
              <a:t>MIM Vocabulary</a:t>
            </a:r>
            <a:endParaRPr lang="en-US" dirty="0"/>
          </a:p>
        </p:txBody>
      </p:sp>
      <p:sp>
        <p:nvSpPr>
          <p:cNvPr id="3" name="Content Placeholder 2"/>
          <p:cNvSpPr>
            <a:spLocks noGrp="1"/>
          </p:cNvSpPr>
          <p:nvPr>
            <p:ph idx="1"/>
          </p:nvPr>
        </p:nvSpPr>
        <p:spPr>
          <a:xfrm>
            <a:off x="457200" y="1447800"/>
            <a:ext cx="8229600" cy="4876800"/>
          </a:xfrm>
        </p:spPr>
        <p:txBody>
          <a:bodyPr>
            <a:normAutofit/>
          </a:bodyPr>
          <a:lstStyle/>
          <a:p>
            <a:pPr>
              <a:buNone/>
            </a:pPr>
            <a:r>
              <a:rPr lang="en-US" dirty="0" smtClean="0"/>
              <a:t>Define the following terms: marketing information, marketing-information management system, and marketing research.</a:t>
            </a:r>
          </a:p>
          <a:p>
            <a:r>
              <a:rPr lang="en-US" dirty="0" smtClean="0"/>
              <a:t>Marketing Information</a:t>
            </a:r>
          </a:p>
          <a:p>
            <a:pPr lvl="1"/>
            <a:r>
              <a:rPr lang="en-US" dirty="0" smtClean="0"/>
              <a:t>Information gleaned from talking with the customer</a:t>
            </a:r>
          </a:p>
          <a:p>
            <a:r>
              <a:rPr lang="en-US" dirty="0" smtClean="0"/>
              <a:t>Marketing-Information Management System</a:t>
            </a:r>
          </a:p>
          <a:p>
            <a:pPr lvl="1"/>
            <a:r>
              <a:rPr lang="en-US" dirty="0" smtClean="0"/>
              <a:t>Method for collecting and analyzing/interpreting data</a:t>
            </a:r>
          </a:p>
          <a:p>
            <a:r>
              <a:rPr lang="en-US" dirty="0" smtClean="0"/>
              <a:t>Marketing Research</a:t>
            </a:r>
          </a:p>
          <a:p>
            <a:pPr lvl="1"/>
            <a:r>
              <a:rPr lang="en-US" dirty="0" smtClean="0"/>
              <a:t>Methodology for discovering the customer’s wants and needs – links consumer, customer and public to marketer</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uses marketing research?</a:t>
            </a:r>
            <a:endParaRPr lang="en-US" dirty="0"/>
          </a:p>
        </p:txBody>
      </p:sp>
      <p:sp>
        <p:nvSpPr>
          <p:cNvPr id="3" name="Content Placeholder 2"/>
          <p:cNvSpPr>
            <a:spLocks noGrp="1"/>
          </p:cNvSpPr>
          <p:nvPr>
            <p:ph idx="1"/>
          </p:nvPr>
        </p:nvSpPr>
        <p:spPr/>
        <p:txBody>
          <a:bodyPr/>
          <a:lstStyle/>
          <a:p>
            <a:r>
              <a:rPr lang="en-US" dirty="0" smtClean="0"/>
              <a:t>Marketing research may be formal or informal</a:t>
            </a:r>
          </a:p>
          <a:p>
            <a:r>
              <a:rPr lang="en-US" dirty="0" smtClean="0"/>
              <a:t>Depending on the size of the business it may be done in house (internal department) or outsourced (hire an expert)</a:t>
            </a:r>
          </a:p>
          <a:p>
            <a:r>
              <a:rPr lang="en-US" dirty="0" smtClean="0"/>
              <a:t>Government, opinion polls, associations and businesses use marketing research</a:t>
            </a:r>
            <a:endParaRPr lang="en-US" dirty="0"/>
          </a:p>
        </p:txBody>
      </p:sp>
    </p:spTree>
    <p:extLst>
      <p:ext uri="{BB962C8B-B14F-4D97-AF65-F5344CB8AC3E}">
        <p14:creationId xmlns:p14="http://schemas.microsoft.com/office/powerpoint/2010/main" val="1659192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normAutofit fontScale="90000"/>
          </a:bodyPr>
          <a:lstStyle/>
          <a:p>
            <a:r>
              <a:rPr lang="en-US" dirty="0" smtClean="0"/>
              <a:t>Marketing Information Management (MIM)</a:t>
            </a:r>
            <a:endParaRPr lang="en-US" dirty="0"/>
          </a:p>
        </p:txBody>
      </p:sp>
      <p:sp>
        <p:nvSpPr>
          <p:cNvPr id="3" name="Content Placeholder 2"/>
          <p:cNvSpPr>
            <a:spLocks noGrp="1"/>
          </p:cNvSpPr>
          <p:nvPr>
            <p:ph idx="1"/>
          </p:nvPr>
        </p:nvSpPr>
        <p:spPr>
          <a:xfrm>
            <a:off x="457200" y="1828800"/>
            <a:ext cx="8229600" cy="4800600"/>
          </a:xfrm>
        </p:spPr>
        <p:txBody>
          <a:bodyPr>
            <a:normAutofit/>
          </a:bodyPr>
          <a:lstStyle/>
          <a:p>
            <a:r>
              <a:rPr lang="en-US" dirty="0" smtClean="0"/>
              <a:t>Describe </a:t>
            </a:r>
            <a:r>
              <a:rPr lang="en-US" dirty="0"/>
              <a:t>the need of marketing information</a:t>
            </a:r>
            <a:r>
              <a:rPr lang="en-US" dirty="0" smtClean="0"/>
              <a:t>.</a:t>
            </a:r>
          </a:p>
          <a:p>
            <a:pPr lvl="1"/>
            <a:r>
              <a:rPr lang="en-US" dirty="0" smtClean="0"/>
              <a:t>To meet a customer’s needs/wants, a company must know what s/he needs</a:t>
            </a:r>
          </a:p>
          <a:p>
            <a:pPr lvl="1"/>
            <a:r>
              <a:rPr lang="en-US" dirty="0" smtClean="0"/>
              <a:t>To better adapt to changing markets</a:t>
            </a:r>
          </a:p>
          <a:p>
            <a:r>
              <a:rPr lang="en-US" dirty="0"/>
              <a:t>Classify types of marketing information as primary or secondary</a:t>
            </a:r>
            <a:r>
              <a:rPr lang="en-US" dirty="0" smtClean="0"/>
              <a:t>.</a:t>
            </a:r>
          </a:p>
          <a:p>
            <a:pPr lvl="1"/>
            <a:r>
              <a:rPr lang="en-US" u="sng" dirty="0" smtClean="0"/>
              <a:t>Primary</a:t>
            </a:r>
            <a:r>
              <a:rPr lang="en-US" dirty="0" smtClean="0"/>
              <a:t> is information the company collects directly from its own surveys – first time collected; expensive</a:t>
            </a:r>
          </a:p>
          <a:p>
            <a:pPr lvl="1"/>
            <a:r>
              <a:rPr lang="en-US" u="sng" dirty="0" smtClean="0"/>
              <a:t>Secondary</a:t>
            </a:r>
            <a:r>
              <a:rPr lang="en-US" dirty="0" smtClean="0"/>
              <a:t> is information the company collects from other sources (libraries, online, Federal publications, etc.) – desk research – already exists</a:t>
            </a:r>
          </a:p>
          <a:p>
            <a:endParaRPr lang="en-US" dirty="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89888"/>
          </a:xfrm>
        </p:spPr>
        <p:txBody>
          <a:bodyPr>
            <a:normAutofit fontScale="90000"/>
          </a:bodyPr>
          <a:lstStyle/>
          <a:p>
            <a:r>
              <a:rPr lang="en-US" dirty="0"/>
              <a:t>Marketing Information Management (MIM)</a:t>
            </a:r>
          </a:p>
        </p:txBody>
      </p:sp>
      <p:sp>
        <p:nvSpPr>
          <p:cNvPr id="3" name="Content Placeholder 2"/>
          <p:cNvSpPr>
            <a:spLocks noGrp="1"/>
          </p:cNvSpPr>
          <p:nvPr>
            <p:ph idx="1"/>
          </p:nvPr>
        </p:nvSpPr>
        <p:spPr>
          <a:xfrm>
            <a:off x="457200" y="1935480"/>
            <a:ext cx="8229600" cy="4770120"/>
          </a:xfrm>
        </p:spPr>
        <p:txBody>
          <a:bodyPr>
            <a:normAutofit lnSpcReduction="10000"/>
          </a:bodyPr>
          <a:lstStyle/>
          <a:p>
            <a:r>
              <a:rPr lang="en-US" dirty="0" smtClean="0"/>
              <a:t>Types of MIM</a:t>
            </a:r>
          </a:p>
          <a:p>
            <a:pPr lvl="1"/>
            <a:r>
              <a:rPr lang="en-US" dirty="0" smtClean="0"/>
              <a:t>Attitude Research – opinion research = feelings</a:t>
            </a:r>
          </a:p>
          <a:p>
            <a:pPr lvl="1"/>
            <a:r>
              <a:rPr lang="en-US" dirty="0" smtClean="0"/>
              <a:t>Market Research – info related to marketing a good/service</a:t>
            </a:r>
          </a:p>
          <a:p>
            <a:pPr lvl="2"/>
            <a:r>
              <a:rPr lang="en-US" dirty="0" smtClean="0"/>
              <a:t>Sales Forecasting = project future sales</a:t>
            </a:r>
          </a:p>
          <a:p>
            <a:pPr lvl="2"/>
            <a:r>
              <a:rPr lang="en-US" dirty="0" smtClean="0"/>
              <a:t>Economic Forecasting = predict economic future</a:t>
            </a:r>
          </a:p>
          <a:p>
            <a:pPr lvl="1"/>
            <a:r>
              <a:rPr lang="en-US" dirty="0" smtClean="0"/>
              <a:t>Media Research – media selection &amp; frequency (media mix)</a:t>
            </a:r>
          </a:p>
          <a:p>
            <a:pPr lvl="2"/>
            <a:r>
              <a:rPr lang="en-US" dirty="0" smtClean="0"/>
              <a:t>Researching print advertisements, broadcast media, online </a:t>
            </a:r>
          </a:p>
          <a:p>
            <a:pPr lvl="1"/>
            <a:r>
              <a:rPr lang="en-US" dirty="0" smtClean="0"/>
              <a:t>Product Research – product design, packaging, usage</a:t>
            </a:r>
          </a:p>
          <a:p>
            <a:pPr lvl="2"/>
            <a:r>
              <a:rPr lang="en-US" dirty="0" smtClean="0"/>
              <a:t>New product acceptance</a:t>
            </a:r>
          </a:p>
          <a:p>
            <a:pPr lvl="2"/>
            <a:r>
              <a:rPr lang="en-US" dirty="0" smtClean="0"/>
              <a:t>Existing product research</a:t>
            </a:r>
          </a:p>
        </p:txBody>
      </p:sp>
    </p:spTree>
    <p:extLst>
      <p:ext uri="{BB962C8B-B14F-4D97-AF65-F5344CB8AC3E}">
        <p14:creationId xmlns:p14="http://schemas.microsoft.com/office/powerpoint/2010/main" val="632084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a:t>
            </a:r>
            <a:endParaRPr lang="en-US" dirty="0"/>
          </a:p>
        </p:txBody>
      </p:sp>
      <p:sp>
        <p:nvSpPr>
          <p:cNvPr id="3" name="Content Placeholder 2"/>
          <p:cNvSpPr>
            <a:spLocks noGrp="1"/>
          </p:cNvSpPr>
          <p:nvPr>
            <p:ph idx="1"/>
          </p:nvPr>
        </p:nvSpPr>
        <p:spPr/>
        <p:txBody>
          <a:bodyPr/>
          <a:lstStyle/>
          <a:p>
            <a:r>
              <a:rPr lang="en-US" dirty="0" smtClean="0"/>
              <a:t>Describe the types of information marketers should obtain.</a:t>
            </a:r>
          </a:p>
          <a:p>
            <a:pPr lvl="1"/>
            <a:r>
              <a:rPr lang="en-US" dirty="0" smtClean="0"/>
              <a:t>Customer preferences and opinions</a:t>
            </a:r>
          </a:p>
          <a:p>
            <a:pPr lvl="1"/>
            <a:r>
              <a:rPr lang="en-US" dirty="0" smtClean="0"/>
              <a:t>Competitors actions and effects on potential customers</a:t>
            </a:r>
          </a:p>
          <a:p>
            <a:pPr lvl="1"/>
            <a:r>
              <a:rPr lang="en-US" dirty="0" smtClean="0"/>
              <a:t>Buying habits (how often a customer repurchases)</a:t>
            </a:r>
          </a:p>
          <a:p>
            <a:pPr lvl="1"/>
            <a:r>
              <a:rPr lang="en-US" dirty="0" smtClean="0"/>
              <a:t>Is the correct message getting to the customers?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normAutofit/>
          </a:bodyPr>
          <a:lstStyle/>
          <a:p>
            <a:r>
              <a:rPr lang="en-US" dirty="0" smtClean="0"/>
              <a:t>MIM</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a:t>Categorize internal sources of marketing information</a:t>
            </a:r>
            <a:r>
              <a:rPr lang="en-US" dirty="0" smtClean="0"/>
              <a:t>.</a:t>
            </a:r>
          </a:p>
          <a:p>
            <a:pPr lvl="1"/>
            <a:r>
              <a:rPr lang="en-US" dirty="0" smtClean="0"/>
              <a:t>Customer surveys</a:t>
            </a:r>
          </a:p>
          <a:p>
            <a:pPr lvl="1"/>
            <a:r>
              <a:rPr lang="en-US" dirty="0" smtClean="0"/>
              <a:t>Sales people feedback</a:t>
            </a:r>
          </a:p>
          <a:p>
            <a:pPr lvl="1"/>
            <a:r>
              <a:rPr lang="en-US" dirty="0" smtClean="0"/>
              <a:t>Database of customers and their purchases</a:t>
            </a:r>
          </a:p>
          <a:p>
            <a:pPr lvl="1"/>
            <a:r>
              <a:rPr lang="en-US" dirty="0" smtClean="0"/>
              <a:t>Sales reports</a:t>
            </a:r>
          </a:p>
          <a:p>
            <a:pPr lvl="1"/>
            <a:r>
              <a:rPr lang="en-US" dirty="0" smtClean="0"/>
              <a:t>Company records</a:t>
            </a:r>
            <a:endParaRPr lang="en-US" dirty="0"/>
          </a:p>
          <a:p>
            <a:r>
              <a:rPr lang="en-US" dirty="0" smtClean="0"/>
              <a:t>Discuss </a:t>
            </a:r>
            <a:r>
              <a:rPr lang="en-US" dirty="0"/>
              <a:t>external sources of marketing information</a:t>
            </a:r>
            <a:r>
              <a:rPr lang="en-US" dirty="0" smtClean="0"/>
              <a:t>.</a:t>
            </a:r>
          </a:p>
          <a:p>
            <a:pPr lvl="1"/>
            <a:r>
              <a:rPr lang="en-US" dirty="0" smtClean="0"/>
              <a:t>Federal/State/Local government</a:t>
            </a:r>
          </a:p>
          <a:p>
            <a:pPr lvl="1"/>
            <a:r>
              <a:rPr lang="en-US" dirty="0" smtClean="0"/>
              <a:t>Published reports  from other sources (competitors, industry research, news sources)</a:t>
            </a:r>
          </a:p>
          <a:p>
            <a:pPr lvl="1"/>
            <a:r>
              <a:rPr lang="en-US" dirty="0" smtClean="0"/>
              <a:t>Trade reports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a:t>
            </a:r>
            <a:endParaRPr lang="en-US" dirty="0"/>
          </a:p>
        </p:txBody>
      </p:sp>
      <p:sp>
        <p:nvSpPr>
          <p:cNvPr id="3" name="Content Placeholder 2"/>
          <p:cNvSpPr>
            <a:spLocks noGrp="1"/>
          </p:cNvSpPr>
          <p:nvPr>
            <p:ph idx="1"/>
          </p:nvPr>
        </p:nvSpPr>
        <p:spPr/>
        <p:txBody>
          <a:bodyPr/>
          <a:lstStyle/>
          <a:p>
            <a:r>
              <a:rPr lang="en-US" dirty="0" smtClean="0"/>
              <a:t>Explain why marketers should collect information.</a:t>
            </a:r>
          </a:p>
          <a:p>
            <a:pPr lvl="1"/>
            <a:r>
              <a:rPr lang="en-US" dirty="0" smtClean="0"/>
              <a:t>To stay ahead of the competition</a:t>
            </a:r>
          </a:p>
          <a:p>
            <a:pPr lvl="1"/>
            <a:r>
              <a:rPr lang="en-US" dirty="0" smtClean="0"/>
              <a:t>To better serve current customers</a:t>
            </a:r>
          </a:p>
          <a:p>
            <a:pPr lvl="1"/>
            <a:r>
              <a:rPr lang="en-US" dirty="0" smtClean="0"/>
              <a:t>To successfully expand into new markets</a:t>
            </a:r>
          </a:p>
          <a:p>
            <a:pPr lvl="1"/>
            <a:r>
              <a:rPr lang="en-US" dirty="0" smtClean="0"/>
              <a:t>To better understand the economy’s effect on its customers</a:t>
            </a:r>
            <a:endParaRPr lang="en-US" dirty="0"/>
          </a:p>
          <a:p>
            <a:pPr lvl="1"/>
            <a:r>
              <a:rPr lang="en-US" dirty="0" smtClean="0"/>
              <a:t>Answers: what should be produced, where it should be sold, how best to promote product, and at what price to sell the product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a:t>
            </a:r>
            <a:endParaRPr lang="en-US" dirty="0"/>
          </a:p>
        </p:txBody>
      </p:sp>
      <p:sp>
        <p:nvSpPr>
          <p:cNvPr id="3" name="Content Placeholder 2"/>
          <p:cNvSpPr>
            <a:spLocks noGrp="1"/>
          </p:cNvSpPr>
          <p:nvPr>
            <p:ph idx="1"/>
          </p:nvPr>
        </p:nvSpPr>
        <p:spPr/>
        <p:txBody>
          <a:bodyPr>
            <a:normAutofit/>
          </a:bodyPr>
          <a:lstStyle/>
          <a:p>
            <a:r>
              <a:rPr lang="en-US" dirty="0"/>
              <a:t>Describe the characteristics of useful marketing information</a:t>
            </a:r>
            <a:r>
              <a:rPr lang="en-US" dirty="0" smtClean="0"/>
              <a:t>.</a:t>
            </a:r>
          </a:p>
          <a:p>
            <a:pPr lvl="1"/>
            <a:r>
              <a:rPr lang="en-US" dirty="0" smtClean="0"/>
              <a:t>Can be interpreted correctly</a:t>
            </a:r>
          </a:p>
          <a:p>
            <a:pPr lvl="1"/>
            <a:r>
              <a:rPr lang="en-US" dirty="0" smtClean="0"/>
              <a:t>Accurate</a:t>
            </a:r>
          </a:p>
          <a:p>
            <a:pPr lvl="1"/>
            <a:r>
              <a:rPr lang="en-US" dirty="0" smtClean="0"/>
              <a:t>Relevant (current and useful)</a:t>
            </a:r>
            <a:endParaRPr lang="en-US" dirty="0"/>
          </a:p>
          <a:p>
            <a:r>
              <a:rPr lang="en-US" dirty="0" smtClean="0"/>
              <a:t>Describe </a:t>
            </a:r>
            <a:r>
              <a:rPr lang="en-US" dirty="0"/>
              <a:t>reasons that marketers need to gather accurate information</a:t>
            </a:r>
            <a:r>
              <a:rPr lang="en-US" dirty="0" smtClean="0"/>
              <a:t>.</a:t>
            </a:r>
          </a:p>
          <a:p>
            <a:pPr lvl="1"/>
            <a:r>
              <a:rPr lang="en-US" dirty="0" smtClean="0"/>
              <a:t>All business decisions are based on the information collected and how that info is interpreted/analyzed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MIM</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Explain the functions of a marketing-information management system.</a:t>
            </a:r>
          </a:p>
          <a:p>
            <a:pPr lvl="1"/>
            <a:r>
              <a:rPr lang="en-US" dirty="0" smtClean="0"/>
              <a:t>Collect accurate and useful data</a:t>
            </a:r>
          </a:p>
          <a:p>
            <a:pPr lvl="1"/>
            <a:r>
              <a:rPr lang="en-US" dirty="0" smtClean="0"/>
              <a:t>Analyze and interprets the data into usable information</a:t>
            </a:r>
          </a:p>
          <a:p>
            <a:pPr lvl="1"/>
            <a:r>
              <a:rPr lang="en-US" dirty="0" smtClean="0"/>
              <a:t>Shows trends and clearly explains why the market is the way it is</a:t>
            </a:r>
          </a:p>
          <a:p>
            <a:pPr lvl="1"/>
            <a:r>
              <a:rPr lang="en-US" dirty="0" smtClean="0"/>
              <a:t>Helps the managers make good business decisions (expand/delete a product line, enter new markets, set pricing and service policies, etc._</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 System</a:t>
            </a:r>
            <a:endParaRPr lang="en-US" dirty="0"/>
          </a:p>
        </p:txBody>
      </p:sp>
      <p:sp>
        <p:nvSpPr>
          <p:cNvPr id="3" name="Content Placeholder 2"/>
          <p:cNvSpPr>
            <a:spLocks noGrp="1"/>
          </p:cNvSpPr>
          <p:nvPr>
            <p:ph idx="1"/>
          </p:nvPr>
        </p:nvSpPr>
        <p:spPr/>
        <p:txBody>
          <a:bodyPr>
            <a:normAutofit/>
          </a:bodyPr>
          <a:lstStyle/>
          <a:p>
            <a:r>
              <a:rPr lang="en-US" dirty="0"/>
              <a:t>Contrast marketing research with a marketing-information system</a:t>
            </a:r>
            <a:r>
              <a:rPr lang="en-US" dirty="0" smtClean="0"/>
              <a:t>.</a:t>
            </a:r>
          </a:p>
          <a:p>
            <a:pPr lvl="1"/>
            <a:r>
              <a:rPr lang="en-US" dirty="0" smtClean="0"/>
              <a:t>Research is the collecting of data</a:t>
            </a:r>
          </a:p>
          <a:p>
            <a:pPr lvl="1"/>
            <a:r>
              <a:rPr lang="en-US" dirty="0" smtClean="0"/>
              <a:t>An MIM system can include research but also is responsible for assisting with making decisions</a:t>
            </a:r>
            <a:endParaRPr lang="en-US" dirty="0"/>
          </a:p>
          <a:p>
            <a:r>
              <a:rPr lang="en-US" dirty="0" smtClean="0"/>
              <a:t>Describe </a:t>
            </a:r>
            <a:r>
              <a:rPr lang="en-US" dirty="0"/>
              <a:t>the use of a marketing-information system</a:t>
            </a:r>
            <a:r>
              <a:rPr lang="en-US" dirty="0" smtClean="0"/>
              <a:t>.</a:t>
            </a:r>
          </a:p>
          <a:p>
            <a:pPr lvl="1"/>
            <a:r>
              <a:rPr lang="en-US" dirty="0" smtClean="0"/>
              <a:t>Improve the level of satisfaction consumers feel with the company’s products</a:t>
            </a:r>
          </a:p>
          <a:p>
            <a:pPr lvl="1"/>
            <a:r>
              <a:rPr lang="en-US" dirty="0" smtClean="0"/>
              <a:t>Build sales and profitability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 System</a:t>
            </a:r>
            <a:endParaRPr lang="en-US" dirty="0"/>
          </a:p>
        </p:txBody>
      </p:sp>
      <p:sp>
        <p:nvSpPr>
          <p:cNvPr id="3" name="Content Placeholder 2"/>
          <p:cNvSpPr>
            <a:spLocks noGrp="1"/>
          </p:cNvSpPr>
          <p:nvPr>
            <p:ph idx="1"/>
          </p:nvPr>
        </p:nvSpPr>
        <p:spPr/>
        <p:txBody>
          <a:bodyPr/>
          <a:lstStyle/>
          <a:p>
            <a:r>
              <a:rPr lang="en-US" dirty="0" smtClean="0"/>
              <a:t>Explain the benefits of a marketing-information management system</a:t>
            </a:r>
          </a:p>
          <a:p>
            <a:pPr lvl="1"/>
            <a:r>
              <a:rPr lang="en-US" dirty="0" smtClean="0"/>
              <a:t>Happier customers</a:t>
            </a:r>
          </a:p>
          <a:p>
            <a:pPr lvl="1"/>
            <a:r>
              <a:rPr lang="en-US" dirty="0" smtClean="0"/>
              <a:t>Less threat from competitors</a:t>
            </a:r>
          </a:p>
          <a:p>
            <a:pPr lvl="1"/>
            <a:r>
              <a:rPr lang="en-US" dirty="0" smtClean="0"/>
              <a:t>Higher profits (in the long-run)</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MIM System</a:t>
            </a:r>
            <a:endParaRPr lang="en-US" dirty="0"/>
          </a:p>
        </p:txBody>
      </p:sp>
      <p:sp>
        <p:nvSpPr>
          <p:cNvPr id="3" name="Content Placeholder 2"/>
          <p:cNvSpPr>
            <a:spLocks noGrp="1"/>
          </p:cNvSpPr>
          <p:nvPr>
            <p:ph idx="1"/>
          </p:nvPr>
        </p:nvSpPr>
        <p:spPr/>
        <p:txBody>
          <a:bodyPr/>
          <a:lstStyle/>
          <a:p>
            <a:r>
              <a:rPr lang="en-US" dirty="0"/>
              <a:t>Discuss the requirements of a marketing-information management system</a:t>
            </a:r>
            <a:r>
              <a:rPr lang="en-US" dirty="0" smtClean="0"/>
              <a:t>.</a:t>
            </a:r>
          </a:p>
          <a:p>
            <a:pPr lvl="1"/>
            <a:r>
              <a:rPr lang="en-US" dirty="0" smtClean="0"/>
              <a:t>Collection of accurate data</a:t>
            </a:r>
          </a:p>
          <a:p>
            <a:pPr lvl="1"/>
            <a:r>
              <a:rPr lang="en-US" dirty="0" smtClean="0"/>
              <a:t>Effective analysis</a:t>
            </a:r>
          </a:p>
          <a:p>
            <a:pPr lvl="1"/>
            <a:r>
              <a:rPr lang="en-US" dirty="0" smtClean="0"/>
              <a:t>Relevant</a:t>
            </a:r>
            <a:endParaRPr lang="en-US" dirty="0"/>
          </a:p>
          <a:p>
            <a:r>
              <a:rPr lang="en-US" dirty="0" smtClean="0"/>
              <a:t>Explain </a:t>
            </a:r>
            <a:r>
              <a:rPr lang="en-US" dirty="0"/>
              <a:t>the role of marketing-information management in marketing</a:t>
            </a:r>
            <a:r>
              <a:rPr lang="en-US" dirty="0" smtClean="0"/>
              <a:t>.</a:t>
            </a:r>
          </a:p>
          <a:p>
            <a:pPr lvl="1"/>
            <a:r>
              <a:rPr lang="en-US" dirty="0" smtClean="0"/>
              <a:t>Helps the company better understand its current and potential customers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 System</a:t>
            </a:r>
            <a:endParaRPr lang="en-US" dirty="0"/>
          </a:p>
        </p:txBody>
      </p:sp>
      <p:sp>
        <p:nvSpPr>
          <p:cNvPr id="3" name="Content Placeholder 2"/>
          <p:cNvSpPr>
            <a:spLocks noGrp="1"/>
          </p:cNvSpPr>
          <p:nvPr>
            <p:ph idx="1"/>
          </p:nvPr>
        </p:nvSpPr>
        <p:spPr/>
        <p:txBody>
          <a:bodyPr/>
          <a:lstStyle/>
          <a:p>
            <a:r>
              <a:rPr lang="en-US" dirty="0" smtClean="0"/>
              <a:t>Describe limitations of marketing-information management systems</a:t>
            </a:r>
          </a:p>
          <a:p>
            <a:pPr lvl="1"/>
            <a:r>
              <a:rPr lang="en-US" dirty="0" smtClean="0"/>
              <a:t>Benefits of the information must be greater than the expenses of the MIM system – small businesses can’t afford the expense</a:t>
            </a:r>
          </a:p>
          <a:p>
            <a:pPr lvl="1"/>
            <a:r>
              <a:rPr lang="en-US" dirty="0" smtClean="0"/>
              <a:t>Significant investment of time and money</a:t>
            </a:r>
          </a:p>
          <a:p>
            <a:pPr lvl="1"/>
            <a:r>
              <a:rPr lang="en-US" dirty="0" smtClean="0"/>
              <a:t>The information being managed is only as good as what is collected and how it is analyzed (Garbage In, Garbage Out - GIGO)</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Credibility and Ethics</a:t>
            </a:r>
            <a:endParaRPr lang="en-US" dirty="0"/>
          </a:p>
        </p:txBody>
      </p:sp>
      <p:sp>
        <p:nvSpPr>
          <p:cNvPr id="3" name="Content Placeholder 2"/>
          <p:cNvSpPr>
            <a:spLocks noGrp="1"/>
          </p:cNvSpPr>
          <p:nvPr>
            <p:ph idx="1"/>
          </p:nvPr>
        </p:nvSpPr>
        <p:spPr/>
        <p:txBody>
          <a:bodyPr>
            <a:normAutofit/>
          </a:bodyPr>
          <a:lstStyle/>
          <a:p>
            <a:r>
              <a:rPr lang="en-US" dirty="0"/>
              <a:t>Describe the importance of credibility and objectivity in marketing-information management</a:t>
            </a:r>
            <a:r>
              <a:rPr lang="en-US" dirty="0" smtClean="0"/>
              <a:t>.</a:t>
            </a:r>
          </a:p>
          <a:p>
            <a:pPr lvl="1"/>
            <a:r>
              <a:rPr lang="en-US" dirty="0" smtClean="0"/>
              <a:t>Credibility is whether the data can be trusted - Is it accurate?</a:t>
            </a:r>
          </a:p>
          <a:p>
            <a:pPr lvl="1"/>
            <a:r>
              <a:rPr lang="en-US" dirty="0" smtClean="0"/>
              <a:t>Objectivity addresses whether there is bias in what is collected</a:t>
            </a:r>
          </a:p>
          <a:p>
            <a:pPr lvl="2"/>
            <a:r>
              <a:rPr lang="en-US" dirty="0" smtClean="0"/>
              <a:t>Do we show all the information, even the stuff that makes our past decisions look bad?</a:t>
            </a:r>
          </a:p>
          <a:p>
            <a:pPr lvl="2"/>
            <a:r>
              <a:rPr lang="en-US" dirty="0" smtClean="0"/>
              <a:t>Do we only collect information that supports our goals or points of view?</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Credibility and Ethics</a:t>
            </a:r>
            <a:endParaRPr lang="en-US" dirty="0"/>
          </a:p>
        </p:txBody>
      </p:sp>
      <p:sp>
        <p:nvSpPr>
          <p:cNvPr id="3" name="Content Placeholder 2"/>
          <p:cNvSpPr>
            <a:spLocks noGrp="1"/>
          </p:cNvSpPr>
          <p:nvPr>
            <p:ph idx="1"/>
          </p:nvPr>
        </p:nvSpPr>
        <p:spPr/>
        <p:txBody>
          <a:bodyPr/>
          <a:lstStyle/>
          <a:p>
            <a:r>
              <a:rPr lang="en-US" dirty="0" smtClean="0"/>
              <a:t>Explain why the integrity of the marketing information must be protected.</a:t>
            </a:r>
          </a:p>
          <a:p>
            <a:pPr lvl="1"/>
            <a:r>
              <a:rPr lang="en-US" dirty="0" smtClean="0"/>
              <a:t>Personal information (that can be used to identify specific people) that is collected must be protected from unauthorized use.</a:t>
            </a:r>
          </a:p>
          <a:p>
            <a:pPr lvl="1"/>
            <a:r>
              <a:rPr lang="en-US" dirty="0" smtClean="0"/>
              <a:t>The integrity of the data is critical to its accurate analysis and interpretation</a:t>
            </a:r>
          </a:p>
          <a:p>
            <a:pPr lvl="1"/>
            <a:r>
              <a:rPr lang="en-US" dirty="0" smtClean="0"/>
              <a:t>Information collected unethically must be handled according to the law</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Ethics in MIM</a:t>
            </a:r>
            <a:endParaRPr lang="en-US" dirty="0"/>
          </a:p>
        </p:txBody>
      </p:sp>
      <p:sp>
        <p:nvSpPr>
          <p:cNvPr id="3" name="Content Placeholder 2"/>
          <p:cNvSpPr>
            <a:spLocks noGrp="1"/>
          </p:cNvSpPr>
          <p:nvPr>
            <p:ph idx="1"/>
          </p:nvPr>
        </p:nvSpPr>
        <p:spPr/>
        <p:txBody>
          <a:bodyPr/>
          <a:lstStyle/>
          <a:p>
            <a:r>
              <a:rPr lang="en-US" dirty="0"/>
              <a:t>Explain types of ethical conflicts in marketing-information management</a:t>
            </a:r>
            <a:r>
              <a:rPr lang="en-US" dirty="0" smtClean="0"/>
              <a:t>.</a:t>
            </a:r>
          </a:p>
          <a:p>
            <a:pPr lvl="1"/>
            <a:r>
              <a:rPr lang="en-US" dirty="0" smtClean="0"/>
              <a:t>Keeping collected information confidential</a:t>
            </a:r>
            <a:endParaRPr lang="en-US" dirty="0"/>
          </a:p>
          <a:p>
            <a:r>
              <a:rPr lang="en-US" dirty="0" smtClean="0"/>
              <a:t>Discuss </a:t>
            </a:r>
            <a:r>
              <a:rPr lang="en-US" dirty="0"/>
              <a:t>ethical issues associated with obtaining information about competitors</a:t>
            </a:r>
            <a:r>
              <a:rPr lang="en-US" dirty="0" smtClean="0"/>
              <a:t>.</a:t>
            </a:r>
          </a:p>
          <a:p>
            <a:pPr lvl="1"/>
            <a:r>
              <a:rPr lang="en-US" dirty="0" smtClean="0"/>
              <a:t>Corporate spying is illegal and immoral</a:t>
            </a:r>
          </a:p>
          <a:p>
            <a:pPr lvl="1"/>
            <a:r>
              <a:rPr lang="en-US" dirty="0" smtClean="0"/>
              <a:t>A company is allowed to use published data about competitors that is available for public use</a:t>
            </a:r>
          </a:p>
          <a:p>
            <a:pPr lvl="1"/>
            <a:r>
              <a:rPr lang="en-US" dirty="0" smtClean="0"/>
              <a:t>A company may not use information obtained unethically.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lstStyle/>
          <a:p>
            <a:r>
              <a:rPr lang="en-US" dirty="0" smtClean="0"/>
              <a:t>Ethics in MIM</a:t>
            </a:r>
            <a:endParaRPr lang="en-US" dirty="0"/>
          </a:p>
        </p:txBody>
      </p:sp>
      <p:sp>
        <p:nvSpPr>
          <p:cNvPr id="3" name="Content Placeholder 2"/>
          <p:cNvSpPr>
            <a:spLocks noGrp="1"/>
          </p:cNvSpPr>
          <p:nvPr>
            <p:ph idx="1"/>
          </p:nvPr>
        </p:nvSpPr>
        <p:spPr>
          <a:xfrm>
            <a:off x="457200" y="1600200"/>
            <a:ext cx="8229600" cy="4724400"/>
          </a:xfrm>
        </p:spPr>
        <p:txBody>
          <a:bodyPr/>
          <a:lstStyle/>
          <a:p>
            <a:r>
              <a:rPr lang="en-US" dirty="0" smtClean="0"/>
              <a:t>Describe ethical issues created by the use of technology in data collection.</a:t>
            </a:r>
          </a:p>
          <a:p>
            <a:pPr lvl="1"/>
            <a:r>
              <a:rPr lang="en-US" dirty="0" smtClean="0"/>
              <a:t>Just like with law enforcement, technology may not be used to obtain information that the company has no right to</a:t>
            </a:r>
          </a:p>
          <a:p>
            <a:pPr lvl="1"/>
            <a:r>
              <a:rPr lang="en-US" dirty="0" smtClean="0"/>
              <a:t>Information collected by the company must be protected from inappropriate use or distribution</a:t>
            </a:r>
          </a:p>
          <a:p>
            <a:pPr lvl="1"/>
            <a:r>
              <a:rPr lang="en-US" dirty="0" smtClean="0"/>
              <a:t>Information collected from research surveys taken for one specific purpose (i.e. consumer credit) may not be used for marketing campaigns (i.e. direct mail)</a:t>
            </a:r>
          </a:p>
          <a:p>
            <a:pPr lvl="1"/>
            <a:r>
              <a:rPr lang="en-US" dirty="0" smtClean="0"/>
              <a:t>Use of “cookies”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96112"/>
          </a:xfrm>
        </p:spPr>
        <p:txBody>
          <a:bodyPr/>
          <a:lstStyle/>
          <a:p>
            <a:pPr algn="l"/>
            <a:r>
              <a:rPr lang="en-US" dirty="0" smtClean="0"/>
              <a:t>Technology</a:t>
            </a:r>
            <a:endParaRPr lang="en-US" dirty="0"/>
          </a:p>
        </p:txBody>
      </p:sp>
      <p:sp>
        <p:nvSpPr>
          <p:cNvPr id="3" name="Content Placeholder 2"/>
          <p:cNvSpPr>
            <a:spLocks noGrp="1"/>
          </p:cNvSpPr>
          <p:nvPr>
            <p:ph idx="1"/>
          </p:nvPr>
        </p:nvSpPr>
        <p:spPr/>
        <p:txBody>
          <a:bodyPr/>
          <a:lstStyle/>
          <a:p>
            <a:r>
              <a:rPr lang="en-US" dirty="0"/>
              <a:t>Identify ways that the use of technology impacts the marketing-information management function</a:t>
            </a:r>
            <a:r>
              <a:rPr lang="en-US" dirty="0" smtClean="0"/>
              <a:t>.</a:t>
            </a:r>
          </a:p>
          <a:p>
            <a:pPr lvl="1"/>
            <a:r>
              <a:rPr lang="en-US" dirty="0" smtClean="0"/>
              <a:t>Makes it easier to collect and store certain information</a:t>
            </a:r>
          </a:p>
          <a:p>
            <a:pPr lvl="1"/>
            <a:r>
              <a:rPr lang="en-US" dirty="0" smtClean="0"/>
              <a:t>Information can be analyzed using specialized software</a:t>
            </a:r>
          </a:p>
          <a:p>
            <a:pPr lvl="1"/>
            <a:r>
              <a:rPr lang="en-US" dirty="0" smtClean="0"/>
              <a:t>Many more details can be tracked</a:t>
            </a:r>
          </a:p>
          <a:p>
            <a:r>
              <a:rPr lang="en-US" dirty="0" smtClean="0"/>
              <a:t>Describe </a:t>
            </a:r>
            <a:r>
              <a:rPr lang="en-US" dirty="0"/>
              <a:t>how the use of the Internet for marketing-information management tracks and monitors customer website activities.</a:t>
            </a:r>
          </a:p>
          <a:p>
            <a:pPr lvl="1"/>
            <a:r>
              <a:rPr lang="en-US" dirty="0" smtClean="0"/>
              <a:t>Use of “cookies”</a:t>
            </a:r>
          </a:p>
          <a:p>
            <a:pPr lvl="1"/>
            <a:r>
              <a:rPr lang="en-US" dirty="0" smtClean="0"/>
              <a:t>Accurate count of hits to a website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idx="1"/>
          </p:nvPr>
        </p:nvSpPr>
        <p:spPr/>
        <p:txBody>
          <a:bodyPr>
            <a:normAutofit/>
          </a:bodyPr>
          <a:lstStyle/>
          <a:p>
            <a:r>
              <a:rPr lang="en-US" dirty="0"/>
              <a:t>Discuss how customer-to-business communications on the Internet can be used in marketing-information management (e.g., email reminders, popup notices, online focus groups, etc</a:t>
            </a:r>
            <a:r>
              <a:rPr lang="en-US" dirty="0" smtClean="0"/>
              <a:t>.)</a:t>
            </a:r>
          </a:p>
          <a:p>
            <a:pPr lvl="1"/>
            <a:r>
              <a:rPr lang="en-US" dirty="0" smtClean="0"/>
              <a:t>Computers track details well and software can provide reminders to customers</a:t>
            </a:r>
          </a:p>
          <a:p>
            <a:pPr lvl="1"/>
            <a:r>
              <a:rPr lang="en-US" dirty="0" smtClean="0"/>
              <a:t>Customers can choose to go to company websites and/or join online groups and submit their opinions and suggestions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Technology</a:t>
            </a:r>
            <a:endParaRPr lang="en-US" dirty="0"/>
          </a:p>
        </p:txBody>
      </p:sp>
      <p:sp>
        <p:nvSpPr>
          <p:cNvPr id="3" name="Content Placeholder 2"/>
          <p:cNvSpPr>
            <a:spLocks noGrp="1"/>
          </p:cNvSpPr>
          <p:nvPr>
            <p:ph idx="1"/>
          </p:nvPr>
        </p:nvSpPr>
        <p:spPr/>
        <p:txBody>
          <a:bodyPr/>
          <a:lstStyle/>
          <a:p>
            <a:r>
              <a:rPr lang="en-US" dirty="0" smtClean="0"/>
              <a:t>Explain how the Internet provides services for conducting research (e.g., search engines, tools for online surveys, database access, blogs, etc.)</a:t>
            </a:r>
          </a:p>
          <a:p>
            <a:pPr lvl="1"/>
            <a:r>
              <a:rPr lang="en-US" dirty="0" smtClean="0"/>
              <a:t>There are many sources of information available on the Internet</a:t>
            </a:r>
          </a:p>
          <a:p>
            <a:pPr lvl="2"/>
            <a:r>
              <a:rPr lang="en-US" dirty="0" smtClean="0"/>
              <a:t>General and specialized libraries</a:t>
            </a:r>
          </a:p>
          <a:p>
            <a:pPr lvl="2"/>
            <a:r>
              <a:rPr lang="en-US" dirty="0" smtClean="0"/>
              <a:t>Search engines for finding specific sites or information</a:t>
            </a:r>
          </a:p>
          <a:p>
            <a:pPr lvl="2"/>
            <a:r>
              <a:rPr lang="en-US" dirty="0" smtClean="0"/>
              <a:t>Paid services that assist with locating research information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en-US" dirty="0" smtClean="0"/>
              <a:t>Technology</a:t>
            </a:r>
            <a:endParaRPr lang="en-US" dirty="0"/>
          </a:p>
        </p:txBody>
      </p:sp>
      <p:sp>
        <p:nvSpPr>
          <p:cNvPr id="3" name="Content Placeholder 2"/>
          <p:cNvSpPr>
            <a:spLocks noGrp="1"/>
          </p:cNvSpPr>
          <p:nvPr>
            <p:ph idx="1"/>
          </p:nvPr>
        </p:nvSpPr>
        <p:spPr/>
        <p:txBody>
          <a:bodyPr>
            <a:normAutofit/>
          </a:bodyPr>
          <a:lstStyle/>
          <a:p>
            <a:r>
              <a:rPr lang="en-US" dirty="0"/>
              <a:t>Discuss marketers’ use of virtual realties and simulations in marketing-information management</a:t>
            </a:r>
            <a:r>
              <a:rPr lang="en-US" dirty="0" smtClean="0"/>
              <a:t>.</a:t>
            </a:r>
          </a:p>
          <a:p>
            <a:pPr lvl="1"/>
            <a:r>
              <a:rPr lang="en-US" dirty="0" smtClean="0"/>
              <a:t>Marketers use games and online simulations to engage the customer and glean preference information</a:t>
            </a:r>
          </a:p>
          <a:p>
            <a:pPr lvl="1"/>
            <a:r>
              <a:rPr lang="en-US" dirty="0" smtClean="0"/>
              <a:t>Customers can make choices based on preset simulations and the information can be recorded to help the company better understand the mind of the consumer.</a:t>
            </a:r>
            <a:endParaRPr lang="en-US" dirty="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Technology</a:t>
            </a:r>
            <a:endParaRPr lang="en-US" dirty="0"/>
          </a:p>
        </p:txBody>
      </p:sp>
      <p:sp>
        <p:nvSpPr>
          <p:cNvPr id="3" name="Content Placeholder 2"/>
          <p:cNvSpPr>
            <a:spLocks noGrp="1"/>
          </p:cNvSpPr>
          <p:nvPr>
            <p:ph idx="1"/>
          </p:nvPr>
        </p:nvSpPr>
        <p:spPr>
          <a:xfrm>
            <a:off x="457200" y="1828800"/>
            <a:ext cx="8229600" cy="4495800"/>
          </a:xfrm>
        </p:spPr>
        <p:txBody>
          <a:bodyPr>
            <a:normAutofit lnSpcReduction="10000"/>
          </a:bodyPr>
          <a:lstStyle/>
          <a:p>
            <a:r>
              <a:rPr lang="en-US" dirty="0" smtClean="0"/>
              <a:t>Describe how the use of Global Positioning Systems (GPS) can facilitate marketing-information management.</a:t>
            </a:r>
          </a:p>
          <a:p>
            <a:pPr lvl="1"/>
            <a:r>
              <a:rPr lang="en-US" dirty="0" smtClean="0"/>
              <a:t>Because customers aren’t always stationary and some move from one area of the state or country to another, GPS helps companies understand who is making the buying decisions </a:t>
            </a:r>
          </a:p>
          <a:p>
            <a:r>
              <a:rPr lang="en-US" dirty="0" smtClean="0"/>
              <a:t>Explain the use of data analysis software in marketing-information management.</a:t>
            </a:r>
          </a:p>
          <a:p>
            <a:pPr lvl="1"/>
            <a:r>
              <a:rPr lang="en-US" dirty="0" smtClean="0"/>
              <a:t>Specialized software allows data to be analyzed properly</a:t>
            </a:r>
          </a:p>
          <a:p>
            <a:pPr lvl="1"/>
            <a:r>
              <a:rPr lang="en-US" dirty="0" smtClean="0"/>
              <a:t>Can be set up to give the information in a specified format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a:bodyPr>
          <a:lstStyle/>
          <a:p>
            <a:pPr algn="l"/>
            <a:r>
              <a:rPr lang="en-US" dirty="0" smtClean="0"/>
              <a:t>Vocabulary</a:t>
            </a:r>
            <a:endParaRPr lang="en-US" dirty="0"/>
          </a:p>
        </p:txBody>
      </p:sp>
      <p:sp>
        <p:nvSpPr>
          <p:cNvPr id="3" name="Content Placeholder 2"/>
          <p:cNvSpPr>
            <a:spLocks noGrp="1"/>
          </p:cNvSpPr>
          <p:nvPr>
            <p:ph idx="1"/>
          </p:nvPr>
        </p:nvSpPr>
        <p:spPr>
          <a:xfrm>
            <a:off x="457200" y="1524000"/>
            <a:ext cx="8229600" cy="4800600"/>
          </a:xfrm>
        </p:spPr>
        <p:txBody>
          <a:bodyPr>
            <a:normAutofit fontScale="92500" lnSpcReduction="20000"/>
          </a:bodyPr>
          <a:lstStyle/>
          <a:p>
            <a:pPr>
              <a:buNone/>
            </a:pPr>
            <a:r>
              <a:rPr lang="en-US" dirty="0"/>
              <a:t>Define the following terms: </a:t>
            </a:r>
            <a:endParaRPr lang="en-US" dirty="0" smtClean="0"/>
          </a:p>
          <a:p>
            <a:r>
              <a:rPr lang="en-US" dirty="0" smtClean="0"/>
              <a:t>Self-Regulation – The company or industry enforces its own rules for interacting with its customers</a:t>
            </a:r>
          </a:p>
          <a:p>
            <a:pPr lvl="1"/>
            <a:r>
              <a:rPr lang="en-US" dirty="0" smtClean="0"/>
              <a:t>There aren’t any specific laws or government regulations concerning that company’s or industry’s products</a:t>
            </a:r>
          </a:p>
          <a:p>
            <a:r>
              <a:rPr lang="en-US" b="1" dirty="0" smtClean="0"/>
              <a:t>SUGGING</a:t>
            </a:r>
          </a:p>
          <a:p>
            <a:pPr lvl="1"/>
            <a:r>
              <a:rPr lang="en-US" dirty="0" smtClean="0"/>
              <a:t>Selling under the guise of a survey (research</a:t>
            </a:r>
            <a:r>
              <a:rPr lang="en-US" dirty="0"/>
              <a:t>) </a:t>
            </a:r>
            <a:r>
              <a:rPr lang="en-US" dirty="0" smtClean="0"/>
              <a:t>- a </a:t>
            </a:r>
            <a:r>
              <a:rPr lang="en-US" dirty="0"/>
              <a:t>product marketer falsely pretends to be a market researcher conducting a survey, when in reality they are simply trying to sell the product in question</a:t>
            </a:r>
            <a:endParaRPr lang="en-US" dirty="0" smtClean="0"/>
          </a:p>
          <a:p>
            <a:r>
              <a:rPr lang="en-US" b="1" dirty="0" smtClean="0"/>
              <a:t>FRUGGING</a:t>
            </a:r>
          </a:p>
          <a:p>
            <a:pPr lvl="1"/>
            <a:r>
              <a:rPr lang="en-US" dirty="0" smtClean="0"/>
              <a:t>Fundraising under the guise of a survey </a:t>
            </a:r>
            <a:r>
              <a:rPr lang="en-US" dirty="0"/>
              <a:t>- a product marketer falsely purports to be a market researcher conducting a statistical survey, when in reality the "researcher" is attempting to solicit a donation</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SUGGing</a:t>
            </a:r>
            <a:r>
              <a:rPr lang="en-US" dirty="0" smtClean="0"/>
              <a:t> and </a:t>
            </a:r>
            <a:r>
              <a:rPr lang="en-US" dirty="0" err="1" smtClean="0"/>
              <a:t>FRUGGing</a:t>
            </a:r>
            <a:endParaRPr lang="en-US" dirty="0"/>
          </a:p>
        </p:txBody>
      </p:sp>
      <p:sp>
        <p:nvSpPr>
          <p:cNvPr id="3" name="Content Placeholder 2"/>
          <p:cNvSpPr>
            <a:spLocks noGrp="1"/>
          </p:cNvSpPr>
          <p:nvPr>
            <p:ph idx="1"/>
          </p:nvPr>
        </p:nvSpPr>
        <p:spPr/>
        <p:txBody>
          <a:bodyPr/>
          <a:lstStyle/>
          <a:p>
            <a:r>
              <a:rPr lang="en-US" dirty="0">
                <a:hlinkClick r:id="rId2" action="ppaction://hlinksldjump"/>
              </a:rPr>
              <a:t>http://www.dmnews.com/sugging-and-frugging-practices-as-ugly-as-they-sound/article/94425/</a:t>
            </a:r>
            <a:endParaRPr lang="en-US" dirty="0"/>
          </a:p>
        </p:txBody>
      </p:sp>
    </p:spTree>
    <p:extLst>
      <p:ext uri="{BB962C8B-B14F-4D97-AF65-F5344CB8AC3E}">
        <p14:creationId xmlns:p14="http://schemas.microsoft.com/office/powerpoint/2010/main" val="2259202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a:t>
            </a:r>
            <a:r>
              <a:rPr lang="en-US" sz="3600" dirty="0" smtClean="0"/>
              <a:t>cont.</a:t>
            </a:r>
            <a:endParaRPr lang="en-US" sz="3600" dirty="0"/>
          </a:p>
        </p:txBody>
      </p:sp>
      <p:sp>
        <p:nvSpPr>
          <p:cNvPr id="3" name="Content Placeholder 2"/>
          <p:cNvSpPr>
            <a:spLocks noGrp="1"/>
          </p:cNvSpPr>
          <p:nvPr>
            <p:ph idx="1"/>
          </p:nvPr>
        </p:nvSpPr>
        <p:spPr/>
        <p:txBody>
          <a:bodyPr/>
          <a:lstStyle/>
          <a:p>
            <a:r>
              <a:rPr lang="en-US" dirty="0" smtClean="0"/>
              <a:t>Privacy</a:t>
            </a:r>
          </a:p>
          <a:p>
            <a:pPr lvl="1"/>
            <a:r>
              <a:rPr lang="en-US" dirty="0" smtClean="0"/>
              <a:t>The concept that an individual’s personal information (contact, SSN, preferences, etc.) are to be safely kept by the company and only shared or used as agreed to by the customer.</a:t>
            </a:r>
          </a:p>
          <a:p>
            <a:pPr lvl="1"/>
            <a:r>
              <a:rPr lang="en-US" dirty="0" smtClean="0"/>
              <a:t>There are legal requirements for a company to safeguard certain information</a:t>
            </a:r>
          </a:p>
          <a:p>
            <a:pPr lvl="1"/>
            <a:r>
              <a:rPr lang="en-US" dirty="0" smtClean="0"/>
              <a:t>There are morale obligations as well</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en-US" dirty="0" smtClean="0"/>
              <a:t>Self-regulation</a:t>
            </a:r>
            <a:endParaRPr lang="en-US" dirty="0"/>
          </a:p>
        </p:txBody>
      </p:sp>
      <p:sp>
        <p:nvSpPr>
          <p:cNvPr id="3" name="Content Placeholder 2"/>
          <p:cNvSpPr>
            <a:spLocks noGrp="1"/>
          </p:cNvSpPr>
          <p:nvPr>
            <p:ph idx="1"/>
          </p:nvPr>
        </p:nvSpPr>
        <p:spPr/>
        <p:txBody>
          <a:bodyPr>
            <a:normAutofit/>
          </a:bodyPr>
          <a:lstStyle/>
          <a:p>
            <a:r>
              <a:rPr lang="en-US" dirty="0"/>
              <a:t>Explain the role of self-regulation for marketing </a:t>
            </a:r>
            <a:r>
              <a:rPr lang="en-US" dirty="0" smtClean="0"/>
              <a:t>researchers</a:t>
            </a:r>
          </a:p>
          <a:p>
            <a:pPr lvl="1"/>
            <a:r>
              <a:rPr lang="en-US" dirty="0" smtClean="0"/>
              <a:t>For the good of the marketing research industry, high standards are set in the way information is collected and handled </a:t>
            </a:r>
          </a:p>
          <a:p>
            <a:pPr lvl="1"/>
            <a:r>
              <a:rPr lang="en-US" dirty="0" smtClean="0"/>
              <a:t>This protects the industry because customers will trust the people giving the survey</a:t>
            </a:r>
          </a:p>
          <a:p>
            <a:pPr lvl="1"/>
            <a:r>
              <a:rPr lang="en-US" dirty="0" smtClean="0"/>
              <a:t>Any researcher failing to follow the self-regulation guidelines will be punished or expelled from the association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Privacy</a:t>
            </a:r>
            <a:endParaRPr lang="en-US" dirty="0"/>
          </a:p>
        </p:txBody>
      </p:sp>
      <p:sp>
        <p:nvSpPr>
          <p:cNvPr id="3" name="Content Placeholder 2"/>
          <p:cNvSpPr>
            <a:spLocks noGrp="1"/>
          </p:cNvSpPr>
          <p:nvPr>
            <p:ph idx="1"/>
          </p:nvPr>
        </p:nvSpPr>
        <p:spPr/>
        <p:txBody>
          <a:bodyPr/>
          <a:lstStyle/>
          <a:p>
            <a:r>
              <a:rPr lang="en-US" dirty="0" smtClean="0"/>
              <a:t>Discuss privacy concerns associated with the collection, storage, mining, and use of data</a:t>
            </a:r>
          </a:p>
          <a:p>
            <a:pPr lvl="1"/>
            <a:r>
              <a:rPr lang="en-US" dirty="0" smtClean="0"/>
              <a:t>All personal data must be protected from inappropriate use</a:t>
            </a:r>
          </a:p>
          <a:p>
            <a:pPr lvl="1"/>
            <a:r>
              <a:rPr lang="en-US" dirty="0" smtClean="0"/>
              <a:t>Information collected for one purpose might be ineligible for use in another purpose</a:t>
            </a:r>
          </a:p>
          <a:p>
            <a:pPr lvl="1"/>
            <a:r>
              <a:rPr lang="en-US" dirty="0" smtClean="0"/>
              <a:t>Certain data might not be allowed to be stored (i.e. SSN) or might have to be encoded and separated from other information</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Legal Issues</a:t>
            </a:r>
            <a:endParaRPr lang="en-US" dirty="0"/>
          </a:p>
        </p:txBody>
      </p:sp>
      <p:sp>
        <p:nvSpPr>
          <p:cNvPr id="3" name="Content Placeholder 2"/>
          <p:cNvSpPr>
            <a:spLocks noGrp="1"/>
          </p:cNvSpPr>
          <p:nvPr>
            <p:ph idx="1"/>
          </p:nvPr>
        </p:nvSpPr>
        <p:spPr/>
        <p:txBody>
          <a:bodyPr>
            <a:normAutofit/>
          </a:bodyPr>
          <a:lstStyle/>
          <a:p>
            <a:r>
              <a:rPr lang="en-US" dirty="0" smtClean="0"/>
              <a:t>Describe the legalities associated with the collection of marketing data from children.</a:t>
            </a:r>
          </a:p>
          <a:p>
            <a:pPr lvl="1"/>
            <a:r>
              <a:rPr lang="en-US" dirty="0" smtClean="0"/>
              <a:t>Companies must be careful about collecting information about children under 18 years old</a:t>
            </a:r>
          </a:p>
          <a:p>
            <a:pPr lvl="1"/>
            <a:r>
              <a:rPr lang="en-US" dirty="0" smtClean="0"/>
              <a:t>While buying preferences and opinions are fine, personal data must be very carefully handled (think Sony </a:t>
            </a:r>
            <a:r>
              <a:rPr lang="en-US" dirty="0" err="1" smtClean="0"/>
              <a:t>Playstation</a:t>
            </a:r>
            <a:r>
              <a:rPr lang="en-US" dirty="0" smtClean="0"/>
              <a:t> fiasco)</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t>Legal Issues</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dirty="0" smtClean="0"/>
              <a:t>Discuss legal issues associated with the collection and sharing of health-care data.</a:t>
            </a:r>
          </a:p>
          <a:p>
            <a:pPr lvl="1"/>
            <a:r>
              <a:rPr lang="en-US" dirty="0" smtClean="0"/>
              <a:t>Health Insurance Portability and Accountability Act (HIPAA) enacted August 21, 1996</a:t>
            </a:r>
          </a:p>
          <a:p>
            <a:pPr lvl="1"/>
            <a:r>
              <a:rPr lang="en-US" dirty="0" smtClean="0"/>
              <a:t>It establishes regulations for the use and disclosure of Protected Health Information (PHI). PHI is any information held by a covered entity which concerns health status, provision of health care, or payment for health care that can be linked to an individual. This is interpreted rather broadly and includes any part of an individual's medical record or payment history.</a:t>
            </a:r>
          </a:p>
          <a:p>
            <a:pPr lvl="1"/>
            <a:r>
              <a:rPr lang="en-US" dirty="0" smtClean="0"/>
              <a:t>They also must disclose PHI when required to do so by law, such as reporting suspected child abuse to state child welfare agencies.</a:t>
            </a:r>
          </a:p>
          <a:p>
            <a:pPr lvl="1"/>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Issues</a:t>
            </a:r>
            <a:endParaRPr lang="en-US" dirty="0"/>
          </a:p>
        </p:txBody>
      </p:sp>
      <p:sp>
        <p:nvSpPr>
          <p:cNvPr id="3" name="Content Placeholder 2"/>
          <p:cNvSpPr>
            <a:spLocks noGrp="1"/>
          </p:cNvSpPr>
          <p:nvPr>
            <p:ph idx="1"/>
          </p:nvPr>
        </p:nvSpPr>
        <p:spPr/>
        <p:txBody>
          <a:bodyPr/>
          <a:lstStyle/>
          <a:p>
            <a:r>
              <a:rPr lang="en-US" dirty="0" smtClean="0"/>
              <a:t>Explain legal issues associated with the protection of information held by financial institutions.</a:t>
            </a:r>
          </a:p>
          <a:p>
            <a:pPr lvl="1"/>
            <a:r>
              <a:rPr lang="en-US" dirty="0" smtClean="0"/>
              <a:t>Because financial institutions track personal information that includes SSN and bank account numbers, customer data must be protected from theft or unauthorized use.</a:t>
            </a:r>
          </a:p>
          <a:p>
            <a:pPr lvl="1"/>
            <a:r>
              <a:rPr lang="en-US" dirty="0" smtClean="0"/>
              <a:t>Improper handling or protection of the customer’s information could result in criminal prosecution or fines</a:t>
            </a:r>
          </a:p>
          <a:p>
            <a:pPr lvl="1"/>
            <a:r>
              <a:rPr lang="en-US" dirty="0" smtClean="0"/>
              <a:t>The financial information could be used in Identity Theft, so it must be kept safe</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en-US" dirty="0" smtClean="0"/>
              <a:t>Legal Issues</a:t>
            </a:r>
            <a:endParaRPr lang="en-US" dirty="0"/>
          </a:p>
        </p:txBody>
      </p:sp>
      <p:sp>
        <p:nvSpPr>
          <p:cNvPr id="3" name="Content Placeholder 2"/>
          <p:cNvSpPr>
            <a:spLocks noGrp="1"/>
          </p:cNvSpPr>
          <p:nvPr>
            <p:ph idx="1"/>
          </p:nvPr>
        </p:nvSpPr>
        <p:spPr>
          <a:xfrm>
            <a:off x="457200" y="1524000"/>
            <a:ext cx="8229600" cy="4800600"/>
          </a:xfrm>
        </p:spPr>
        <p:txBody>
          <a:bodyPr>
            <a:normAutofit/>
          </a:bodyPr>
          <a:lstStyle/>
          <a:p>
            <a:r>
              <a:rPr lang="en-US" dirty="0" smtClean="0"/>
              <a:t>Discuss why marketing researchers are excluded from governance under the CAN-SPAM </a:t>
            </a:r>
            <a:r>
              <a:rPr lang="en-US" dirty="0"/>
              <a:t>Act (</a:t>
            </a:r>
            <a:r>
              <a:rPr lang="en-US" dirty="0">
                <a:solidFill>
                  <a:srgbClr val="FF0000"/>
                </a:solidFill>
              </a:rPr>
              <a:t>C</a:t>
            </a:r>
            <a:r>
              <a:rPr lang="en-US" dirty="0"/>
              <a:t>ontrolling the </a:t>
            </a:r>
            <a:r>
              <a:rPr lang="en-US" dirty="0">
                <a:solidFill>
                  <a:srgbClr val="FF0000"/>
                </a:solidFill>
              </a:rPr>
              <a:t>A</a:t>
            </a:r>
            <a:r>
              <a:rPr lang="en-US" dirty="0"/>
              <a:t>ssault of </a:t>
            </a:r>
            <a:r>
              <a:rPr lang="en-US" dirty="0">
                <a:solidFill>
                  <a:srgbClr val="FF0000"/>
                </a:solidFill>
              </a:rPr>
              <a:t>N</a:t>
            </a:r>
            <a:r>
              <a:rPr lang="en-US" dirty="0"/>
              <a:t>on-</a:t>
            </a:r>
            <a:r>
              <a:rPr lang="en-US" dirty="0">
                <a:solidFill>
                  <a:srgbClr val="FF0000"/>
                </a:solidFill>
              </a:rPr>
              <a:t>S</a:t>
            </a:r>
            <a:r>
              <a:rPr lang="en-US" dirty="0"/>
              <a:t>olicited </a:t>
            </a:r>
            <a:r>
              <a:rPr lang="en-US" dirty="0">
                <a:solidFill>
                  <a:srgbClr val="FF0000"/>
                </a:solidFill>
              </a:rPr>
              <a:t>P</a:t>
            </a:r>
            <a:r>
              <a:rPr lang="en-US" dirty="0"/>
              <a:t>ornography </a:t>
            </a:r>
            <a:r>
              <a:rPr lang="en-US" dirty="0">
                <a:solidFill>
                  <a:srgbClr val="FF0000"/>
                </a:solidFill>
              </a:rPr>
              <a:t>A</a:t>
            </a:r>
            <a:r>
              <a:rPr lang="en-US" dirty="0"/>
              <a:t>nd </a:t>
            </a:r>
            <a:r>
              <a:rPr lang="en-US" dirty="0">
                <a:solidFill>
                  <a:srgbClr val="FF0000"/>
                </a:solidFill>
              </a:rPr>
              <a:t>M</a:t>
            </a:r>
            <a:r>
              <a:rPr lang="en-US" dirty="0"/>
              <a:t>arketing Act of </a:t>
            </a:r>
            <a:r>
              <a:rPr lang="en-US" dirty="0" smtClean="0"/>
              <a:t>2003)</a:t>
            </a:r>
          </a:p>
          <a:p>
            <a:pPr lvl="1"/>
            <a:r>
              <a:rPr lang="en-US" dirty="0" smtClean="0"/>
              <a:t>Researchers aren’t permitted to use their collected information for anything other than the purpose it was collected</a:t>
            </a:r>
          </a:p>
          <a:p>
            <a:pPr lvl="1"/>
            <a:r>
              <a:rPr lang="en-US" dirty="0" smtClean="0"/>
              <a:t>Under Federal Trade Commission  - however mostly self-regulated</a:t>
            </a:r>
          </a:p>
          <a:p>
            <a:pPr lvl="1"/>
            <a:r>
              <a:rPr lang="en-US" dirty="0" smtClean="0"/>
              <a:t>It </a:t>
            </a:r>
            <a:r>
              <a:rPr lang="en-US" dirty="0"/>
              <a:t>does not require e-mailers to get permission before they send marketing messages</a:t>
            </a:r>
            <a:endParaRPr lang="en-US" dirty="0" smtClean="0"/>
          </a:p>
          <a:p>
            <a:pPr marL="0" indent="0">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Legal Issues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Describe legal issues associated with callbacks.</a:t>
            </a:r>
          </a:p>
          <a:p>
            <a:pPr lvl="1"/>
            <a:r>
              <a:rPr lang="en-US" dirty="0" smtClean="0"/>
              <a:t>Ensuring that you are talking to the same person who called in the request</a:t>
            </a:r>
          </a:p>
          <a:p>
            <a:pPr lvl="1"/>
            <a:r>
              <a:rPr lang="en-US" dirty="0" smtClean="0"/>
              <a:t>Being certain that you do not give out information to someone unauthorized to have it. </a:t>
            </a:r>
          </a:p>
          <a:p>
            <a:pPr lvl="1"/>
            <a:r>
              <a:rPr lang="en-US" dirty="0" smtClean="0"/>
              <a:t>Think medical call back (HIPAA) or school call about grades.</a:t>
            </a:r>
          </a:p>
          <a:p>
            <a:r>
              <a:rPr lang="en-US" dirty="0" smtClean="0"/>
              <a:t>Discuss legal issues associated with the use of automatic dialers when collecting data.</a:t>
            </a:r>
          </a:p>
          <a:p>
            <a:pPr lvl="1"/>
            <a:r>
              <a:rPr lang="en-US" dirty="0" smtClean="0"/>
              <a:t>Automated dialers are computers with speech recognition software.</a:t>
            </a:r>
          </a:p>
          <a:p>
            <a:pPr lvl="1"/>
            <a:r>
              <a:rPr lang="en-US" dirty="0" smtClean="0"/>
              <a:t>A customer could inadvertently give personal, protected, information that must then be removed or stored separately</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Legal Issues</a:t>
            </a:r>
            <a:endParaRPr lang="en-US" dirty="0"/>
          </a:p>
        </p:txBody>
      </p:sp>
      <p:sp>
        <p:nvSpPr>
          <p:cNvPr id="3" name="Content Placeholder 2"/>
          <p:cNvSpPr>
            <a:spLocks noGrp="1"/>
          </p:cNvSpPr>
          <p:nvPr>
            <p:ph idx="1"/>
          </p:nvPr>
        </p:nvSpPr>
        <p:spPr/>
        <p:txBody>
          <a:bodyPr/>
          <a:lstStyle/>
          <a:p>
            <a:r>
              <a:rPr lang="en-US" dirty="0" smtClean="0"/>
              <a:t>Ascertain the current status of privacy/data security legislation.</a:t>
            </a:r>
          </a:p>
          <a:p>
            <a:pPr lvl="1"/>
            <a:r>
              <a:rPr lang="en-US" dirty="0" smtClean="0"/>
              <a:t>Rules and laws are being updated to ensure the protection of identities (customers’ personal information)</a:t>
            </a:r>
          </a:p>
          <a:p>
            <a:r>
              <a:rPr lang="en-US" dirty="0" smtClean="0"/>
              <a:t>Discuss reasons that marketing researchers must consider state, federal, and international laws when collecting data.</a:t>
            </a:r>
          </a:p>
          <a:p>
            <a:pPr lvl="1"/>
            <a:r>
              <a:rPr lang="en-US" dirty="0" smtClean="0"/>
              <a:t>Legal liabilities (fines, criminal prosecution, sanctions)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533</TotalTime>
  <Words>1955</Words>
  <Application>Microsoft Office PowerPoint</Application>
  <PresentationFormat>On-screen Show (4:3)</PresentationFormat>
  <Paragraphs>203</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Flow</vt:lpstr>
      <vt:lpstr>4.00  Understand promotion and intermediate uses of marketing-information.</vt:lpstr>
      <vt:lpstr>MIM Vocabulary</vt:lpstr>
      <vt:lpstr>Who uses marketing research?</vt:lpstr>
      <vt:lpstr>Marketing Information Management (MIM)</vt:lpstr>
      <vt:lpstr>Marketing Information Management (MIM)</vt:lpstr>
      <vt:lpstr>MIM</vt:lpstr>
      <vt:lpstr>MIM</vt:lpstr>
      <vt:lpstr>MIM</vt:lpstr>
      <vt:lpstr>MIM</vt:lpstr>
      <vt:lpstr>MIM</vt:lpstr>
      <vt:lpstr>MIM System</vt:lpstr>
      <vt:lpstr>MIM System</vt:lpstr>
      <vt:lpstr>MIM System</vt:lpstr>
      <vt:lpstr>MIM System</vt:lpstr>
      <vt:lpstr>Credibility and Ethics</vt:lpstr>
      <vt:lpstr>Credibility and Ethics</vt:lpstr>
      <vt:lpstr>Ethics in MIM</vt:lpstr>
      <vt:lpstr>Ethics in MIM</vt:lpstr>
      <vt:lpstr>Technology</vt:lpstr>
      <vt:lpstr>Technology</vt:lpstr>
      <vt:lpstr>Technology</vt:lpstr>
      <vt:lpstr>Technology</vt:lpstr>
      <vt:lpstr>Technology</vt:lpstr>
      <vt:lpstr>Vocabulary</vt:lpstr>
      <vt:lpstr>SUGGing and FRUGGing</vt:lpstr>
      <vt:lpstr>Vocabulary cont.</vt:lpstr>
      <vt:lpstr>Self-regulation</vt:lpstr>
      <vt:lpstr>Privacy</vt:lpstr>
      <vt:lpstr>Legal Issues</vt:lpstr>
      <vt:lpstr>Legal Issues</vt:lpstr>
      <vt:lpstr>Legal Issues</vt:lpstr>
      <vt:lpstr>Legal Issues</vt:lpstr>
      <vt:lpstr>Legal Issues</vt:lpstr>
      <vt:lpstr>Legal Issues</vt:lpstr>
    </vt:vector>
  </TitlesOfParts>
  <Company>Guilford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4.00  Understand promotion and intermediate uses of marketing-information.</dc:title>
  <dc:creator>art.close</dc:creator>
  <cp:lastModifiedBy>Karen Isbell</cp:lastModifiedBy>
  <cp:revision>69</cp:revision>
  <cp:lastPrinted>2014-04-07T14:40:33Z</cp:lastPrinted>
  <dcterms:created xsi:type="dcterms:W3CDTF">2011-11-21T15:11:51Z</dcterms:created>
  <dcterms:modified xsi:type="dcterms:W3CDTF">2014-04-07T14:53:39Z</dcterms:modified>
</cp:coreProperties>
</file>