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79" r:id="rId10"/>
    <p:sldId id="281" r:id="rId11"/>
    <p:sldId id="280" r:id="rId12"/>
    <p:sldId id="264" r:id="rId13"/>
    <p:sldId id="265" r:id="rId14"/>
    <p:sldId id="266" r:id="rId15"/>
    <p:sldId id="267" r:id="rId16"/>
    <p:sldId id="268" r:id="rId17"/>
    <p:sldId id="269" r:id="rId18"/>
    <p:sldId id="270" r:id="rId19"/>
    <p:sldId id="271" r:id="rId20"/>
    <p:sldId id="273" r:id="rId21"/>
    <p:sldId id="274" r:id="rId22"/>
    <p:sldId id="275" r:id="rId23"/>
    <p:sldId id="276" r:id="rId24"/>
    <p:sldId id="277" r:id="rId25"/>
    <p:sldId id="278"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336" y="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2F6110F8-8BDC-43BD-A3E2-91CE0B1B52CC}" type="datetimeFigureOut">
              <a:rPr lang="en-US" smtClean="0"/>
              <a:pPr/>
              <a:t>4/3/2014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FD4B2-5262-4947-AEBD-5A679EF61407}" type="slidenum">
              <a:rPr lang="en-US" smtClean="0"/>
              <a:pPr/>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6110F8-8BDC-43BD-A3E2-91CE0B1B52CC}" type="datetimeFigureOut">
              <a:rPr lang="en-US" smtClean="0"/>
              <a:pPr/>
              <a:t>4/3/2014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FD4B2-5262-4947-AEBD-5A679EF6140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2F6110F8-8BDC-43BD-A3E2-91CE0B1B52CC}" type="datetimeFigureOut">
              <a:rPr lang="en-US" smtClean="0"/>
              <a:pPr/>
              <a:t>4/3/2014</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E35FD4B2-5262-4947-AEBD-5A679EF6140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F6110F8-8BDC-43BD-A3E2-91CE0B1B52CC}" type="datetimeFigureOut">
              <a:rPr lang="en-US" smtClean="0"/>
              <a:pPr/>
              <a:t>4/3/2014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5FD4B2-5262-4947-AEBD-5A679EF6140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6110F8-8BDC-43BD-A3E2-91CE0B1B52CC}" type="datetimeFigureOut">
              <a:rPr lang="en-US" smtClean="0"/>
              <a:pPr/>
              <a:t>4/3/2014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5FD4B2-5262-4947-AEBD-5A679EF6140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F6110F8-8BDC-43BD-A3E2-91CE0B1B52CC}" type="datetimeFigureOut">
              <a:rPr lang="en-US" smtClean="0"/>
              <a:pPr/>
              <a:t>4/3/2014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5FD4B2-5262-4947-AEBD-5A679EF6140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6110F8-8BDC-43BD-A3E2-91CE0B1B52CC}" type="datetimeFigureOut">
              <a:rPr lang="en-US" smtClean="0"/>
              <a:pPr/>
              <a:t>4/3/2014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5FD4B2-5262-4947-AEBD-5A679EF6140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F6110F8-8BDC-43BD-A3E2-91CE0B1B52CC}" type="datetimeFigureOut">
              <a:rPr lang="en-US" smtClean="0"/>
              <a:pPr/>
              <a:t>4/3/2014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5FD4B2-5262-4947-AEBD-5A679EF61407}" type="slidenum">
              <a:rPr lang="en-US" smtClean="0"/>
              <a:pPr/>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2F6110F8-8BDC-43BD-A3E2-91CE0B1B52CC}" type="datetimeFigureOut">
              <a:rPr lang="en-US" smtClean="0"/>
              <a:pPr/>
              <a:t>4/3/2014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5FD4B2-5262-4947-AEBD-5A679EF61407}" type="slidenum">
              <a:rPr lang="en-US" smtClean="0"/>
              <a:pPr/>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6110F8-8BDC-43BD-A3E2-91CE0B1B52CC}" type="datetimeFigureOut">
              <a:rPr lang="en-US" smtClean="0"/>
              <a:pPr/>
              <a:t>4/3/2014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FD4B2-5262-4947-AEBD-5A679EF6140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6110F8-8BDC-43BD-A3E2-91CE0B1B52CC}" type="datetimeFigureOut">
              <a:rPr lang="en-US" smtClean="0"/>
              <a:pPr/>
              <a:t>4/3/2014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FD4B2-5262-4947-AEBD-5A679EF6140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2F6110F8-8BDC-43BD-A3E2-91CE0B1B52CC}" type="datetimeFigureOut">
              <a:rPr lang="en-US" smtClean="0"/>
              <a:pPr/>
              <a:t>4/3/2014</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E35FD4B2-5262-4947-AEBD-5A679EF61407}"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Marketing 4.02</a:t>
            </a:r>
            <a:endParaRPr lang="en-US" dirty="0"/>
          </a:p>
        </p:txBody>
      </p:sp>
      <p:sp>
        <p:nvSpPr>
          <p:cNvPr id="3" name="Subtitle 2"/>
          <p:cNvSpPr>
            <a:spLocks noGrp="1"/>
          </p:cNvSpPr>
          <p:nvPr>
            <p:ph type="subTitle" idx="1"/>
          </p:nvPr>
        </p:nvSpPr>
        <p:spPr/>
        <p:txBody>
          <a:bodyPr>
            <a:normAutofit lnSpcReduction="10000"/>
          </a:bodyPr>
          <a:lstStyle/>
          <a:p>
            <a:r>
              <a:rPr lang="en-US" dirty="0" smtClean="0"/>
              <a:t>Understand promotional channels used to communicate with targeted audiences.</a:t>
            </a:r>
            <a:endParaRPr lang="en-US" dirty="0"/>
          </a:p>
        </p:txBody>
      </p:sp>
    </p:spTree>
    <p:extLst>
      <p:ext uri="{BB962C8B-B14F-4D97-AF65-F5344CB8AC3E}">
        <p14:creationId xmlns:p14="http://schemas.microsoft.com/office/powerpoint/2010/main" val="3579244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82000" cy="1600200"/>
          </a:xfrm>
        </p:spPr>
        <p:txBody>
          <a:bodyPr>
            <a:normAutofit fontScale="90000"/>
          </a:bodyPr>
          <a:lstStyle/>
          <a:p>
            <a:r>
              <a:rPr lang="en-US" dirty="0"/>
              <a:t>4.02C  </a:t>
            </a:r>
            <a:r>
              <a:rPr lang="en-US" dirty="0" smtClean="0"/>
              <a:t>Explain </a:t>
            </a:r>
            <a:r>
              <a:rPr lang="en-US" dirty="0"/>
              <a:t>the nature of direct marketing channels</a:t>
            </a:r>
            <a:br>
              <a:rPr lang="en-US" dirty="0"/>
            </a:br>
            <a:endParaRPr lang="en-US" dirty="0"/>
          </a:p>
        </p:txBody>
      </p:sp>
      <p:sp>
        <p:nvSpPr>
          <p:cNvPr id="3" name="Content Placeholder 2"/>
          <p:cNvSpPr>
            <a:spLocks noGrp="1"/>
          </p:cNvSpPr>
          <p:nvPr>
            <p:ph idx="1"/>
          </p:nvPr>
        </p:nvSpPr>
        <p:spPr/>
        <p:txBody>
          <a:bodyPr>
            <a:normAutofit lnSpcReduction="10000"/>
          </a:bodyPr>
          <a:lstStyle/>
          <a:p>
            <a:endParaRPr lang="en-US" dirty="0"/>
          </a:p>
          <a:p>
            <a:pPr lvl="0"/>
            <a:r>
              <a:rPr lang="en-US" dirty="0"/>
              <a:t> Direct Marketing: there are no channel intermediaries (retailers, wholesalers) so communication happens directly between the manufacturer and customer.</a:t>
            </a:r>
          </a:p>
          <a:p>
            <a:pPr lvl="0"/>
            <a:r>
              <a:rPr lang="en-US" dirty="0"/>
              <a:t>Communication channels used for direct marketing:</a:t>
            </a:r>
          </a:p>
          <a:p>
            <a:pPr lvl="1"/>
            <a:r>
              <a:rPr lang="en-US" dirty="0"/>
              <a:t>1.  Inserts in newspapers and magazines</a:t>
            </a:r>
          </a:p>
          <a:p>
            <a:pPr lvl="1"/>
            <a:r>
              <a:rPr lang="en-US" dirty="0"/>
              <a:t>2.  Customer care lines</a:t>
            </a:r>
          </a:p>
          <a:p>
            <a:pPr lvl="1"/>
            <a:r>
              <a:rPr lang="en-US" dirty="0"/>
              <a:t>3.  Catalogues</a:t>
            </a:r>
          </a:p>
          <a:p>
            <a:pPr lvl="1"/>
            <a:r>
              <a:rPr lang="en-US" dirty="0"/>
              <a:t>4.  Coupons</a:t>
            </a:r>
          </a:p>
          <a:p>
            <a:pPr lvl="1"/>
            <a:r>
              <a:rPr lang="en-US" dirty="0"/>
              <a:t>5.  Door drops</a:t>
            </a:r>
          </a:p>
          <a:p>
            <a:pPr lvl="1"/>
            <a:r>
              <a:rPr lang="en-US" dirty="0"/>
              <a:t>6.  Radio and </a:t>
            </a:r>
            <a:r>
              <a:rPr lang="en-US" dirty="0" smtClean="0"/>
              <a:t>TV</a:t>
            </a:r>
            <a:endParaRPr lang="en-US" dirty="0"/>
          </a:p>
          <a:p>
            <a:pPr lvl="1"/>
            <a:r>
              <a:rPr lang="en-US" dirty="0"/>
              <a:t>7.  The Internet</a:t>
            </a:r>
          </a:p>
          <a:p>
            <a:endParaRPr lang="en-US" dirty="0"/>
          </a:p>
        </p:txBody>
      </p:sp>
    </p:spTree>
    <p:extLst>
      <p:ext uri="{BB962C8B-B14F-4D97-AF65-F5344CB8AC3E}">
        <p14:creationId xmlns:p14="http://schemas.microsoft.com/office/powerpoint/2010/main" val="1010315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447800"/>
          </a:xfrm>
        </p:spPr>
        <p:txBody>
          <a:bodyPr>
            <a:normAutofit fontScale="90000"/>
          </a:bodyPr>
          <a:lstStyle/>
          <a:p>
            <a:pPr lvl="0"/>
            <a:r>
              <a:rPr lang="en-US" dirty="0"/>
              <a:t>Advantages/Disadvantages associated with direct marketing</a:t>
            </a:r>
            <a:r>
              <a:rPr lang="en-US" sz="4000" dirty="0"/>
              <a:t/>
            </a:r>
            <a:br>
              <a:rPr lang="en-US" sz="4000" dirty="0"/>
            </a:br>
            <a:endParaRPr lang="en-US" dirty="0"/>
          </a:p>
        </p:txBody>
      </p:sp>
      <p:sp>
        <p:nvSpPr>
          <p:cNvPr id="3" name="Content Placeholder 2"/>
          <p:cNvSpPr>
            <a:spLocks noGrp="1"/>
          </p:cNvSpPr>
          <p:nvPr>
            <p:ph idx="1"/>
          </p:nvPr>
        </p:nvSpPr>
        <p:spPr/>
        <p:txBody>
          <a:bodyPr>
            <a:normAutofit lnSpcReduction="10000"/>
          </a:bodyPr>
          <a:lstStyle/>
          <a:p>
            <a:pPr lvl="1"/>
            <a:r>
              <a:rPr lang="en-US" dirty="0" smtClean="0"/>
              <a:t>Advantages</a:t>
            </a:r>
            <a:r>
              <a:rPr lang="en-US" dirty="0"/>
              <a:t>:</a:t>
            </a:r>
            <a:endParaRPr lang="en-US" sz="2400" dirty="0"/>
          </a:p>
          <a:p>
            <a:pPr lvl="2"/>
            <a:r>
              <a:rPr lang="en-US" dirty="0"/>
              <a:t>The most effective way to advertise for your business</a:t>
            </a:r>
            <a:endParaRPr lang="en-US" sz="2000" dirty="0"/>
          </a:p>
          <a:p>
            <a:pPr lvl="2"/>
            <a:r>
              <a:rPr lang="en-US" dirty="0"/>
              <a:t> Direct marketing involves direct business. So it is cost beneficial for consumers, as there is no price hike due to wholesalers or retailers. </a:t>
            </a:r>
            <a:br>
              <a:rPr lang="en-US" dirty="0"/>
            </a:br>
            <a:r>
              <a:rPr lang="en-US" dirty="0"/>
              <a:t>- Marketing executives can state certainly of the exact response to their products. </a:t>
            </a:r>
            <a:br>
              <a:rPr lang="en-US" dirty="0"/>
            </a:br>
            <a:r>
              <a:rPr lang="en-US" dirty="0"/>
              <a:t>- The profit or loss can be more accurately </a:t>
            </a:r>
            <a:r>
              <a:rPr lang="en-US" dirty="0" smtClean="0"/>
              <a:t>judged</a:t>
            </a:r>
          </a:p>
          <a:p>
            <a:pPr lvl="1"/>
            <a:r>
              <a:rPr lang="en-US" dirty="0" smtClean="0"/>
              <a:t>Disadvantages</a:t>
            </a:r>
          </a:p>
          <a:p>
            <a:pPr lvl="2"/>
            <a:r>
              <a:rPr lang="en-US" dirty="0"/>
              <a:t>Sometimes, direct mailing offends the customers and many do not endorse it as they say it inhibits their private lives.</a:t>
            </a:r>
            <a:br>
              <a:rPr lang="en-US" dirty="0"/>
            </a:br>
            <a:r>
              <a:rPr lang="en-US" dirty="0"/>
              <a:t/>
            </a:r>
            <a:br>
              <a:rPr lang="en-US" dirty="0"/>
            </a:br>
            <a:r>
              <a:rPr lang="en-US" dirty="0"/>
              <a:t/>
            </a:r>
            <a:br>
              <a:rPr lang="en-US" dirty="0"/>
            </a:br>
            <a:r>
              <a:rPr lang="en-US" dirty="0"/>
              <a:t/>
            </a:r>
            <a:br>
              <a:rPr lang="en-US" dirty="0"/>
            </a:br>
            <a:r>
              <a:rPr lang="en-US" dirty="0"/>
              <a:t>Article Source: http://EzineArticles.com/2560926</a:t>
            </a:r>
          </a:p>
        </p:txBody>
      </p:sp>
    </p:spTree>
    <p:extLst>
      <p:ext uri="{BB962C8B-B14F-4D97-AF65-F5344CB8AC3E}">
        <p14:creationId xmlns:p14="http://schemas.microsoft.com/office/powerpoint/2010/main" val="3783655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Internet Impact on Business</a:t>
            </a:r>
            <a:endParaRPr lang="en-US" dirty="0"/>
          </a:p>
        </p:txBody>
      </p:sp>
      <p:sp>
        <p:nvSpPr>
          <p:cNvPr id="3" name="Content Placeholder 2"/>
          <p:cNvSpPr>
            <a:spLocks noGrp="1"/>
          </p:cNvSpPr>
          <p:nvPr>
            <p:ph idx="1"/>
          </p:nvPr>
        </p:nvSpPr>
        <p:spPr/>
        <p:txBody>
          <a:bodyPr>
            <a:normAutofit/>
          </a:bodyPr>
          <a:lstStyle/>
          <a:p>
            <a:pPr lvl="0"/>
            <a:r>
              <a:rPr lang="en-US" dirty="0"/>
              <a:t>The Internet </a:t>
            </a:r>
            <a:endParaRPr lang="en-US" sz="2800" dirty="0"/>
          </a:p>
          <a:p>
            <a:pPr lvl="1"/>
            <a:r>
              <a:rPr lang="en-US" dirty="0"/>
              <a:t>E-mail</a:t>
            </a:r>
            <a:endParaRPr lang="en-US" sz="2400" dirty="0"/>
          </a:p>
          <a:p>
            <a:pPr lvl="1"/>
            <a:r>
              <a:rPr lang="en-US" dirty="0"/>
              <a:t>Companies can communicate directly with customers.  Sales increase, direct feedback is given</a:t>
            </a:r>
            <a:endParaRPr lang="en-US" sz="2400" dirty="0"/>
          </a:p>
          <a:p>
            <a:pPr lvl="0"/>
            <a:r>
              <a:rPr lang="en-US" dirty="0"/>
              <a:t>Importance of databases to direct marketing</a:t>
            </a:r>
            <a:endParaRPr lang="en-US" sz="2800" dirty="0"/>
          </a:p>
          <a:p>
            <a:pPr lvl="1"/>
            <a:r>
              <a:rPr lang="en-US" dirty="0"/>
              <a:t>Helps you get the most out of your money for advertising and helps you get your name and business out to new customers</a:t>
            </a:r>
            <a:endParaRPr lang="en-US" sz="2400" dirty="0"/>
          </a:p>
          <a:p>
            <a:pPr lvl="1"/>
            <a:r>
              <a:rPr lang="en-US" dirty="0"/>
              <a:t>Should include the address of potential customers and information about the address that is relevant to the product you are offering</a:t>
            </a:r>
            <a:endParaRPr lang="en-US" sz="2400" dirty="0"/>
          </a:p>
          <a:p>
            <a:pPr lvl="1"/>
            <a:r>
              <a:rPr lang="en-US" dirty="0"/>
              <a:t>Should have accurate demographic information </a:t>
            </a:r>
            <a:endParaRPr lang="en-US" sz="2400" dirty="0"/>
          </a:p>
          <a:p>
            <a:pPr lvl="1"/>
            <a:r>
              <a:rPr lang="en-US" dirty="0"/>
              <a:t>No sales tax on the mailing lists purchased</a:t>
            </a:r>
            <a:endParaRPr lang="en-US" sz="2400" dirty="0"/>
          </a:p>
          <a:p>
            <a:pPr lvl="1"/>
            <a:r>
              <a:rPr lang="en-US" dirty="0"/>
              <a:t>Updated weekly</a:t>
            </a:r>
            <a:endParaRPr lang="en-US" sz="2400" dirty="0"/>
          </a:p>
          <a:p>
            <a:endParaRPr lang="en-US" dirty="0"/>
          </a:p>
        </p:txBody>
      </p:sp>
    </p:spTree>
    <p:extLst>
      <p:ext uri="{BB962C8B-B14F-4D97-AF65-F5344CB8AC3E}">
        <p14:creationId xmlns:p14="http://schemas.microsoft.com/office/powerpoint/2010/main" val="4197264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fontScale="90000"/>
          </a:bodyPr>
          <a:lstStyle/>
          <a:p>
            <a:r>
              <a:rPr lang="en-US" dirty="0"/>
              <a:t>4.02D  Identify communications channels used in sales promotion</a:t>
            </a:r>
            <a:r>
              <a:rPr lang="en-US" sz="4000" dirty="0"/>
              <a:t/>
            </a:r>
            <a:br>
              <a:rPr lang="en-US" sz="4000" dirty="0"/>
            </a:b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 </a:t>
            </a:r>
            <a:endParaRPr lang="en-US" sz="2800" dirty="0"/>
          </a:p>
          <a:p>
            <a:pPr lvl="0"/>
            <a:r>
              <a:rPr lang="en-US" dirty="0"/>
              <a:t> Terms to know:</a:t>
            </a:r>
            <a:endParaRPr lang="en-US" sz="2800" dirty="0"/>
          </a:p>
          <a:p>
            <a:pPr lvl="1"/>
            <a:r>
              <a:rPr lang="en-US" dirty="0"/>
              <a:t>Free-standing insert:</a:t>
            </a:r>
            <a:endParaRPr lang="en-US" sz="2400" dirty="0"/>
          </a:p>
          <a:p>
            <a:pPr lvl="1"/>
            <a:r>
              <a:rPr lang="en-US" dirty="0"/>
              <a:t>Coupons</a:t>
            </a:r>
            <a:endParaRPr lang="en-US" sz="2400" dirty="0"/>
          </a:p>
          <a:p>
            <a:pPr lvl="1"/>
            <a:r>
              <a:rPr lang="en-US" dirty="0"/>
              <a:t>Rebates</a:t>
            </a:r>
            <a:endParaRPr lang="en-US" sz="2400" dirty="0"/>
          </a:p>
          <a:p>
            <a:pPr lvl="1"/>
            <a:r>
              <a:rPr lang="en-US" dirty="0"/>
              <a:t>Push money</a:t>
            </a:r>
            <a:endParaRPr lang="en-US" sz="2400" dirty="0"/>
          </a:p>
          <a:p>
            <a:pPr lvl="1"/>
            <a:r>
              <a:rPr lang="en-US" dirty="0"/>
              <a:t>Point of sale displays</a:t>
            </a:r>
            <a:endParaRPr lang="en-US" sz="2400" dirty="0"/>
          </a:p>
          <a:p>
            <a:pPr lvl="1"/>
            <a:r>
              <a:rPr lang="en-US" dirty="0"/>
              <a:t>Trade allowances</a:t>
            </a:r>
            <a:endParaRPr lang="en-US" sz="2400" dirty="0"/>
          </a:p>
          <a:p>
            <a:pPr lvl="1"/>
            <a:r>
              <a:rPr lang="en-US" dirty="0"/>
              <a:t>Dealer loaders</a:t>
            </a:r>
            <a:endParaRPr lang="en-US" sz="2400" dirty="0"/>
          </a:p>
          <a:p>
            <a:pPr lvl="1"/>
            <a:r>
              <a:rPr lang="en-US" dirty="0"/>
              <a:t>Contests</a:t>
            </a:r>
            <a:endParaRPr lang="en-US" sz="2400" dirty="0"/>
          </a:p>
          <a:p>
            <a:pPr lvl="1"/>
            <a:r>
              <a:rPr lang="en-US" dirty="0"/>
              <a:t>Sweepstakes</a:t>
            </a:r>
            <a:endParaRPr lang="en-US" sz="2400" dirty="0"/>
          </a:p>
          <a:p>
            <a:pPr lvl="1"/>
            <a:r>
              <a:rPr lang="en-US" dirty="0"/>
              <a:t>Games</a:t>
            </a:r>
            <a:endParaRPr lang="en-US" sz="2400" dirty="0"/>
          </a:p>
          <a:p>
            <a:pPr lvl="1"/>
            <a:r>
              <a:rPr lang="en-US" dirty="0"/>
              <a:t>Loyalty programs</a:t>
            </a:r>
            <a:endParaRPr lang="en-US" sz="2400" dirty="0"/>
          </a:p>
          <a:p>
            <a:pPr lvl="1"/>
            <a:r>
              <a:rPr lang="en-US" dirty="0"/>
              <a:t>Demonstrations</a:t>
            </a:r>
            <a:endParaRPr lang="en-US" sz="2400" dirty="0"/>
          </a:p>
          <a:p>
            <a:pPr lvl="1"/>
            <a:r>
              <a:rPr lang="en-US" dirty="0"/>
              <a:t>Personal app</a:t>
            </a:r>
            <a:endParaRPr lang="en-US" sz="2400" dirty="0"/>
          </a:p>
          <a:p>
            <a:endParaRPr lang="en-US" dirty="0"/>
          </a:p>
        </p:txBody>
      </p:sp>
    </p:spTree>
    <p:extLst>
      <p:ext uri="{BB962C8B-B14F-4D97-AF65-F5344CB8AC3E}">
        <p14:creationId xmlns:p14="http://schemas.microsoft.com/office/powerpoint/2010/main" val="3465259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pPr lvl="0"/>
            <a:r>
              <a:rPr lang="en-US" dirty="0"/>
              <a:t>Differences between advertising and sales promotions</a:t>
            </a:r>
            <a:r>
              <a:rPr lang="en-US" sz="4000" dirty="0"/>
              <a:t/>
            </a:r>
            <a:br>
              <a:rPr lang="en-US" sz="4000" dirty="0"/>
            </a:br>
            <a:endParaRPr lang="en-US" dirty="0"/>
          </a:p>
        </p:txBody>
      </p:sp>
      <p:sp>
        <p:nvSpPr>
          <p:cNvPr id="3" name="Content Placeholder 2"/>
          <p:cNvSpPr>
            <a:spLocks noGrp="1"/>
          </p:cNvSpPr>
          <p:nvPr>
            <p:ph idx="1"/>
          </p:nvPr>
        </p:nvSpPr>
        <p:spPr/>
        <p:txBody>
          <a:bodyPr>
            <a:normAutofit/>
          </a:bodyPr>
          <a:lstStyle/>
          <a:p>
            <a:pPr lvl="1"/>
            <a:r>
              <a:rPr lang="en-US" dirty="0" smtClean="0"/>
              <a:t>Advertising </a:t>
            </a:r>
            <a:r>
              <a:rPr lang="en-US" dirty="0"/>
              <a:t>is a non-personal form of promotion that is delivered through selected media outlets that, under most circumstances, require the marketer to pay for message placement.</a:t>
            </a:r>
            <a:endParaRPr lang="en-US" sz="2400" dirty="0"/>
          </a:p>
          <a:p>
            <a:pPr lvl="1"/>
            <a:r>
              <a:rPr lang="en-US" dirty="0"/>
              <a:t>Sales Promotions are short-term incentives to encourage the purchase or sale of a product or </a:t>
            </a:r>
            <a:r>
              <a:rPr lang="en-US" dirty="0" smtClean="0"/>
              <a:t>service</a:t>
            </a:r>
          </a:p>
          <a:p>
            <a:pPr marL="365760" lvl="1" indent="0">
              <a:buNone/>
            </a:pPr>
            <a:endParaRPr lang="en-US" sz="2400" dirty="0"/>
          </a:p>
          <a:p>
            <a:pPr lvl="0"/>
            <a:r>
              <a:rPr lang="en-US" dirty="0"/>
              <a:t>Explain reasons that businesses use sales promotions</a:t>
            </a:r>
            <a:endParaRPr lang="en-US" sz="2800" dirty="0"/>
          </a:p>
          <a:p>
            <a:pPr lvl="1"/>
            <a:r>
              <a:rPr lang="en-US" dirty="0"/>
              <a:t>Attempts to provide added value or incentives as well as stimulate sales</a:t>
            </a:r>
            <a:endParaRPr lang="en-US" sz="2400" dirty="0"/>
          </a:p>
          <a:p>
            <a:endParaRPr lang="en-US" dirty="0"/>
          </a:p>
        </p:txBody>
      </p:sp>
    </p:spTree>
    <p:extLst>
      <p:ext uri="{BB962C8B-B14F-4D97-AF65-F5344CB8AC3E}">
        <p14:creationId xmlns:p14="http://schemas.microsoft.com/office/powerpoint/2010/main" val="992121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Describe types of consumer sales promotions</a:t>
            </a:r>
            <a:r>
              <a:rPr lang="en-US" sz="4000" dirty="0"/>
              <a:t/>
            </a:r>
            <a:br>
              <a:rPr lang="en-US" sz="4000" dirty="0"/>
            </a:br>
            <a:endParaRPr lang="en-US" dirty="0"/>
          </a:p>
        </p:txBody>
      </p:sp>
      <p:sp>
        <p:nvSpPr>
          <p:cNvPr id="3" name="Content Placeholder 2"/>
          <p:cNvSpPr>
            <a:spLocks noGrp="1"/>
          </p:cNvSpPr>
          <p:nvPr>
            <p:ph idx="1"/>
          </p:nvPr>
        </p:nvSpPr>
        <p:spPr/>
        <p:txBody>
          <a:bodyPr>
            <a:normAutofit/>
          </a:bodyPr>
          <a:lstStyle/>
          <a:p>
            <a:pPr lvl="1"/>
            <a:r>
              <a:rPr lang="en-US" dirty="0" smtClean="0"/>
              <a:t>Coupons</a:t>
            </a:r>
            <a:endParaRPr lang="en-US" sz="2400" dirty="0"/>
          </a:p>
          <a:p>
            <a:pPr lvl="1"/>
            <a:r>
              <a:rPr lang="en-US" dirty="0"/>
              <a:t>Rebates</a:t>
            </a:r>
            <a:endParaRPr lang="en-US" sz="2400" dirty="0"/>
          </a:p>
          <a:p>
            <a:pPr lvl="1"/>
            <a:r>
              <a:rPr lang="en-US" dirty="0"/>
              <a:t>Promotional pricing</a:t>
            </a:r>
            <a:endParaRPr lang="en-US" sz="2400" dirty="0"/>
          </a:p>
          <a:p>
            <a:pPr lvl="1"/>
            <a:r>
              <a:rPr lang="en-US" dirty="0"/>
              <a:t>Trade-in</a:t>
            </a:r>
            <a:endParaRPr lang="en-US" sz="2400" dirty="0"/>
          </a:p>
          <a:p>
            <a:pPr lvl="1"/>
            <a:r>
              <a:rPr lang="en-US" dirty="0"/>
              <a:t>Loyalty programs</a:t>
            </a:r>
            <a:endParaRPr lang="en-US" sz="2400" dirty="0"/>
          </a:p>
          <a:p>
            <a:pPr lvl="1"/>
            <a:r>
              <a:rPr lang="en-US" dirty="0"/>
              <a:t>Sampling/free trials</a:t>
            </a:r>
            <a:endParaRPr lang="en-US" sz="2400" dirty="0"/>
          </a:p>
          <a:p>
            <a:pPr lvl="1"/>
            <a:r>
              <a:rPr lang="en-US" dirty="0"/>
              <a:t>Free products</a:t>
            </a:r>
            <a:endParaRPr lang="en-US" sz="2400" dirty="0"/>
          </a:p>
          <a:p>
            <a:pPr lvl="1"/>
            <a:r>
              <a:rPr lang="en-US" dirty="0"/>
              <a:t>Premiums</a:t>
            </a:r>
            <a:endParaRPr lang="en-US" sz="2400" dirty="0"/>
          </a:p>
          <a:p>
            <a:pPr lvl="1"/>
            <a:r>
              <a:rPr lang="en-US" dirty="0"/>
              <a:t>Contest and sweepstakes:  contests are based on skill, sweepstakes are based on luck</a:t>
            </a:r>
            <a:endParaRPr lang="en-US" sz="2400" dirty="0"/>
          </a:p>
          <a:p>
            <a:pPr lvl="1"/>
            <a:r>
              <a:rPr lang="en-US" dirty="0"/>
              <a:t>Demonstrations</a:t>
            </a:r>
            <a:endParaRPr lang="en-US" sz="2400" dirty="0"/>
          </a:p>
          <a:p>
            <a:pPr lvl="1"/>
            <a:r>
              <a:rPr lang="en-US" dirty="0"/>
              <a:t>Personal appearances</a:t>
            </a:r>
          </a:p>
        </p:txBody>
      </p:sp>
    </p:spTree>
    <p:extLst>
      <p:ext uri="{BB962C8B-B14F-4D97-AF65-F5344CB8AC3E}">
        <p14:creationId xmlns:p14="http://schemas.microsoft.com/office/powerpoint/2010/main" val="3505676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Types of trade sales promotions</a:t>
            </a:r>
            <a:r>
              <a:rPr lang="en-US" sz="4000" dirty="0"/>
              <a:t/>
            </a:r>
            <a:br>
              <a:rPr lang="en-US" sz="4000" dirty="0"/>
            </a:br>
            <a:endParaRPr lang="en-US" dirty="0"/>
          </a:p>
        </p:txBody>
      </p:sp>
      <p:sp>
        <p:nvSpPr>
          <p:cNvPr id="3" name="Content Placeholder 2"/>
          <p:cNvSpPr>
            <a:spLocks noGrp="1"/>
          </p:cNvSpPr>
          <p:nvPr>
            <p:ph idx="1"/>
          </p:nvPr>
        </p:nvSpPr>
        <p:spPr/>
        <p:txBody>
          <a:bodyPr/>
          <a:lstStyle/>
          <a:p>
            <a:pPr lvl="1"/>
            <a:r>
              <a:rPr lang="en-US" dirty="0" smtClean="0"/>
              <a:t>Point-of </a:t>
            </a:r>
            <a:r>
              <a:rPr lang="en-US" dirty="0"/>
              <a:t>purchase displays</a:t>
            </a:r>
            <a:endParaRPr lang="en-US" sz="2400" dirty="0"/>
          </a:p>
          <a:p>
            <a:pPr lvl="1"/>
            <a:r>
              <a:rPr lang="en-US" dirty="0"/>
              <a:t>Advertising support programs</a:t>
            </a:r>
            <a:endParaRPr lang="en-US" sz="2400" dirty="0"/>
          </a:p>
          <a:p>
            <a:pPr lvl="1"/>
            <a:r>
              <a:rPr lang="en-US" dirty="0"/>
              <a:t>Short term allowances</a:t>
            </a:r>
            <a:endParaRPr lang="en-US" sz="2400" dirty="0"/>
          </a:p>
          <a:p>
            <a:pPr lvl="1"/>
            <a:r>
              <a:rPr lang="en-US" dirty="0"/>
              <a:t>Sales incentives or push money</a:t>
            </a:r>
            <a:endParaRPr lang="en-US" sz="2400" dirty="0"/>
          </a:p>
          <a:p>
            <a:pPr lvl="1"/>
            <a:r>
              <a:rPr lang="en-US" dirty="0"/>
              <a:t>Promotional products</a:t>
            </a:r>
            <a:endParaRPr lang="en-US" sz="2400" dirty="0"/>
          </a:p>
          <a:p>
            <a:pPr lvl="1"/>
            <a:r>
              <a:rPr lang="en-US" dirty="0"/>
              <a:t>Trade shows</a:t>
            </a:r>
            <a:endParaRPr lang="en-US" sz="2400" dirty="0"/>
          </a:p>
          <a:p>
            <a:endParaRPr lang="en-US" dirty="0"/>
          </a:p>
        </p:txBody>
      </p:sp>
    </p:spTree>
    <p:extLst>
      <p:ext uri="{BB962C8B-B14F-4D97-AF65-F5344CB8AC3E}">
        <p14:creationId xmlns:p14="http://schemas.microsoft.com/office/powerpoint/2010/main" val="638186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rmAutofit fontScale="90000"/>
          </a:bodyPr>
          <a:lstStyle/>
          <a:p>
            <a:r>
              <a:rPr lang="en-US" dirty="0"/>
              <a:t>Here are some examples of popular sales promotions activities:</a:t>
            </a:r>
            <a:br>
              <a:rPr lang="en-US" dirty="0"/>
            </a:br>
            <a:endParaRPr lang="en-US" dirty="0"/>
          </a:p>
        </p:txBody>
      </p:sp>
      <p:sp>
        <p:nvSpPr>
          <p:cNvPr id="3" name="Content Placeholder 2"/>
          <p:cNvSpPr>
            <a:spLocks noGrp="1"/>
          </p:cNvSpPr>
          <p:nvPr>
            <p:ph idx="1"/>
          </p:nvPr>
        </p:nvSpPr>
        <p:spPr>
          <a:xfrm>
            <a:off x="152400" y="1295400"/>
            <a:ext cx="8839200" cy="5562600"/>
          </a:xfrm>
        </p:spPr>
        <p:txBody>
          <a:bodyPr>
            <a:normAutofit/>
          </a:bodyPr>
          <a:lstStyle/>
          <a:p>
            <a:r>
              <a:rPr lang="en-US" dirty="0" smtClean="0"/>
              <a:t>(</a:t>
            </a:r>
            <a:r>
              <a:rPr lang="en-US" dirty="0"/>
              <a:t>a)</a:t>
            </a:r>
            <a:r>
              <a:rPr lang="en-US" b="1" dirty="0"/>
              <a:t> Buy-One-Get-One-Free (BOGOF)</a:t>
            </a:r>
            <a:r>
              <a:rPr lang="en-US" dirty="0"/>
              <a:t> - which is an example of a self-liquidating promotion. For example if a loaf of bread is priced at $1, and cost 10 cents to manufacture, if you sell two for $1, you are still in profit - especially if there is a corresponding increase in sales. This is known as a PREMIUM sales promotion tactic.</a:t>
            </a:r>
          </a:p>
          <a:p>
            <a:r>
              <a:rPr lang="en-US" dirty="0"/>
              <a:t>(b) </a:t>
            </a:r>
            <a:r>
              <a:rPr lang="en-US" b="1" dirty="0"/>
              <a:t>Customer Relationship Management (CRM)</a:t>
            </a:r>
            <a:r>
              <a:rPr lang="en-US" dirty="0"/>
              <a:t> incentives such as bonus points or money off coupons. There are many examples of CRM, from banks to supermarkets.</a:t>
            </a:r>
          </a:p>
          <a:p>
            <a:r>
              <a:rPr lang="en-US" dirty="0"/>
              <a:t>(c) </a:t>
            </a:r>
            <a:r>
              <a:rPr lang="en-US" b="1" dirty="0"/>
              <a:t>New media </a:t>
            </a:r>
            <a:r>
              <a:rPr lang="en-US" dirty="0"/>
              <a:t>- Websites and mobile phones that support a sales promotion. For example, in the United Kingdom, Nestle printed individual codes on KIT-KAT packaging, whereby a consumer would enter the code into a dynamic website to see if they had won a prize. Consumers could also text codes via their mobile phones to the same effect</a:t>
            </a:r>
            <a:r>
              <a:rPr lang="en-US" dirty="0" smtClean="0"/>
              <a:t>.</a:t>
            </a:r>
            <a:endParaRPr lang="en-US" dirty="0"/>
          </a:p>
        </p:txBody>
      </p:sp>
    </p:spTree>
    <p:extLst>
      <p:ext uri="{BB962C8B-B14F-4D97-AF65-F5344CB8AC3E}">
        <p14:creationId xmlns:p14="http://schemas.microsoft.com/office/powerpoint/2010/main" val="930173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rmAutofit fontScale="90000"/>
          </a:bodyPr>
          <a:lstStyle/>
          <a:p>
            <a:r>
              <a:rPr lang="en-US" dirty="0"/>
              <a:t>Here are some examples of popular sales promotions activities:</a:t>
            </a:r>
            <a:br>
              <a:rPr lang="en-US" dirty="0"/>
            </a:br>
            <a:endParaRPr lang="en-US" dirty="0"/>
          </a:p>
        </p:txBody>
      </p:sp>
      <p:sp>
        <p:nvSpPr>
          <p:cNvPr id="3" name="Content Placeholder 2"/>
          <p:cNvSpPr>
            <a:spLocks noGrp="1"/>
          </p:cNvSpPr>
          <p:nvPr>
            <p:ph idx="1"/>
          </p:nvPr>
        </p:nvSpPr>
        <p:spPr>
          <a:xfrm>
            <a:off x="152400" y="1295400"/>
            <a:ext cx="8839200" cy="5562600"/>
          </a:xfrm>
        </p:spPr>
        <p:txBody>
          <a:bodyPr>
            <a:normAutofit/>
          </a:bodyPr>
          <a:lstStyle/>
          <a:p>
            <a:r>
              <a:rPr lang="en-US" smtClean="0"/>
              <a:t>(</a:t>
            </a:r>
            <a:r>
              <a:rPr lang="en-US" dirty="0"/>
              <a:t>d) </a:t>
            </a:r>
            <a:r>
              <a:rPr lang="en-US" b="1" dirty="0"/>
              <a:t>Merchandising </a:t>
            </a:r>
            <a:r>
              <a:rPr lang="en-US" dirty="0"/>
              <a:t>additions such as dump bins, point-of-sale materials and product demonstrations</a:t>
            </a:r>
            <a:r>
              <a:rPr lang="en-US" dirty="0" smtClean="0"/>
              <a:t>.</a:t>
            </a:r>
          </a:p>
          <a:p>
            <a:r>
              <a:rPr lang="en-US" dirty="0"/>
              <a:t>(e) </a:t>
            </a:r>
            <a:r>
              <a:rPr lang="en-US" b="1" dirty="0"/>
              <a:t>Free gifts</a:t>
            </a:r>
            <a:r>
              <a:rPr lang="en-US" dirty="0"/>
              <a:t> e.g. Subway gave away a card with six spaces for stickers with each sandwich purchase. Once the card was full the consumer was given a free sandwich. </a:t>
            </a:r>
          </a:p>
          <a:p>
            <a:r>
              <a:rPr lang="en-US" dirty="0"/>
              <a:t>(f) </a:t>
            </a:r>
            <a:r>
              <a:rPr lang="en-US" b="1" dirty="0"/>
              <a:t>Discounted prices</a:t>
            </a:r>
            <a:r>
              <a:rPr lang="en-US" dirty="0"/>
              <a:t> e.g. Budget airline such as </a:t>
            </a:r>
            <a:r>
              <a:rPr lang="en-US" dirty="0" err="1"/>
              <a:t>EasyJet</a:t>
            </a:r>
            <a:r>
              <a:rPr lang="en-US" dirty="0"/>
              <a:t> and </a:t>
            </a:r>
            <a:r>
              <a:rPr lang="en-US" dirty="0" err="1"/>
              <a:t>Ryanair</a:t>
            </a:r>
            <a:r>
              <a:rPr lang="en-US" dirty="0"/>
              <a:t>, e-mail their customers with the latest low-price deals once new flights are released, or additional destinations are announced.</a:t>
            </a:r>
          </a:p>
          <a:p>
            <a:r>
              <a:rPr lang="en-US" dirty="0"/>
              <a:t>(g) </a:t>
            </a:r>
            <a:r>
              <a:rPr lang="en-US" b="1" dirty="0"/>
              <a:t>Joint promotions</a:t>
            </a:r>
            <a:r>
              <a:rPr lang="en-US" dirty="0"/>
              <a:t> between brands owned by a company, or with another company's brands. For example fast food restaurants often run sales promotions where toys, relating to a specific movie release, are given away with promoted meals</a:t>
            </a:r>
            <a:r>
              <a:rPr lang="en-US" dirty="0" smtClean="0"/>
              <a:t>.</a:t>
            </a:r>
            <a:endParaRPr lang="en-US" dirty="0"/>
          </a:p>
        </p:txBody>
      </p:sp>
    </p:spTree>
    <p:extLst>
      <p:ext uri="{BB962C8B-B14F-4D97-AF65-F5344CB8AC3E}">
        <p14:creationId xmlns:p14="http://schemas.microsoft.com/office/powerpoint/2010/main" val="930173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rmAutofit fontScale="90000"/>
          </a:bodyPr>
          <a:lstStyle/>
          <a:p>
            <a:r>
              <a:rPr lang="en-US" dirty="0"/>
              <a:t>Here are some examples of popular sales promotions activities:</a:t>
            </a:r>
            <a:br>
              <a:rPr lang="en-US" dirty="0"/>
            </a:br>
            <a:endParaRPr lang="en-US" dirty="0"/>
          </a:p>
        </p:txBody>
      </p:sp>
      <p:sp>
        <p:nvSpPr>
          <p:cNvPr id="3" name="Content Placeholder 2"/>
          <p:cNvSpPr>
            <a:spLocks noGrp="1"/>
          </p:cNvSpPr>
          <p:nvPr>
            <p:ph idx="1"/>
          </p:nvPr>
        </p:nvSpPr>
        <p:spPr>
          <a:xfrm>
            <a:off x="152400" y="1295400"/>
            <a:ext cx="8839200" cy="5562600"/>
          </a:xfrm>
        </p:spPr>
        <p:txBody>
          <a:bodyPr>
            <a:normAutofit fontScale="92500" lnSpcReduction="10000"/>
          </a:bodyPr>
          <a:lstStyle/>
          <a:p>
            <a:r>
              <a:rPr lang="en-US" smtClean="0"/>
              <a:t>(</a:t>
            </a:r>
            <a:r>
              <a:rPr lang="en-US" dirty="0"/>
              <a:t>h)  </a:t>
            </a:r>
            <a:r>
              <a:rPr lang="en-US" b="1" dirty="0"/>
              <a:t>Free samples</a:t>
            </a:r>
            <a:r>
              <a:rPr lang="en-US" dirty="0"/>
              <a:t> (aka. sampling) e.g. tasting of food and drink at sampling points in supermarkets. For example Red Bull (a caffeinated fizzy drink) was given away to potential consumers at supermarkets, in high streets and at petrol stations (by a promotions team).</a:t>
            </a:r>
          </a:p>
          <a:p>
            <a:r>
              <a:rPr lang="en-US" dirty="0"/>
              <a:t>(</a:t>
            </a:r>
            <a:r>
              <a:rPr lang="en-US" dirty="0" err="1"/>
              <a:t>i</a:t>
            </a:r>
            <a:r>
              <a:rPr lang="en-US" dirty="0"/>
              <a:t>) </a:t>
            </a:r>
            <a:r>
              <a:rPr lang="en-US" b="1" dirty="0"/>
              <a:t>Vouchers and coupons</a:t>
            </a:r>
            <a:r>
              <a:rPr lang="en-US" dirty="0"/>
              <a:t>, often seen in newspapers and magazines, on packs.</a:t>
            </a:r>
          </a:p>
          <a:p>
            <a:r>
              <a:rPr lang="en-US" dirty="0"/>
              <a:t>(j) </a:t>
            </a:r>
            <a:r>
              <a:rPr lang="en-US" b="1" dirty="0"/>
              <a:t>Competitions and prize draws</a:t>
            </a:r>
            <a:r>
              <a:rPr lang="en-US" dirty="0"/>
              <a:t>, in newspapers, magazines, on the TV and radio, on The Internet, and on packs.</a:t>
            </a:r>
          </a:p>
          <a:p>
            <a:r>
              <a:rPr lang="en-US" dirty="0"/>
              <a:t>(k) </a:t>
            </a:r>
            <a:r>
              <a:rPr lang="en-US" b="1" dirty="0"/>
              <a:t>Cause-related and fair-trade</a:t>
            </a:r>
            <a:r>
              <a:rPr lang="en-US" dirty="0"/>
              <a:t> products that raise money for charities, and the less well off farmers and producers, are becoming more popular.</a:t>
            </a:r>
          </a:p>
          <a:p>
            <a:r>
              <a:rPr lang="en-US" dirty="0"/>
              <a:t>(l) </a:t>
            </a:r>
            <a:r>
              <a:rPr lang="en-US" b="1" dirty="0"/>
              <a:t>Finance deals </a:t>
            </a:r>
            <a:r>
              <a:rPr lang="en-US" dirty="0"/>
              <a:t>- for example, 0% finance over 3 years on selected vehicles</a:t>
            </a:r>
          </a:p>
          <a:p>
            <a:endParaRPr lang="en-US" dirty="0" smtClean="0"/>
          </a:p>
          <a:p>
            <a:endParaRPr lang="en-US" dirty="0"/>
          </a:p>
          <a:p>
            <a:r>
              <a:rPr lang="en-US" dirty="0"/>
              <a:t>http://www.marketingteacher.com/lesson-store/lesson-sales-promotion.html</a:t>
            </a:r>
          </a:p>
        </p:txBody>
      </p:sp>
    </p:spTree>
    <p:extLst>
      <p:ext uri="{BB962C8B-B14F-4D97-AF65-F5344CB8AC3E}">
        <p14:creationId xmlns:p14="http://schemas.microsoft.com/office/powerpoint/2010/main" val="930173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pPr lvl="0"/>
            <a:r>
              <a:rPr lang="en-US" dirty="0"/>
              <a:t>Types of point-of-purchase displays that are used in sales promotion</a:t>
            </a:r>
            <a:r>
              <a:rPr lang="en-US" sz="4000" dirty="0"/>
              <a:t/>
            </a:r>
            <a:br>
              <a:rPr lang="en-US" sz="4000" dirty="0"/>
            </a:br>
            <a:endParaRPr lang="en-US" dirty="0"/>
          </a:p>
        </p:txBody>
      </p:sp>
      <p:sp>
        <p:nvSpPr>
          <p:cNvPr id="3" name="Content Placeholder 2"/>
          <p:cNvSpPr>
            <a:spLocks noGrp="1"/>
          </p:cNvSpPr>
          <p:nvPr>
            <p:ph idx="1"/>
          </p:nvPr>
        </p:nvSpPr>
        <p:spPr/>
        <p:txBody>
          <a:bodyPr/>
          <a:lstStyle/>
          <a:p>
            <a:pPr lvl="1"/>
            <a:r>
              <a:rPr lang="en-US" dirty="0" smtClean="0"/>
              <a:t>Allow </a:t>
            </a:r>
            <a:r>
              <a:rPr lang="en-US" dirty="0"/>
              <a:t>products to be prominently presented, often in high traffic areas, increasing the probability it will stand out</a:t>
            </a:r>
            <a:endParaRPr lang="en-US" sz="2400" dirty="0"/>
          </a:p>
          <a:p>
            <a:pPr lvl="1"/>
            <a:r>
              <a:rPr lang="en-US" dirty="0"/>
              <a:t>Stand alone displays</a:t>
            </a:r>
            <a:endParaRPr lang="en-US" sz="2400" dirty="0"/>
          </a:p>
          <a:p>
            <a:endParaRPr lang="en-US" dirty="0"/>
          </a:p>
        </p:txBody>
      </p:sp>
    </p:spTree>
    <p:extLst>
      <p:ext uri="{BB962C8B-B14F-4D97-AF65-F5344CB8AC3E}">
        <p14:creationId xmlns:p14="http://schemas.microsoft.com/office/powerpoint/2010/main" val="553041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pPr lvl="0"/>
            <a:r>
              <a:rPr lang="en-US" dirty="0"/>
              <a:t>Similarities and differences between coupons and rebates</a:t>
            </a:r>
            <a:r>
              <a:rPr lang="en-US" sz="4000" dirty="0"/>
              <a:t/>
            </a:r>
            <a:br>
              <a:rPr lang="en-US" sz="4000" dirty="0"/>
            </a:br>
            <a:endParaRPr lang="en-US" dirty="0"/>
          </a:p>
        </p:txBody>
      </p:sp>
      <p:sp>
        <p:nvSpPr>
          <p:cNvPr id="3" name="Content Placeholder 2"/>
          <p:cNvSpPr>
            <a:spLocks noGrp="1"/>
          </p:cNvSpPr>
          <p:nvPr>
            <p:ph idx="1"/>
          </p:nvPr>
        </p:nvSpPr>
        <p:spPr/>
        <p:txBody>
          <a:bodyPr/>
          <a:lstStyle/>
          <a:p>
            <a:pPr lvl="1"/>
            <a:r>
              <a:rPr lang="en-US" dirty="0" smtClean="0"/>
              <a:t>Both </a:t>
            </a:r>
            <a:r>
              <a:rPr lang="en-US" dirty="0"/>
              <a:t>provide a discount to customers</a:t>
            </a:r>
            <a:endParaRPr lang="en-US" sz="2400" dirty="0"/>
          </a:p>
          <a:p>
            <a:pPr lvl="1"/>
            <a:r>
              <a:rPr lang="en-US" dirty="0"/>
              <a:t>May reward customers for their loyalty</a:t>
            </a:r>
            <a:endParaRPr lang="en-US" sz="2400" dirty="0"/>
          </a:p>
          <a:p>
            <a:pPr lvl="1"/>
            <a:r>
              <a:rPr lang="en-US" dirty="0"/>
              <a:t>Coupons are redeemed at the point of purchase, while rebates must be submitted and sent to the </a:t>
            </a:r>
            <a:r>
              <a:rPr lang="en-US" dirty="0" smtClean="0"/>
              <a:t>customer</a:t>
            </a:r>
          </a:p>
          <a:p>
            <a:pPr lvl="1"/>
            <a:endParaRPr lang="en-US" sz="2400" dirty="0"/>
          </a:p>
          <a:p>
            <a:endParaRPr lang="en-US" dirty="0"/>
          </a:p>
        </p:txBody>
      </p:sp>
    </p:spTree>
    <p:extLst>
      <p:ext uri="{BB962C8B-B14F-4D97-AF65-F5344CB8AC3E}">
        <p14:creationId xmlns:p14="http://schemas.microsoft.com/office/powerpoint/2010/main" val="723430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Push and pull sales promotion strategies</a:t>
            </a:r>
            <a:r>
              <a:rPr lang="en-US" sz="4000" dirty="0"/>
              <a:t/>
            </a:r>
            <a:br>
              <a:rPr lang="en-US" sz="4000" dirty="0"/>
            </a:br>
            <a:endParaRPr lang="en-US" dirty="0"/>
          </a:p>
        </p:txBody>
      </p:sp>
      <p:sp>
        <p:nvSpPr>
          <p:cNvPr id="3" name="Content Placeholder 2"/>
          <p:cNvSpPr>
            <a:spLocks noGrp="1"/>
          </p:cNvSpPr>
          <p:nvPr>
            <p:ph idx="1"/>
          </p:nvPr>
        </p:nvSpPr>
        <p:spPr/>
        <p:txBody>
          <a:bodyPr/>
          <a:lstStyle/>
          <a:p>
            <a:pPr lvl="1"/>
            <a:r>
              <a:rPr lang="en-US" dirty="0" smtClean="0"/>
              <a:t>Push </a:t>
            </a:r>
            <a:r>
              <a:rPr lang="en-US" dirty="0"/>
              <a:t>sales promotions:  allowances, buy-back guarantees, free trials, contests, specialty advertising  items, discounts, displays, premiums</a:t>
            </a:r>
            <a:endParaRPr lang="en-US" sz="2400" dirty="0"/>
          </a:p>
          <a:p>
            <a:pPr lvl="1"/>
            <a:r>
              <a:rPr lang="en-US" dirty="0"/>
              <a:t>Pull sales promotions:  samples, coupons, cash refunds, rebates, loyalty programs, contests, sweepstakes, POP</a:t>
            </a:r>
            <a:endParaRPr lang="en-US" sz="2400" dirty="0"/>
          </a:p>
        </p:txBody>
      </p:sp>
    </p:spTree>
    <p:extLst>
      <p:ext uri="{BB962C8B-B14F-4D97-AF65-F5344CB8AC3E}">
        <p14:creationId xmlns:p14="http://schemas.microsoft.com/office/powerpoint/2010/main" val="1451943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Compare contests, sweepstakes, games</a:t>
            </a:r>
            <a:r>
              <a:rPr lang="en-US" sz="4000" dirty="0"/>
              <a:t/>
            </a:r>
            <a:br>
              <a:rPr lang="en-US" sz="4000" dirty="0"/>
            </a:br>
            <a:endParaRPr lang="en-US" dirty="0"/>
          </a:p>
        </p:txBody>
      </p:sp>
      <p:sp>
        <p:nvSpPr>
          <p:cNvPr id="3" name="Content Placeholder 2"/>
          <p:cNvSpPr>
            <a:spLocks noGrp="1"/>
          </p:cNvSpPr>
          <p:nvPr>
            <p:ph idx="1"/>
          </p:nvPr>
        </p:nvSpPr>
        <p:spPr/>
        <p:txBody>
          <a:bodyPr>
            <a:normAutofit/>
          </a:bodyPr>
          <a:lstStyle/>
          <a:p>
            <a:pPr lvl="1"/>
            <a:r>
              <a:rPr lang="en-US" dirty="0" smtClean="0"/>
              <a:t>Contests </a:t>
            </a:r>
            <a:r>
              <a:rPr lang="en-US" dirty="0"/>
              <a:t>are special promotions awarding value to winners based on skill they demonstrate compared to others</a:t>
            </a:r>
            <a:endParaRPr lang="en-US" sz="2400" dirty="0"/>
          </a:p>
          <a:p>
            <a:pPr lvl="1"/>
            <a:r>
              <a:rPr lang="en-US" dirty="0"/>
              <a:t>Sweepstakes are not skill based, but based on luck.  Winners are determined by random selection</a:t>
            </a:r>
            <a:endParaRPr lang="en-US" sz="2400" dirty="0"/>
          </a:p>
          <a:p>
            <a:pPr lvl="1"/>
            <a:r>
              <a:rPr lang="en-US" dirty="0"/>
              <a:t>Games come in a variety of formats, such as scratch-off cards and collection of game pieces.  To participate in games, customers may be required to make a purchase</a:t>
            </a:r>
            <a:endParaRPr lang="en-US" sz="2400" dirty="0"/>
          </a:p>
          <a:p>
            <a:endParaRPr lang="en-US" dirty="0"/>
          </a:p>
        </p:txBody>
      </p:sp>
    </p:spTree>
    <p:extLst>
      <p:ext uri="{BB962C8B-B14F-4D97-AF65-F5344CB8AC3E}">
        <p14:creationId xmlns:p14="http://schemas.microsoft.com/office/powerpoint/2010/main" val="590656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Trends in sales promotions</a:t>
            </a:r>
            <a:r>
              <a:rPr lang="en-US" sz="4000" dirty="0"/>
              <a:t/>
            </a:r>
            <a:br>
              <a:rPr lang="en-US" sz="4000" dirty="0"/>
            </a:br>
            <a:endParaRPr lang="en-US" dirty="0"/>
          </a:p>
        </p:txBody>
      </p:sp>
      <p:sp>
        <p:nvSpPr>
          <p:cNvPr id="3" name="Content Placeholder 2"/>
          <p:cNvSpPr>
            <a:spLocks noGrp="1"/>
          </p:cNvSpPr>
          <p:nvPr>
            <p:ph idx="1"/>
          </p:nvPr>
        </p:nvSpPr>
        <p:spPr/>
        <p:txBody>
          <a:bodyPr/>
          <a:lstStyle/>
          <a:p>
            <a:pPr lvl="1"/>
            <a:r>
              <a:rPr lang="en-US" dirty="0" smtClean="0"/>
              <a:t>Marketers </a:t>
            </a:r>
            <a:r>
              <a:rPr lang="en-US" dirty="0"/>
              <a:t>need to balance the advantages short-term promotions offer versus the potential to erode loyalty to the </a:t>
            </a:r>
            <a:r>
              <a:rPr lang="en-US" dirty="0" smtClean="0"/>
              <a:t>product</a:t>
            </a:r>
          </a:p>
          <a:p>
            <a:pPr lvl="1"/>
            <a:r>
              <a:rPr lang="en-US" sz="2400" dirty="0" smtClean="0"/>
              <a:t>Customer expectations</a:t>
            </a:r>
          </a:p>
          <a:p>
            <a:pPr lvl="1"/>
            <a:r>
              <a:rPr lang="en-US" sz="2400" dirty="0" smtClean="0"/>
              <a:t>Electronic deliver</a:t>
            </a:r>
          </a:p>
          <a:p>
            <a:pPr lvl="1"/>
            <a:r>
              <a:rPr lang="en-US" sz="2400" dirty="0" smtClean="0"/>
              <a:t>Tracking</a:t>
            </a:r>
          </a:p>
          <a:p>
            <a:pPr lvl="1"/>
            <a:r>
              <a:rPr lang="en-US" sz="2400" dirty="0" smtClean="0"/>
              <a:t>Internet Communication</a:t>
            </a:r>
          </a:p>
          <a:p>
            <a:pPr lvl="1"/>
            <a:r>
              <a:rPr lang="en-US" sz="2400" dirty="0" smtClean="0"/>
              <a:t>Clutter</a:t>
            </a:r>
          </a:p>
          <a:p>
            <a:pPr lvl="1"/>
            <a:endParaRPr lang="en-US" sz="2400" dirty="0"/>
          </a:p>
          <a:p>
            <a:r>
              <a:rPr lang="en-US" dirty="0"/>
              <a:t>http://www.knowthis.com/principles-of-marketing-tutorials/sales-promotion/sales-promotion-trends-clutter/</a:t>
            </a:r>
          </a:p>
        </p:txBody>
      </p:sp>
    </p:spTree>
    <p:extLst>
      <p:ext uri="{BB962C8B-B14F-4D97-AF65-F5344CB8AC3E}">
        <p14:creationId xmlns:p14="http://schemas.microsoft.com/office/powerpoint/2010/main" val="2600975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rmAutofit fontScale="90000"/>
          </a:bodyPr>
          <a:lstStyle/>
          <a:p>
            <a:r>
              <a:rPr lang="en-US" dirty="0"/>
              <a:t>4.02E  Explain communications channels used in public-relations activities</a:t>
            </a:r>
            <a:r>
              <a:rPr lang="en-US" sz="4000" dirty="0"/>
              <a:t/>
            </a:r>
            <a:br>
              <a:rPr lang="en-US" sz="4000" dirty="0"/>
            </a:br>
            <a:endParaRPr lang="en-US" dirty="0"/>
          </a:p>
        </p:txBody>
      </p:sp>
      <p:sp>
        <p:nvSpPr>
          <p:cNvPr id="3" name="Content Placeholder 2"/>
          <p:cNvSpPr>
            <a:spLocks noGrp="1"/>
          </p:cNvSpPr>
          <p:nvPr>
            <p:ph idx="1"/>
          </p:nvPr>
        </p:nvSpPr>
        <p:spPr/>
        <p:txBody>
          <a:bodyPr>
            <a:normAutofit/>
          </a:bodyPr>
          <a:lstStyle/>
          <a:p>
            <a:pPr marL="0" indent="0">
              <a:buNone/>
            </a:pPr>
            <a:endParaRPr lang="en-US" sz="2800" dirty="0"/>
          </a:p>
          <a:p>
            <a:pPr lvl="0"/>
            <a:r>
              <a:rPr lang="en-US" dirty="0"/>
              <a:t> The role of public relations in business</a:t>
            </a:r>
            <a:endParaRPr lang="en-US" sz="2800" dirty="0"/>
          </a:p>
          <a:p>
            <a:pPr lvl="1"/>
            <a:r>
              <a:rPr lang="en-US" dirty="0"/>
              <a:t>•building awareness and a favorable image for a company or client within stories and articles found in relevant media outlets </a:t>
            </a:r>
            <a:endParaRPr lang="en-US" sz="2400" dirty="0"/>
          </a:p>
          <a:p>
            <a:pPr lvl="1"/>
            <a:r>
              <a:rPr lang="en-US" dirty="0"/>
              <a:t>•closely monitoring numerous media channels for public comment about a company and its products </a:t>
            </a:r>
            <a:endParaRPr lang="en-US" sz="2400" dirty="0"/>
          </a:p>
          <a:p>
            <a:pPr lvl="1"/>
            <a:r>
              <a:rPr lang="en-US" dirty="0"/>
              <a:t>•managing crises that threaten company or product image </a:t>
            </a:r>
            <a:endParaRPr lang="en-US" sz="2400" dirty="0"/>
          </a:p>
          <a:p>
            <a:pPr lvl="1"/>
            <a:r>
              <a:rPr lang="en-US" dirty="0"/>
              <a:t>•building goodwill among an organization’s target market through community, philanthropic and special programs and events</a:t>
            </a:r>
            <a:endParaRPr lang="en-US" sz="2400" dirty="0"/>
          </a:p>
          <a:p>
            <a:endParaRPr lang="en-US" dirty="0"/>
          </a:p>
        </p:txBody>
      </p:sp>
    </p:spTree>
    <p:extLst>
      <p:ext uri="{BB962C8B-B14F-4D97-AF65-F5344CB8AC3E}">
        <p14:creationId xmlns:p14="http://schemas.microsoft.com/office/powerpoint/2010/main" val="1721879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pPr lvl="0"/>
            <a:r>
              <a:rPr lang="en-US" dirty="0"/>
              <a:t>Advantages and disadvantages associated with public relations</a:t>
            </a:r>
            <a:r>
              <a:rPr lang="en-US" sz="4000" dirty="0"/>
              <a:t/>
            </a:r>
            <a:br>
              <a:rPr lang="en-US" sz="4000" dirty="0"/>
            </a:br>
            <a:endParaRPr lang="en-US" dirty="0"/>
          </a:p>
        </p:txBody>
      </p:sp>
      <p:sp>
        <p:nvSpPr>
          <p:cNvPr id="3" name="Content Placeholder 2"/>
          <p:cNvSpPr>
            <a:spLocks noGrp="1"/>
          </p:cNvSpPr>
          <p:nvPr>
            <p:ph idx="1"/>
          </p:nvPr>
        </p:nvSpPr>
        <p:spPr/>
        <p:txBody>
          <a:bodyPr>
            <a:normAutofit fontScale="92500" lnSpcReduction="10000"/>
          </a:bodyPr>
          <a:lstStyle/>
          <a:p>
            <a:pPr lvl="1"/>
            <a:r>
              <a:rPr lang="en-US" dirty="0" smtClean="0"/>
              <a:t>Advantages</a:t>
            </a:r>
            <a:endParaRPr lang="en-US" sz="2400" dirty="0"/>
          </a:p>
          <a:p>
            <a:pPr lvl="2"/>
            <a:r>
              <a:rPr lang="en-US" dirty="0"/>
              <a:t>Considered a highly credible form of promotion</a:t>
            </a:r>
            <a:endParaRPr lang="en-US" sz="2000" dirty="0"/>
          </a:p>
          <a:p>
            <a:pPr lvl="2"/>
            <a:r>
              <a:rPr lang="en-US" dirty="0"/>
              <a:t>Can result in the target market being exposed to more detailed information than they receive with other forms of promotion</a:t>
            </a:r>
            <a:endParaRPr lang="en-US" sz="2000" dirty="0"/>
          </a:p>
          <a:p>
            <a:pPr lvl="2"/>
            <a:r>
              <a:rPr lang="en-US" dirty="0"/>
              <a:t>Can be widely spread</a:t>
            </a:r>
            <a:endParaRPr lang="en-US" sz="2000" dirty="0"/>
          </a:p>
          <a:p>
            <a:pPr lvl="2"/>
            <a:r>
              <a:rPr lang="en-US" dirty="0"/>
              <a:t>Very low cost</a:t>
            </a:r>
            <a:endParaRPr lang="en-US" sz="2000" dirty="0"/>
          </a:p>
          <a:p>
            <a:pPr lvl="1"/>
            <a:r>
              <a:rPr lang="en-US" dirty="0"/>
              <a:t> Disadvantages</a:t>
            </a:r>
            <a:endParaRPr lang="en-US" sz="2400" dirty="0"/>
          </a:p>
          <a:p>
            <a:pPr lvl="2"/>
            <a:r>
              <a:rPr lang="en-US" dirty="0"/>
              <a:t>Marketers do not have direct control over whether a message is delivered and where it is placed  for delivery</a:t>
            </a:r>
            <a:endParaRPr lang="en-US" sz="2000" dirty="0"/>
          </a:p>
          <a:p>
            <a:pPr lvl="2"/>
            <a:r>
              <a:rPr lang="en-US" dirty="0"/>
              <a:t>The news media may not give the exact message as planned by the marketer</a:t>
            </a:r>
            <a:endParaRPr lang="en-US" sz="2000" dirty="0"/>
          </a:p>
          <a:p>
            <a:pPr lvl="2"/>
            <a:r>
              <a:rPr lang="en-US" dirty="0"/>
              <a:t>May not yield a high return on promotional expense if the news media feels there is little value to the story</a:t>
            </a:r>
            <a:endParaRPr lang="en-US" sz="2000" dirty="0"/>
          </a:p>
          <a:p>
            <a:pPr lvl="2"/>
            <a:r>
              <a:rPr lang="en-US" dirty="0"/>
              <a:t>Could get “bumped” from media coverage for a more critical breaking news story </a:t>
            </a:r>
            <a:endParaRPr lang="en-US" sz="2000" dirty="0"/>
          </a:p>
          <a:p>
            <a:endParaRPr lang="en-US" dirty="0"/>
          </a:p>
        </p:txBody>
      </p:sp>
    </p:spTree>
    <p:extLst>
      <p:ext uri="{BB962C8B-B14F-4D97-AF65-F5344CB8AC3E}">
        <p14:creationId xmlns:p14="http://schemas.microsoft.com/office/powerpoint/2010/main" val="3690381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fontScale="90000"/>
          </a:bodyPr>
          <a:lstStyle/>
          <a:p>
            <a:pPr lvl="0"/>
            <a:r>
              <a:rPr lang="en-US" dirty="0"/>
              <a:t>Tools used in public relations to communicate with targeted </a:t>
            </a:r>
            <a:r>
              <a:rPr lang="en-US" dirty="0" smtClean="0"/>
              <a:t>audiences and the media</a:t>
            </a:r>
            <a:r>
              <a:rPr lang="en-US" sz="4000" dirty="0"/>
              <a:t/>
            </a:r>
            <a:br>
              <a:rPr lang="en-US" sz="4000" dirty="0"/>
            </a:br>
            <a:endParaRPr lang="en-US" dirty="0"/>
          </a:p>
        </p:txBody>
      </p:sp>
      <p:sp>
        <p:nvSpPr>
          <p:cNvPr id="3" name="Content Placeholder 2"/>
          <p:cNvSpPr>
            <a:spLocks noGrp="1"/>
          </p:cNvSpPr>
          <p:nvPr>
            <p:ph idx="1"/>
          </p:nvPr>
        </p:nvSpPr>
        <p:spPr/>
        <p:txBody>
          <a:bodyPr>
            <a:normAutofit/>
          </a:bodyPr>
          <a:lstStyle/>
          <a:p>
            <a:pPr lvl="1"/>
            <a:r>
              <a:rPr lang="en-US" dirty="0" smtClean="0"/>
              <a:t>Media </a:t>
            </a:r>
            <a:r>
              <a:rPr lang="en-US" dirty="0"/>
              <a:t>relations</a:t>
            </a:r>
            <a:endParaRPr lang="en-US" sz="2400" dirty="0"/>
          </a:p>
          <a:p>
            <a:pPr lvl="1"/>
            <a:r>
              <a:rPr lang="en-US" dirty="0"/>
              <a:t>Media tours</a:t>
            </a:r>
            <a:endParaRPr lang="en-US" sz="2400" dirty="0"/>
          </a:p>
          <a:p>
            <a:pPr lvl="1"/>
            <a:r>
              <a:rPr lang="en-US" dirty="0"/>
              <a:t>Newsletters</a:t>
            </a:r>
            <a:endParaRPr lang="en-US" sz="2400" dirty="0"/>
          </a:p>
          <a:p>
            <a:pPr lvl="1"/>
            <a:r>
              <a:rPr lang="en-US" dirty="0"/>
              <a:t>Special events</a:t>
            </a:r>
            <a:endParaRPr lang="en-US" sz="2400" dirty="0"/>
          </a:p>
          <a:p>
            <a:pPr lvl="1"/>
            <a:r>
              <a:rPr lang="en-US" dirty="0"/>
              <a:t>Speaking engagements</a:t>
            </a:r>
            <a:endParaRPr lang="en-US" sz="2400" dirty="0"/>
          </a:p>
          <a:p>
            <a:pPr lvl="1"/>
            <a:r>
              <a:rPr lang="en-US" dirty="0"/>
              <a:t>Sponsorships</a:t>
            </a:r>
            <a:endParaRPr lang="en-US" sz="2400" dirty="0"/>
          </a:p>
          <a:p>
            <a:pPr lvl="1"/>
            <a:r>
              <a:rPr lang="en-US" dirty="0"/>
              <a:t>Employee relations</a:t>
            </a:r>
            <a:endParaRPr lang="en-US" sz="2400" dirty="0"/>
          </a:p>
          <a:p>
            <a:pPr lvl="1"/>
            <a:r>
              <a:rPr lang="en-US" dirty="0"/>
              <a:t>Community relations and </a:t>
            </a:r>
            <a:r>
              <a:rPr lang="en-US" dirty="0" err="1" smtClean="0"/>
              <a:t>Philanthrophy</a:t>
            </a:r>
            <a:endParaRPr lang="en-US" sz="2400" dirty="0"/>
          </a:p>
          <a:p>
            <a:endParaRPr lang="en-US" dirty="0"/>
          </a:p>
        </p:txBody>
      </p:sp>
    </p:spTree>
    <p:extLst>
      <p:ext uri="{BB962C8B-B14F-4D97-AF65-F5344CB8AC3E}">
        <p14:creationId xmlns:p14="http://schemas.microsoft.com/office/powerpoint/2010/main" val="2903532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fontScale="90000"/>
          </a:bodyPr>
          <a:lstStyle/>
          <a:p>
            <a:pPr lvl="0"/>
            <a:r>
              <a:rPr lang="en-US" dirty="0"/>
              <a:t>Reasons that public relations specialists monitor markets</a:t>
            </a:r>
            <a:r>
              <a:rPr lang="en-US" sz="4000" dirty="0"/>
              <a:t/>
            </a:r>
            <a:br>
              <a:rPr lang="en-US" sz="4000" dirty="0"/>
            </a:br>
            <a:endParaRPr lang="en-US" dirty="0"/>
          </a:p>
        </p:txBody>
      </p:sp>
      <p:sp>
        <p:nvSpPr>
          <p:cNvPr id="3" name="Content Placeholder 2"/>
          <p:cNvSpPr>
            <a:spLocks noGrp="1"/>
          </p:cNvSpPr>
          <p:nvPr>
            <p:ph idx="1"/>
          </p:nvPr>
        </p:nvSpPr>
        <p:spPr/>
        <p:txBody>
          <a:bodyPr>
            <a:normAutofit/>
          </a:bodyPr>
          <a:lstStyle/>
          <a:p>
            <a:pPr lvl="1"/>
            <a:r>
              <a:rPr lang="en-US" dirty="0" smtClean="0"/>
              <a:t>watching </a:t>
            </a:r>
            <a:r>
              <a:rPr lang="en-US" dirty="0"/>
              <a:t>what is written and reported in traditional print and broadcast media </a:t>
            </a:r>
            <a:endParaRPr lang="en-US" sz="2400" dirty="0"/>
          </a:p>
          <a:p>
            <a:pPr lvl="1"/>
            <a:r>
              <a:rPr lang="en-US" dirty="0"/>
              <a:t>keeping an eye on discussions occurring through various Internet outlets such as forums, </a:t>
            </a:r>
            <a:r>
              <a:rPr lang="en-US" dirty="0" smtClean="0"/>
              <a:t>chat rooms</a:t>
            </a:r>
            <a:r>
              <a:rPr lang="en-US" dirty="0"/>
              <a:t>, blogs and other public messaging areas. </a:t>
            </a:r>
            <a:endParaRPr lang="en-US" sz="2400" dirty="0"/>
          </a:p>
          <a:p>
            <a:pPr lvl="1"/>
            <a:r>
              <a:rPr lang="en-US" dirty="0"/>
              <a:t>Marketers must be prepared to respond quickly to erroneous information and negative opinions about products as it can spin out of control very quickly through the new technology channels. </a:t>
            </a:r>
            <a:endParaRPr lang="en-US" sz="2400" dirty="0"/>
          </a:p>
          <a:p>
            <a:pPr lvl="1"/>
            <a:r>
              <a:rPr lang="en-US" dirty="0"/>
              <a:t>Failure to correct misinformation can be devastating to a product or company’s reputation. </a:t>
            </a:r>
            <a:endParaRPr lang="en-US" sz="2400" dirty="0"/>
          </a:p>
          <a:p>
            <a:endParaRPr lang="en-US" dirty="0"/>
          </a:p>
        </p:txBody>
      </p:sp>
    </p:spTree>
    <p:extLst>
      <p:ext uri="{BB962C8B-B14F-4D97-AF65-F5344CB8AC3E}">
        <p14:creationId xmlns:p14="http://schemas.microsoft.com/office/powerpoint/2010/main" val="16568044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pPr lvl="0"/>
            <a:r>
              <a:rPr lang="en-US" dirty="0"/>
              <a:t>Purpose of crisis management in public relations</a:t>
            </a:r>
            <a:r>
              <a:rPr lang="en-US" sz="4000" dirty="0"/>
              <a:t/>
            </a:r>
            <a:br>
              <a:rPr lang="en-US" sz="4000" dirty="0"/>
            </a:br>
            <a:endParaRPr lang="en-US" dirty="0"/>
          </a:p>
        </p:txBody>
      </p:sp>
      <p:sp>
        <p:nvSpPr>
          <p:cNvPr id="3" name="Content Placeholder 2"/>
          <p:cNvSpPr>
            <a:spLocks noGrp="1"/>
          </p:cNvSpPr>
          <p:nvPr>
            <p:ph idx="1"/>
          </p:nvPr>
        </p:nvSpPr>
        <p:spPr/>
        <p:txBody>
          <a:bodyPr>
            <a:normAutofit/>
          </a:bodyPr>
          <a:lstStyle/>
          <a:p>
            <a:pPr lvl="1"/>
            <a:r>
              <a:rPr lang="en-US" dirty="0" smtClean="0"/>
              <a:t>To </a:t>
            </a:r>
            <a:r>
              <a:rPr lang="en-US" dirty="0"/>
              <a:t>respond quickly to negative information about the company. </a:t>
            </a:r>
            <a:endParaRPr lang="en-US" sz="2400" dirty="0"/>
          </a:p>
          <a:p>
            <a:pPr lvl="1"/>
            <a:r>
              <a:rPr lang="en-US" dirty="0"/>
              <a:t>marketers can track the issues and respond in a timely fashion. </a:t>
            </a:r>
            <a:endParaRPr lang="en-US" sz="2400" dirty="0"/>
          </a:p>
          <a:p>
            <a:pPr lvl="1"/>
            <a:r>
              <a:rPr lang="en-US" dirty="0"/>
              <a:t>To manage response effectively, many companies have crises management plans in place that outline steps to take and company spokespeople to speak on behalf of the company should an event occur.</a:t>
            </a:r>
            <a:endParaRPr lang="en-US" sz="2400" dirty="0"/>
          </a:p>
          <a:p>
            <a:endParaRPr lang="en-US" dirty="0"/>
          </a:p>
        </p:txBody>
      </p:sp>
    </p:spTree>
    <p:extLst>
      <p:ext uri="{BB962C8B-B14F-4D97-AF65-F5344CB8AC3E}">
        <p14:creationId xmlns:p14="http://schemas.microsoft.com/office/powerpoint/2010/main" val="3433789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Trends in public relations</a:t>
            </a:r>
            <a:r>
              <a:rPr lang="en-US" sz="4000" dirty="0"/>
              <a:t/>
            </a:r>
            <a:br>
              <a:rPr lang="en-US" sz="4000" dirty="0"/>
            </a:br>
            <a:endParaRPr lang="en-US" dirty="0"/>
          </a:p>
        </p:txBody>
      </p:sp>
      <p:sp>
        <p:nvSpPr>
          <p:cNvPr id="3" name="Content Placeholder 2"/>
          <p:cNvSpPr>
            <a:spLocks noGrp="1"/>
          </p:cNvSpPr>
          <p:nvPr>
            <p:ph idx="1"/>
          </p:nvPr>
        </p:nvSpPr>
        <p:spPr/>
        <p:txBody>
          <a:bodyPr>
            <a:normAutofit/>
          </a:bodyPr>
          <a:lstStyle/>
          <a:p>
            <a:pPr lvl="1"/>
            <a:r>
              <a:rPr lang="en-US" dirty="0" smtClean="0"/>
              <a:t>Blogs</a:t>
            </a:r>
            <a:endParaRPr lang="en-US" sz="2400" dirty="0"/>
          </a:p>
          <a:p>
            <a:pPr lvl="1"/>
            <a:r>
              <a:rPr lang="en-US" dirty="0"/>
              <a:t>Podcasting</a:t>
            </a:r>
            <a:endParaRPr lang="en-US" sz="2400" dirty="0"/>
          </a:p>
          <a:p>
            <a:pPr lvl="1"/>
            <a:r>
              <a:rPr lang="en-US" dirty="0"/>
              <a:t>Search engine optimization</a:t>
            </a:r>
            <a:endParaRPr lang="en-US" sz="2400" dirty="0"/>
          </a:p>
          <a:p>
            <a:r>
              <a:rPr lang="en-US" dirty="0"/>
              <a:t> </a:t>
            </a:r>
            <a:endParaRPr lang="en-US" sz="2800" dirty="0"/>
          </a:p>
          <a:p>
            <a:pPr lvl="0"/>
            <a:r>
              <a:rPr lang="en-US" dirty="0"/>
              <a:t>Use of blogs for public relations activities</a:t>
            </a:r>
            <a:endParaRPr lang="en-US" sz="2800" dirty="0"/>
          </a:p>
          <a:p>
            <a:pPr lvl="1"/>
            <a:r>
              <a:rPr lang="en-US" dirty="0"/>
              <a:t>Report in-house blogs that report the happenings at the company</a:t>
            </a:r>
            <a:endParaRPr lang="en-US" sz="2400" dirty="0"/>
          </a:p>
          <a:p>
            <a:pPr lvl="1"/>
            <a:r>
              <a:rPr lang="en-US" dirty="0"/>
              <a:t>Allows company employees to post messages updating the company developments</a:t>
            </a:r>
            <a:endParaRPr lang="en-US" sz="2400" dirty="0"/>
          </a:p>
          <a:p>
            <a:endParaRPr lang="en-US" dirty="0"/>
          </a:p>
        </p:txBody>
      </p:sp>
    </p:spTree>
    <p:extLst>
      <p:ext uri="{BB962C8B-B14F-4D97-AF65-F5344CB8AC3E}">
        <p14:creationId xmlns:p14="http://schemas.microsoft.com/office/powerpoint/2010/main" val="2604249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fontScale="90000"/>
          </a:bodyPr>
          <a:lstStyle/>
          <a:p>
            <a:pPr lvl="0"/>
            <a:r>
              <a:rPr lang="en-US" dirty="0"/>
              <a:t>Use of web forums in public relations activities</a:t>
            </a:r>
            <a:r>
              <a:rPr lang="en-US" sz="4000" dirty="0"/>
              <a:t/>
            </a:r>
            <a:br>
              <a:rPr lang="en-US" sz="4000" dirty="0"/>
            </a:br>
            <a:endParaRPr lang="en-US" dirty="0"/>
          </a:p>
        </p:txBody>
      </p:sp>
      <p:sp>
        <p:nvSpPr>
          <p:cNvPr id="3" name="Content Placeholder 2"/>
          <p:cNvSpPr>
            <a:spLocks noGrp="1"/>
          </p:cNvSpPr>
          <p:nvPr>
            <p:ph idx="1"/>
          </p:nvPr>
        </p:nvSpPr>
        <p:spPr/>
        <p:txBody>
          <a:bodyPr/>
          <a:lstStyle/>
          <a:p>
            <a:pPr lvl="1"/>
            <a:r>
              <a:rPr lang="en-US" dirty="0" smtClean="0"/>
              <a:t>Web </a:t>
            </a:r>
            <a:r>
              <a:rPr lang="en-US" dirty="0"/>
              <a:t>forums are where people can post their opinion often anonymously. </a:t>
            </a:r>
            <a:endParaRPr lang="en-US" sz="2400" dirty="0"/>
          </a:p>
          <a:p>
            <a:pPr lvl="1"/>
            <a:r>
              <a:rPr lang="en-US" dirty="0"/>
              <a:t>Helps build credibility for an organization as forum members recognize a company’s effort to reach out to the public. </a:t>
            </a:r>
            <a:endParaRPr lang="en-US" sz="2400" dirty="0"/>
          </a:p>
          <a:p>
            <a:pPr lvl="1"/>
            <a:r>
              <a:rPr lang="en-US" dirty="0"/>
              <a:t>Forums can cause major problems as a breeding ground for rumor and accusation. </a:t>
            </a:r>
            <a:endParaRPr lang="en-US" sz="2400" dirty="0"/>
          </a:p>
          <a:p>
            <a:endParaRPr lang="en-US" dirty="0"/>
          </a:p>
        </p:txBody>
      </p:sp>
    </p:spTree>
    <p:extLst>
      <p:ext uri="{BB962C8B-B14F-4D97-AF65-F5344CB8AC3E}">
        <p14:creationId xmlns:p14="http://schemas.microsoft.com/office/powerpoint/2010/main" val="35877139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fontScale="90000"/>
          </a:bodyPr>
          <a:lstStyle/>
          <a:p>
            <a:pPr lvl="0"/>
            <a:r>
              <a:rPr lang="en-US" dirty="0"/>
              <a:t>How RSS feed can be used for public relations activities</a:t>
            </a:r>
            <a:r>
              <a:rPr lang="en-US" sz="4000" dirty="0"/>
              <a:t/>
            </a:r>
            <a:br>
              <a:rPr lang="en-US" sz="4000" dirty="0"/>
            </a:br>
            <a:endParaRPr lang="en-US" dirty="0"/>
          </a:p>
        </p:txBody>
      </p:sp>
      <p:sp>
        <p:nvSpPr>
          <p:cNvPr id="3" name="Content Placeholder 2"/>
          <p:cNvSpPr>
            <a:spLocks noGrp="1"/>
          </p:cNvSpPr>
          <p:nvPr>
            <p:ph idx="1"/>
          </p:nvPr>
        </p:nvSpPr>
        <p:spPr/>
        <p:txBody>
          <a:bodyPr>
            <a:normAutofit/>
          </a:bodyPr>
          <a:lstStyle/>
          <a:p>
            <a:pPr lvl="1"/>
            <a:r>
              <a:rPr lang="en-US" dirty="0" smtClean="0"/>
              <a:t>Really </a:t>
            </a:r>
            <a:r>
              <a:rPr lang="en-US" dirty="0"/>
              <a:t>Simple Syndication -this technology makes it easy for people to know when new content is posted to a website. </a:t>
            </a:r>
            <a:endParaRPr lang="en-US" sz="2400" dirty="0"/>
          </a:p>
          <a:p>
            <a:pPr lvl="1"/>
            <a:r>
              <a:rPr lang="en-US" dirty="0"/>
              <a:t>The nature of the technology allows anyone who links to the RSS feed to instantly receive details of the content. </a:t>
            </a:r>
            <a:endParaRPr lang="en-US" sz="2400" dirty="0"/>
          </a:p>
          <a:p>
            <a:pPr lvl="1"/>
            <a:r>
              <a:rPr lang="en-US" dirty="0"/>
              <a:t>Many journalists and other media members are finding this to be a more convenient way to acquire information, particularly if they follow a specific industry and can identify specific information websites to monitor. </a:t>
            </a:r>
            <a:endParaRPr lang="en-US" sz="2400" dirty="0"/>
          </a:p>
          <a:p>
            <a:pPr lvl="1"/>
            <a:r>
              <a:rPr lang="en-US" dirty="0"/>
              <a:t>By subscribing to relevant RSS feeds they have information delivered rather than spending time searching</a:t>
            </a:r>
            <a:endParaRPr lang="en-US" sz="2400" dirty="0"/>
          </a:p>
          <a:p>
            <a:endParaRPr lang="en-US" dirty="0"/>
          </a:p>
        </p:txBody>
      </p:sp>
    </p:spTree>
    <p:extLst>
      <p:ext uri="{BB962C8B-B14F-4D97-AF65-F5344CB8AC3E}">
        <p14:creationId xmlns:p14="http://schemas.microsoft.com/office/powerpoint/2010/main" val="1645544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rmAutofit fontScale="90000"/>
          </a:bodyPr>
          <a:lstStyle/>
          <a:p>
            <a:pPr lvl="0"/>
            <a:r>
              <a:rPr lang="en-US" dirty="0"/>
              <a:t>Use of podcasting for public relations activities</a:t>
            </a:r>
            <a:r>
              <a:rPr lang="en-US" sz="4000" dirty="0"/>
              <a:t/>
            </a:r>
            <a:br>
              <a:rPr lang="en-US" sz="4000" dirty="0"/>
            </a:br>
            <a:endParaRPr lang="en-US" dirty="0"/>
          </a:p>
        </p:txBody>
      </p:sp>
      <p:sp>
        <p:nvSpPr>
          <p:cNvPr id="3" name="Content Placeholder 2"/>
          <p:cNvSpPr>
            <a:spLocks noGrp="1"/>
          </p:cNvSpPr>
          <p:nvPr>
            <p:ph idx="1"/>
          </p:nvPr>
        </p:nvSpPr>
        <p:spPr/>
        <p:txBody>
          <a:bodyPr>
            <a:normAutofit/>
          </a:bodyPr>
          <a:lstStyle/>
          <a:p>
            <a:pPr lvl="1"/>
            <a:r>
              <a:rPr lang="en-US" dirty="0" smtClean="0"/>
              <a:t>Quick </a:t>
            </a:r>
            <a:r>
              <a:rPr lang="en-US" dirty="0"/>
              <a:t>and easy way to send out audio news releases and other promotional material</a:t>
            </a:r>
            <a:endParaRPr lang="en-US" sz="2400" dirty="0"/>
          </a:p>
          <a:p>
            <a:pPr lvl="0"/>
            <a:r>
              <a:rPr lang="en-US" dirty="0"/>
              <a:t>How search engine optimization can be used for public relations activities</a:t>
            </a:r>
            <a:endParaRPr lang="en-US" sz="2800" dirty="0"/>
          </a:p>
          <a:p>
            <a:pPr lvl="1"/>
            <a:r>
              <a:rPr lang="en-US" dirty="0"/>
              <a:t>Helps third party media outlets (search engines) to mention the company at no direct cost to the company</a:t>
            </a:r>
            <a:endParaRPr lang="en-US" sz="2400" dirty="0"/>
          </a:p>
          <a:p>
            <a:pPr lvl="1"/>
            <a:r>
              <a:rPr lang="en-US" dirty="0"/>
              <a:t>Can work to influence results in search engines </a:t>
            </a:r>
            <a:endParaRPr lang="en-US" sz="2400" dirty="0"/>
          </a:p>
          <a:p>
            <a:endParaRPr lang="en-US" sz="2800" dirty="0"/>
          </a:p>
          <a:p>
            <a:endParaRPr lang="en-US" dirty="0"/>
          </a:p>
        </p:txBody>
      </p:sp>
    </p:spTree>
    <p:extLst>
      <p:ext uri="{BB962C8B-B14F-4D97-AF65-F5344CB8AC3E}">
        <p14:creationId xmlns:p14="http://schemas.microsoft.com/office/powerpoint/2010/main" val="3915984363"/>
      </p:ext>
    </p:extLst>
  </p:cSld>
  <p:clrMapOvr>
    <a:masterClrMapping/>
  </p:clrMapOvr>
</p:sld>
</file>

<file path=ppt/theme/theme1.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44</TotalTime>
  <Words>1473</Words>
  <Application>Microsoft Office PowerPoint</Application>
  <PresentationFormat>On-screen Show (4:3)</PresentationFormat>
  <Paragraphs>169</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Thatch</vt:lpstr>
      <vt:lpstr>Marketing 4.02</vt:lpstr>
      <vt:lpstr>4.02C  Explain the nature of direct marketing channels </vt:lpstr>
      <vt:lpstr>Advantages/Disadvantages associated with direct marketing </vt:lpstr>
      <vt:lpstr>The Internet Impact on Business</vt:lpstr>
      <vt:lpstr>4.02D  Identify communications channels used in sales promotion </vt:lpstr>
      <vt:lpstr>Differences between advertising and sales promotions </vt:lpstr>
      <vt:lpstr>Describe types of consumer sales promotions </vt:lpstr>
      <vt:lpstr>Types of trade sales promotions </vt:lpstr>
      <vt:lpstr>Here are some examples of popular sales promotions activities: </vt:lpstr>
      <vt:lpstr>Here are some examples of popular sales promotions activities: </vt:lpstr>
      <vt:lpstr>Here are some examples of popular sales promotions activities: </vt:lpstr>
      <vt:lpstr>Types of point-of-purchase displays that are used in sales promotion </vt:lpstr>
      <vt:lpstr>Similarities and differences between coupons and rebates </vt:lpstr>
      <vt:lpstr>Push and pull sales promotion strategies </vt:lpstr>
      <vt:lpstr>Compare contests, sweepstakes, games </vt:lpstr>
      <vt:lpstr>Trends in sales promotions </vt:lpstr>
      <vt:lpstr>4.02E  Explain communications channels used in public-relations activities </vt:lpstr>
      <vt:lpstr>Advantages and disadvantages associated with public relations </vt:lpstr>
      <vt:lpstr>Tools used in public relations to communicate with targeted audiences and the media </vt:lpstr>
      <vt:lpstr>Reasons that public relations specialists monitor markets </vt:lpstr>
      <vt:lpstr>Purpose of crisis management in public relations </vt:lpstr>
      <vt:lpstr>Trends in public relations </vt:lpstr>
      <vt:lpstr>Use of web forums in public relations activities </vt:lpstr>
      <vt:lpstr>How RSS feed can be used for public relations activities </vt:lpstr>
      <vt:lpstr>Use of podcasting for public relations activities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4.02</dc:title>
  <dc:creator>Lisa Garrett</dc:creator>
  <cp:lastModifiedBy>Karen Isbell</cp:lastModifiedBy>
  <cp:revision>5</cp:revision>
  <dcterms:created xsi:type="dcterms:W3CDTF">2011-12-15T21:32:44Z</dcterms:created>
  <dcterms:modified xsi:type="dcterms:W3CDTF">2014-04-03T15:49:58Z</dcterms:modified>
</cp:coreProperties>
</file>