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21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A69E3BD-ADC4-4204-89C7-17F25A7D887C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1514316-C8D8-4F92-978F-8010D495F0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9E3BD-ADC4-4204-89C7-17F25A7D887C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4316-C8D8-4F92-978F-8010D495F0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9E3BD-ADC4-4204-89C7-17F25A7D887C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4316-C8D8-4F92-978F-8010D495F0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9E3BD-ADC4-4204-89C7-17F25A7D887C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4316-C8D8-4F92-978F-8010D495F0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9E3BD-ADC4-4204-89C7-17F25A7D887C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4316-C8D8-4F92-978F-8010D495F0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9E3BD-ADC4-4204-89C7-17F25A7D887C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4316-C8D8-4F92-978F-8010D495F0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9E3BD-ADC4-4204-89C7-17F25A7D887C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4316-C8D8-4F92-978F-8010D495F0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9E3BD-ADC4-4204-89C7-17F25A7D887C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4316-C8D8-4F92-978F-8010D495F0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9E3BD-ADC4-4204-89C7-17F25A7D887C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4316-C8D8-4F92-978F-8010D495F0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9E3BD-ADC4-4204-89C7-17F25A7D887C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4316-C8D8-4F92-978F-8010D495F0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9E3BD-ADC4-4204-89C7-17F25A7D887C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4316-C8D8-4F92-978F-8010D495F0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A69E3BD-ADC4-4204-89C7-17F25A7D887C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41514316-C8D8-4F92-978F-8010D495F0D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4.00</a:t>
            </a:r>
            <a:br>
              <a:rPr lang="en-US" dirty="0" smtClean="0"/>
            </a:br>
            <a:r>
              <a:rPr lang="en-US" dirty="0" smtClean="0"/>
              <a:t>Acquire a foundational knowledge of promotion to understand its nature and scope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4.01A  Explain the role of promotion as a marketing function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383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Define the term promotion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Promotion is a marketing function needed to communicate information about goods, services, images, and/or ideas to achieve a desired outcome.</a:t>
            </a:r>
          </a:p>
          <a:p>
            <a:r>
              <a:rPr lang="en-US" dirty="0" smtClean="0"/>
              <a:t>It is the element of the marketing mix that encourages customers to buy or have certain views or opinions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302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66800"/>
            <a:ext cx="9144000" cy="343936"/>
          </a:xfrm>
        </p:spPr>
        <p:txBody>
          <a:bodyPr>
            <a:noAutofit/>
          </a:bodyPr>
          <a:lstStyle/>
          <a:p>
            <a:pPr algn="ctr"/>
            <a:r>
              <a:rPr lang="en-US" sz="3200" i="1" dirty="0" smtClean="0"/>
              <a:t>Apple is promoting numerous types of applications that appeal to the teen market</a:t>
            </a:r>
            <a:endParaRPr lang="en-US" sz="32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7287409" cy="4384829"/>
          </a:xfrm>
        </p:spPr>
        <p:txBody>
          <a:bodyPr/>
          <a:lstStyle/>
          <a:p>
            <a:r>
              <a:rPr lang="en-US" dirty="0" smtClean="0"/>
              <a:t>For the under-20’s crowd, cool is all about the technology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362200"/>
            <a:ext cx="4872038" cy="387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1222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uses promotion?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Any organization that has something to sell uses promotion at one time or another.  </a:t>
            </a:r>
          </a:p>
          <a:p>
            <a:pPr lvl="1"/>
            <a:r>
              <a:rPr lang="en-US" dirty="0" smtClean="0"/>
              <a:t>Large and small businesses</a:t>
            </a:r>
          </a:p>
          <a:p>
            <a:pPr lvl="1"/>
            <a:r>
              <a:rPr lang="en-US" dirty="0" smtClean="0"/>
              <a:t>Government agencies</a:t>
            </a:r>
          </a:p>
          <a:p>
            <a:pPr lvl="1"/>
            <a:r>
              <a:rPr lang="en-US" dirty="0" smtClean="0"/>
              <a:t>Special interest groups	</a:t>
            </a:r>
          </a:p>
          <a:p>
            <a:pPr lvl="1"/>
            <a:r>
              <a:rPr lang="en-US" dirty="0" smtClean="0"/>
              <a:t>Producers</a:t>
            </a:r>
          </a:p>
          <a:p>
            <a:pPr lvl="1"/>
            <a:r>
              <a:rPr lang="en-US" dirty="0" smtClean="0"/>
              <a:t>Intermediaries</a:t>
            </a:r>
          </a:p>
          <a:p>
            <a:pPr lvl="1"/>
            <a:r>
              <a:rPr lang="en-US" dirty="0" smtClean="0"/>
              <a:t>individuals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40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17500"/>
            <a:ext cx="7024744" cy="1143000"/>
          </a:xfrm>
        </p:spPr>
        <p:txBody>
          <a:bodyPr/>
          <a:lstStyle/>
          <a:p>
            <a:r>
              <a:rPr lang="en-US" dirty="0" smtClean="0"/>
              <a:t>Who uses promotion?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35100"/>
            <a:ext cx="4366707" cy="4384829"/>
          </a:xfrm>
        </p:spPr>
        <p:txBody>
          <a:bodyPr>
            <a:normAutofit/>
          </a:bodyPr>
          <a:lstStyle/>
          <a:p>
            <a:r>
              <a:rPr lang="en-US" dirty="0" smtClean="0"/>
              <a:t>Businesses that sell gaming systems, MP3 players, shoes, cars, and soft drinks rely heavily on promotion.</a:t>
            </a:r>
          </a:p>
          <a:p>
            <a:r>
              <a:rPr lang="en-US" dirty="0" smtClean="0"/>
              <a:t>They develop creative promotions to reach a wide audience and sell their products</a:t>
            </a:r>
          </a:p>
          <a:p>
            <a:r>
              <a:rPr lang="en-US" dirty="0" smtClean="0"/>
              <a:t>This results in the familiarity of the product.  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436323"/>
            <a:ext cx="2969016" cy="4494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8325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companies are these?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133600"/>
            <a:ext cx="1890713" cy="2286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0" y="2197100"/>
            <a:ext cx="2451100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408848"/>
            <a:ext cx="3076575" cy="1735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326" y="4286250"/>
            <a:ext cx="1823374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381501"/>
            <a:ext cx="2190750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3778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Characteristics of effective promotion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Persuasive</a:t>
            </a:r>
          </a:p>
          <a:p>
            <a:r>
              <a:rPr lang="en-US" dirty="0" smtClean="0"/>
              <a:t>Relevant</a:t>
            </a:r>
          </a:p>
          <a:p>
            <a:r>
              <a:rPr lang="en-US" dirty="0" smtClean="0"/>
              <a:t>Appropriate</a:t>
            </a:r>
          </a:p>
          <a:p>
            <a:r>
              <a:rPr lang="en-US" dirty="0" smtClean="0"/>
              <a:t>Factual</a:t>
            </a:r>
          </a:p>
          <a:p>
            <a:r>
              <a:rPr lang="en-US" dirty="0" smtClean="0"/>
              <a:t>Repetitive</a:t>
            </a:r>
          </a:p>
          <a:p>
            <a:r>
              <a:rPr lang="en-US" dirty="0" smtClean="0"/>
              <a:t>Coordinated</a:t>
            </a:r>
          </a:p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602808"/>
            <a:ext cx="3267075" cy="4566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7247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024744" cy="1143000"/>
          </a:xfrm>
        </p:spPr>
        <p:txBody>
          <a:bodyPr/>
          <a:lstStyle/>
          <a:p>
            <a:r>
              <a:rPr lang="en-US" dirty="0" smtClean="0"/>
              <a:t>Benefits of using promotion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600200"/>
            <a:ext cx="5410200" cy="4648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Increased Sales: the most obvious way businesses benefit from promotion</a:t>
            </a:r>
          </a:p>
          <a:p>
            <a:pPr lvl="1"/>
            <a:r>
              <a:rPr lang="en-US" dirty="0" smtClean="0"/>
              <a:t>Promotion is used to spread the word to customers and to convince them to buy</a:t>
            </a:r>
          </a:p>
          <a:p>
            <a:r>
              <a:rPr lang="en-US" dirty="0" smtClean="0"/>
              <a:t>Strong position:  used to position the company the way they want customers to see them</a:t>
            </a:r>
          </a:p>
          <a:p>
            <a:r>
              <a:rPr lang="en-US" dirty="0" smtClean="0"/>
              <a:t>Increased customer loyalty:  want customers to identify with images projected through promotion .</a:t>
            </a:r>
          </a:p>
          <a:p>
            <a:pPr lvl="1"/>
            <a:r>
              <a:rPr lang="en-US" dirty="0" smtClean="0"/>
              <a:t>AEO and Hollister project an image of style and fashion. 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975" y="1981200"/>
            <a:ext cx="3095625" cy="3083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8172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using promotion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Increased product/company awareness:  helps customers learn that products exist and where they are available</a:t>
            </a:r>
          </a:p>
          <a:p>
            <a:r>
              <a:rPr lang="en-US" dirty="0" smtClean="0"/>
              <a:t>Better informed, more satisfied customers:  happens when businesses promote product benefits, features and prices</a:t>
            </a:r>
          </a:p>
          <a:p>
            <a:r>
              <a:rPr lang="en-US" dirty="0" smtClean="0"/>
              <a:t>Increased employment opportunities:  benefits the economy by providing job opportunities</a:t>
            </a:r>
          </a:p>
          <a:p>
            <a:r>
              <a:rPr lang="en-US" dirty="0" smtClean="0"/>
              <a:t>Increased media support:  helps to pay for mass media – TV, radio, newspapers, magazines, Internet, </a:t>
            </a:r>
            <a:r>
              <a:rPr lang="en-US" dirty="0" err="1" smtClean="0"/>
              <a:t>etc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942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Costs associated with the use of promotion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Some are free or nearly free – issuing a press release about a new or improved product</a:t>
            </a:r>
          </a:p>
          <a:p>
            <a:r>
              <a:rPr lang="en-US" dirty="0" smtClean="0"/>
              <a:t>Advertising fees</a:t>
            </a:r>
          </a:p>
          <a:p>
            <a:r>
              <a:rPr lang="en-US" dirty="0" smtClean="0"/>
              <a:t>Costs for sales promotions</a:t>
            </a:r>
          </a:p>
          <a:p>
            <a:r>
              <a:rPr lang="en-US" dirty="0" smtClean="0"/>
              <a:t>Contests, salaries</a:t>
            </a:r>
          </a:p>
          <a:p>
            <a:r>
              <a:rPr lang="en-US" dirty="0" smtClean="0"/>
              <a:t>Considering the costs ahead of time helps marketers to create reasonable promotional budgets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600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promotional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Inform</a:t>
            </a:r>
          </a:p>
          <a:p>
            <a:pPr lvl="1"/>
            <a:r>
              <a:rPr lang="en-US" dirty="0" smtClean="0"/>
              <a:t>Communicate important information about new or improved products</a:t>
            </a:r>
          </a:p>
          <a:p>
            <a:r>
              <a:rPr lang="en-US" dirty="0" smtClean="0"/>
              <a:t>Persuade</a:t>
            </a:r>
          </a:p>
          <a:p>
            <a:pPr lvl="1"/>
            <a:r>
              <a:rPr lang="en-US" dirty="0" smtClean="0"/>
              <a:t>Competitive products</a:t>
            </a:r>
          </a:p>
          <a:p>
            <a:pPr lvl="1"/>
            <a:r>
              <a:rPr lang="en-US" dirty="0" smtClean="0"/>
              <a:t>Company image</a:t>
            </a:r>
          </a:p>
          <a:p>
            <a:r>
              <a:rPr lang="en-US" dirty="0" smtClean="0"/>
              <a:t>Remind</a:t>
            </a:r>
          </a:p>
          <a:p>
            <a:pPr lvl="1"/>
            <a:r>
              <a:rPr lang="en-US" dirty="0" smtClean="0"/>
              <a:t>Established products</a:t>
            </a:r>
          </a:p>
          <a:p>
            <a:pPr lvl="1"/>
            <a:r>
              <a:rPr lang="en-US" dirty="0" smtClean="0"/>
              <a:t>Established companies</a:t>
            </a:r>
          </a:p>
          <a:p>
            <a:pPr lvl="1"/>
            <a:endParaRPr lang="en-US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762000"/>
            <a:ext cx="1895475" cy="156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9913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Relationship of promotion and marketing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Promotion can be described as marketing communication </a:t>
            </a:r>
          </a:p>
          <a:p>
            <a:pPr lvl="1"/>
            <a:r>
              <a:rPr lang="en-US" dirty="0" smtClean="0"/>
              <a:t>It sends a marketing message to a target audience</a:t>
            </a:r>
          </a:p>
          <a:p>
            <a:r>
              <a:rPr lang="en-US" dirty="0" smtClean="0"/>
              <a:t>A business communicates a message to the customer – inform customer about goods, services or ideas – persuade them to buy – customer gives feedback by buying or not buying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2401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42</TotalTime>
  <Words>433</Words>
  <Application>Microsoft Office PowerPoint</Application>
  <PresentationFormat>On-screen Show (4:3)</PresentationFormat>
  <Paragraphs>57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Century Gothic</vt:lpstr>
      <vt:lpstr>Wingdings 2</vt:lpstr>
      <vt:lpstr>Austin</vt:lpstr>
      <vt:lpstr>4.00 Acquire a foundational knowledge of promotion to understand its nature and scope</vt:lpstr>
      <vt:lpstr>Define the term promotion</vt:lpstr>
      <vt:lpstr>Apple is promoting numerous types of applications that appeal to the teen market</vt:lpstr>
      <vt:lpstr>Who uses promotion?</vt:lpstr>
      <vt:lpstr>Who uses promotion?  </vt:lpstr>
      <vt:lpstr>What companies are these?</vt:lpstr>
      <vt:lpstr>Characteristics of effective promotion</vt:lpstr>
      <vt:lpstr>Benefits of using promotion</vt:lpstr>
      <vt:lpstr>Benefits of using promotion</vt:lpstr>
      <vt:lpstr>Costs associated with the use of promotion</vt:lpstr>
      <vt:lpstr>Types of promotional objectives</vt:lpstr>
      <vt:lpstr>Relationship of promotion and marketing</vt:lpstr>
    </vt:vector>
  </TitlesOfParts>
  <Company>WCS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4.00 Acquire a foundational knowledge of promotion to understand its nature and scope</dc:title>
  <dc:creator>WCSuser</dc:creator>
  <cp:lastModifiedBy>Karen Isbell</cp:lastModifiedBy>
  <cp:revision>5</cp:revision>
  <dcterms:created xsi:type="dcterms:W3CDTF">2011-11-30T14:17:00Z</dcterms:created>
  <dcterms:modified xsi:type="dcterms:W3CDTF">2014-11-12T17:15:58Z</dcterms:modified>
</cp:coreProperties>
</file>