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9" r:id="rId12"/>
    <p:sldId id="268" r:id="rId13"/>
    <p:sldId id="270" r:id="rId14"/>
    <p:sldId id="271" r:id="rId15"/>
    <p:sldId id="272" r:id="rId16"/>
    <p:sldId id="273" r:id="rId17"/>
    <p:sldId id="280" r:id="rId18"/>
    <p:sldId id="274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2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4CB27-D517-4C7C-8F5D-FE5E9915CF81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716F9-74D2-4470-B770-0BE4EC2DC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Manage media planning and placement to enhance return on marketing investment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914400"/>
            <a:ext cx="6400800" cy="533400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chemeClr val="tx1"/>
                </a:solidFill>
              </a:rPr>
              <a:t>3.08</a:t>
            </a:r>
            <a:endParaRPr lang="en-US" sz="6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0"/>
            <a:ext cx="9144000" cy="1143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Determine </a:t>
            </a:r>
            <a:br>
              <a:rPr lang="en-US" sz="5400" b="1" dirty="0" smtClean="0">
                <a:solidFill>
                  <a:srgbClr val="FF0000"/>
                </a:solidFill>
              </a:rPr>
            </a:br>
            <a:r>
              <a:rPr lang="en-US" sz="5400" b="1" dirty="0" smtClean="0">
                <a:solidFill>
                  <a:srgbClr val="FF0000"/>
                </a:solidFill>
              </a:rPr>
              <a:t>ADVERTISING REACH </a:t>
            </a:r>
            <a:br>
              <a:rPr lang="en-US" sz="5400" b="1" dirty="0" smtClean="0">
                <a:solidFill>
                  <a:srgbClr val="FF0000"/>
                </a:solidFill>
              </a:rPr>
            </a:br>
            <a:r>
              <a:rPr lang="en-US" sz="5400" b="1" dirty="0" smtClean="0">
                <a:solidFill>
                  <a:srgbClr val="FF0000"/>
                </a:solidFill>
              </a:rPr>
              <a:t>and MEDIA COSTS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ADVERTISING REACH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WHAT: </a:t>
            </a:r>
            <a:r>
              <a:rPr lang="en-US" dirty="0" smtClean="0"/>
              <a:t>Number of </a:t>
            </a:r>
            <a:r>
              <a:rPr lang="en-US" b="1" dirty="0" smtClean="0">
                <a:solidFill>
                  <a:srgbClr val="FF0000"/>
                </a:solidFill>
              </a:rPr>
              <a:t>PEOPLE THAT ARE EXPOSED </a:t>
            </a:r>
            <a:r>
              <a:rPr lang="en-US" dirty="0" smtClean="0"/>
              <a:t>to your message:</a:t>
            </a:r>
          </a:p>
          <a:p>
            <a:pPr lvl="1"/>
            <a:r>
              <a:rPr lang="en-US" b="1" u="sng" dirty="0" smtClean="0">
                <a:solidFill>
                  <a:srgbClr val="FF0000"/>
                </a:solidFill>
              </a:rPr>
              <a:t>CALCULATION</a:t>
            </a:r>
            <a:r>
              <a:rPr lang="en-US" u="sng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(%):</a:t>
            </a:r>
            <a:r>
              <a:rPr lang="en-US" b="1" dirty="0" smtClean="0">
                <a:solidFill>
                  <a:srgbClr val="FF0000"/>
                </a:solidFill>
              </a:rPr>
              <a:t>Divide the target audience exposed to an ad by the total target audience</a:t>
            </a:r>
          </a:p>
          <a:p>
            <a:pPr lvl="2"/>
            <a:r>
              <a:rPr lang="en-US" b="1" i="1" dirty="0" smtClean="0"/>
              <a:t>There are 1,500,000 fans of Tar Heel Football.  A recent advertisement was viewed by 375,000 of them. (375,000/1,500,000 = 25% ADVERTISING REACH)</a:t>
            </a:r>
          </a:p>
          <a:p>
            <a:pPr lvl="2">
              <a:buNone/>
            </a:pPr>
            <a:endParaRPr lang="en-US" b="1" i="1" dirty="0" smtClean="0"/>
          </a:p>
          <a:p>
            <a:r>
              <a:rPr lang="en-US" b="1" dirty="0" smtClean="0"/>
              <a:t>WHY: </a:t>
            </a:r>
            <a:r>
              <a:rPr lang="en-US" dirty="0" smtClean="0"/>
              <a:t>Determines if ad </a:t>
            </a:r>
            <a:r>
              <a:rPr lang="en-US" b="1" dirty="0" smtClean="0">
                <a:solidFill>
                  <a:srgbClr val="FF0000"/>
                </a:solidFill>
              </a:rPr>
              <a:t>targeted the right audience effectively</a:t>
            </a:r>
            <a:r>
              <a:rPr lang="en-US" dirty="0" smtClean="0"/>
              <a:t>.</a:t>
            </a:r>
            <a:endParaRPr lang="en-US" b="1" i="1" dirty="0" smtClean="0"/>
          </a:p>
          <a:p>
            <a:pPr lvl="2">
              <a:buNone/>
            </a:pPr>
            <a:endParaRPr lang="en-US" b="1" dirty="0" smtClean="0"/>
          </a:p>
          <a:p>
            <a:r>
              <a:rPr lang="en-US" b="1" dirty="0" smtClean="0"/>
              <a:t>HOW: </a:t>
            </a:r>
            <a:r>
              <a:rPr lang="en-US" b="1" dirty="0" smtClean="0">
                <a:solidFill>
                  <a:srgbClr val="FF0000"/>
                </a:solidFill>
              </a:rPr>
              <a:t>RESOURCES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Circulation numbers, subscriptions or rating points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FREQUENCY and REACH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FREQUENCY</a:t>
            </a:r>
            <a:r>
              <a:rPr lang="en-US" u="sng" dirty="0" smtClean="0"/>
              <a:t> </a:t>
            </a:r>
            <a:r>
              <a:rPr lang="en-US" dirty="0" smtClean="0"/>
              <a:t>:</a:t>
            </a:r>
            <a:r>
              <a:rPr lang="en-US" b="1" dirty="0" smtClean="0"/>
              <a:t>Number of times </a:t>
            </a:r>
            <a:r>
              <a:rPr lang="en-US" dirty="0" smtClean="0"/>
              <a:t>you expose each person to your message</a:t>
            </a:r>
          </a:p>
          <a:p>
            <a:endParaRPr lang="en-US" dirty="0"/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Reach WITHOUT Frequency </a:t>
            </a:r>
            <a:r>
              <a:rPr lang="en-US" sz="4800" b="1" dirty="0" smtClean="0">
                <a:solidFill>
                  <a:srgbClr val="FF0000"/>
                </a:solidFill>
              </a:rPr>
              <a:t>= 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Wasted Money</a:t>
            </a:r>
            <a:endParaRPr lang="en-US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NEWSPAPER</a:t>
            </a:r>
            <a:r>
              <a:rPr lang="en-US" b="1" dirty="0" smtClean="0"/>
              <a:t> MEDIA COSTS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29200"/>
          </a:xfrm>
        </p:spPr>
        <p:txBody>
          <a:bodyPr>
            <a:normAutofit/>
          </a:bodyPr>
          <a:lstStyle/>
          <a:p>
            <a:pPr lvl="1"/>
            <a:r>
              <a:rPr lang="en-US" sz="2400" b="1" dirty="0" smtClean="0"/>
              <a:t>Factors affecting </a:t>
            </a:r>
            <a:r>
              <a:rPr lang="en-US" sz="2400" b="1" u="sng" dirty="0" smtClean="0">
                <a:solidFill>
                  <a:srgbClr val="FF0000"/>
                </a:solidFill>
              </a:rPr>
              <a:t>COSTS</a:t>
            </a:r>
            <a:r>
              <a:rPr lang="en-US" sz="2400" b="1" dirty="0" smtClean="0"/>
              <a:t> </a:t>
            </a:r>
            <a:r>
              <a:rPr lang="en-US" sz="2400" dirty="0" smtClean="0"/>
              <a:t>(</a:t>
            </a:r>
            <a:r>
              <a:rPr lang="en-US" sz="2400" b="1" i="1" dirty="0" smtClean="0">
                <a:solidFill>
                  <a:srgbClr val="FF0000"/>
                </a:solidFill>
              </a:rPr>
              <a:t>Lower than most media</a:t>
            </a:r>
            <a:r>
              <a:rPr lang="en-US" sz="2400" dirty="0" smtClean="0"/>
              <a:t>):</a:t>
            </a:r>
            <a:endParaRPr lang="en-US" sz="3600" dirty="0"/>
          </a:p>
          <a:p>
            <a:pPr lvl="2"/>
            <a:r>
              <a:rPr lang="en-US" sz="2000" dirty="0" smtClean="0"/>
              <a:t>Position and color of ad</a:t>
            </a:r>
            <a:endParaRPr lang="en-US" sz="3200" dirty="0"/>
          </a:p>
          <a:p>
            <a:pPr lvl="2"/>
            <a:r>
              <a:rPr lang="en-US" sz="2000" b="1" dirty="0" smtClean="0">
                <a:solidFill>
                  <a:srgbClr val="FF0000"/>
                </a:solidFill>
              </a:rPr>
              <a:t>Split-runs</a:t>
            </a:r>
            <a:r>
              <a:rPr lang="en-US" sz="2000" dirty="0" smtClean="0"/>
              <a:t> </a:t>
            </a:r>
            <a:r>
              <a:rPr lang="en-US" sz="2000" i="1" dirty="0" smtClean="0"/>
              <a:t>(print </a:t>
            </a:r>
            <a:r>
              <a:rPr lang="en-US" sz="2000" i="1" dirty="0"/>
              <a:t>different ads for the same </a:t>
            </a:r>
            <a:r>
              <a:rPr lang="en-US" sz="2000" i="1" dirty="0" smtClean="0"/>
              <a:t>product)</a:t>
            </a:r>
          </a:p>
          <a:p>
            <a:pPr lvl="2"/>
            <a:r>
              <a:rPr lang="en-US" sz="2000" dirty="0" smtClean="0"/>
              <a:t>National ads cost more than local</a:t>
            </a:r>
          </a:p>
          <a:p>
            <a:pPr lvl="2">
              <a:buNone/>
            </a:pPr>
            <a:endParaRPr lang="en-US" sz="2000" dirty="0"/>
          </a:p>
          <a:p>
            <a:pPr lvl="1"/>
            <a:r>
              <a:rPr lang="en-US" sz="2400" dirty="0" smtClean="0"/>
              <a:t>Types of </a:t>
            </a:r>
            <a:r>
              <a:rPr lang="en-US" sz="2400" b="1" u="sng" dirty="0" smtClean="0">
                <a:solidFill>
                  <a:srgbClr val="FF0000"/>
                </a:solidFill>
              </a:rPr>
              <a:t>RATES</a:t>
            </a:r>
            <a:r>
              <a:rPr lang="en-US" sz="2400" dirty="0" smtClean="0"/>
              <a:t>:</a:t>
            </a:r>
            <a:endParaRPr lang="en-US" sz="3600" dirty="0"/>
          </a:p>
          <a:p>
            <a:pPr lvl="2"/>
            <a:r>
              <a:rPr lang="en-US" sz="2000" b="1" dirty="0" smtClean="0">
                <a:solidFill>
                  <a:srgbClr val="FF0000"/>
                </a:solidFill>
              </a:rPr>
              <a:t>PREFERRED POSITION</a:t>
            </a:r>
            <a:r>
              <a:rPr lang="en-US" sz="2000" dirty="0" smtClean="0"/>
              <a:t>: ads placed in location with best exposure for their target market </a:t>
            </a:r>
            <a:r>
              <a:rPr lang="en-US" sz="1800" i="1" dirty="0" smtClean="0"/>
              <a:t>(Ex: Sports ad in the Sports section instead of Garden section)</a:t>
            </a:r>
            <a:endParaRPr lang="en-US" sz="2000" b="1" i="1" dirty="0" smtClean="0">
              <a:solidFill>
                <a:srgbClr val="FF0000"/>
              </a:solidFill>
            </a:endParaRPr>
          </a:p>
          <a:p>
            <a:pPr lvl="2"/>
            <a:r>
              <a:rPr lang="en-US" sz="2000" b="1" dirty="0" smtClean="0">
                <a:solidFill>
                  <a:srgbClr val="FF0000"/>
                </a:solidFill>
              </a:rPr>
              <a:t>Flat: </a:t>
            </a:r>
            <a:r>
              <a:rPr lang="en-US" sz="2000" dirty="0" smtClean="0"/>
              <a:t>one time only</a:t>
            </a:r>
          </a:p>
          <a:p>
            <a:pPr lvl="2"/>
            <a:r>
              <a:rPr lang="en-US" sz="2000" b="1" dirty="0" smtClean="0">
                <a:solidFill>
                  <a:srgbClr val="FF0000"/>
                </a:solidFill>
              </a:rPr>
              <a:t>Sliding scale/ VOLUME DISCOUNTS: </a:t>
            </a:r>
            <a:r>
              <a:rPr lang="en-US" sz="2000" dirty="0" smtClean="0"/>
              <a:t>more published = cost less per ad</a:t>
            </a:r>
          </a:p>
          <a:p>
            <a:pPr lvl="2"/>
            <a:r>
              <a:rPr lang="en-US" sz="2000" b="1" dirty="0" smtClean="0">
                <a:solidFill>
                  <a:srgbClr val="FF0000"/>
                </a:solidFill>
              </a:rPr>
              <a:t>Combination: </a:t>
            </a:r>
            <a:r>
              <a:rPr lang="en-US" sz="2000" dirty="0" smtClean="0"/>
              <a:t>ads and inserts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MAGAZINE</a:t>
            </a:r>
            <a:r>
              <a:rPr lang="en-US" b="1" dirty="0" smtClean="0"/>
              <a:t> MEDIA COSTS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953000"/>
          </a:xfrm>
        </p:spPr>
        <p:txBody>
          <a:bodyPr>
            <a:normAutofit/>
          </a:bodyPr>
          <a:lstStyle/>
          <a:p>
            <a:pPr lvl="1"/>
            <a:r>
              <a:rPr lang="en-US" b="1" dirty="0" smtClean="0"/>
              <a:t>Factors affecting </a:t>
            </a:r>
            <a:r>
              <a:rPr lang="en-US" b="1" dirty="0" smtClean="0">
                <a:solidFill>
                  <a:srgbClr val="FF0000"/>
                </a:solidFill>
              </a:rPr>
              <a:t>COSTS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i="1" dirty="0" smtClean="0">
                <a:solidFill>
                  <a:srgbClr val="FF0000"/>
                </a:solidFill>
              </a:rPr>
              <a:t>Higher than Newspaper</a:t>
            </a:r>
            <a:r>
              <a:rPr lang="en-US" dirty="0" smtClean="0"/>
              <a:t>):</a:t>
            </a:r>
            <a:endParaRPr lang="en-US" sz="4000" dirty="0" smtClean="0"/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CIRCULATION: </a:t>
            </a:r>
            <a:r>
              <a:rPr lang="en-US" dirty="0" smtClean="0"/>
              <a:t>Number of people reached</a:t>
            </a:r>
          </a:p>
          <a:p>
            <a:pPr lvl="2"/>
            <a:r>
              <a:rPr lang="en-US" dirty="0" smtClean="0"/>
              <a:t>Preferred Position</a:t>
            </a:r>
          </a:p>
          <a:p>
            <a:pPr lvl="2"/>
            <a:r>
              <a:rPr lang="en-US" dirty="0" smtClean="0"/>
              <a:t>Spreads</a:t>
            </a:r>
            <a:endParaRPr lang="en-US" sz="3600" dirty="0"/>
          </a:p>
          <a:p>
            <a:pPr lvl="2"/>
            <a:r>
              <a:rPr lang="en-US" dirty="0" smtClean="0"/>
              <a:t>Split-runs</a:t>
            </a:r>
          </a:p>
          <a:p>
            <a:pPr lvl="2">
              <a:buNone/>
            </a:pPr>
            <a:endParaRPr lang="en-US" sz="3600" dirty="0"/>
          </a:p>
          <a:p>
            <a:pPr lvl="1"/>
            <a:r>
              <a:rPr lang="en-US" b="1" dirty="0" smtClean="0"/>
              <a:t>Types of </a:t>
            </a:r>
            <a:r>
              <a:rPr lang="en-US" b="1" dirty="0" smtClean="0">
                <a:solidFill>
                  <a:srgbClr val="FF0000"/>
                </a:solidFill>
              </a:rPr>
              <a:t>RATES</a:t>
            </a:r>
            <a:r>
              <a:rPr lang="en-US" b="1" dirty="0" smtClean="0"/>
              <a:t>:</a:t>
            </a:r>
          </a:p>
          <a:p>
            <a:pPr lvl="2"/>
            <a:r>
              <a:rPr lang="en-US" dirty="0" smtClean="0"/>
              <a:t>Size</a:t>
            </a:r>
          </a:p>
          <a:p>
            <a:pPr lvl="2"/>
            <a:r>
              <a:rPr lang="en-US" dirty="0" smtClean="0"/>
              <a:t>Frequency</a:t>
            </a:r>
          </a:p>
          <a:p>
            <a:pPr lvl="2"/>
            <a:r>
              <a:rPr lang="en-US" dirty="0" smtClean="0"/>
              <a:t>Combination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TELEVISION </a:t>
            </a:r>
            <a:r>
              <a:rPr lang="en-US" b="1" dirty="0" smtClean="0"/>
              <a:t>MEDIA COSTS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300" b="1" dirty="0" smtClean="0"/>
              <a:t>Factors affecting </a:t>
            </a:r>
            <a:r>
              <a:rPr lang="en-US" sz="3300" b="1" dirty="0" smtClean="0">
                <a:solidFill>
                  <a:srgbClr val="FF0000"/>
                </a:solidFill>
              </a:rPr>
              <a:t>COST:</a:t>
            </a:r>
          </a:p>
          <a:p>
            <a:pPr lvl="2"/>
            <a:r>
              <a:rPr lang="en-US" sz="2600" b="1" dirty="0" smtClean="0">
                <a:solidFill>
                  <a:srgbClr val="FF0000"/>
                </a:solidFill>
              </a:rPr>
              <a:t>RATINGS FOR CERTAIN SHOWS</a:t>
            </a:r>
          </a:p>
          <a:p>
            <a:pPr lvl="3"/>
            <a:r>
              <a:rPr lang="en-US" dirty="0" smtClean="0"/>
              <a:t>Determines which shows attract a high volume of viewers</a:t>
            </a:r>
            <a:endParaRPr lang="en-US" sz="2200" b="1" dirty="0" smtClean="0">
              <a:solidFill>
                <a:srgbClr val="FF0000"/>
              </a:solidFill>
            </a:endParaRPr>
          </a:p>
          <a:p>
            <a:pPr lvl="2"/>
            <a:r>
              <a:rPr lang="en-US" sz="2600" b="1" dirty="0" smtClean="0">
                <a:solidFill>
                  <a:srgbClr val="FF0000"/>
                </a:solidFill>
              </a:rPr>
              <a:t>Time </a:t>
            </a:r>
            <a:r>
              <a:rPr lang="en-US" sz="2600" b="1" dirty="0">
                <a:solidFill>
                  <a:srgbClr val="FF0000"/>
                </a:solidFill>
              </a:rPr>
              <a:t>availability </a:t>
            </a:r>
            <a:endParaRPr lang="en-US" sz="2600" b="1" dirty="0" smtClean="0">
              <a:solidFill>
                <a:srgbClr val="FF0000"/>
              </a:solidFill>
            </a:endParaRPr>
          </a:p>
          <a:p>
            <a:pPr lvl="3"/>
            <a:r>
              <a:rPr lang="en-US" sz="2100" dirty="0" smtClean="0"/>
              <a:t>High demand </a:t>
            </a:r>
            <a:r>
              <a:rPr lang="en-US" sz="2100" dirty="0"/>
              <a:t>for time during peak winter </a:t>
            </a:r>
            <a:r>
              <a:rPr lang="en-US" sz="2100" dirty="0" smtClean="0"/>
              <a:t>seasons</a:t>
            </a:r>
          </a:p>
          <a:p>
            <a:pPr lvl="2"/>
            <a:r>
              <a:rPr lang="en-US" sz="2600" b="1" dirty="0" smtClean="0">
                <a:solidFill>
                  <a:srgbClr val="FF0000"/>
                </a:solidFill>
              </a:rPr>
              <a:t>Length </a:t>
            </a:r>
            <a:r>
              <a:rPr lang="en-US" sz="2600" dirty="0" smtClean="0"/>
              <a:t>of commercials</a:t>
            </a:r>
          </a:p>
          <a:p>
            <a:pPr lvl="2">
              <a:buNone/>
            </a:pPr>
            <a:endParaRPr lang="en-US" sz="2600" dirty="0"/>
          </a:p>
          <a:p>
            <a:pPr lvl="1"/>
            <a:r>
              <a:rPr lang="en-US" sz="3300" b="1" dirty="0" smtClean="0"/>
              <a:t>Types of </a:t>
            </a:r>
            <a:r>
              <a:rPr lang="en-US" sz="3300" b="1" dirty="0" smtClean="0">
                <a:solidFill>
                  <a:srgbClr val="FF0000"/>
                </a:solidFill>
              </a:rPr>
              <a:t>RATES</a:t>
            </a:r>
            <a:r>
              <a:rPr lang="en-US" sz="3300" b="1" dirty="0" smtClean="0"/>
              <a:t>:</a:t>
            </a:r>
          </a:p>
          <a:p>
            <a:pPr lvl="2"/>
            <a:r>
              <a:rPr lang="en-US" sz="2600" dirty="0"/>
              <a:t>S</a:t>
            </a:r>
            <a:r>
              <a:rPr lang="en-US" sz="2600" dirty="0" smtClean="0"/>
              <a:t>et </a:t>
            </a:r>
            <a:r>
              <a:rPr lang="en-US" sz="2600" dirty="0"/>
              <a:t>according to </a:t>
            </a:r>
            <a:r>
              <a:rPr lang="en-US" sz="2600" dirty="0" smtClean="0"/>
              <a:t>“</a:t>
            </a:r>
            <a:r>
              <a:rPr lang="en-US" sz="2600" b="1" dirty="0" smtClean="0">
                <a:solidFill>
                  <a:srgbClr val="FF0000"/>
                </a:solidFill>
              </a:rPr>
              <a:t>GROSS RATING POINTS</a:t>
            </a:r>
            <a:r>
              <a:rPr lang="en-US" sz="2600" dirty="0" smtClean="0"/>
              <a:t>” </a:t>
            </a:r>
            <a:r>
              <a:rPr lang="en-US" sz="2600" dirty="0"/>
              <a:t>(GRPs</a:t>
            </a:r>
            <a:r>
              <a:rPr lang="en-US" sz="2600" dirty="0" smtClean="0"/>
              <a:t>)</a:t>
            </a:r>
            <a:endParaRPr lang="en-US" sz="2600" dirty="0"/>
          </a:p>
          <a:p>
            <a:pPr lvl="3"/>
            <a:r>
              <a:rPr lang="en-US" sz="2100" b="1" dirty="0" smtClean="0">
                <a:solidFill>
                  <a:srgbClr val="FF0000"/>
                </a:solidFill>
              </a:rPr>
              <a:t>GRPS = REACH  X  FREQUENCY</a:t>
            </a:r>
          </a:p>
          <a:p>
            <a:pPr lvl="2"/>
            <a:r>
              <a:rPr lang="en-US" sz="2600" b="1" dirty="0" smtClean="0">
                <a:solidFill>
                  <a:srgbClr val="FF0000"/>
                </a:solidFill>
              </a:rPr>
              <a:t>RUN OF SCHEDULE </a:t>
            </a:r>
            <a:r>
              <a:rPr lang="en-US" sz="2600" dirty="0" smtClean="0"/>
              <a:t>(ROS)</a:t>
            </a:r>
          </a:p>
          <a:p>
            <a:pPr lvl="3"/>
            <a:r>
              <a:rPr lang="en-US" sz="2100" dirty="0"/>
              <a:t>A</a:t>
            </a:r>
            <a:r>
              <a:rPr lang="en-US" sz="2100" dirty="0" smtClean="0"/>
              <a:t>d is run at the station’s convenience for lower cost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RADIO</a:t>
            </a:r>
            <a:r>
              <a:rPr lang="en-US" b="1" dirty="0" smtClean="0"/>
              <a:t> MEDIA COSTS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76800"/>
          </a:xfrm>
        </p:spPr>
        <p:txBody>
          <a:bodyPr>
            <a:normAutofit/>
          </a:bodyPr>
          <a:lstStyle/>
          <a:p>
            <a:pPr lvl="1"/>
            <a:r>
              <a:rPr lang="en-US" b="1" dirty="0" smtClean="0"/>
              <a:t>Factors affecting </a:t>
            </a:r>
            <a:r>
              <a:rPr lang="en-US" b="1" dirty="0" smtClean="0">
                <a:solidFill>
                  <a:srgbClr val="FF0000"/>
                </a:solidFill>
              </a:rPr>
              <a:t>COST</a:t>
            </a:r>
            <a:r>
              <a:rPr lang="en-US" b="1" dirty="0" smtClean="0"/>
              <a:t>: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“DAYPART”</a:t>
            </a:r>
            <a:endParaRPr lang="en-US" dirty="0" smtClean="0"/>
          </a:p>
          <a:p>
            <a:pPr lvl="3"/>
            <a:r>
              <a:rPr lang="en-US" dirty="0"/>
              <a:t>M</a:t>
            </a:r>
            <a:r>
              <a:rPr lang="en-US" dirty="0" smtClean="0"/>
              <a:t>orning </a:t>
            </a:r>
            <a:r>
              <a:rPr lang="en-US" dirty="0"/>
              <a:t>drive time, E</a:t>
            </a:r>
            <a:r>
              <a:rPr lang="en-US" dirty="0" smtClean="0"/>
              <a:t>vening </a:t>
            </a:r>
            <a:r>
              <a:rPr lang="en-US" dirty="0"/>
              <a:t>drive time, </a:t>
            </a:r>
            <a:r>
              <a:rPr lang="en-US" dirty="0" smtClean="0"/>
              <a:t>Daytime, Nighttime</a:t>
            </a:r>
          </a:p>
          <a:p>
            <a:pPr lvl="2"/>
            <a:r>
              <a:rPr lang="en-US" dirty="0" smtClean="0"/>
              <a:t>Length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NUMBER OF LISTENERS</a:t>
            </a:r>
            <a:endParaRPr lang="en-US" dirty="0" smtClean="0"/>
          </a:p>
          <a:p>
            <a:pPr lvl="3">
              <a:buNone/>
            </a:pPr>
            <a:endParaRPr lang="en-US" sz="1800" dirty="0"/>
          </a:p>
          <a:p>
            <a:pPr lvl="1"/>
            <a:r>
              <a:rPr lang="en-US" b="1" dirty="0" smtClean="0"/>
              <a:t>Types of </a:t>
            </a:r>
            <a:r>
              <a:rPr lang="en-US" b="1" dirty="0" smtClean="0">
                <a:solidFill>
                  <a:srgbClr val="FF0000"/>
                </a:solidFill>
              </a:rPr>
              <a:t>RATES</a:t>
            </a:r>
            <a:r>
              <a:rPr lang="en-US" b="1" dirty="0" smtClean="0"/>
              <a:t>:</a:t>
            </a:r>
          </a:p>
          <a:p>
            <a:pPr lvl="2"/>
            <a:r>
              <a:rPr lang="en-US" dirty="0" smtClean="0"/>
              <a:t>RUN-OF-SCHEDULE (ROS)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TOTAL AUDIENCE PLANS </a:t>
            </a:r>
            <a:r>
              <a:rPr lang="en-US" dirty="0" smtClean="0"/>
              <a:t>(TAPs)</a:t>
            </a:r>
          </a:p>
          <a:p>
            <a:pPr lvl="3"/>
            <a:r>
              <a:rPr lang="en-US" b="1" dirty="0" smtClean="0">
                <a:solidFill>
                  <a:srgbClr val="FF0000"/>
                </a:solidFill>
              </a:rPr>
              <a:t>PACKAGED PLANS </a:t>
            </a:r>
            <a:r>
              <a:rPr lang="en-US" dirty="0" smtClean="0"/>
              <a:t>offer reduced rates when purchase a series of commercials instead of just one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INTERNET </a:t>
            </a:r>
            <a:r>
              <a:rPr lang="en-US" b="1" dirty="0" smtClean="0"/>
              <a:t>MEDIA COSTS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lvl="1"/>
            <a:r>
              <a:rPr lang="en-US" b="1" dirty="0" smtClean="0"/>
              <a:t>Factors affecting </a:t>
            </a:r>
            <a:r>
              <a:rPr lang="en-US" b="1" dirty="0" smtClean="0">
                <a:solidFill>
                  <a:srgbClr val="FF0000"/>
                </a:solidFill>
              </a:rPr>
              <a:t>COST</a:t>
            </a:r>
            <a:r>
              <a:rPr lang="en-US" b="1" dirty="0" smtClean="0"/>
              <a:t>:</a:t>
            </a:r>
          </a:p>
          <a:p>
            <a:pPr lvl="2"/>
            <a:r>
              <a:rPr lang="en-US" dirty="0" smtClean="0"/>
              <a:t>Creative </a:t>
            </a:r>
            <a:r>
              <a:rPr lang="en-US" dirty="0"/>
              <a:t>type </a:t>
            </a:r>
            <a:r>
              <a:rPr lang="en-US" dirty="0" smtClean="0"/>
              <a:t>(Text, image, sound, etc.)</a:t>
            </a:r>
            <a:endParaRPr lang="en-US" sz="3600" dirty="0"/>
          </a:p>
          <a:p>
            <a:pPr lvl="2"/>
            <a:r>
              <a:rPr lang="en-US" dirty="0"/>
              <a:t>Size </a:t>
            </a:r>
            <a:endParaRPr lang="en-US" sz="3600" dirty="0"/>
          </a:p>
          <a:p>
            <a:pPr lvl="2"/>
            <a:r>
              <a:rPr lang="en-US" dirty="0"/>
              <a:t>Placement </a:t>
            </a:r>
            <a:endParaRPr lang="en-US" dirty="0" smtClean="0"/>
          </a:p>
          <a:p>
            <a:pPr lvl="2">
              <a:buNone/>
            </a:pPr>
            <a:endParaRPr lang="en-US" sz="3600" dirty="0"/>
          </a:p>
          <a:p>
            <a:pPr lvl="1"/>
            <a:r>
              <a:rPr lang="en-US" b="1" dirty="0" smtClean="0"/>
              <a:t>Types of </a:t>
            </a:r>
            <a:r>
              <a:rPr lang="en-US" b="1" dirty="0" smtClean="0">
                <a:solidFill>
                  <a:srgbClr val="FF0000"/>
                </a:solidFill>
              </a:rPr>
              <a:t>RATES</a:t>
            </a:r>
            <a:r>
              <a:rPr lang="en-US" b="1" dirty="0" smtClean="0"/>
              <a:t>: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COST-PER-THOUSAND </a:t>
            </a:r>
            <a:r>
              <a:rPr lang="en-US" dirty="0" smtClean="0"/>
              <a:t>(aka) </a:t>
            </a:r>
            <a:r>
              <a:rPr lang="en-US" b="1" dirty="0" smtClean="0">
                <a:solidFill>
                  <a:srgbClr val="FF0000"/>
                </a:solidFill>
              </a:rPr>
              <a:t>COST-PER-MILE</a:t>
            </a:r>
            <a:r>
              <a:rPr lang="en-US" dirty="0" smtClean="0"/>
              <a:t> (CPM)</a:t>
            </a:r>
            <a:endParaRPr lang="en-US" sz="3600" dirty="0" smtClean="0"/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COST-PER-CLICK </a:t>
            </a:r>
            <a:r>
              <a:rPr lang="en-US" dirty="0" smtClean="0"/>
              <a:t>(CPC)</a:t>
            </a:r>
            <a:endParaRPr lang="en-US" sz="3600" dirty="0" smtClean="0"/>
          </a:p>
          <a:p>
            <a:pPr lvl="2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MEDIA COSTS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33400" y="1447800"/>
            <a:ext cx="4040188" cy="6397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OUT OF HOME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33400" y="2174875"/>
            <a:ext cx="4040188" cy="39512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1"/>
            <a:r>
              <a:rPr lang="en-US" sz="3100" b="1" dirty="0" smtClean="0"/>
              <a:t>Factors affecting COST</a:t>
            </a:r>
            <a:r>
              <a:rPr lang="en-US" sz="3100" dirty="0" smtClean="0"/>
              <a:t>:</a:t>
            </a:r>
          </a:p>
          <a:p>
            <a:pPr lvl="2"/>
            <a:r>
              <a:rPr lang="en-US" sz="2900" dirty="0"/>
              <a:t>S</a:t>
            </a:r>
            <a:r>
              <a:rPr lang="en-US" sz="2900" dirty="0" smtClean="0"/>
              <a:t>ize </a:t>
            </a:r>
            <a:r>
              <a:rPr lang="en-US" sz="2900" dirty="0"/>
              <a:t>of the </a:t>
            </a:r>
            <a:r>
              <a:rPr lang="en-US" sz="2900" dirty="0" smtClean="0"/>
              <a:t>space</a:t>
            </a:r>
          </a:p>
          <a:p>
            <a:pPr lvl="2"/>
            <a:r>
              <a:rPr lang="en-US" sz="2900" dirty="0"/>
              <a:t>L</a:t>
            </a:r>
            <a:r>
              <a:rPr lang="en-US" sz="2900" dirty="0" smtClean="0"/>
              <a:t>ength </a:t>
            </a:r>
            <a:r>
              <a:rPr lang="en-US" sz="2900" dirty="0"/>
              <a:t>of time </a:t>
            </a:r>
            <a:endParaRPr lang="en-US" sz="2900" dirty="0" smtClean="0"/>
          </a:p>
          <a:p>
            <a:pPr lvl="2"/>
            <a:r>
              <a:rPr lang="en-US" sz="2900" dirty="0"/>
              <a:t>P</a:t>
            </a:r>
            <a:r>
              <a:rPr lang="en-US" sz="2900" dirty="0" smtClean="0"/>
              <a:t>roduction costs</a:t>
            </a:r>
            <a:endParaRPr lang="en-US" sz="2900" dirty="0"/>
          </a:p>
          <a:p>
            <a:pPr lvl="2">
              <a:buNone/>
            </a:pPr>
            <a:endParaRPr lang="en-US" sz="2900" dirty="0" smtClean="0"/>
          </a:p>
          <a:p>
            <a:pPr lvl="1"/>
            <a:r>
              <a:rPr lang="en-US" sz="3100" b="1" dirty="0" smtClean="0"/>
              <a:t>Types of RATES</a:t>
            </a:r>
            <a:r>
              <a:rPr lang="en-US" sz="3100" dirty="0" smtClean="0"/>
              <a:t>:</a:t>
            </a:r>
          </a:p>
          <a:p>
            <a:pPr lvl="2"/>
            <a:r>
              <a:rPr lang="en-US" sz="2900" dirty="0" smtClean="0"/>
              <a:t>Determined by:</a:t>
            </a:r>
          </a:p>
          <a:p>
            <a:pPr lvl="3"/>
            <a:r>
              <a:rPr lang="en-US" sz="2600" dirty="0" smtClean="0"/>
              <a:t>Visibility</a:t>
            </a:r>
          </a:p>
          <a:p>
            <a:pPr lvl="3"/>
            <a:r>
              <a:rPr lang="en-US" sz="2600" dirty="0" smtClean="0"/>
              <a:t>Location</a:t>
            </a:r>
          </a:p>
          <a:p>
            <a:pPr lvl="3"/>
            <a:r>
              <a:rPr lang="en-US" sz="2600" dirty="0" smtClean="0"/>
              <a:t>Population</a:t>
            </a:r>
            <a:endParaRPr lang="en-US" sz="2600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447800"/>
            <a:ext cx="4041775" cy="6397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DIRECT MAIL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/>
            <a:r>
              <a:rPr lang="en-US" sz="2400" b="1" dirty="0"/>
              <a:t>Factors affecting COST:</a:t>
            </a:r>
          </a:p>
          <a:p>
            <a:pPr lvl="2">
              <a:lnSpc>
                <a:spcPct val="80000"/>
              </a:lnSpc>
            </a:pPr>
            <a:r>
              <a:rPr lang="en-US" sz="2200" dirty="0"/>
              <a:t>Production costs</a:t>
            </a:r>
          </a:p>
          <a:p>
            <a:pPr lvl="2">
              <a:lnSpc>
                <a:spcPct val="80000"/>
              </a:lnSpc>
            </a:pPr>
            <a:r>
              <a:rPr lang="en-US" sz="2200" dirty="0"/>
              <a:t>Mailing list costs</a:t>
            </a:r>
          </a:p>
          <a:p>
            <a:pPr lvl="2">
              <a:lnSpc>
                <a:spcPct val="80000"/>
              </a:lnSpc>
            </a:pPr>
            <a:r>
              <a:rPr lang="en-US" sz="2200" dirty="0"/>
              <a:t>Labor costs</a:t>
            </a:r>
          </a:p>
          <a:p>
            <a:pPr lvl="2">
              <a:buNone/>
            </a:pPr>
            <a:endParaRPr lang="en-US" sz="1100" dirty="0" smtClean="0"/>
          </a:p>
          <a:p>
            <a:pPr lvl="1"/>
            <a:r>
              <a:rPr lang="en-US" sz="2400" b="1" dirty="0" smtClean="0"/>
              <a:t>Types of RATES:</a:t>
            </a:r>
          </a:p>
          <a:p>
            <a:pPr lvl="2">
              <a:lnSpc>
                <a:spcPct val="80000"/>
              </a:lnSpc>
            </a:pPr>
            <a:r>
              <a:rPr lang="en-US" sz="2200" dirty="0"/>
              <a:t>Postage</a:t>
            </a:r>
          </a:p>
          <a:p>
            <a:pPr lvl="2">
              <a:lnSpc>
                <a:spcPct val="80000"/>
              </a:lnSpc>
            </a:pPr>
            <a:r>
              <a:rPr lang="en-US" sz="2200" dirty="0" smtClean="0"/>
              <a:t>Shipping</a:t>
            </a:r>
          </a:p>
          <a:p>
            <a:pPr lvl="2">
              <a:lnSpc>
                <a:spcPct val="80000"/>
              </a:lnSpc>
              <a:buNone/>
            </a:pPr>
            <a:endParaRPr lang="en-US" sz="1400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CAN TARGET A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SPECIFIC MARKET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ABSOLUTES vs. RELATIVE </a:t>
            </a:r>
            <a:r>
              <a:rPr lang="en-US" b="1" dirty="0" smtClean="0"/>
              <a:t>MEDIA COSTS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ABSOLUTE COSTS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5999"/>
            <a:ext cx="4040188" cy="38401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TOTAL COST </a:t>
            </a:r>
            <a:r>
              <a:rPr lang="en-US" dirty="0" smtClean="0"/>
              <a:t>to run an ad</a:t>
            </a:r>
            <a:endParaRPr lang="en-US" sz="3600" dirty="0" smtClean="0"/>
          </a:p>
          <a:p>
            <a:pPr lvl="1">
              <a:buNone/>
            </a:pPr>
            <a:endParaRPr lang="en-US" sz="3200" dirty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= Cost </a:t>
            </a:r>
            <a:r>
              <a:rPr lang="en-US" b="1" dirty="0">
                <a:solidFill>
                  <a:srgbClr val="FF0000"/>
                </a:solidFill>
              </a:rPr>
              <a:t>of </a:t>
            </a:r>
            <a:r>
              <a:rPr lang="en-US" b="1" dirty="0" smtClean="0">
                <a:solidFill>
                  <a:srgbClr val="FF0000"/>
                </a:solidFill>
              </a:rPr>
              <a:t>production +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Cost </a:t>
            </a:r>
            <a:r>
              <a:rPr lang="en-US" b="1" dirty="0">
                <a:solidFill>
                  <a:srgbClr val="FF0000"/>
                </a:solidFill>
              </a:rPr>
              <a:t>for </a:t>
            </a:r>
            <a:r>
              <a:rPr lang="en-US" b="1" dirty="0" smtClean="0">
                <a:solidFill>
                  <a:srgbClr val="FF0000"/>
                </a:solidFill>
              </a:rPr>
              <a:t>time/space </a:t>
            </a:r>
            <a:r>
              <a:rPr lang="en-US" b="1" dirty="0">
                <a:solidFill>
                  <a:srgbClr val="FF0000"/>
                </a:solidFill>
              </a:rPr>
              <a:t>purchased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RELATIVE COSTS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5999"/>
            <a:ext cx="4041775" cy="38401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Determines which one media is most cost effective</a:t>
            </a:r>
          </a:p>
          <a:p>
            <a:pPr algn="ctr">
              <a:buNone/>
            </a:pPr>
            <a:endParaRPr lang="en-US" sz="1100" b="1" dirty="0" smtClean="0"/>
          </a:p>
          <a:p>
            <a:r>
              <a:rPr lang="en-US" sz="2000" b="1" dirty="0" smtClean="0">
                <a:solidFill>
                  <a:srgbClr val="FF0000"/>
                </a:solidFill>
              </a:rPr>
              <a:t>COST PER THOUSAND </a:t>
            </a:r>
            <a:r>
              <a:rPr lang="en-US" dirty="0" smtClean="0"/>
              <a:t>(</a:t>
            </a:r>
            <a:r>
              <a:rPr lang="en-US" dirty="0"/>
              <a:t>CPM</a:t>
            </a:r>
            <a:r>
              <a:rPr lang="en-US" dirty="0" smtClean="0"/>
              <a:t>)</a:t>
            </a:r>
          </a:p>
          <a:p>
            <a:pPr lvl="0"/>
            <a:r>
              <a:rPr lang="en-US" dirty="0" smtClean="0"/>
              <a:t>Cost </a:t>
            </a:r>
            <a:r>
              <a:rPr lang="en-US" dirty="0"/>
              <a:t>per </a:t>
            </a:r>
            <a:r>
              <a:rPr lang="en-US" sz="2000" b="1" dirty="0" smtClean="0">
                <a:solidFill>
                  <a:srgbClr val="FF0000"/>
                </a:solidFill>
              </a:rPr>
              <a:t>GROSS RATING POINT </a:t>
            </a:r>
            <a:r>
              <a:rPr lang="en-US" dirty="0" smtClean="0"/>
              <a:t>(GRP)</a:t>
            </a:r>
          </a:p>
          <a:p>
            <a:pPr lvl="1"/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“You Do”- FOLDABLES: </a:t>
            </a:r>
            <a:br>
              <a:rPr lang="en-US" sz="2800" b="1" dirty="0" smtClean="0"/>
            </a:br>
            <a:r>
              <a:rPr lang="en-US" sz="2800" b="1" dirty="0" smtClean="0"/>
              <a:t>How are Media Costs Determined?</a:t>
            </a:r>
            <a:endParaRPr lang="en-US" sz="2800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lvl="0"/>
            <a:r>
              <a:rPr lang="en-US" sz="1600" b="1" dirty="0"/>
              <a:t>Circulation (size of the audience)</a:t>
            </a:r>
          </a:p>
          <a:p>
            <a:pPr lvl="1"/>
            <a:r>
              <a:rPr lang="en-US" sz="1600" dirty="0"/>
              <a:t>Circulation is the most significant factor affecting media costs.</a:t>
            </a:r>
          </a:p>
          <a:p>
            <a:pPr lvl="1"/>
            <a:r>
              <a:rPr lang="en-US" sz="1600" dirty="0"/>
              <a:t>In most cases, the larger the media vehicle’s audience, the higher the cost of advertising space or time will be. </a:t>
            </a:r>
            <a:endParaRPr lang="en-US" sz="1600" dirty="0" smtClean="0"/>
          </a:p>
          <a:p>
            <a:r>
              <a:rPr lang="en-US" sz="1600" b="1" dirty="0" smtClean="0"/>
              <a:t>RATE CARDS</a:t>
            </a:r>
            <a:r>
              <a:rPr lang="en-US" sz="1600" dirty="0" smtClean="0"/>
              <a:t>: Price lists showing rates for space or time</a:t>
            </a:r>
            <a:endParaRPr lang="en-US" sz="1600" dirty="0"/>
          </a:p>
          <a:p>
            <a:pPr lvl="0"/>
            <a:r>
              <a:rPr lang="en-US" sz="1600" b="1" dirty="0"/>
              <a:t>Production costs</a:t>
            </a:r>
          </a:p>
          <a:p>
            <a:pPr lvl="1"/>
            <a:r>
              <a:rPr lang="en-US" sz="1600" dirty="0" smtClean="0"/>
              <a:t>High-quality </a:t>
            </a:r>
            <a:r>
              <a:rPr lang="en-US" sz="1600" dirty="0"/>
              <a:t>television and magazine advertisements can cost a great deal to produce.</a:t>
            </a:r>
          </a:p>
          <a:p>
            <a:pPr lvl="1"/>
            <a:r>
              <a:rPr lang="en-US" sz="1600" dirty="0"/>
              <a:t>On the other hand, local radio and newspaper advertisements are relatively inexpensive to produce.</a:t>
            </a:r>
          </a:p>
          <a:p>
            <a:pPr lvl="0"/>
            <a:r>
              <a:rPr lang="en-US" sz="1600" b="1" dirty="0"/>
              <a:t>Preferred space positions</a:t>
            </a:r>
          </a:p>
          <a:p>
            <a:pPr lvl="1"/>
            <a:r>
              <a:rPr lang="en-US" sz="1600" dirty="0"/>
              <a:t>Airing an advertisement at a specific time or running it on a particular page generally costs more.</a:t>
            </a:r>
          </a:p>
          <a:p>
            <a:pPr lvl="0"/>
            <a:r>
              <a:rPr lang="en-US" sz="1600" b="1" dirty="0"/>
              <a:t>Available discounts</a:t>
            </a:r>
          </a:p>
          <a:p>
            <a:pPr lvl="1"/>
            <a:r>
              <a:rPr lang="en-US" sz="1600" dirty="0" smtClean="0"/>
              <a:t>Discounts </a:t>
            </a:r>
            <a:r>
              <a:rPr lang="en-US" sz="1600" dirty="0"/>
              <a:t>are often offered on the basis of size, frequency, or dollar volume.</a:t>
            </a:r>
          </a:p>
          <a:p>
            <a:pPr lvl="0"/>
            <a:r>
              <a:rPr lang="en-US" sz="1600" b="1" dirty="0"/>
              <a:t>Demographic makeup of the medium’s targeted audience</a:t>
            </a:r>
          </a:p>
          <a:p>
            <a:pPr lvl="1"/>
            <a:r>
              <a:rPr lang="en-US" sz="1600" dirty="0"/>
              <a:t>You can typically expect to pay higher advertising rates in media vehicles that have narrowly defined audiences than in ones that are targeted at general audiences.</a:t>
            </a:r>
          </a:p>
          <a:p>
            <a:pPr lvl="0"/>
            <a:r>
              <a:rPr lang="en-US" sz="1600" b="1" dirty="0" smtClean="0"/>
              <a:t>Reproduction </a:t>
            </a:r>
            <a:r>
              <a:rPr lang="en-US" sz="1600" b="1" dirty="0"/>
              <a:t>quality</a:t>
            </a:r>
          </a:p>
          <a:p>
            <a:pPr lvl="1"/>
            <a:r>
              <a:rPr lang="en-US" sz="1600" dirty="0"/>
              <a:t>Magazines with excellent reproduction quality, such as </a:t>
            </a:r>
            <a:r>
              <a:rPr lang="en-US" sz="1600" i="1" dirty="0"/>
              <a:t>The New Yorker</a:t>
            </a:r>
            <a:r>
              <a:rPr lang="en-US" sz="1600" dirty="0"/>
              <a:t>, can command higher rates than publications with lower-quality reproduction</a:t>
            </a:r>
            <a:r>
              <a:rPr lang="en-US" sz="1600" dirty="0" smtClean="0"/>
              <a:t>.</a:t>
            </a:r>
          </a:p>
          <a:p>
            <a:r>
              <a:rPr lang="en-US" sz="1600" b="1" dirty="0" smtClean="0"/>
              <a:t>Gross Rate Point (GRP) = Reach x Frequency</a:t>
            </a:r>
          </a:p>
          <a:p>
            <a:r>
              <a:rPr lang="en-US" sz="1600" b="1" dirty="0" smtClean="0"/>
              <a:t>Cost Per Thousand (CPM) =(Cost of the ad × 1,000) ÷ Target audience</a:t>
            </a:r>
            <a:endParaRPr lang="en-US" sz="16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SELECT ADVERTISING MEDIA 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IMPORTANCE </a:t>
            </a:r>
            <a:r>
              <a:rPr lang="en-US" b="1" dirty="0" smtClean="0"/>
              <a:t>OF SELECTING </a:t>
            </a:r>
            <a:br>
              <a:rPr lang="en-US" b="1" dirty="0" smtClean="0"/>
            </a:br>
            <a:r>
              <a:rPr lang="en-US" b="1" dirty="0" smtClean="0"/>
              <a:t>ADVERTISING MEDIA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dirty="0" smtClean="0"/>
              <a:t>Media cost is the largest cost of advertising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en-US" dirty="0" smtClean="0"/>
              <a:t>Complex selection process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en-US" dirty="0" smtClean="0"/>
              <a:t>Must select the most effective media to reach target market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SITUATIONAL </a:t>
            </a:r>
            <a:r>
              <a:rPr lang="en-US" b="1" dirty="0" smtClean="0"/>
              <a:t>FACTORS to CONSIDER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29200"/>
          </a:xfrm>
        </p:spPr>
        <p:txBody>
          <a:bodyPr>
            <a:normAutofit/>
          </a:bodyPr>
          <a:lstStyle/>
          <a:p>
            <a:pPr lvl="0"/>
            <a:r>
              <a:rPr lang="en-US" sz="2400" b="1" dirty="0" smtClean="0"/>
              <a:t>OBJECTIVES</a:t>
            </a:r>
            <a:r>
              <a:rPr lang="en-US" sz="2400" b="1" dirty="0"/>
              <a:t> </a:t>
            </a:r>
            <a:r>
              <a:rPr lang="en-US" sz="2400" i="1" dirty="0" smtClean="0"/>
              <a:t>(Goals) </a:t>
            </a:r>
            <a:r>
              <a:rPr lang="en-US" sz="2400" dirty="0" smtClean="0"/>
              <a:t>of the advertisement</a:t>
            </a:r>
            <a:endParaRPr lang="en-US" sz="3600" dirty="0"/>
          </a:p>
          <a:p>
            <a:pPr lvl="0"/>
            <a:r>
              <a:rPr lang="en-US" sz="2400" b="1" dirty="0" smtClean="0"/>
              <a:t>TARGET MARKET</a:t>
            </a:r>
            <a:endParaRPr lang="en-US" sz="3600" b="1" dirty="0" smtClean="0"/>
          </a:p>
          <a:p>
            <a:pPr lvl="1"/>
            <a:r>
              <a:rPr lang="en-US" sz="2000" dirty="0" smtClean="0"/>
              <a:t>Identify what media the target market uses to most </a:t>
            </a:r>
          </a:p>
          <a:p>
            <a:pPr lvl="2"/>
            <a:r>
              <a:rPr lang="en-US" sz="1800" dirty="0" smtClean="0"/>
              <a:t>Limit </a:t>
            </a:r>
            <a:r>
              <a:rPr lang="en-US" sz="1800" b="1" u="sng" dirty="0" smtClean="0">
                <a:solidFill>
                  <a:srgbClr val="FF0000"/>
                </a:solidFill>
              </a:rPr>
              <a:t>WASTE CIRCULATION </a:t>
            </a:r>
            <a:r>
              <a:rPr lang="en-US" sz="1800" i="1" dirty="0" smtClean="0">
                <a:solidFill>
                  <a:srgbClr val="FF0000"/>
                </a:solidFill>
              </a:rPr>
              <a:t>(Number </a:t>
            </a:r>
            <a:r>
              <a:rPr lang="en-US" sz="1800" i="1" dirty="0">
                <a:solidFill>
                  <a:srgbClr val="FF0000"/>
                </a:solidFill>
              </a:rPr>
              <a:t>of people exposed to an advertising message who are not </a:t>
            </a:r>
            <a:r>
              <a:rPr lang="en-US" sz="1800" i="1" dirty="0" smtClean="0">
                <a:solidFill>
                  <a:srgbClr val="FF0000"/>
                </a:solidFill>
              </a:rPr>
              <a:t>target market)</a:t>
            </a:r>
            <a:endParaRPr lang="en-US" sz="2800" i="1" dirty="0">
              <a:solidFill>
                <a:srgbClr val="FF0000"/>
              </a:solidFill>
            </a:endParaRPr>
          </a:p>
          <a:p>
            <a:pPr lvl="0"/>
            <a:r>
              <a:rPr lang="en-US" sz="2400" b="1" dirty="0" smtClean="0"/>
              <a:t>COMPETITION</a:t>
            </a:r>
            <a:endParaRPr lang="en-US" sz="3600" b="1" dirty="0" smtClean="0"/>
          </a:p>
          <a:p>
            <a:pPr lvl="1"/>
            <a:r>
              <a:rPr lang="en-US" sz="2000" dirty="0"/>
              <a:t>U</a:t>
            </a:r>
            <a:r>
              <a:rPr lang="en-US" sz="2000" dirty="0" smtClean="0"/>
              <a:t>se </a:t>
            </a:r>
            <a:r>
              <a:rPr lang="en-US" sz="2000" dirty="0"/>
              <a:t>the same advertising media to reach </a:t>
            </a:r>
            <a:r>
              <a:rPr lang="en-US" sz="2000" dirty="0" smtClean="0"/>
              <a:t>same </a:t>
            </a:r>
            <a:r>
              <a:rPr lang="en-US" sz="2000" dirty="0"/>
              <a:t>target </a:t>
            </a:r>
            <a:r>
              <a:rPr lang="en-US" sz="2000" dirty="0" smtClean="0"/>
              <a:t>market</a:t>
            </a:r>
            <a:endParaRPr lang="en-US" sz="3200" dirty="0"/>
          </a:p>
          <a:p>
            <a:pPr lvl="0"/>
            <a:r>
              <a:rPr lang="en-US" sz="2400" b="1" dirty="0" smtClean="0"/>
              <a:t>BUDGET</a:t>
            </a:r>
            <a:endParaRPr lang="en-US" sz="3600" b="1" dirty="0"/>
          </a:p>
          <a:p>
            <a:pPr lvl="1"/>
            <a:r>
              <a:rPr lang="en-US" sz="1800" dirty="0" smtClean="0"/>
              <a:t>How much money can you spend?</a:t>
            </a:r>
          </a:p>
          <a:p>
            <a:pPr lvl="0"/>
            <a:r>
              <a:rPr lang="en-US" sz="2400" b="1" dirty="0" smtClean="0"/>
              <a:t>PRODUCT</a:t>
            </a:r>
            <a:endParaRPr lang="en-US" sz="3600" b="1" dirty="0" smtClean="0"/>
          </a:p>
          <a:p>
            <a:pPr lvl="0"/>
            <a:r>
              <a:rPr lang="en-US" sz="2400" b="1" dirty="0" smtClean="0"/>
              <a:t>DISTRIBUTION</a:t>
            </a:r>
            <a:endParaRPr lang="en-US" b="1" dirty="0" smtClean="0"/>
          </a:p>
          <a:p>
            <a:pPr lvl="1"/>
            <a:endParaRPr lang="en-US" sz="26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MEDIA</a:t>
            </a:r>
            <a:r>
              <a:rPr lang="en-US" b="1" dirty="0" smtClean="0"/>
              <a:t> FACTORS to CONSIDER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486400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</a:pPr>
            <a:r>
              <a:rPr lang="en-US" sz="2800" b="1" dirty="0" smtClean="0"/>
              <a:t>Cost</a:t>
            </a:r>
          </a:p>
          <a:p>
            <a:pPr lvl="0">
              <a:lnSpc>
                <a:spcPct val="120000"/>
              </a:lnSpc>
            </a:pPr>
            <a:r>
              <a:rPr lang="en-US" sz="2800" b="1" dirty="0" smtClean="0"/>
              <a:t>Media Coverage</a:t>
            </a:r>
            <a:endParaRPr lang="en-US" sz="4000" b="1" dirty="0" smtClean="0"/>
          </a:p>
          <a:p>
            <a:pPr lvl="1">
              <a:lnSpc>
                <a:spcPct val="12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EXTENSIVE COVERAGE</a:t>
            </a:r>
            <a:r>
              <a:rPr lang="en-US" sz="2400" dirty="0" smtClean="0"/>
              <a:t>: reaching </a:t>
            </a:r>
            <a:r>
              <a:rPr lang="en-US" sz="2400" dirty="0"/>
              <a:t>a </a:t>
            </a:r>
            <a:r>
              <a:rPr lang="en-US" sz="2400" dirty="0" smtClean="0"/>
              <a:t>large audience </a:t>
            </a:r>
            <a:r>
              <a:rPr lang="en-US" sz="2400" i="1" dirty="0" smtClean="0">
                <a:solidFill>
                  <a:srgbClr val="FF0000"/>
                </a:solidFill>
              </a:rPr>
              <a:t>(REACH)</a:t>
            </a:r>
          </a:p>
          <a:p>
            <a:pPr lvl="1">
              <a:lnSpc>
                <a:spcPct val="12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INTENSIVE COVERAGE</a:t>
            </a:r>
            <a:r>
              <a:rPr lang="en-US" sz="2400" dirty="0" smtClean="0"/>
              <a:t>: reaching </a:t>
            </a:r>
            <a:r>
              <a:rPr lang="en-US" sz="2400" dirty="0"/>
              <a:t>a smaller </a:t>
            </a:r>
            <a:r>
              <a:rPr lang="en-US" sz="2400" dirty="0" smtClean="0"/>
              <a:t>audience more often </a:t>
            </a:r>
            <a:r>
              <a:rPr lang="en-US" sz="2400" i="1" dirty="0" smtClean="0">
                <a:solidFill>
                  <a:srgbClr val="FF0000"/>
                </a:solidFill>
              </a:rPr>
              <a:t>(FREQUENCY)</a:t>
            </a:r>
            <a:endParaRPr lang="en-US" sz="3600" i="1" dirty="0">
              <a:solidFill>
                <a:srgbClr val="FF0000"/>
              </a:solidFill>
            </a:endParaRPr>
          </a:p>
          <a:p>
            <a:pPr lvl="0">
              <a:lnSpc>
                <a:spcPct val="120000"/>
              </a:lnSpc>
            </a:pPr>
            <a:r>
              <a:rPr lang="en-US" sz="2800" b="1" dirty="0" smtClean="0"/>
              <a:t>Geographic Coverage</a:t>
            </a:r>
            <a:endParaRPr lang="en-US" sz="4000" b="1" dirty="0" smtClean="0"/>
          </a:p>
          <a:p>
            <a:pPr lvl="0">
              <a:lnSpc>
                <a:spcPct val="120000"/>
              </a:lnSpc>
            </a:pPr>
            <a:r>
              <a:rPr lang="en-US" sz="2800" b="1" dirty="0" smtClean="0"/>
              <a:t>Lead Time</a:t>
            </a:r>
            <a:endParaRPr lang="en-US" sz="4000" b="1" dirty="0" smtClean="0"/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Amount </a:t>
            </a:r>
            <a:r>
              <a:rPr lang="en-US" sz="2400" dirty="0"/>
              <a:t>of time required </a:t>
            </a:r>
            <a:r>
              <a:rPr lang="en-US" sz="2400" dirty="0" smtClean="0"/>
              <a:t>to place an ad by the media </a:t>
            </a:r>
            <a:endParaRPr lang="en-US" sz="3600" dirty="0"/>
          </a:p>
          <a:p>
            <a:pPr lvl="2">
              <a:lnSpc>
                <a:spcPct val="12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Radio has shortest</a:t>
            </a:r>
            <a:endParaRPr lang="en-US" sz="2000" dirty="0" smtClean="0"/>
          </a:p>
          <a:p>
            <a:pPr lvl="2">
              <a:lnSpc>
                <a:spcPct val="120000"/>
              </a:lnSpc>
            </a:pPr>
            <a:r>
              <a:rPr lang="en-US" sz="2000" dirty="0" smtClean="0"/>
              <a:t>TV and Magazines have longest</a:t>
            </a:r>
          </a:p>
          <a:p>
            <a:pPr lvl="2">
              <a:lnSpc>
                <a:spcPct val="150000"/>
              </a:lnSpc>
              <a:buNone/>
            </a:pPr>
            <a:endParaRPr lang="en-US" sz="2800" dirty="0"/>
          </a:p>
          <a:p>
            <a:pPr lvl="1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QUANTITATIVE &amp; QUALITATIVE </a:t>
            </a:r>
            <a:r>
              <a:rPr lang="en-US" b="1" dirty="0" smtClean="0"/>
              <a:t>FACTORS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2209800"/>
          <a:ext cx="89154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6803"/>
                <a:gridCol w="4498597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Quantitative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Qualitative</a:t>
                      </a:r>
                      <a:endParaRPr lang="en-US" sz="3200" dirty="0"/>
                    </a:p>
                  </a:txBody>
                  <a:tcPr/>
                </a:tc>
              </a:tr>
              <a:tr h="28819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800" dirty="0" smtClean="0"/>
                        <a:t>Reach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800" dirty="0" smtClean="0"/>
                        <a:t>Frequency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800" dirty="0" smtClean="0"/>
                        <a:t>Cost-per-thousand (CPM)</a:t>
                      </a:r>
                      <a:endParaRPr lang="en-US" sz="2800" b="1" dirty="0" smtClean="0"/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IMPACT </a:t>
                      </a:r>
                    </a:p>
                    <a:p>
                      <a:pPr lvl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000" i="1" dirty="0" smtClean="0"/>
                        <a:t>Impression an ad</a:t>
                      </a:r>
                      <a:r>
                        <a:rPr lang="en-US" sz="2000" i="1" baseline="0" dirty="0" smtClean="0"/>
                        <a:t> </a:t>
                      </a:r>
                      <a:r>
                        <a:rPr lang="en-US" sz="2000" i="1" dirty="0" smtClean="0"/>
                        <a:t>will make</a:t>
                      </a: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800" dirty="0" smtClean="0"/>
                        <a:t>Credibility</a:t>
                      </a: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EDITORIAL ENVIRONMENT </a:t>
                      </a:r>
                    </a:p>
                    <a:p>
                      <a:pPr lvl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Management and talents</a:t>
                      </a:r>
                      <a:r>
                        <a:rPr lang="en-US" sz="200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staff</a:t>
                      </a:r>
                      <a:r>
                        <a:rPr lang="en-US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sz="28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STEPS </a:t>
            </a:r>
            <a:r>
              <a:rPr lang="en-US" b="1" dirty="0" smtClean="0"/>
              <a:t>TO SELECTING ADVERTISING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915400" cy="5105400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dirty="0" smtClean="0"/>
              <a:t>Identify </a:t>
            </a:r>
            <a:r>
              <a:rPr lang="en-US" sz="2800" b="1" dirty="0" smtClean="0">
                <a:solidFill>
                  <a:srgbClr val="FF0000"/>
                </a:solidFill>
              </a:rPr>
              <a:t>SITUATIONAL FACTORS</a:t>
            </a:r>
            <a:endParaRPr lang="en-US" sz="4000" b="1" dirty="0">
              <a:solidFill>
                <a:srgbClr val="FF0000"/>
              </a:solidFill>
            </a:endParaRPr>
          </a:p>
          <a:p>
            <a:pPr marL="971550" lvl="1" indent="-514350">
              <a:buNone/>
            </a:pPr>
            <a:endParaRPr lang="en-US" sz="1400" dirty="0"/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smtClean="0"/>
              <a:t>Identify </a:t>
            </a:r>
            <a:r>
              <a:rPr lang="en-US" sz="2800" b="1" dirty="0" smtClean="0">
                <a:solidFill>
                  <a:srgbClr val="FF0000"/>
                </a:solidFill>
              </a:rPr>
              <a:t>MEDIA FACTORS</a:t>
            </a:r>
          </a:p>
          <a:p>
            <a:pPr marL="914400" lvl="1" indent="-514350">
              <a:buNone/>
            </a:pPr>
            <a:endParaRPr lang="en-US" sz="1400" dirty="0"/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smtClean="0"/>
              <a:t>SELECT </a:t>
            </a:r>
            <a:r>
              <a:rPr lang="en-US" sz="2800" dirty="0"/>
              <a:t>the </a:t>
            </a:r>
            <a:r>
              <a:rPr lang="en-US" sz="2800" b="1" dirty="0" smtClean="0">
                <a:solidFill>
                  <a:srgbClr val="FF0000"/>
                </a:solidFill>
              </a:rPr>
              <a:t>MEDIA OUTLET</a:t>
            </a:r>
          </a:p>
          <a:p>
            <a:pPr marL="514350" lvl="0" indent="-514350">
              <a:buNone/>
            </a:pPr>
            <a:endParaRPr lang="en-US" sz="1600" b="1" dirty="0">
              <a:solidFill>
                <a:srgbClr val="FF0000"/>
              </a:solidFill>
            </a:endParaRPr>
          </a:p>
          <a:p>
            <a:pPr marL="514350" lvl="0" indent="-514350">
              <a:buNone/>
            </a:pPr>
            <a:r>
              <a:rPr lang="en-US" sz="2800" dirty="0" smtClean="0"/>
              <a:t>4.   Determine </a:t>
            </a:r>
            <a:r>
              <a:rPr lang="en-US" sz="2800" dirty="0"/>
              <a:t>the </a:t>
            </a:r>
            <a:r>
              <a:rPr lang="en-US" sz="2800" b="1" dirty="0" smtClean="0">
                <a:solidFill>
                  <a:srgbClr val="FF0000"/>
                </a:solidFill>
              </a:rPr>
              <a:t>TIMING STRATEGY</a:t>
            </a:r>
            <a:endParaRPr lang="en-US" sz="4000" b="1" dirty="0">
              <a:solidFill>
                <a:srgbClr val="FF0000"/>
              </a:solidFill>
            </a:endParaRPr>
          </a:p>
          <a:p>
            <a:pPr marL="971550" lvl="1" indent="-457200"/>
            <a:r>
              <a:rPr lang="en-US" sz="2400" b="1" dirty="0" smtClean="0">
                <a:solidFill>
                  <a:srgbClr val="FF0000"/>
                </a:solidFill>
              </a:rPr>
              <a:t>CONTINUOUS</a:t>
            </a:r>
            <a:r>
              <a:rPr lang="en-US" sz="2400" dirty="0" smtClean="0"/>
              <a:t> (Steady</a:t>
            </a:r>
            <a:r>
              <a:rPr lang="en-US" sz="2400" dirty="0"/>
              <a:t>, </a:t>
            </a:r>
            <a:r>
              <a:rPr lang="en-US" sz="2400" dirty="0" smtClean="0"/>
              <a:t>regular pattern)</a:t>
            </a:r>
          </a:p>
          <a:p>
            <a:pPr marL="1371600" lvl="2" indent="-457200"/>
            <a:r>
              <a:rPr lang="en-US" sz="2000" b="1" dirty="0" smtClean="0">
                <a:solidFill>
                  <a:srgbClr val="FF0000"/>
                </a:solidFill>
              </a:rPr>
              <a:t>Frequently used/purchased products</a:t>
            </a:r>
          </a:p>
          <a:p>
            <a:pPr marL="971550" lvl="1" indent="-457200"/>
            <a:r>
              <a:rPr lang="en-US" sz="2400" b="1" dirty="0" smtClean="0">
                <a:solidFill>
                  <a:srgbClr val="FF0000"/>
                </a:solidFill>
              </a:rPr>
              <a:t>FLIGHTING </a:t>
            </a:r>
            <a:r>
              <a:rPr lang="en-US" sz="2400" dirty="0" smtClean="0"/>
              <a:t>(During peak </a:t>
            </a:r>
            <a:r>
              <a:rPr lang="en-US" sz="2400" dirty="0"/>
              <a:t>sales periods </a:t>
            </a:r>
            <a:r>
              <a:rPr lang="en-US" sz="2400" dirty="0" smtClean="0"/>
              <a:t>ONLY)</a:t>
            </a:r>
            <a:endParaRPr lang="en-US" sz="2400" dirty="0"/>
          </a:p>
          <a:p>
            <a:pPr marL="971550" lvl="1" indent="-457200"/>
            <a:r>
              <a:rPr lang="en-US" sz="2400" b="1" dirty="0" smtClean="0">
                <a:solidFill>
                  <a:srgbClr val="FF0000"/>
                </a:solidFill>
              </a:rPr>
              <a:t>PULSING </a:t>
            </a:r>
            <a:r>
              <a:rPr lang="en-US" sz="2400" dirty="0" smtClean="0"/>
              <a:t>(Bursts </a:t>
            </a:r>
            <a:r>
              <a:rPr lang="en-US" sz="2400" dirty="0"/>
              <a:t>of </a:t>
            </a:r>
            <a:r>
              <a:rPr lang="en-US" sz="2400" dirty="0" smtClean="0"/>
              <a:t>advertising)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“You Do”: PROJECT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en-US" sz="1050" b="1" i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Each group will be assigned one of the following: Radio, Direct Marketing, Outdoor, Newspaper or Magazine Advertising.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 will need to research and identify the following information:</a:t>
            </a:r>
          </a:p>
          <a:p>
            <a:pPr marL="914400" lvl="1" indent="-514350"/>
            <a:r>
              <a:rPr lang="en-US" dirty="0" smtClean="0"/>
              <a:t>Pros of using your media for advertising</a:t>
            </a:r>
          </a:p>
          <a:p>
            <a:pPr marL="914400" lvl="1" indent="-514350"/>
            <a:r>
              <a:rPr lang="en-US" dirty="0" smtClean="0"/>
              <a:t>Cons of using your media for advertising</a:t>
            </a:r>
          </a:p>
          <a:p>
            <a:pPr marL="914400" lvl="1" indent="-514350"/>
            <a:r>
              <a:rPr lang="en-US" dirty="0" smtClean="0"/>
              <a:t>Types of Costs using your media advertising</a:t>
            </a:r>
          </a:p>
          <a:p>
            <a:pPr marL="514350" indent="-514350">
              <a:buAutoNum type="arabicPeriod"/>
            </a:pPr>
            <a:r>
              <a:rPr lang="en-US" dirty="0" smtClean="0"/>
              <a:t>Organize information above in a POWERPOINT Presentation to be presented to the class.</a:t>
            </a:r>
          </a:p>
          <a:p>
            <a:pPr marL="514350" indent="-514350">
              <a:buAutoNum type="arabicPeriod"/>
            </a:pPr>
            <a:r>
              <a:rPr lang="en-US" dirty="0" smtClean="0"/>
              <a:t>CREATE an advertisement for your media</a:t>
            </a:r>
          </a:p>
          <a:p>
            <a:pPr marL="914400" lvl="1" indent="-514350"/>
            <a:r>
              <a:rPr lang="en-US" dirty="0" smtClean="0"/>
              <a:t>Radio- Needs to be a SCRIPT read to the class Identify which station it will be on and what time of day it will be played.  WHY? (Hint- needs to reach your target audience)</a:t>
            </a:r>
          </a:p>
          <a:p>
            <a:pPr marL="914400" lvl="1" indent="-514350"/>
            <a:r>
              <a:rPr lang="en-US" dirty="0" smtClean="0"/>
              <a:t>Magazine- Needs to be a full-page ad.  Identify which magazine it will be in and what day/month subscription. WHY?  (Hint- needs to reach your target audience)</a:t>
            </a:r>
          </a:p>
          <a:p>
            <a:pPr marL="914400" lvl="1" indent="-514350"/>
            <a:r>
              <a:rPr lang="en-US" dirty="0" smtClean="0"/>
              <a:t>Direct Marketing- Who is on your mailing list and when will you be mailing it out? (Define the target market) (Hint- needs to reach your target audience)</a:t>
            </a:r>
          </a:p>
          <a:p>
            <a:pPr marL="914400" lvl="1" indent="-514350"/>
            <a:r>
              <a:rPr lang="en-US" dirty="0" smtClean="0"/>
              <a:t>Outdoor- Which road/physical location will it be located and for how long and what time of year? (Hint- needs to reach your target audience)</a:t>
            </a:r>
          </a:p>
          <a:p>
            <a:pPr marL="914400" lvl="1" indent="-514350"/>
            <a:r>
              <a:rPr lang="en-US" dirty="0" smtClean="0"/>
              <a:t>Newspaper- Needs to be a full-page ad. (You chose if it is color or not) Which newspaper will it be in and on what day? (Hint- needs to reach your target audience)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1154</Words>
  <Application>Microsoft Office PowerPoint</Application>
  <PresentationFormat>On-screen Show (4:3)</PresentationFormat>
  <Paragraphs>190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Manage media planning and placement to enhance return on marketing investment</vt:lpstr>
      <vt:lpstr>Determine  ADVERTISING REACH  and MEDIA COSTS</vt:lpstr>
      <vt:lpstr>ADVERTISING REACH</vt:lpstr>
      <vt:lpstr>FREQUENCY and REACH</vt:lpstr>
      <vt:lpstr>NEWSPAPER MEDIA COSTS</vt:lpstr>
      <vt:lpstr>MAGAZINE MEDIA COSTS</vt:lpstr>
      <vt:lpstr>TELEVISION MEDIA COSTS</vt:lpstr>
      <vt:lpstr>RADIO MEDIA COSTS</vt:lpstr>
      <vt:lpstr>INTERNET MEDIA COSTS</vt:lpstr>
      <vt:lpstr>OTHER MEDIA COSTS</vt:lpstr>
      <vt:lpstr>ABSOLUTES vs. RELATIVE MEDIA COSTS</vt:lpstr>
      <vt:lpstr>“You Do”- FOLDABLES:  How are Media Costs Determined?</vt:lpstr>
      <vt:lpstr>SELECT ADVERTISING MEDIA </vt:lpstr>
      <vt:lpstr>IMPORTANCE OF SELECTING  ADVERTISING MEDIA</vt:lpstr>
      <vt:lpstr>SITUATIONAL FACTORS to CONSIDER </vt:lpstr>
      <vt:lpstr>MEDIA FACTORS to CONSIDER</vt:lpstr>
      <vt:lpstr>QUANTITATIVE &amp; QUALITATIVE FACTORS</vt:lpstr>
      <vt:lpstr>STEPS TO SELECTING ADVERTISING MEDIA</vt:lpstr>
      <vt:lpstr>“You Do”: PROJECT</vt:lpstr>
    </vt:vector>
  </TitlesOfParts>
  <Company>Charlotte-Mecklenburg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 media planning and placement to enhance return on marketing investment</dc:title>
  <dc:creator>amyh.byers</dc:creator>
  <cp:lastModifiedBy>Karen Isbell</cp:lastModifiedBy>
  <cp:revision>35</cp:revision>
  <dcterms:created xsi:type="dcterms:W3CDTF">2012-10-02T10:51:59Z</dcterms:created>
  <dcterms:modified xsi:type="dcterms:W3CDTF">2014-11-07T15:50:48Z</dcterms:modified>
</cp:coreProperties>
</file>