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0" r:id="rId3"/>
    <p:sldId id="261" r:id="rId4"/>
    <p:sldId id="262" r:id="rId5"/>
    <p:sldId id="29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2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C8A032-8925-4547-AAE7-C6C17DA152B2}" type="datetimeFigureOut">
              <a:rPr lang="en-US" smtClean="0"/>
              <a:t>11/3/2014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7F72B6-67F5-4C44-A52D-859AF997570B}" type="slidenum">
              <a:rPr lang="en-US" smtClean="0"/>
              <a:t>‹#›</a:t>
            </a:fld>
            <a:endParaRPr lang="en-US"/>
          </a:p>
        </p:txBody>
      </p:sp>
    </p:spTree>
    <p:extLst>
      <p:ext uri="{BB962C8B-B14F-4D97-AF65-F5344CB8AC3E}">
        <p14:creationId xmlns:p14="http://schemas.microsoft.com/office/powerpoint/2010/main" val="2887094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7F72B6-67F5-4C44-A52D-859AF997570B}" type="slidenum">
              <a:rPr lang="en-US" smtClean="0"/>
              <a:t>4</a:t>
            </a:fld>
            <a:endParaRPr lang="en-US"/>
          </a:p>
        </p:txBody>
      </p:sp>
    </p:spTree>
    <p:extLst>
      <p:ext uri="{BB962C8B-B14F-4D97-AF65-F5344CB8AC3E}">
        <p14:creationId xmlns:p14="http://schemas.microsoft.com/office/powerpoint/2010/main" val="470170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Pack of gum</a:t>
            </a:r>
            <a:endParaRPr lang="en-US" dirty="0"/>
          </a:p>
        </p:txBody>
      </p:sp>
      <p:sp>
        <p:nvSpPr>
          <p:cNvPr id="4" name="Slide Number Placeholder 3"/>
          <p:cNvSpPr>
            <a:spLocks noGrp="1"/>
          </p:cNvSpPr>
          <p:nvPr>
            <p:ph type="sldNum" sz="quarter" idx="10"/>
          </p:nvPr>
        </p:nvSpPr>
        <p:spPr/>
        <p:txBody>
          <a:bodyPr/>
          <a:lstStyle/>
          <a:p>
            <a:fld id="{117F72B6-67F5-4C44-A52D-859AF997570B}" type="slidenum">
              <a:rPr lang="en-US" smtClean="0"/>
              <a:t>14</a:t>
            </a:fld>
            <a:endParaRPr lang="en-US"/>
          </a:p>
        </p:txBody>
      </p:sp>
    </p:spTree>
    <p:extLst>
      <p:ext uri="{BB962C8B-B14F-4D97-AF65-F5344CB8AC3E}">
        <p14:creationId xmlns:p14="http://schemas.microsoft.com/office/powerpoint/2010/main" val="296871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Nautica</a:t>
            </a:r>
            <a:r>
              <a:rPr lang="en-US" baseline="0" dirty="0" smtClean="0"/>
              <a:t> clothing</a:t>
            </a:r>
            <a:endParaRPr lang="en-US" dirty="0"/>
          </a:p>
        </p:txBody>
      </p:sp>
      <p:sp>
        <p:nvSpPr>
          <p:cNvPr id="4" name="Slide Number Placeholder 3"/>
          <p:cNvSpPr>
            <a:spLocks noGrp="1"/>
          </p:cNvSpPr>
          <p:nvPr>
            <p:ph type="sldNum" sz="quarter" idx="10"/>
          </p:nvPr>
        </p:nvSpPr>
        <p:spPr/>
        <p:txBody>
          <a:bodyPr/>
          <a:lstStyle/>
          <a:p>
            <a:fld id="{117F72B6-67F5-4C44-A52D-859AF997570B}" type="slidenum">
              <a:rPr lang="en-US" smtClean="0"/>
              <a:t>15</a:t>
            </a:fld>
            <a:endParaRPr lang="en-US"/>
          </a:p>
        </p:txBody>
      </p:sp>
    </p:spTree>
    <p:extLst>
      <p:ext uri="{BB962C8B-B14F-4D97-AF65-F5344CB8AC3E}">
        <p14:creationId xmlns:p14="http://schemas.microsoft.com/office/powerpoint/2010/main" val="957647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Airplanes, large machinery</a:t>
            </a:r>
            <a:endParaRPr lang="en-US" dirty="0"/>
          </a:p>
        </p:txBody>
      </p:sp>
      <p:sp>
        <p:nvSpPr>
          <p:cNvPr id="4" name="Slide Number Placeholder 3"/>
          <p:cNvSpPr>
            <a:spLocks noGrp="1"/>
          </p:cNvSpPr>
          <p:nvPr>
            <p:ph type="sldNum" sz="quarter" idx="10"/>
          </p:nvPr>
        </p:nvSpPr>
        <p:spPr/>
        <p:txBody>
          <a:bodyPr/>
          <a:lstStyle/>
          <a:p>
            <a:fld id="{117F72B6-67F5-4C44-A52D-859AF997570B}" type="slidenum">
              <a:rPr lang="en-US" smtClean="0"/>
              <a:t>16</a:t>
            </a:fld>
            <a:endParaRPr lang="en-US"/>
          </a:p>
        </p:txBody>
      </p:sp>
    </p:spTree>
    <p:extLst>
      <p:ext uri="{BB962C8B-B14F-4D97-AF65-F5344CB8AC3E}">
        <p14:creationId xmlns:p14="http://schemas.microsoft.com/office/powerpoint/2010/main" val="3093553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7F72B6-67F5-4C44-A52D-859AF997570B}" type="slidenum">
              <a:rPr lang="en-US" smtClean="0"/>
              <a:t>22</a:t>
            </a:fld>
            <a:endParaRPr lang="en-US"/>
          </a:p>
        </p:txBody>
      </p:sp>
    </p:spTree>
    <p:extLst>
      <p:ext uri="{BB962C8B-B14F-4D97-AF65-F5344CB8AC3E}">
        <p14:creationId xmlns:p14="http://schemas.microsoft.com/office/powerpoint/2010/main" val="3489644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97BE57B-F55F-4EE3-987F-907142C01B41}" type="datetimeFigureOut">
              <a:rPr lang="en-US" smtClean="0"/>
              <a:t>11/3/2014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5433D5B-6302-40E7-85C5-73D0E300FF33}"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7BE57B-F55F-4EE3-987F-907142C01B41}" type="datetimeFigureOut">
              <a:rPr lang="en-US" smtClean="0"/>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7BE57B-F55F-4EE3-987F-907142C01B41}" type="datetimeFigureOut">
              <a:rPr lang="en-US" smtClean="0"/>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97BE57B-F55F-4EE3-987F-907142C01B41}" type="datetimeFigureOut">
              <a:rPr lang="en-US" smtClean="0"/>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33D5B-6302-40E7-85C5-73D0E300FF33}"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7BE57B-F55F-4EE3-987F-907142C01B41}" type="datetimeFigureOut">
              <a:rPr lang="en-US" smtClean="0"/>
              <a:t>11/3/2014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7BE57B-F55F-4EE3-987F-907142C01B41}" type="datetimeFigureOut">
              <a:rPr lang="en-US" smtClean="0"/>
              <a:t>11/3/2014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7BE57B-F55F-4EE3-987F-907142C01B41}" type="datetimeFigureOut">
              <a:rPr lang="en-US" smtClean="0"/>
              <a:t>11/3/2014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97BE57B-F55F-4EE3-987F-907142C01B41}" type="datetimeFigureOut">
              <a:rPr lang="en-US" smtClean="0"/>
              <a:t>11/3/2014</a:t>
            </a:fld>
            <a:endParaRPr lang="en-US"/>
          </a:p>
        </p:txBody>
      </p:sp>
      <p:sp>
        <p:nvSpPr>
          <p:cNvPr id="7" name="Slide Number Placeholder 6"/>
          <p:cNvSpPr>
            <a:spLocks noGrp="1"/>
          </p:cNvSpPr>
          <p:nvPr>
            <p:ph type="sldNum" sz="quarter" idx="12"/>
          </p:nvPr>
        </p:nvSpPr>
        <p:spPr/>
        <p:txBody>
          <a:bodyPr/>
          <a:lstStyle/>
          <a:p>
            <a:fld id="{75433D5B-6302-40E7-85C5-73D0E300FF33}"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BE57B-F55F-4EE3-987F-907142C01B41}" type="datetimeFigureOut">
              <a:rPr lang="en-US" smtClean="0"/>
              <a:t>11/3/2014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7BE57B-F55F-4EE3-987F-907142C01B41}" type="datetimeFigureOut">
              <a:rPr lang="en-US" smtClean="0"/>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7BE57B-F55F-4EE3-987F-907142C01B41}" type="datetimeFigureOut">
              <a:rPr lang="en-US" smtClean="0"/>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33D5B-6302-40E7-85C5-73D0E300FF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97BE57B-F55F-4EE3-987F-907142C01B41}" type="datetimeFigureOut">
              <a:rPr lang="en-US" smtClean="0"/>
              <a:t>11/3/2014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5433D5B-6302-40E7-85C5-73D0E300FF3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3.07 Channel Management</a:t>
            </a:r>
            <a:endParaRPr lang="en-US" dirty="0"/>
          </a:p>
        </p:txBody>
      </p:sp>
      <p:sp>
        <p:nvSpPr>
          <p:cNvPr id="3" name="Subtitle 2"/>
          <p:cNvSpPr>
            <a:spLocks noGrp="1"/>
          </p:cNvSpPr>
          <p:nvPr>
            <p:ph type="subTitle" idx="1"/>
          </p:nvPr>
        </p:nvSpPr>
        <p:spPr/>
        <p:txBody>
          <a:bodyPr/>
          <a:lstStyle/>
          <a:p>
            <a:r>
              <a:rPr lang="en-US" dirty="0" smtClean="0"/>
              <a:t>Marketing</a:t>
            </a:r>
          </a:p>
          <a:p>
            <a:r>
              <a:rPr lang="en-US" dirty="0" smtClean="0"/>
              <a:t>Chart Your Channel</a:t>
            </a:r>
            <a:endParaRPr lang="en-US" dirty="0"/>
          </a:p>
        </p:txBody>
      </p:sp>
    </p:spTree>
    <p:extLst>
      <p:ext uri="{BB962C8B-B14F-4D97-AF65-F5344CB8AC3E}">
        <p14:creationId xmlns:p14="http://schemas.microsoft.com/office/powerpoint/2010/main" val="2507153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MANAGEMENT</a:t>
            </a:r>
            <a:endParaRPr lang="en-US" dirty="0"/>
          </a:p>
        </p:txBody>
      </p:sp>
      <p:sp>
        <p:nvSpPr>
          <p:cNvPr id="3" name="Content Placeholder 2"/>
          <p:cNvSpPr>
            <a:spLocks noGrp="1"/>
          </p:cNvSpPr>
          <p:nvPr>
            <p:ph idx="1"/>
          </p:nvPr>
        </p:nvSpPr>
        <p:spPr/>
        <p:txBody>
          <a:bodyPr/>
          <a:lstStyle/>
          <a:p>
            <a:r>
              <a:rPr lang="en-US" dirty="0" smtClean="0"/>
              <a:t>The strategies and processes by which marketers ensure that products are distributed to customers efficiently and effectively.</a:t>
            </a:r>
          </a:p>
          <a:p>
            <a:endParaRPr lang="en-US" dirty="0"/>
          </a:p>
          <a:p>
            <a:endParaRPr lang="en-US" dirty="0"/>
          </a:p>
        </p:txBody>
      </p:sp>
      <p:pic>
        <p:nvPicPr>
          <p:cNvPr id="1027" name="Picture 3" descr="C:\Users\elizabeth.poole\AppData\Local\Microsoft\Windows\Temporary Internet Files\Content.IE5\0BESX6X3\MC9000567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4506468"/>
            <a:ext cx="6705600" cy="576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328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Who benefits?</a:t>
            </a:r>
            <a:endParaRPr lang="en-US" dirty="0"/>
          </a:p>
        </p:txBody>
      </p:sp>
      <p:sp>
        <p:nvSpPr>
          <p:cNvPr id="3" name="Content Placeholder 2"/>
          <p:cNvSpPr>
            <a:spLocks noGrp="1"/>
          </p:cNvSpPr>
          <p:nvPr>
            <p:ph idx="1"/>
          </p:nvPr>
        </p:nvSpPr>
        <p:spPr>
          <a:xfrm>
            <a:off x="1043492" y="1676400"/>
            <a:ext cx="6777317" cy="4156229"/>
          </a:xfrm>
        </p:spPr>
        <p:txBody>
          <a:bodyPr>
            <a:normAutofit lnSpcReduction="10000"/>
          </a:bodyPr>
          <a:lstStyle/>
          <a:p>
            <a:r>
              <a:rPr lang="en-US" dirty="0" smtClean="0"/>
              <a:t>As consumers, we benefit when we are able to purchase certain products, in certain quantities, when and where we want to.</a:t>
            </a:r>
          </a:p>
          <a:p>
            <a:r>
              <a:rPr lang="en-US" dirty="0" smtClean="0"/>
              <a:t>Businesses benefit both when they buy products and when they sell them</a:t>
            </a:r>
          </a:p>
          <a:p>
            <a:pPr lvl="1"/>
            <a:r>
              <a:rPr lang="en-US" dirty="0" smtClean="0"/>
              <a:t>As buyers, they can get the products they need when they need them</a:t>
            </a:r>
          </a:p>
          <a:p>
            <a:pPr lvl="1"/>
            <a:r>
              <a:rPr lang="en-US" dirty="0" smtClean="0"/>
              <a:t>As sellers, businesses can get their products to final consumers more effectively and efficiently</a:t>
            </a:r>
            <a:endParaRPr lang="en-US" dirty="0"/>
          </a:p>
        </p:txBody>
      </p:sp>
    </p:spTree>
    <p:extLst>
      <p:ext uri="{BB962C8B-B14F-4D97-AF65-F5344CB8AC3E}">
        <p14:creationId xmlns:p14="http://schemas.microsoft.com/office/powerpoint/2010/main" val="4107035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Tasks of channel mgmt.</a:t>
            </a:r>
            <a:endParaRPr lang="en-US" dirty="0"/>
          </a:p>
        </p:txBody>
      </p:sp>
      <p:sp>
        <p:nvSpPr>
          <p:cNvPr id="3" name="Content Placeholder 2"/>
          <p:cNvSpPr>
            <a:spLocks noGrp="1"/>
          </p:cNvSpPr>
          <p:nvPr>
            <p:ph idx="1"/>
          </p:nvPr>
        </p:nvSpPr>
        <p:spPr/>
        <p:txBody>
          <a:bodyPr/>
          <a:lstStyle/>
          <a:p>
            <a:pPr marL="525780" indent="-457200">
              <a:buFont typeface="+mj-lt"/>
              <a:buAutoNum type="arabicPeriod"/>
            </a:pPr>
            <a:r>
              <a:rPr lang="en-US" dirty="0" smtClean="0"/>
              <a:t>Providing marketing information</a:t>
            </a:r>
          </a:p>
          <a:p>
            <a:pPr marL="822960" lvl="1" indent="-457200">
              <a:buFont typeface="+mj-lt"/>
              <a:buAutoNum type="arabicPeriod"/>
            </a:pPr>
            <a:r>
              <a:rPr lang="en-US" dirty="0" smtClean="0"/>
              <a:t>Every producer is trying to reach and sell to a specific target market for each of its products</a:t>
            </a:r>
          </a:p>
          <a:p>
            <a:pPr marL="822960" lvl="1" indent="-457200">
              <a:buFont typeface="+mj-lt"/>
              <a:buAutoNum type="arabicPeriod"/>
            </a:pPr>
            <a:r>
              <a:rPr lang="en-US" dirty="0" smtClean="0"/>
              <a:t>Companies rely on market research to determine their target markets’ needs and wants</a:t>
            </a:r>
          </a:p>
          <a:p>
            <a:pPr marL="822960" lvl="1" indent="-457200">
              <a:buFont typeface="+mj-lt"/>
              <a:buAutoNum type="arabicPeriod"/>
            </a:pPr>
            <a:r>
              <a:rPr lang="en-US" dirty="0" smtClean="0"/>
              <a:t>Intermediaries are often closer to final consumers than producers themselves</a:t>
            </a:r>
          </a:p>
          <a:p>
            <a:pPr marL="822960" lvl="1" indent="-457200">
              <a:buFont typeface="+mj-lt"/>
              <a:buAutoNum type="arabicPeriod"/>
            </a:pPr>
            <a:endParaRPr lang="en-US" dirty="0" smtClean="0"/>
          </a:p>
        </p:txBody>
      </p:sp>
    </p:spTree>
    <p:extLst>
      <p:ext uri="{BB962C8B-B14F-4D97-AF65-F5344CB8AC3E}">
        <p14:creationId xmlns:p14="http://schemas.microsoft.com/office/powerpoint/2010/main" val="2796865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Tasks of channel mgmt.</a:t>
            </a:r>
          </a:p>
        </p:txBody>
      </p:sp>
      <p:sp>
        <p:nvSpPr>
          <p:cNvPr id="3" name="Content Placeholder 2"/>
          <p:cNvSpPr>
            <a:spLocks noGrp="1"/>
          </p:cNvSpPr>
          <p:nvPr>
            <p:ph idx="1"/>
          </p:nvPr>
        </p:nvSpPr>
        <p:spPr/>
        <p:txBody>
          <a:bodyPr>
            <a:normAutofit fontScale="92500"/>
          </a:bodyPr>
          <a:lstStyle/>
          <a:p>
            <a:r>
              <a:rPr lang="en-US" dirty="0"/>
              <a:t>Example: You have a small business producing handmade greeting cards that you sell through a few </a:t>
            </a:r>
            <a:r>
              <a:rPr lang="en-US" dirty="0" smtClean="0"/>
              <a:t>small local retail stores.  One of the store owners informs you that several customers have commented on your birthday cards and have asked if you could create anniversary cards as well. This marketing information is valuable to you, information you wouldn’t have learned if not for your fellow channel member.</a:t>
            </a:r>
            <a:endParaRPr lang="en-US" dirty="0"/>
          </a:p>
          <a:p>
            <a:endParaRPr lang="en-US" dirty="0"/>
          </a:p>
        </p:txBody>
      </p:sp>
    </p:spTree>
    <p:extLst>
      <p:ext uri="{BB962C8B-B14F-4D97-AF65-F5344CB8AC3E}">
        <p14:creationId xmlns:p14="http://schemas.microsoft.com/office/powerpoint/2010/main" val="2134901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a:t>Tasks of channel mgmt.</a:t>
            </a:r>
          </a:p>
        </p:txBody>
      </p:sp>
      <p:sp>
        <p:nvSpPr>
          <p:cNvPr id="3" name="Content Placeholder 2"/>
          <p:cNvSpPr>
            <a:spLocks noGrp="1"/>
          </p:cNvSpPr>
          <p:nvPr>
            <p:ph idx="1"/>
          </p:nvPr>
        </p:nvSpPr>
        <p:spPr>
          <a:xfrm>
            <a:off x="1043492" y="1752600"/>
            <a:ext cx="6777317" cy="4080029"/>
          </a:xfrm>
        </p:spPr>
        <p:txBody>
          <a:bodyPr>
            <a:normAutofit lnSpcReduction="10000"/>
          </a:bodyPr>
          <a:lstStyle/>
          <a:p>
            <a:pPr marL="525780" lvl="0" indent="-457200">
              <a:buClr>
                <a:srgbClr val="94C600"/>
              </a:buClr>
              <a:buFont typeface="+mj-lt"/>
              <a:buAutoNum type="arabicPeriod" startAt="2"/>
            </a:pPr>
            <a:r>
              <a:rPr lang="en-US" dirty="0">
                <a:solidFill>
                  <a:srgbClr val="3E3D2D"/>
                </a:solidFill>
              </a:rPr>
              <a:t>Promoting </a:t>
            </a:r>
            <a:r>
              <a:rPr lang="en-US" dirty="0" smtClean="0">
                <a:solidFill>
                  <a:srgbClr val="3E3D2D"/>
                </a:solidFill>
              </a:rPr>
              <a:t>products – promoting a product, especially a new one, can be expensive</a:t>
            </a:r>
          </a:p>
          <a:p>
            <a:pPr marL="822960" lvl="1" indent="-457200">
              <a:buClr>
                <a:srgbClr val="94C600"/>
              </a:buClr>
              <a:buFont typeface="+mj-lt"/>
              <a:buAutoNum type="alphaLcParenR"/>
            </a:pPr>
            <a:r>
              <a:rPr lang="en-US" dirty="0" smtClean="0">
                <a:solidFill>
                  <a:srgbClr val="3E3D2D"/>
                </a:solidFill>
              </a:rPr>
              <a:t>When a producer sells its products through intermediaries the costs and responsibilities associated with product promotion can be shared.</a:t>
            </a:r>
          </a:p>
          <a:p>
            <a:pPr marL="822960" lvl="1" indent="-457200">
              <a:buClr>
                <a:srgbClr val="94C600"/>
              </a:buClr>
              <a:buFont typeface="+mj-lt"/>
              <a:buAutoNum type="alphaLcParenR"/>
            </a:pPr>
            <a:r>
              <a:rPr lang="en-US" dirty="0" smtClean="0">
                <a:solidFill>
                  <a:srgbClr val="3E3D2D"/>
                </a:solidFill>
              </a:rPr>
              <a:t>Retailers assume a large portion of promotion responsibilities</a:t>
            </a:r>
          </a:p>
          <a:p>
            <a:pPr marL="822960" lvl="1" indent="-457200">
              <a:buClr>
                <a:srgbClr val="94C600"/>
              </a:buClr>
              <a:buFont typeface="+mj-lt"/>
              <a:buAutoNum type="alphaLcParenR"/>
            </a:pPr>
            <a:r>
              <a:rPr lang="en-US" dirty="0" smtClean="0">
                <a:solidFill>
                  <a:srgbClr val="3E3D2D"/>
                </a:solidFill>
              </a:rPr>
              <a:t>Shared promotion can lower channel members’ individual costs while producing the same results</a:t>
            </a:r>
          </a:p>
          <a:p>
            <a:pPr marL="525780" lvl="0" indent="-457200">
              <a:buClr>
                <a:srgbClr val="94C600"/>
              </a:buClr>
              <a:buFont typeface="+mj-lt"/>
              <a:buAutoNum type="arabicPeriod" startAt="2"/>
            </a:pPr>
            <a:endParaRPr lang="en-US" dirty="0">
              <a:solidFill>
                <a:srgbClr val="3E3D2D"/>
              </a:solidFill>
            </a:endParaRPr>
          </a:p>
          <a:p>
            <a:endParaRPr lang="en-US" dirty="0"/>
          </a:p>
        </p:txBody>
      </p:sp>
    </p:spTree>
    <p:extLst>
      <p:ext uri="{BB962C8B-B14F-4D97-AF65-F5344CB8AC3E}">
        <p14:creationId xmlns:p14="http://schemas.microsoft.com/office/powerpoint/2010/main" val="88724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lstStyle/>
          <a:p>
            <a:r>
              <a:rPr lang="en-US" dirty="0"/>
              <a:t>Tasks of channel mgmt.</a:t>
            </a:r>
          </a:p>
        </p:txBody>
      </p:sp>
      <p:sp>
        <p:nvSpPr>
          <p:cNvPr id="3" name="Content Placeholder 2"/>
          <p:cNvSpPr>
            <a:spLocks noGrp="1"/>
          </p:cNvSpPr>
          <p:nvPr>
            <p:ph idx="1"/>
          </p:nvPr>
        </p:nvSpPr>
        <p:spPr>
          <a:xfrm>
            <a:off x="1043492" y="1905000"/>
            <a:ext cx="6777317" cy="3927629"/>
          </a:xfrm>
        </p:spPr>
        <p:txBody>
          <a:bodyPr>
            <a:normAutofit fontScale="92500"/>
          </a:bodyPr>
          <a:lstStyle/>
          <a:p>
            <a:pPr marL="525780" indent="-457200">
              <a:buFont typeface="+mj-lt"/>
              <a:buAutoNum type="arabicPeriod" startAt="3"/>
            </a:pPr>
            <a:r>
              <a:rPr lang="en-US" dirty="0" smtClean="0"/>
              <a:t>Negotiating with customers</a:t>
            </a:r>
          </a:p>
          <a:p>
            <a:pPr marL="822960" lvl="1" indent="-457200">
              <a:buFont typeface="+mj-lt"/>
              <a:buAutoNum type="alphaLcParenR"/>
            </a:pPr>
            <a:r>
              <a:rPr lang="en-US" dirty="0" smtClean="0"/>
              <a:t>Producers often don’t have the time or ability to negotiate with final consumers on issues such as price, delivery, installation, etc.</a:t>
            </a:r>
          </a:p>
          <a:p>
            <a:pPr marL="822960" lvl="1" indent="-457200">
              <a:buFont typeface="+mj-lt"/>
              <a:buAutoNum type="alphaLcParenR"/>
            </a:pPr>
            <a:r>
              <a:rPr lang="en-US" dirty="0" smtClean="0"/>
              <a:t>Producer sells 10,000 flat screen TVs to a wholesaler; wholesaler sells 1,000 to 10 retailers; retailer sells to individual consumers</a:t>
            </a:r>
          </a:p>
          <a:p>
            <a:pPr marL="822960" lvl="1" indent="-457200">
              <a:buFont typeface="+mj-lt"/>
              <a:buAutoNum type="alphaLcParenR"/>
            </a:pPr>
            <a:r>
              <a:rPr lang="en-US" dirty="0" smtClean="0"/>
              <a:t>Retailer may offer delivery</a:t>
            </a:r>
          </a:p>
          <a:p>
            <a:pPr marL="822960" lvl="1" indent="-457200">
              <a:buFont typeface="+mj-lt"/>
              <a:buAutoNum type="alphaLcParenR"/>
            </a:pPr>
            <a:r>
              <a:rPr lang="en-US" dirty="0" smtClean="0"/>
              <a:t>All the channel members are profitable and the final consumer receives the product in an efficient, effective manner.</a:t>
            </a:r>
            <a:endParaRPr lang="en-US" dirty="0"/>
          </a:p>
        </p:txBody>
      </p:sp>
    </p:spTree>
    <p:extLst>
      <p:ext uri="{BB962C8B-B14F-4D97-AF65-F5344CB8AC3E}">
        <p14:creationId xmlns:p14="http://schemas.microsoft.com/office/powerpoint/2010/main" val="1467215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1258336"/>
          </a:xfrm>
        </p:spPr>
        <p:txBody>
          <a:bodyPr/>
          <a:lstStyle/>
          <a:p>
            <a:r>
              <a:rPr lang="en-US" dirty="0"/>
              <a:t>Tasks of channel mgmt.</a:t>
            </a:r>
          </a:p>
        </p:txBody>
      </p:sp>
      <p:sp>
        <p:nvSpPr>
          <p:cNvPr id="3" name="Content Placeholder 2"/>
          <p:cNvSpPr>
            <a:spLocks noGrp="1"/>
          </p:cNvSpPr>
          <p:nvPr>
            <p:ph idx="1"/>
          </p:nvPr>
        </p:nvSpPr>
        <p:spPr>
          <a:xfrm>
            <a:off x="1043492" y="2514600"/>
            <a:ext cx="6777317" cy="3318029"/>
          </a:xfrm>
        </p:spPr>
        <p:txBody>
          <a:bodyPr/>
          <a:lstStyle/>
          <a:p>
            <a:pPr marL="525780" indent="-457200">
              <a:buFont typeface="+mj-lt"/>
              <a:buAutoNum type="arabicPeriod" startAt="4"/>
            </a:pPr>
            <a:r>
              <a:rPr lang="en-US" dirty="0" smtClean="0"/>
              <a:t>Reducing discrepancies</a:t>
            </a:r>
          </a:p>
          <a:p>
            <a:pPr marL="822960" lvl="1" indent="-457200">
              <a:buFont typeface="+mj-lt"/>
              <a:buAutoNum type="alphaLcPeriod"/>
            </a:pPr>
            <a:r>
              <a:rPr lang="en-US" dirty="0" smtClean="0"/>
              <a:t> Discrepancies = quantity and assortment issues that middlemen can solve</a:t>
            </a:r>
          </a:p>
          <a:p>
            <a:pPr marL="822960" lvl="1" indent="-457200">
              <a:buFont typeface="+mj-lt"/>
              <a:buAutoNum type="alphaLcPeriod"/>
            </a:pPr>
            <a:r>
              <a:rPr lang="en-US" dirty="0" smtClean="0"/>
              <a:t>Wholesalers and retailers can break down large quantities into reasonable amounts for final consumers</a:t>
            </a:r>
          </a:p>
          <a:p>
            <a:pPr marL="822960" lvl="1" indent="-457200">
              <a:buFont typeface="+mj-lt"/>
              <a:buAutoNum type="alphaLcPeriod"/>
            </a:pPr>
            <a:endParaRPr lang="en-US" dirty="0"/>
          </a:p>
        </p:txBody>
      </p:sp>
    </p:spTree>
    <p:extLst>
      <p:ext uri="{BB962C8B-B14F-4D97-AF65-F5344CB8AC3E}">
        <p14:creationId xmlns:p14="http://schemas.microsoft.com/office/powerpoint/2010/main" val="3415933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Tasks of channel mgmt.</a:t>
            </a:r>
          </a:p>
        </p:txBody>
      </p:sp>
      <p:sp>
        <p:nvSpPr>
          <p:cNvPr id="3" name="Content Placeholder 2"/>
          <p:cNvSpPr>
            <a:spLocks noGrp="1"/>
          </p:cNvSpPr>
          <p:nvPr>
            <p:ph idx="1"/>
          </p:nvPr>
        </p:nvSpPr>
        <p:spPr/>
        <p:txBody>
          <a:bodyPr>
            <a:normAutofit lnSpcReduction="10000"/>
          </a:bodyPr>
          <a:lstStyle/>
          <a:p>
            <a:pPr marL="525780" indent="-457200">
              <a:buFont typeface="+mj-lt"/>
              <a:buAutoNum type="arabicPeriod" startAt="5"/>
            </a:pPr>
            <a:r>
              <a:rPr lang="en-US" dirty="0" smtClean="0"/>
              <a:t>Financing and risk-taking</a:t>
            </a:r>
          </a:p>
          <a:p>
            <a:pPr marL="822960" lvl="1" indent="-457200">
              <a:buFont typeface="+mj-lt"/>
              <a:buAutoNum type="alphaLcPeriod"/>
            </a:pPr>
            <a:r>
              <a:rPr lang="en-US" dirty="0" smtClean="0"/>
              <a:t>Moving products through a channel costs money</a:t>
            </a:r>
          </a:p>
          <a:p>
            <a:pPr marL="822960" lvl="1" indent="-457200">
              <a:buFont typeface="+mj-lt"/>
              <a:buAutoNum type="alphaLcPeriod"/>
            </a:pPr>
            <a:r>
              <a:rPr lang="en-US" dirty="0" smtClean="0"/>
              <a:t>It takes money to manufacture, to transport and to store them, to promote them, to gather information about target market needs, to extend credit to consumers, etc.</a:t>
            </a:r>
          </a:p>
          <a:p>
            <a:pPr marL="822960" lvl="1" indent="-457200">
              <a:buFont typeface="+mj-lt"/>
              <a:buAutoNum type="alphaLcPeriod"/>
            </a:pPr>
            <a:r>
              <a:rPr lang="en-US" dirty="0" smtClean="0"/>
              <a:t>When channel members work together, channels will be more effective</a:t>
            </a:r>
            <a:endParaRPr lang="en-US" dirty="0"/>
          </a:p>
        </p:txBody>
      </p:sp>
    </p:spTree>
    <p:extLst>
      <p:ext uri="{BB962C8B-B14F-4D97-AF65-F5344CB8AC3E}">
        <p14:creationId xmlns:p14="http://schemas.microsoft.com/office/powerpoint/2010/main" val="409510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lstStyle/>
          <a:p>
            <a:r>
              <a:rPr lang="en-US" dirty="0" smtClean="0"/>
              <a:t>Add Value	</a:t>
            </a:r>
            <a:endParaRPr lang="en-US" dirty="0"/>
          </a:p>
        </p:txBody>
      </p:sp>
      <p:sp>
        <p:nvSpPr>
          <p:cNvPr id="3" name="Content Placeholder 2"/>
          <p:cNvSpPr>
            <a:spLocks noGrp="1"/>
          </p:cNvSpPr>
          <p:nvPr>
            <p:ph idx="1"/>
          </p:nvPr>
        </p:nvSpPr>
        <p:spPr>
          <a:xfrm>
            <a:off x="1043492" y="1828800"/>
            <a:ext cx="6777317" cy="4003829"/>
          </a:xfrm>
        </p:spPr>
        <p:txBody>
          <a:bodyPr>
            <a:normAutofit lnSpcReduction="10000"/>
          </a:bodyPr>
          <a:lstStyle/>
          <a:p>
            <a:r>
              <a:rPr lang="en-US" dirty="0" smtClean="0"/>
              <a:t>Every channel member should add value to the product as it moves through the channel.  If a member doesn’t add value then channel managers need to reevaluate whether or not that member belongs in the channel.</a:t>
            </a:r>
          </a:p>
          <a:p>
            <a:pPr lvl="1"/>
            <a:r>
              <a:rPr lang="en-US" dirty="0" smtClean="0"/>
              <a:t>Retailers are point-of-sale advertising specialists and may create exciting visual displays in their stores to promote a manufacturer’s product which should lead to higher sales volume which is a benefit to every channel member</a:t>
            </a:r>
          </a:p>
          <a:p>
            <a:pPr lvl="1"/>
            <a:endParaRPr lang="en-US" dirty="0"/>
          </a:p>
        </p:txBody>
      </p:sp>
    </p:spTree>
    <p:extLst>
      <p:ext uri="{BB962C8B-B14F-4D97-AF65-F5344CB8AC3E}">
        <p14:creationId xmlns:p14="http://schemas.microsoft.com/office/powerpoint/2010/main" val="2075539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Effective channels are important</a:t>
            </a:r>
            <a:endParaRPr lang="en-US" dirty="0"/>
          </a:p>
        </p:txBody>
      </p:sp>
      <p:sp>
        <p:nvSpPr>
          <p:cNvPr id="3" name="Content Placeholder 2"/>
          <p:cNvSpPr>
            <a:spLocks noGrp="1"/>
          </p:cNvSpPr>
          <p:nvPr>
            <p:ph idx="1"/>
          </p:nvPr>
        </p:nvSpPr>
        <p:spPr/>
        <p:txBody>
          <a:bodyPr>
            <a:normAutofit lnSpcReduction="10000"/>
          </a:bodyPr>
          <a:lstStyle/>
          <a:p>
            <a:r>
              <a:rPr lang="en-US" dirty="0" smtClean="0"/>
              <a:t>The channel must be properly manager</a:t>
            </a:r>
          </a:p>
          <a:p>
            <a:r>
              <a:rPr lang="en-US" dirty="0" smtClean="0"/>
              <a:t>Channel members should share a commitment to the quality of the product and satisfying the target market’s needs and wants</a:t>
            </a:r>
          </a:p>
          <a:p>
            <a:r>
              <a:rPr lang="en-US" dirty="0" smtClean="0"/>
              <a:t>Channel members must share tasks appropriately which makes it easier to cooperate and work toward their common goal</a:t>
            </a:r>
            <a:endParaRPr lang="en-US" dirty="0"/>
          </a:p>
        </p:txBody>
      </p:sp>
    </p:spTree>
    <p:extLst>
      <p:ext uri="{BB962C8B-B14F-4D97-AF65-F5344CB8AC3E}">
        <p14:creationId xmlns:p14="http://schemas.microsoft.com/office/powerpoint/2010/main" val="2346320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1029736"/>
          </a:xfrm>
        </p:spPr>
        <p:txBody>
          <a:bodyPr>
            <a:normAutofit fontScale="90000"/>
          </a:bodyPr>
          <a:lstStyle/>
          <a:p>
            <a:r>
              <a:rPr lang="en-US" dirty="0" smtClean="0"/>
              <a:t>Channel Management Decisions</a:t>
            </a:r>
            <a:endParaRPr lang="en-US" dirty="0"/>
          </a:p>
        </p:txBody>
      </p:sp>
      <p:sp>
        <p:nvSpPr>
          <p:cNvPr id="3" name="Content Placeholder 2"/>
          <p:cNvSpPr>
            <a:spLocks noGrp="1"/>
          </p:cNvSpPr>
          <p:nvPr>
            <p:ph idx="1"/>
          </p:nvPr>
        </p:nvSpPr>
        <p:spPr/>
        <p:txBody>
          <a:bodyPr/>
          <a:lstStyle/>
          <a:p>
            <a:r>
              <a:rPr lang="en-US" dirty="0" smtClean="0"/>
              <a:t>Setting channel objectives </a:t>
            </a:r>
          </a:p>
          <a:p>
            <a:pPr lvl="1"/>
            <a:r>
              <a:rPr lang="en-US" dirty="0" smtClean="0"/>
              <a:t>Meet the needs and wants of their target markets efficiently</a:t>
            </a:r>
          </a:p>
          <a:p>
            <a:pPr lvl="1"/>
            <a:r>
              <a:rPr lang="en-US" dirty="0" smtClean="0"/>
              <a:t>Give their products a competitive edge in the marketplace</a:t>
            </a:r>
          </a:p>
          <a:p>
            <a:pPr lvl="1"/>
            <a:r>
              <a:rPr lang="en-US" dirty="0" smtClean="0"/>
              <a:t>Indirect distribution (the use of middlemen)</a:t>
            </a:r>
          </a:p>
          <a:p>
            <a:pPr lvl="1"/>
            <a:r>
              <a:rPr lang="en-US" dirty="0" smtClean="0"/>
              <a:t>Direct distribution (eliminating middlemen in the channel and dealing with final consumers directly)</a:t>
            </a:r>
            <a:endParaRPr lang="en-US" dirty="0"/>
          </a:p>
        </p:txBody>
      </p:sp>
    </p:spTree>
    <p:extLst>
      <p:ext uri="{BB962C8B-B14F-4D97-AF65-F5344CB8AC3E}">
        <p14:creationId xmlns:p14="http://schemas.microsoft.com/office/powerpoint/2010/main" val="4060406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1029736"/>
          </a:xfrm>
        </p:spPr>
        <p:txBody>
          <a:bodyPr>
            <a:normAutofit fontScale="90000"/>
          </a:bodyPr>
          <a:lstStyle/>
          <a:p>
            <a:r>
              <a:rPr lang="en-US" dirty="0"/>
              <a:t>Channel Management Decisions</a:t>
            </a:r>
          </a:p>
        </p:txBody>
      </p:sp>
      <p:sp>
        <p:nvSpPr>
          <p:cNvPr id="3" name="Content Placeholder 2"/>
          <p:cNvSpPr>
            <a:spLocks noGrp="1"/>
          </p:cNvSpPr>
          <p:nvPr>
            <p:ph idx="1"/>
          </p:nvPr>
        </p:nvSpPr>
        <p:spPr>
          <a:xfrm>
            <a:off x="1043492" y="2514600"/>
            <a:ext cx="6777317" cy="3318029"/>
          </a:xfrm>
        </p:spPr>
        <p:txBody>
          <a:bodyPr/>
          <a:lstStyle/>
          <a:p>
            <a:r>
              <a:rPr lang="en-US" dirty="0" smtClean="0"/>
              <a:t>Determine distribution patterns</a:t>
            </a:r>
          </a:p>
          <a:p>
            <a:pPr lvl="1"/>
            <a:r>
              <a:rPr lang="en-US" dirty="0" smtClean="0"/>
              <a:t>Ideal market exposure – make product available to each and every customer who might buy it, but they don’t want to over-distribute the product and waste money</a:t>
            </a:r>
          </a:p>
          <a:p>
            <a:pPr lvl="1"/>
            <a:r>
              <a:rPr lang="en-US" dirty="0" smtClean="0"/>
              <a:t>This is known as distribution intensity</a:t>
            </a:r>
            <a:endParaRPr lang="en-US" dirty="0"/>
          </a:p>
        </p:txBody>
      </p:sp>
    </p:spTree>
    <p:extLst>
      <p:ext uri="{BB962C8B-B14F-4D97-AF65-F5344CB8AC3E}">
        <p14:creationId xmlns:p14="http://schemas.microsoft.com/office/powerpoint/2010/main" val="1094202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Intensity</a:t>
            </a:r>
            <a:endParaRPr lang="en-US" dirty="0"/>
          </a:p>
        </p:txBody>
      </p:sp>
      <p:sp>
        <p:nvSpPr>
          <p:cNvPr id="3" name="Content Placeholder 2"/>
          <p:cNvSpPr>
            <a:spLocks noGrp="1"/>
          </p:cNvSpPr>
          <p:nvPr>
            <p:ph idx="1"/>
          </p:nvPr>
        </p:nvSpPr>
        <p:spPr/>
        <p:txBody>
          <a:bodyPr/>
          <a:lstStyle/>
          <a:p>
            <a:r>
              <a:rPr lang="en-US" dirty="0" smtClean="0"/>
              <a:t>Intensive – selling a product through every available wholesaler and retailer in a geographic area where consumers might look for it</a:t>
            </a:r>
          </a:p>
          <a:p>
            <a:pPr lvl="1"/>
            <a:r>
              <a:rPr lang="en-US" dirty="0" smtClean="0"/>
              <a:t>Reaches greatest number of consumers possible</a:t>
            </a:r>
          </a:p>
          <a:p>
            <a:pPr lvl="1"/>
            <a:r>
              <a:rPr lang="en-US" dirty="0" smtClean="0"/>
              <a:t>Convenience products us this intensity</a:t>
            </a:r>
          </a:p>
          <a:p>
            <a:pPr lvl="1"/>
            <a:r>
              <a:rPr lang="en-US" dirty="0" smtClean="0"/>
              <a:t>Name 3 examples</a:t>
            </a:r>
            <a:endParaRPr lang="en-US" dirty="0"/>
          </a:p>
        </p:txBody>
      </p:sp>
    </p:spTree>
    <p:extLst>
      <p:ext uri="{BB962C8B-B14F-4D97-AF65-F5344CB8AC3E}">
        <p14:creationId xmlns:p14="http://schemas.microsoft.com/office/powerpoint/2010/main" val="1268103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Intensity</a:t>
            </a:r>
            <a:endParaRPr lang="en-US" dirty="0"/>
          </a:p>
        </p:txBody>
      </p:sp>
      <p:sp>
        <p:nvSpPr>
          <p:cNvPr id="3" name="Content Placeholder 2"/>
          <p:cNvSpPr>
            <a:spLocks noGrp="1"/>
          </p:cNvSpPr>
          <p:nvPr>
            <p:ph idx="1"/>
          </p:nvPr>
        </p:nvSpPr>
        <p:spPr/>
        <p:txBody>
          <a:bodyPr>
            <a:normAutofit lnSpcReduction="10000"/>
          </a:bodyPr>
          <a:lstStyle/>
          <a:p>
            <a:r>
              <a:rPr lang="en-US" dirty="0" smtClean="0"/>
              <a:t>Selective – selling a product through a limited number of wholesalers and retailers in a geographic area</a:t>
            </a:r>
          </a:p>
          <a:p>
            <a:pPr lvl="1"/>
            <a:r>
              <a:rPr lang="en-US" dirty="0" smtClean="0"/>
              <a:t>Use middlemen who will do the best job of promoting and selling their product</a:t>
            </a:r>
          </a:p>
          <a:p>
            <a:pPr lvl="1"/>
            <a:r>
              <a:rPr lang="en-US" dirty="0" smtClean="0"/>
              <a:t>May make higher profits by creating greater sales volume through a smaller number of successful outlets</a:t>
            </a:r>
          </a:p>
          <a:p>
            <a:pPr lvl="1"/>
            <a:r>
              <a:rPr lang="en-US" dirty="0" smtClean="0"/>
              <a:t>Consumer shopping goods</a:t>
            </a:r>
          </a:p>
          <a:p>
            <a:pPr lvl="1"/>
            <a:r>
              <a:rPr lang="en-US" dirty="0" smtClean="0"/>
              <a:t>Name 3 examples</a:t>
            </a:r>
            <a:endParaRPr lang="en-US" dirty="0"/>
          </a:p>
        </p:txBody>
      </p:sp>
    </p:spTree>
    <p:extLst>
      <p:ext uri="{BB962C8B-B14F-4D97-AF65-F5344CB8AC3E}">
        <p14:creationId xmlns:p14="http://schemas.microsoft.com/office/powerpoint/2010/main" val="226253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Intensity</a:t>
            </a:r>
            <a:endParaRPr lang="en-US" dirty="0"/>
          </a:p>
        </p:txBody>
      </p:sp>
      <p:sp>
        <p:nvSpPr>
          <p:cNvPr id="3" name="Content Placeholder 2"/>
          <p:cNvSpPr>
            <a:spLocks noGrp="1"/>
          </p:cNvSpPr>
          <p:nvPr>
            <p:ph idx="1"/>
          </p:nvPr>
        </p:nvSpPr>
        <p:spPr/>
        <p:txBody>
          <a:bodyPr/>
          <a:lstStyle/>
          <a:p>
            <a:r>
              <a:rPr lang="en-US" dirty="0" smtClean="0"/>
              <a:t>Exclusive – selling a product through just one middleman in a geographic area</a:t>
            </a:r>
          </a:p>
          <a:p>
            <a:pPr lvl="1"/>
            <a:r>
              <a:rPr lang="en-US" dirty="0" smtClean="0"/>
              <a:t>Used when there is a need to maintain tight control over a product</a:t>
            </a:r>
          </a:p>
          <a:p>
            <a:pPr lvl="1"/>
            <a:r>
              <a:rPr lang="en-US" dirty="0" smtClean="0"/>
              <a:t>Used for specialty products that are technical in nature or require specialized services such as installation or repair</a:t>
            </a:r>
          </a:p>
          <a:p>
            <a:pPr lvl="1"/>
            <a:r>
              <a:rPr lang="en-US" dirty="0" smtClean="0"/>
              <a:t>Name 3 examples</a:t>
            </a:r>
            <a:endParaRPr lang="en-US" dirty="0"/>
          </a:p>
        </p:txBody>
      </p:sp>
    </p:spTree>
    <p:extLst>
      <p:ext uri="{BB962C8B-B14F-4D97-AF65-F5344CB8AC3E}">
        <p14:creationId xmlns:p14="http://schemas.microsoft.com/office/powerpoint/2010/main" val="2320636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fontScale="90000"/>
          </a:bodyPr>
          <a:lstStyle/>
          <a:p>
            <a:r>
              <a:rPr lang="en-US" dirty="0" smtClean="0"/>
              <a:t>Selecting channel members</a:t>
            </a:r>
            <a:endParaRPr lang="en-US" dirty="0"/>
          </a:p>
        </p:txBody>
      </p:sp>
      <p:sp>
        <p:nvSpPr>
          <p:cNvPr id="3" name="Content Placeholder 2"/>
          <p:cNvSpPr>
            <a:spLocks noGrp="1"/>
          </p:cNvSpPr>
          <p:nvPr>
            <p:ph idx="1"/>
          </p:nvPr>
        </p:nvSpPr>
        <p:spPr>
          <a:xfrm>
            <a:off x="1043492" y="1905000"/>
            <a:ext cx="6777317" cy="3927629"/>
          </a:xfrm>
        </p:spPr>
        <p:txBody>
          <a:bodyPr>
            <a:normAutofit lnSpcReduction="10000"/>
          </a:bodyPr>
          <a:lstStyle/>
          <a:p>
            <a:r>
              <a:rPr lang="en-US" dirty="0" smtClean="0"/>
              <a:t>Determine the types of channel members (wholesalers, retailers, etc.)</a:t>
            </a:r>
          </a:p>
          <a:p>
            <a:r>
              <a:rPr lang="en-US" dirty="0" smtClean="0"/>
              <a:t>Channel length (total number of channel members)</a:t>
            </a:r>
          </a:p>
          <a:p>
            <a:r>
              <a:rPr lang="en-US" dirty="0" smtClean="0"/>
              <a:t>Channel member types are based on the nature of the product</a:t>
            </a:r>
          </a:p>
          <a:p>
            <a:pPr lvl="1"/>
            <a:r>
              <a:rPr lang="en-US" dirty="0" smtClean="0"/>
              <a:t>Long channel may spread financial risk and allow a product to receive more specialized attention</a:t>
            </a:r>
          </a:p>
          <a:p>
            <a:pPr lvl="1"/>
            <a:r>
              <a:rPr lang="en-US" dirty="0" smtClean="0"/>
              <a:t>Short channel may allow a product to reach consumers more quickly</a:t>
            </a:r>
            <a:endParaRPr lang="en-US" dirty="0"/>
          </a:p>
        </p:txBody>
      </p:sp>
    </p:spTree>
    <p:extLst>
      <p:ext uri="{BB962C8B-B14F-4D97-AF65-F5344CB8AC3E}">
        <p14:creationId xmlns:p14="http://schemas.microsoft.com/office/powerpoint/2010/main" val="209169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fontScale="90000"/>
          </a:bodyPr>
          <a:lstStyle/>
          <a:p>
            <a:r>
              <a:rPr lang="en-US" dirty="0" smtClean="0"/>
              <a:t>Selecting channel members</a:t>
            </a:r>
            <a:endParaRPr lang="en-US" dirty="0"/>
          </a:p>
        </p:txBody>
      </p:sp>
      <p:sp>
        <p:nvSpPr>
          <p:cNvPr id="3" name="Content Placeholder 2"/>
          <p:cNvSpPr>
            <a:spLocks noGrp="1"/>
          </p:cNvSpPr>
          <p:nvPr>
            <p:ph idx="1"/>
          </p:nvPr>
        </p:nvSpPr>
        <p:spPr>
          <a:xfrm>
            <a:off x="1043492" y="1905000"/>
            <a:ext cx="6777317" cy="3927629"/>
          </a:xfrm>
        </p:spPr>
        <p:txBody>
          <a:bodyPr>
            <a:normAutofit fontScale="92500" lnSpcReduction="10000"/>
          </a:bodyPr>
          <a:lstStyle/>
          <a:p>
            <a:r>
              <a:rPr lang="en-US" dirty="0" smtClean="0"/>
              <a:t>Each middleman should:</a:t>
            </a:r>
          </a:p>
          <a:p>
            <a:pPr lvl="1"/>
            <a:r>
              <a:rPr lang="en-US" dirty="0" smtClean="0"/>
              <a:t>Create product value that the producer or other middlemen cannot or are not willing to provide (shipping, promotion, etc.)</a:t>
            </a:r>
          </a:p>
          <a:p>
            <a:pPr lvl="1"/>
            <a:r>
              <a:rPr lang="en-US" dirty="0" smtClean="0"/>
              <a:t>Channel the product to its desired target market(s)</a:t>
            </a:r>
          </a:p>
          <a:p>
            <a:pPr lvl="1"/>
            <a:r>
              <a:rPr lang="en-US" dirty="0" smtClean="0"/>
              <a:t>Have a pricing and promotion strategy compatible with the product’s needs</a:t>
            </a:r>
          </a:p>
          <a:p>
            <a:pPr lvl="1"/>
            <a:r>
              <a:rPr lang="en-US" dirty="0" smtClean="0"/>
              <a:t>Offer customer service compatible with the product’s needs</a:t>
            </a:r>
          </a:p>
          <a:p>
            <a:pPr lvl="1"/>
            <a:r>
              <a:rPr lang="en-US" dirty="0" smtClean="0"/>
              <a:t>Be willing and able to work cooperatively with other members within the product’s channel</a:t>
            </a:r>
            <a:endParaRPr lang="en-US" dirty="0"/>
          </a:p>
        </p:txBody>
      </p:sp>
    </p:spTree>
    <p:extLst>
      <p:ext uri="{BB962C8B-B14F-4D97-AF65-F5344CB8AC3E}">
        <p14:creationId xmlns:p14="http://schemas.microsoft.com/office/powerpoint/2010/main" val="3812036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channel responsibilities</a:t>
            </a:r>
            <a:endParaRPr lang="en-US" dirty="0"/>
          </a:p>
        </p:txBody>
      </p:sp>
      <p:sp>
        <p:nvSpPr>
          <p:cNvPr id="3" name="Content Placeholder 2"/>
          <p:cNvSpPr>
            <a:spLocks noGrp="1"/>
          </p:cNvSpPr>
          <p:nvPr>
            <p:ph idx="1"/>
          </p:nvPr>
        </p:nvSpPr>
        <p:spPr/>
        <p:txBody>
          <a:bodyPr/>
          <a:lstStyle/>
          <a:p>
            <a:r>
              <a:rPr lang="en-US" dirty="0" smtClean="0"/>
              <a:t>Some activities must take place within the channel</a:t>
            </a:r>
          </a:p>
          <a:p>
            <a:r>
              <a:rPr lang="en-US" dirty="0" smtClean="0"/>
              <a:t>Products must be shipped, promoted, and sold to final consumers before any profits can be made</a:t>
            </a:r>
          </a:p>
          <a:p>
            <a:r>
              <a:rPr lang="en-US" dirty="0" smtClean="0"/>
              <a:t>Members must work together appropriately and perform tasks they are best suited for</a:t>
            </a:r>
            <a:endParaRPr lang="en-US" dirty="0"/>
          </a:p>
        </p:txBody>
      </p:sp>
    </p:spTree>
    <p:extLst>
      <p:ext uri="{BB962C8B-B14F-4D97-AF65-F5344CB8AC3E}">
        <p14:creationId xmlns:p14="http://schemas.microsoft.com/office/powerpoint/2010/main" val="3886385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channel responsibilities</a:t>
            </a:r>
          </a:p>
        </p:txBody>
      </p:sp>
      <p:sp>
        <p:nvSpPr>
          <p:cNvPr id="3" name="Content Placeholder 2"/>
          <p:cNvSpPr>
            <a:spLocks noGrp="1"/>
          </p:cNvSpPr>
          <p:nvPr>
            <p:ph idx="1"/>
          </p:nvPr>
        </p:nvSpPr>
        <p:spPr/>
        <p:txBody>
          <a:bodyPr>
            <a:normAutofit fontScale="92500"/>
          </a:bodyPr>
          <a:lstStyle/>
          <a:p>
            <a:r>
              <a:rPr lang="en-US" dirty="0" smtClean="0"/>
              <a:t>Examples</a:t>
            </a:r>
          </a:p>
          <a:p>
            <a:pPr lvl="1"/>
            <a:r>
              <a:rPr lang="en-US" dirty="0" smtClean="0"/>
              <a:t>Middlemen reduce discrepancies by breaking down large quantities and storing products until consumers are ready to buy them</a:t>
            </a:r>
          </a:p>
          <a:p>
            <a:pPr lvl="1"/>
            <a:r>
              <a:rPr lang="en-US" dirty="0" smtClean="0"/>
              <a:t>Wholesalers work with a retailer to ensure that the retailer always has enough of a product in stock</a:t>
            </a:r>
          </a:p>
          <a:p>
            <a:pPr lvl="1"/>
            <a:r>
              <a:rPr lang="en-US" dirty="0" smtClean="0"/>
              <a:t>The wholesaler and retailer work together to determine who is responsible for keeping track of product inventory</a:t>
            </a:r>
            <a:endParaRPr lang="en-US" dirty="0"/>
          </a:p>
        </p:txBody>
      </p:sp>
    </p:spTree>
    <p:extLst>
      <p:ext uri="{BB962C8B-B14F-4D97-AF65-F5344CB8AC3E}">
        <p14:creationId xmlns:p14="http://schemas.microsoft.com/office/powerpoint/2010/main" val="1326368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Managing, motivating and monitoring channel members</a:t>
            </a:r>
            <a:endParaRPr lang="en-US" dirty="0"/>
          </a:p>
        </p:txBody>
      </p:sp>
      <p:sp>
        <p:nvSpPr>
          <p:cNvPr id="3" name="Content Placeholder 2"/>
          <p:cNvSpPr>
            <a:spLocks noGrp="1"/>
          </p:cNvSpPr>
          <p:nvPr>
            <p:ph idx="1"/>
          </p:nvPr>
        </p:nvSpPr>
        <p:spPr/>
        <p:txBody>
          <a:bodyPr/>
          <a:lstStyle/>
          <a:p>
            <a:r>
              <a:rPr lang="en-US" dirty="0" smtClean="0"/>
              <a:t>Constant evaluation of the channel members should be done to assess what is working, what isn’t, and what can be improved</a:t>
            </a:r>
          </a:p>
          <a:p>
            <a:pPr lvl="1"/>
            <a:r>
              <a:rPr lang="en-US" dirty="0" smtClean="0"/>
              <a:t>Should members be added or deleted?</a:t>
            </a:r>
          </a:p>
          <a:p>
            <a:pPr lvl="1"/>
            <a:r>
              <a:rPr lang="en-US" dirty="0" smtClean="0"/>
              <a:t>Should certain responsibilities be reassigned?</a:t>
            </a:r>
            <a:endParaRPr lang="en-US" dirty="0"/>
          </a:p>
        </p:txBody>
      </p:sp>
    </p:spTree>
    <p:extLst>
      <p:ext uri="{BB962C8B-B14F-4D97-AF65-F5344CB8AC3E}">
        <p14:creationId xmlns:p14="http://schemas.microsoft.com/office/powerpoint/2010/main" val="4252629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2000"/>
            <a:ext cx="7024744" cy="1066800"/>
          </a:xfrm>
        </p:spPr>
        <p:txBody>
          <a:bodyPr>
            <a:normAutofit fontScale="90000"/>
          </a:bodyPr>
          <a:lstStyle/>
          <a:p>
            <a:r>
              <a:rPr lang="en-US" dirty="0" smtClean="0"/>
              <a:t>Motivation – which is more effective?</a:t>
            </a:r>
            <a:endParaRPr lang="en-US" dirty="0"/>
          </a:p>
        </p:txBody>
      </p:sp>
      <p:sp>
        <p:nvSpPr>
          <p:cNvPr id="3" name="Content Placeholder 2"/>
          <p:cNvSpPr>
            <a:spLocks noGrp="1"/>
          </p:cNvSpPr>
          <p:nvPr>
            <p:ph idx="1"/>
          </p:nvPr>
        </p:nvSpPr>
        <p:spPr>
          <a:xfrm>
            <a:off x="1043492" y="1752600"/>
            <a:ext cx="6777317" cy="4495800"/>
          </a:xfrm>
        </p:spPr>
        <p:txBody>
          <a:bodyPr>
            <a:normAutofit lnSpcReduction="10000"/>
          </a:bodyPr>
          <a:lstStyle/>
          <a:p>
            <a:r>
              <a:rPr lang="en-US" dirty="0" smtClean="0"/>
              <a:t>Negative</a:t>
            </a:r>
          </a:p>
          <a:p>
            <a:pPr lvl="1"/>
            <a:r>
              <a:rPr lang="en-US" dirty="0" smtClean="0"/>
              <a:t>Impose sanctions (punishment) on middlemen who do not perform well</a:t>
            </a:r>
          </a:p>
          <a:p>
            <a:pPr lvl="1"/>
            <a:r>
              <a:rPr lang="en-US" dirty="0" smtClean="0"/>
              <a:t>Chargebacks, financial penalties assessed for a variety of problems such as late shipments or damaged merchandise</a:t>
            </a:r>
          </a:p>
          <a:p>
            <a:r>
              <a:rPr lang="en-US" dirty="0" smtClean="0"/>
              <a:t>Positive</a:t>
            </a:r>
          </a:p>
          <a:p>
            <a:pPr lvl="1"/>
            <a:r>
              <a:rPr lang="en-US" dirty="0" smtClean="0"/>
              <a:t>Incentives (usually financial) for reaching certain performance goals (sales)</a:t>
            </a:r>
          </a:p>
          <a:p>
            <a:pPr lvl="1"/>
            <a:r>
              <a:rPr lang="en-US" dirty="0" smtClean="0"/>
              <a:t>Provide product training, sending out product update letters, cooperative advertising, etc.</a:t>
            </a:r>
            <a:endParaRPr lang="en-US" dirty="0"/>
          </a:p>
        </p:txBody>
      </p:sp>
    </p:spTree>
    <p:extLst>
      <p:ext uri="{BB962C8B-B14F-4D97-AF65-F5344CB8AC3E}">
        <p14:creationId xmlns:p14="http://schemas.microsoft.com/office/powerpoint/2010/main" val="150141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lstStyle/>
          <a:p>
            <a:r>
              <a:rPr lang="en-US" dirty="0" smtClean="0"/>
              <a:t>Handling conflict</a:t>
            </a:r>
            <a:endParaRPr lang="en-US" dirty="0"/>
          </a:p>
        </p:txBody>
      </p:sp>
      <p:sp>
        <p:nvSpPr>
          <p:cNvPr id="3" name="Content Placeholder 2"/>
          <p:cNvSpPr>
            <a:spLocks noGrp="1"/>
          </p:cNvSpPr>
          <p:nvPr>
            <p:ph idx="1"/>
          </p:nvPr>
        </p:nvSpPr>
        <p:spPr>
          <a:xfrm>
            <a:off x="1043492" y="1752600"/>
            <a:ext cx="6777317" cy="4080029"/>
          </a:xfrm>
        </p:spPr>
        <p:txBody>
          <a:bodyPr/>
          <a:lstStyle/>
          <a:p>
            <a:r>
              <a:rPr lang="en-US" dirty="0" smtClean="0"/>
              <a:t>Horizontal conflict</a:t>
            </a:r>
          </a:p>
          <a:p>
            <a:pPr lvl="1"/>
            <a:r>
              <a:rPr lang="en-US" dirty="0" smtClean="0"/>
              <a:t>Occurs between channel members on the same level.  Good, old-fashioned business competition.</a:t>
            </a:r>
          </a:p>
          <a:p>
            <a:r>
              <a:rPr lang="en-US" dirty="0" smtClean="0"/>
              <a:t>Vertical conflict</a:t>
            </a:r>
          </a:p>
          <a:p>
            <a:pPr lvl="1"/>
            <a:r>
              <a:rPr lang="en-US" dirty="0" smtClean="0"/>
              <a:t>Occurs between channel members on different levels within the same channel</a:t>
            </a:r>
          </a:p>
          <a:p>
            <a:pPr lvl="1"/>
            <a:r>
              <a:rPr lang="en-US" dirty="0" smtClean="0"/>
              <a:t>Usually between producers and wholesalers OR producers and retailers</a:t>
            </a:r>
            <a:endParaRPr lang="en-US" dirty="0"/>
          </a:p>
        </p:txBody>
      </p:sp>
    </p:spTree>
    <p:extLst>
      <p:ext uri="{BB962C8B-B14F-4D97-AF65-F5344CB8AC3E}">
        <p14:creationId xmlns:p14="http://schemas.microsoft.com/office/powerpoint/2010/main" val="2118442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Vertical conflict</a:t>
            </a:r>
            <a:endParaRPr lang="en-US" dirty="0"/>
          </a:p>
        </p:txBody>
      </p:sp>
      <p:sp>
        <p:nvSpPr>
          <p:cNvPr id="3" name="Content Placeholder 2"/>
          <p:cNvSpPr>
            <a:spLocks noGrp="1"/>
          </p:cNvSpPr>
          <p:nvPr>
            <p:ph idx="1"/>
          </p:nvPr>
        </p:nvSpPr>
        <p:spPr/>
        <p:txBody>
          <a:bodyPr>
            <a:normAutofit fontScale="92500"/>
          </a:bodyPr>
          <a:lstStyle/>
          <a:p>
            <a:r>
              <a:rPr lang="en-US" dirty="0" smtClean="0"/>
              <a:t>E-commerce options and opening a factory-direct retail store conflicts with traditional middlemen</a:t>
            </a:r>
          </a:p>
          <a:p>
            <a:r>
              <a:rPr lang="en-US" dirty="0" smtClean="0"/>
              <a:t>Multiple or dual-distribution – using more than one distribution channel</a:t>
            </a:r>
          </a:p>
          <a:p>
            <a:r>
              <a:rPr lang="en-US" dirty="0" smtClean="0"/>
              <a:t>Conflict will happen. The goal is to recognize conflict early (anticipate) and address the conflict when and where it occurs, so the channel can continue to flow smoothly</a:t>
            </a:r>
            <a:endParaRPr lang="en-US" dirty="0"/>
          </a:p>
        </p:txBody>
      </p:sp>
    </p:spTree>
    <p:extLst>
      <p:ext uri="{BB962C8B-B14F-4D97-AF65-F5344CB8AC3E}">
        <p14:creationId xmlns:p14="http://schemas.microsoft.com/office/powerpoint/2010/main" val="251327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The Gray Zone</a:t>
            </a:r>
            <a:endParaRPr lang="en-US" dirty="0"/>
          </a:p>
        </p:txBody>
      </p:sp>
      <p:sp>
        <p:nvSpPr>
          <p:cNvPr id="3" name="Content Placeholder 2"/>
          <p:cNvSpPr>
            <a:spLocks noGrp="1"/>
          </p:cNvSpPr>
          <p:nvPr>
            <p:ph idx="1"/>
          </p:nvPr>
        </p:nvSpPr>
        <p:spPr>
          <a:xfrm>
            <a:off x="1043492" y="1905000"/>
            <a:ext cx="6777317" cy="3927629"/>
          </a:xfrm>
        </p:spPr>
        <p:txBody>
          <a:bodyPr>
            <a:normAutofit fontScale="92500" lnSpcReduction="10000"/>
          </a:bodyPr>
          <a:lstStyle/>
          <a:p>
            <a:r>
              <a:rPr lang="en-US" b="1" dirty="0" smtClean="0"/>
              <a:t>Write your answer in your notebook for the following situation:</a:t>
            </a:r>
          </a:p>
          <a:p>
            <a:pPr lvl="1"/>
            <a:r>
              <a:rPr lang="en-US" dirty="0" smtClean="0"/>
              <a:t>Manufacturers may impose sanctions on intermediaries who do not perform well.  If an intermediary does not meet the sales quota in its contract because of economic downturn and less spending by consumers, the manufacturer may have the right to reduce the intermediary’s wholesale discount.</a:t>
            </a:r>
          </a:p>
          <a:p>
            <a:r>
              <a:rPr lang="en-US" b="1" dirty="0" smtClean="0"/>
              <a:t>Should the intermediary be punished because of an economic trend? Is this ethical? Why or why not?</a:t>
            </a:r>
            <a:endParaRPr lang="en-US" b="1" dirty="0"/>
          </a:p>
        </p:txBody>
      </p:sp>
    </p:spTree>
    <p:extLst>
      <p:ext uri="{BB962C8B-B14F-4D97-AF65-F5344CB8AC3E}">
        <p14:creationId xmlns:p14="http://schemas.microsoft.com/office/powerpoint/2010/main" val="401455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902</TotalTime>
  <Words>1339</Words>
  <Application>Microsoft Office PowerPoint</Application>
  <PresentationFormat>On-screen Show (4:3)</PresentationFormat>
  <Paragraphs>125</Paragraphs>
  <Slides>25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Calibri</vt:lpstr>
      <vt:lpstr>Century Gothic</vt:lpstr>
      <vt:lpstr>Wingdings 2</vt:lpstr>
      <vt:lpstr>Austin</vt:lpstr>
      <vt:lpstr>3.07 Channel Management</vt:lpstr>
      <vt:lpstr>CHANNEL MANAGEMENT</vt:lpstr>
      <vt:lpstr>Who benefits?</vt:lpstr>
      <vt:lpstr>Tasks of channel mgmt.</vt:lpstr>
      <vt:lpstr>Tasks of channel mgmt.</vt:lpstr>
      <vt:lpstr>Tasks of channel mgmt.</vt:lpstr>
      <vt:lpstr>Tasks of channel mgmt.</vt:lpstr>
      <vt:lpstr>Tasks of channel mgmt.</vt:lpstr>
      <vt:lpstr>Tasks of channel mgmt.</vt:lpstr>
      <vt:lpstr>Add Value </vt:lpstr>
      <vt:lpstr>Effective channels are important</vt:lpstr>
      <vt:lpstr>Channel Management Decisions</vt:lpstr>
      <vt:lpstr>Channel Management Decisions</vt:lpstr>
      <vt:lpstr>Distribution Intensity</vt:lpstr>
      <vt:lpstr>Distribution Intensity</vt:lpstr>
      <vt:lpstr>Distribution Intensity</vt:lpstr>
      <vt:lpstr>Selecting channel members</vt:lpstr>
      <vt:lpstr>Selecting channel members</vt:lpstr>
      <vt:lpstr>Determining channel responsibilities</vt:lpstr>
      <vt:lpstr>Determining channel responsibilities</vt:lpstr>
      <vt:lpstr>Managing, motivating and monitoring channel members</vt:lpstr>
      <vt:lpstr>Motivation – which is more effective?</vt:lpstr>
      <vt:lpstr>Handling conflict</vt:lpstr>
      <vt:lpstr>Vertical conflict</vt:lpstr>
      <vt:lpstr>The Gray Zone</vt:lpstr>
    </vt:vector>
  </TitlesOfParts>
  <Company>Cabarrus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3.07 Channel Management</dc:title>
  <dc:creator>sysop</dc:creator>
  <cp:lastModifiedBy>Karen Isbell</cp:lastModifiedBy>
  <cp:revision>25</cp:revision>
  <dcterms:created xsi:type="dcterms:W3CDTF">2012-11-02T15:46:29Z</dcterms:created>
  <dcterms:modified xsi:type="dcterms:W3CDTF">2014-11-03T16:27:27Z</dcterms:modified>
</cp:coreProperties>
</file>