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6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C28BBB8-1412-4481-A6FE-333E0A5C9D04}" type="datetimeFigureOut">
              <a:rPr lang="en-US" smtClean="0"/>
              <a:pPr/>
              <a:t>3/20/2014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023DE3A-3712-4691-8AAA-F41D17CDA76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C28BBB8-1412-4481-A6FE-333E0A5C9D04}" type="datetimeFigureOut">
              <a:rPr lang="en-US" smtClean="0"/>
              <a:pPr/>
              <a:t>3/20/2014</a:t>
            </a:fld>
            <a:endParaRPr lang="en-US"/>
          </a:p>
        </p:txBody>
      </p:sp>
      <p:sp>
        <p:nvSpPr>
          <p:cNvPr id="9" name="Slide Number Placeholder 8"/>
          <p:cNvSpPr>
            <a:spLocks noGrp="1"/>
          </p:cNvSpPr>
          <p:nvPr>
            <p:ph type="sldNum" sz="quarter" idx="15"/>
          </p:nvPr>
        </p:nvSpPr>
        <p:spPr/>
        <p:txBody>
          <a:bodyPr rtlCol="0"/>
          <a:lstStyle/>
          <a:p>
            <a:fld id="{E023DE3A-3712-4691-8AAA-F41D17CDA76F}"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C28BBB8-1412-4481-A6FE-333E0A5C9D04}" type="datetimeFigureOut">
              <a:rPr lang="en-US" smtClean="0"/>
              <a:pPr/>
              <a:t>3/20/2014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023DE3A-3712-4691-8AAA-F41D17CDA76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C28BBB8-1412-4481-A6FE-333E0A5C9D04}" type="datetimeFigureOut">
              <a:rPr lang="en-US" smtClean="0"/>
              <a:pPr/>
              <a:t>3/20/2014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23DE3A-3712-4691-8AAA-F41D17CDA76F}"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C28BBB8-1412-4481-A6FE-333E0A5C9D04}" type="datetimeFigureOut">
              <a:rPr lang="en-US" smtClean="0"/>
              <a:pPr/>
              <a:t>3/20/2014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23DE3A-3712-4691-8AAA-F41D17CDA76F}"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C28BBB8-1412-4481-A6FE-333E0A5C9D04}" type="datetimeFigureOut">
              <a:rPr lang="en-US" smtClean="0"/>
              <a:pPr/>
              <a:t>3/20/2014</a:t>
            </a:fld>
            <a:endParaRPr lang="en-US"/>
          </a:p>
        </p:txBody>
      </p:sp>
      <p:sp>
        <p:nvSpPr>
          <p:cNvPr id="7" name="Slide Number Placeholder 6"/>
          <p:cNvSpPr>
            <a:spLocks noGrp="1"/>
          </p:cNvSpPr>
          <p:nvPr>
            <p:ph type="sldNum" sz="quarter" idx="11"/>
          </p:nvPr>
        </p:nvSpPr>
        <p:spPr/>
        <p:txBody>
          <a:bodyPr rtlCol="0"/>
          <a:lstStyle/>
          <a:p>
            <a:fld id="{E023DE3A-3712-4691-8AAA-F41D17CDA76F}"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28BBB8-1412-4481-A6FE-333E0A5C9D04}" type="datetimeFigureOut">
              <a:rPr lang="en-US" smtClean="0"/>
              <a:pPr/>
              <a:t>3/20/2014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23DE3A-3712-4691-8AAA-F41D17CDA7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C28BBB8-1412-4481-A6FE-333E0A5C9D04}" type="datetimeFigureOut">
              <a:rPr lang="en-US" smtClean="0"/>
              <a:pPr/>
              <a:t>3/20/2014</a:t>
            </a:fld>
            <a:endParaRPr lang="en-US"/>
          </a:p>
        </p:txBody>
      </p:sp>
      <p:sp>
        <p:nvSpPr>
          <p:cNvPr id="22" name="Slide Number Placeholder 21"/>
          <p:cNvSpPr>
            <a:spLocks noGrp="1"/>
          </p:cNvSpPr>
          <p:nvPr>
            <p:ph type="sldNum" sz="quarter" idx="15"/>
          </p:nvPr>
        </p:nvSpPr>
        <p:spPr/>
        <p:txBody>
          <a:bodyPr rtlCol="0"/>
          <a:lstStyle/>
          <a:p>
            <a:fld id="{E023DE3A-3712-4691-8AAA-F41D17CDA76F}"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C28BBB8-1412-4481-A6FE-333E0A5C9D04}" type="datetimeFigureOut">
              <a:rPr lang="en-US" smtClean="0"/>
              <a:pPr/>
              <a:t>3/20/2014</a:t>
            </a:fld>
            <a:endParaRPr lang="en-US"/>
          </a:p>
        </p:txBody>
      </p:sp>
      <p:sp>
        <p:nvSpPr>
          <p:cNvPr id="18" name="Slide Number Placeholder 17"/>
          <p:cNvSpPr>
            <a:spLocks noGrp="1"/>
          </p:cNvSpPr>
          <p:nvPr>
            <p:ph type="sldNum" sz="quarter" idx="11"/>
          </p:nvPr>
        </p:nvSpPr>
        <p:spPr/>
        <p:txBody>
          <a:bodyPr rtlCol="0"/>
          <a:lstStyle/>
          <a:p>
            <a:fld id="{E023DE3A-3712-4691-8AAA-F41D17CDA76F}"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28BBB8-1412-4481-A6FE-333E0A5C9D04}"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DE3A-3712-4691-8AAA-F41D17CDA7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28BBB8-1412-4481-A6FE-333E0A5C9D04}"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DE3A-3712-4691-8AAA-F41D17CDA7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C28BBB8-1412-4481-A6FE-333E0A5C9D04}" type="datetimeFigureOut">
              <a:rPr lang="en-US" smtClean="0"/>
              <a:pPr/>
              <a:t>3/20/2014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023DE3A-3712-4691-8AAA-F41D17CDA7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Marketing 3.05 Acquire foundational knowledge of channel management to understand its role in marketing</a:t>
            </a:r>
            <a:endParaRPr lang="en-US" dirty="0"/>
          </a:p>
        </p:txBody>
      </p:sp>
      <p:sp>
        <p:nvSpPr>
          <p:cNvPr id="3" name="Subtitle 2"/>
          <p:cNvSpPr>
            <a:spLocks noGrp="1"/>
          </p:cNvSpPr>
          <p:nvPr>
            <p:ph type="subTitle" idx="1"/>
          </p:nvPr>
        </p:nvSpPr>
        <p:spPr/>
        <p:txBody>
          <a:bodyPr/>
          <a:lstStyle/>
          <a:p>
            <a:r>
              <a:rPr lang="en-US" dirty="0" smtClean="0"/>
              <a:t>3.05A  Explain the nature and scope of channel management</a:t>
            </a:r>
            <a:endParaRPr lang="en-US" dirty="0"/>
          </a:p>
        </p:txBody>
      </p:sp>
    </p:spTree>
    <p:extLst>
      <p:ext uri="{BB962C8B-B14F-4D97-AF65-F5344CB8AC3E}">
        <p14:creationId xmlns:p14="http://schemas.microsoft.com/office/powerpoint/2010/main" val="4135606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a:t>
            </a:r>
            <a:endParaRPr lang="en-US" dirty="0"/>
          </a:p>
        </p:txBody>
      </p:sp>
      <p:sp>
        <p:nvSpPr>
          <p:cNvPr id="3" name="Content Placeholder 2"/>
          <p:cNvSpPr>
            <a:spLocks noGrp="1"/>
          </p:cNvSpPr>
          <p:nvPr>
            <p:ph sz="quarter" idx="1"/>
          </p:nvPr>
        </p:nvSpPr>
        <p:spPr/>
        <p:txBody>
          <a:bodyPr/>
          <a:lstStyle/>
          <a:p>
            <a:r>
              <a:rPr lang="en-US" dirty="0"/>
              <a:t>Channel: A path through which goods and services flow in one direction (from vendor to the consumer), and the payments generated by them that flow in the opposite direction (from consumer to the vendor</a:t>
            </a:r>
            <a:r>
              <a:rPr lang="en-US" dirty="0" smtClean="0"/>
              <a:t>).</a:t>
            </a:r>
          </a:p>
          <a:p>
            <a:r>
              <a:rPr lang="en-US" dirty="0" smtClean="0"/>
              <a:t>Channel intensity:</a:t>
            </a:r>
          </a:p>
          <a:p>
            <a:r>
              <a:rPr lang="en-US" dirty="0" smtClean="0"/>
              <a:t>Channel length is the total number of channel members in a channel of distribution</a:t>
            </a:r>
          </a:p>
          <a:p>
            <a:r>
              <a:rPr lang="en-US" dirty="0" smtClean="0"/>
              <a:t>Distribution patterns</a:t>
            </a:r>
          </a:p>
          <a:p>
            <a:r>
              <a:rPr lang="en-US" dirty="0" smtClean="0"/>
              <a:t>Exclusive distribution is a distribution pattern in which a producer sells a product through just one middle man in a geographic area</a:t>
            </a:r>
            <a:endParaRPr lang="en-US" dirty="0"/>
          </a:p>
          <a:p>
            <a:endParaRPr lang="en-US" dirty="0"/>
          </a:p>
          <a:p>
            <a:endParaRPr lang="en-US" dirty="0"/>
          </a:p>
        </p:txBody>
      </p:sp>
    </p:spTree>
    <p:extLst>
      <p:ext uri="{BB962C8B-B14F-4D97-AF65-F5344CB8AC3E}">
        <p14:creationId xmlns:p14="http://schemas.microsoft.com/office/powerpoint/2010/main" val="3806522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a:t>
            </a:r>
            <a:endParaRPr lang="en-US" dirty="0"/>
          </a:p>
        </p:txBody>
      </p:sp>
      <p:sp>
        <p:nvSpPr>
          <p:cNvPr id="3" name="Content Placeholder 2"/>
          <p:cNvSpPr>
            <a:spLocks noGrp="1"/>
          </p:cNvSpPr>
          <p:nvPr>
            <p:ph sz="quarter" idx="1"/>
          </p:nvPr>
        </p:nvSpPr>
        <p:spPr/>
        <p:txBody>
          <a:bodyPr/>
          <a:lstStyle/>
          <a:p>
            <a:r>
              <a:rPr lang="en-US" dirty="0" smtClean="0"/>
              <a:t>Selective distribution is where a producer sells a product through a limited number of middlemen in a geographic area</a:t>
            </a:r>
          </a:p>
          <a:p>
            <a:r>
              <a:rPr lang="en-US" dirty="0" smtClean="0"/>
              <a:t>Intensive distribution is where a producer sells a product through every available wholesaler and retailer in a geographic area where consumers might look for it</a:t>
            </a:r>
          </a:p>
          <a:p>
            <a:r>
              <a:rPr lang="en-US" dirty="0" smtClean="0"/>
              <a:t>Channel members are business or individuals who assist in moving goods and services from the producer to the consumer</a:t>
            </a:r>
            <a:endParaRPr lang="en-US" dirty="0"/>
          </a:p>
        </p:txBody>
      </p:sp>
    </p:spTree>
    <p:extLst>
      <p:ext uri="{BB962C8B-B14F-4D97-AF65-F5344CB8AC3E}">
        <p14:creationId xmlns:p14="http://schemas.microsoft.com/office/powerpoint/2010/main" val="2564944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channel members add value</a:t>
            </a:r>
            <a:endParaRPr lang="en-US" dirty="0"/>
          </a:p>
        </p:txBody>
      </p:sp>
      <p:sp>
        <p:nvSpPr>
          <p:cNvPr id="3" name="Content Placeholder 2"/>
          <p:cNvSpPr>
            <a:spLocks noGrp="1"/>
          </p:cNvSpPr>
          <p:nvPr>
            <p:ph sz="quarter" idx="1"/>
          </p:nvPr>
        </p:nvSpPr>
        <p:spPr/>
        <p:txBody>
          <a:bodyPr/>
          <a:lstStyle/>
          <a:p>
            <a:r>
              <a:rPr lang="en-US" dirty="0" smtClean="0"/>
              <a:t>Every channel member should add value to the product as it moves through the channel</a:t>
            </a:r>
          </a:p>
          <a:p>
            <a:r>
              <a:rPr lang="en-US" dirty="0" smtClean="0"/>
              <a:t>Adding value to the product benefits all channel members</a:t>
            </a:r>
          </a:p>
          <a:p>
            <a:r>
              <a:rPr lang="en-US" dirty="0" smtClean="0"/>
              <a:t>Being able to perform one or more activities needed to get the product to the final consumer</a:t>
            </a:r>
          </a:p>
          <a:p>
            <a:r>
              <a:rPr lang="en-US" dirty="0" smtClean="0"/>
              <a:t>Ex: Retailers may create exciting visual displays in their stores to promote a product</a:t>
            </a:r>
          </a:p>
          <a:p>
            <a:pPr lvl="1"/>
            <a:r>
              <a:rPr lang="en-US" dirty="0" smtClean="0"/>
              <a:t>By performing this task, retailers can add value to the product and benefit every member in the channel.</a:t>
            </a:r>
            <a:endParaRPr lang="en-US" dirty="0"/>
          </a:p>
        </p:txBody>
      </p:sp>
    </p:spTree>
    <p:extLst>
      <p:ext uri="{BB962C8B-B14F-4D97-AF65-F5344CB8AC3E}">
        <p14:creationId xmlns:p14="http://schemas.microsoft.com/office/powerpoint/2010/main" val="2262106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functions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Providing marketing information:</a:t>
            </a:r>
          </a:p>
          <a:p>
            <a:pPr lvl="1"/>
            <a:r>
              <a:rPr lang="en-US" dirty="0" smtClean="0"/>
              <a:t>Companies rely on market research to determine their target markets’ needs and wants</a:t>
            </a:r>
          </a:p>
          <a:p>
            <a:pPr lvl="1"/>
            <a:r>
              <a:rPr lang="en-US" dirty="0" smtClean="0"/>
              <a:t>Ex: small business producing handmade greeting cards</a:t>
            </a:r>
          </a:p>
          <a:p>
            <a:r>
              <a:rPr lang="en-US" dirty="0" smtClean="0"/>
              <a:t>Promoting products:</a:t>
            </a:r>
          </a:p>
          <a:p>
            <a:pPr lvl="1"/>
            <a:r>
              <a:rPr lang="en-US" dirty="0" smtClean="0"/>
              <a:t>Can be expensive</a:t>
            </a:r>
          </a:p>
          <a:p>
            <a:pPr lvl="1"/>
            <a:r>
              <a:rPr lang="en-US" dirty="0" smtClean="0"/>
              <a:t>Retailers often take a large portion of promotion responsibilities</a:t>
            </a:r>
          </a:p>
          <a:p>
            <a:pPr lvl="2"/>
            <a:r>
              <a:rPr lang="en-US" dirty="0" smtClean="0"/>
              <a:t>Ex: local supermarkets/discount stores</a:t>
            </a:r>
          </a:p>
          <a:p>
            <a:r>
              <a:rPr lang="en-US" dirty="0" smtClean="0"/>
              <a:t>Contact</a:t>
            </a:r>
          </a:p>
          <a:p>
            <a:r>
              <a:rPr lang="en-US" dirty="0" smtClean="0"/>
              <a:t>Matching</a:t>
            </a:r>
          </a:p>
          <a:p>
            <a:r>
              <a:rPr lang="en-US" dirty="0" smtClean="0"/>
              <a:t>Negotiating with the customers:</a:t>
            </a:r>
          </a:p>
          <a:p>
            <a:pPr lvl="1"/>
            <a:r>
              <a:rPr lang="en-US" dirty="0" smtClean="0"/>
              <a:t>Different prices are paid by the wholesaler, retailer and consumers based on negotiation</a:t>
            </a:r>
          </a:p>
          <a:p>
            <a:r>
              <a:rPr lang="en-US" dirty="0" smtClean="0"/>
              <a:t>Physical distribution</a:t>
            </a:r>
          </a:p>
          <a:p>
            <a:r>
              <a:rPr lang="en-US" dirty="0" smtClean="0"/>
              <a:t>Financing and risk taking:</a:t>
            </a:r>
          </a:p>
          <a:p>
            <a:pPr lvl="1"/>
            <a:r>
              <a:rPr lang="en-US" dirty="0" smtClean="0"/>
              <a:t>Moving products through a channel costs money</a:t>
            </a:r>
          </a:p>
          <a:p>
            <a:pPr lvl="1"/>
            <a:r>
              <a:rPr lang="en-US" dirty="0" smtClean="0"/>
              <a:t>When channel members work together to finance activities and to assume financial risks, channels will be more effective</a:t>
            </a:r>
          </a:p>
          <a:p>
            <a:endParaRPr lang="en-US" dirty="0"/>
          </a:p>
        </p:txBody>
      </p:sp>
    </p:spTree>
    <p:extLst>
      <p:ext uri="{BB962C8B-B14F-4D97-AF65-F5344CB8AC3E}">
        <p14:creationId xmlns:p14="http://schemas.microsoft.com/office/powerpoint/2010/main" val="3169945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Key Channel Tasks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Providing marketing information</a:t>
            </a:r>
          </a:p>
          <a:p>
            <a:pPr lvl="1"/>
            <a:r>
              <a:rPr lang="en-US" dirty="0" smtClean="0"/>
              <a:t>Rely on market research to determine their target markets’ needs and wants</a:t>
            </a:r>
          </a:p>
          <a:p>
            <a:r>
              <a:rPr lang="en-US" dirty="0" smtClean="0"/>
              <a:t>Promoting products</a:t>
            </a:r>
          </a:p>
          <a:p>
            <a:pPr lvl="1"/>
            <a:r>
              <a:rPr lang="en-US" dirty="0" smtClean="0"/>
              <a:t>Costs and responsibilities can be shared</a:t>
            </a:r>
          </a:p>
          <a:p>
            <a:r>
              <a:rPr lang="en-US" dirty="0" smtClean="0"/>
              <a:t>Negotiating with customers</a:t>
            </a:r>
          </a:p>
          <a:p>
            <a:pPr lvl="1"/>
            <a:r>
              <a:rPr lang="en-US" dirty="0" smtClean="0"/>
              <a:t>Offering to deliver and install products</a:t>
            </a:r>
          </a:p>
          <a:p>
            <a:r>
              <a:rPr lang="en-US" dirty="0" smtClean="0"/>
              <a:t>Reducing discrepancies</a:t>
            </a:r>
          </a:p>
          <a:p>
            <a:pPr lvl="1"/>
            <a:r>
              <a:rPr lang="en-US" dirty="0" smtClean="0"/>
              <a:t>Selling large quantities of products to wholesalers and retailers </a:t>
            </a:r>
          </a:p>
          <a:p>
            <a:r>
              <a:rPr lang="en-US" dirty="0" smtClean="0"/>
              <a:t>Financing and risk-taking</a:t>
            </a:r>
          </a:p>
          <a:p>
            <a:pPr lvl="1"/>
            <a:r>
              <a:rPr lang="en-US" dirty="0" smtClean="0"/>
              <a:t>Work together to finance activities to become more effective</a:t>
            </a:r>
            <a:endParaRPr lang="en-US" dirty="0"/>
          </a:p>
        </p:txBody>
      </p:sp>
    </p:spTree>
    <p:extLst>
      <p:ext uri="{BB962C8B-B14F-4D97-AF65-F5344CB8AC3E}">
        <p14:creationId xmlns:p14="http://schemas.microsoft.com/office/powerpoint/2010/main" val="3689628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a Channel is Most Effective</a:t>
            </a:r>
            <a:endParaRPr lang="en-US" dirty="0"/>
          </a:p>
        </p:txBody>
      </p:sp>
      <p:sp>
        <p:nvSpPr>
          <p:cNvPr id="3" name="Content Placeholder 2"/>
          <p:cNvSpPr>
            <a:spLocks noGrp="1"/>
          </p:cNvSpPr>
          <p:nvPr>
            <p:ph sz="quarter" idx="1"/>
          </p:nvPr>
        </p:nvSpPr>
        <p:spPr/>
        <p:txBody>
          <a:bodyPr/>
          <a:lstStyle/>
          <a:p>
            <a:r>
              <a:rPr lang="en-US" dirty="0" smtClean="0"/>
              <a:t>The channel must be properly managed</a:t>
            </a:r>
          </a:p>
          <a:p>
            <a:pPr lvl="1"/>
            <a:r>
              <a:rPr lang="en-US" dirty="0" smtClean="0"/>
              <a:t>Recognize the importance of their task and make informed decisions</a:t>
            </a:r>
          </a:p>
          <a:p>
            <a:r>
              <a:rPr lang="en-US" dirty="0" smtClean="0"/>
              <a:t>Channel members share a common goal</a:t>
            </a:r>
          </a:p>
          <a:p>
            <a:pPr lvl="1"/>
            <a:r>
              <a:rPr lang="en-US" dirty="0" smtClean="0"/>
              <a:t>Commitment to quality of the product</a:t>
            </a:r>
          </a:p>
          <a:p>
            <a:pPr lvl="1"/>
            <a:r>
              <a:rPr lang="en-US" dirty="0" smtClean="0"/>
              <a:t>Satisfying the target market’s needs and wants</a:t>
            </a:r>
          </a:p>
          <a:p>
            <a:r>
              <a:rPr lang="en-US" dirty="0" smtClean="0"/>
              <a:t>Channel members must share tasks </a:t>
            </a:r>
          </a:p>
          <a:p>
            <a:pPr lvl="1"/>
            <a:r>
              <a:rPr lang="en-US" dirty="0" smtClean="0"/>
              <a:t>Tasks should be assigned to the members who can perform them best</a:t>
            </a:r>
            <a:endParaRPr lang="en-US" dirty="0"/>
          </a:p>
        </p:txBody>
      </p:sp>
    </p:spTree>
    <p:extLst>
      <p:ext uri="{BB962C8B-B14F-4D97-AF65-F5344CB8AC3E}">
        <p14:creationId xmlns:p14="http://schemas.microsoft.com/office/powerpoint/2010/main" val="562515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Horizontal and Vertical Conflict</a:t>
            </a:r>
            <a:endParaRPr lang="en-US" dirty="0"/>
          </a:p>
        </p:txBody>
      </p:sp>
      <p:sp>
        <p:nvSpPr>
          <p:cNvPr id="3" name="Content Placeholder 2"/>
          <p:cNvSpPr>
            <a:spLocks noGrp="1"/>
          </p:cNvSpPr>
          <p:nvPr>
            <p:ph sz="quarter" idx="1"/>
          </p:nvPr>
        </p:nvSpPr>
        <p:spPr/>
        <p:txBody>
          <a:bodyPr/>
          <a:lstStyle/>
          <a:p>
            <a:r>
              <a:rPr lang="en-US" dirty="0" smtClean="0"/>
              <a:t>Horizontal Conflict:  occurs between channel members at the same level</a:t>
            </a:r>
          </a:p>
          <a:p>
            <a:pPr lvl="1"/>
            <a:r>
              <a:rPr lang="en-US" dirty="0" smtClean="0"/>
              <a:t>Good, old-fashioned business competition</a:t>
            </a:r>
          </a:p>
          <a:p>
            <a:pPr lvl="1"/>
            <a:r>
              <a:rPr lang="en-US" dirty="0" smtClean="0"/>
              <a:t>Ex: two retailers selling pet supplies compete to sell to the same target market</a:t>
            </a:r>
          </a:p>
          <a:p>
            <a:r>
              <a:rPr lang="en-US" dirty="0" smtClean="0"/>
              <a:t>Vertical Conflict:  occurs between channel members at different levels within the same channel</a:t>
            </a:r>
          </a:p>
          <a:p>
            <a:pPr lvl="1"/>
            <a:r>
              <a:rPr lang="en-US" dirty="0" smtClean="0"/>
              <a:t>Producers and wholesalers or producers and retailers</a:t>
            </a:r>
            <a:endParaRPr lang="en-US" dirty="0"/>
          </a:p>
        </p:txBody>
      </p:sp>
    </p:spTree>
    <p:extLst>
      <p:ext uri="{BB962C8B-B14F-4D97-AF65-F5344CB8AC3E}">
        <p14:creationId xmlns:p14="http://schemas.microsoft.com/office/powerpoint/2010/main" val="4215830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Management Decisions</a:t>
            </a:r>
            <a:endParaRPr lang="en-US" dirty="0"/>
          </a:p>
        </p:txBody>
      </p:sp>
      <p:sp>
        <p:nvSpPr>
          <p:cNvPr id="3" name="Content Placeholder 2"/>
          <p:cNvSpPr>
            <a:spLocks noGrp="1"/>
          </p:cNvSpPr>
          <p:nvPr>
            <p:ph sz="quarter" idx="1"/>
          </p:nvPr>
        </p:nvSpPr>
        <p:spPr/>
        <p:txBody>
          <a:bodyPr/>
          <a:lstStyle/>
          <a:p>
            <a:r>
              <a:rPr lang="en-US" dirty="0" smtClean="0"/>
              <a:t>Setting channel objectives</a:t>
            </a:r>
          </a:p>
          <a:p>
            <a:pPr lvl="1"/>
            <a:r>
              <a:rPr lang="en-US" dirty="0" smtClean="0"/>
              <a:t>Determine what the company is trying to achieve</a:t>
            </a:r>
          </a:p>
          <a:p>
            <a:pPr lvl="1"/>
            <a:r>
              <a:rPr lang="en-US" dirty="0" smtClean="0"/>
              <a:t>Meet the needs and wants of their target market </a:t>
            </a:r>
          </a:p>
          <a:p>
            <a:pPr lvl="1"/>
            <a:r>
              <a:rPr lang="en-US" dirty="0" smtClean="0"/>
              <a:t>Give their product a competitive edge</a:t>
            </a:r>
          </a:p>
          <a:p>
            <a:pPr lvl="1"/>
            <a:r>
              <a:rPr lang="en-US" dirty="0" smtClean="0"/>
              <a:t>Indirect distribution:  middlemen</a:t>
            </a:r>
          </a:p>
          <a:p>
            <a:pPr lvl="1"/>
            <a:r>
              <a:rPr lang="en-US" dirty="0" smtClean="0"/>
              <a:t>Direct distribution:  dealing with the final consumers directly</a:t>
            </a:r>
          </a:p>
        </p:txBody>
      </p:sp>
    </p:spTree>
    <p:extLst>
      <p:ext uri="{BB962C8B-B14F-4D97-AF65-F5344CB8AC3E}">
        <p14:creationId xmlns:p14="http://schemas.microsoft.com/office/powerpoint/2010/main" val="361462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67600" cy="1143000"/>
          </a:xfrm>
        </p:spPr>
        <p:txBody>
          <a:bodyPr/>
          <a:lstStyle/>
          <a:p>
            <a:r>
              <a:rPr lang="en-US" dirty="0" smtClean="0"/>
              <a:t>Channel Management decisions</a:t>
            </a:r>
            <a:endParaRPr lang="en-US" dirty="0"/>
          </a:p>
        </p:txBody>
      </p:sp>
      <p:sp>
        <p:nvSpPr>
          <p:cNvPr id="3" name="Content Placeholder 2"/>
          <p:cNvSpPr>
            <a:spLocks noGrp="1"/>
          </p:cNvSpPr>
          <p:nvPr>
            <p:ph sz="quarter" idx="1"/>
          </p:nvPr>
        </p:nvSpPr>
        <p:spPr>
          <a:xfrm>
            <a:off x="76200" y="1143000"/>
            <a:ext cx="8686800" cy="5562600"/>
          </a:xfrm>
        </p:spPr>
        <p:txBody>
          <a:bodyPr/>
          <a:lstStyle/>
          <a:p>
            <a:pPr lvl="0">
              <a:buClr>
                <a:srgbClr val="FE8637"/>
              </a:buClr>
            </a:pPr>
            <a:r>
              <a:rPr lang="en-US" dirty="0">
                <a:solidFill>
                  <a:prstClr val="black"/>
                </a:solidFill>
              </a:rPr>
              <a:t>Determining distribution patterns</a:t>
            </a:r>
          </a:p>
          <a:p>
            <a:pPr lvl="1">
              <a:buClr>
                <a:srgbClr val="FE8637"/>
              </a:buClr>
            </a:pPr>
            <a:r>
              <a:rPr lang="en-US" dirty="0">
                <a:solidFill>
                  <a:prstClr val="black"/>
                </a:solidFill>
              </a:rPr>
              <a:t>Achieve </a:t>
            </a:r>
            <a:r>
              <a:rPr lang="en-US" b="1" dirty="0">
                <a:solidFill>
                  <a:prstClr val="black"/>
                </a:solidFill>
              </a:rPr>
              <a:t>ideal market exposure </a:t>
            </a:r>
            <a:r>
              <a:rPr lang="en-US" dirty="0">
                <a:solidFill>
                  <a:prstClr val="black"/>
                </a:solidFill>
              </a:rPr>
              <a:t>(make their product available without over exposing and losing money)</a:t>
            </a:r>
          </a:p>
          <a:p>
            <a:pPr lvl="1">
              <a:buClr>
                <a:srgbClr val="FE8637"/>
              </a:buClr>
            </a:pPr>
            <a:r>
              <a:rPr lang="en-US" dirty="0">
                <a:solidFill>
                  <a:prstClr val="black"/>
                </a:solidFill>
              </a:rPr>
              <a:t>To achieve market exposure, marketers must determine </a:t>
            </a:r>
            <a:r>
              <a:rPr lang="en-US" b="1" dirty="0">
                <a:solidFill>
                  <a:prstClr val="black"/>
                </a:solidFill>
              </a:rPr>
              <a:t>distribution </a:t>
            </a:r>
            <a:r>
              <a:rPr lang="en-US" b="1" dirty="0" smtClean="0">
                <a:solidFill>
                  <a:prstClr val="black"/>
                </a:solidFill>
              </a:rPr>
              <a:t>intensity</a:t>
            </a:r>
          </a:p>
          <a:p>
            <a:pPr lvl="2">
              <a:buClr>
                <a:srgbClr val="FE8637"/>
              </a:buClr>
            </a:pPr>
            <a:r>
              <a:rPr lang="en-US" b="1" dirty="0" smtClean="0">
                <a:solidFill>
                  <a:prstClr val="black"/>
                </a:solidFill>
              </a:rPr>
              <a:t>Intensive distribution:</a:t>
            </a:r>
            <a:r>
              <a:rPr lang="en-US" dirty="0" smtClean="0">
                <a:solidFill>
                  <a:prstClr val="black"/>
                </a:solidFill>
              </a:rPr>
              <a:t> selling a product through every available wholesaler and retailer in a geographic area where consumers might look for it</a:t>
            </a:r>
          </a:p>
          <a:p>
            <a:pPr lvl="3">
              <a:buClr>
                <a:srgbClr val="FE8637"/>
              </a:buClr>
            </a:pPr>
            <a:r>
              <a:rPr lang="en-US" dirty="0" smtClean="0">
                <a:solidFill>
                  <a:prstClr val="black"/>
                </a:solidFill>
              </a:rPr>
              <a:t>Used when trying to reach the greatest number of customers possible (ex: convenience items – gum)</a:t>
            </a:r>
          </a:p>
          <a:p>
            <a:pPr lvl="2">
              <a:buClr>
                <a:srgbClr val="FE8637"/>
              </a:buClr>
            </a:pPr>
            <a:r>
              <a:rPr lang="en-US" dirty="0" smtClean="0">
                <a:solidFill>
                  <a:prstClr val="black"/>
                </a:solidFill>
              </a:rPr>
              <a:t>Selective distribution: selling a product through limited number of wholesalers and retailers in a geographic area (high-end clothing manufacturers)</a:t>
            </a:r>
          </a:p>
          <a:p>
            <a:pPr lvl="2">
              <a:buClr>
                <a:srgbClr val="FE8637"/>
              </a:buClr>
            </a:pPr>
            <a:r>
              <a:rPr lang="en-US" dirty="0" smtClean="0">
                <a:solidFill>
                  <a:prstClr val="black"/>
                </a:solidFill>
              </a:rPr>
              <a:t>Exclusive distribution: selling a product through one middleman in a geographic area.  Used to maintain tight control over a product. (specialty products – airplanes, large machinery)</a:t>
            </a:r>
            <a:endParaRPr lang="en-US" dirty="0">
              <a:solidFill>
                <a:prstClr val="black"/>
              </a:solidFill>
            </a:endParaRPr>
          </a:p>
          <a:p>
            <a:endParaRPr lang="en-US" dirty="0"/>
          </a:p>
        </p:txBody>
      </p:sp>
    </p:spTree>
    <p:extLst>
      <p:ext uri="{BB962C8B-B14F-4D97-AF65-F5344CB8AC3E}">
        <p14:creationId xmlns:p14="http://schemas.microsoft.com/office/powerpoint/2010/main" val="2408240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management decisions</a:t>
            </a:r>
            <a:endParaRPr lang="en-US" dirty="0"/>
          </a:p>
        </p:txBody>
      </p:sp>
      <p:sp>
        <p:nvSpPr>
          <p:cNvPr id="3" name="Content Placeholder 2"/>
          <p:cNvSpPr>
            <a:spLocks noGrp="1"/>
          </p:cNvSpPr>
          <p:nvPr>
            <p:ph sz="quarter" idx="1"/>
          </p:nvPr>
        </p:nvSpPr>
        <p:spPr/>
        <p:txBody>
          <a:bodyPr/>
          <a:lstStyle/>
          <a:p>
            <a:r>
              <a:rPr lang="en-US" dirty="0" smtClean="0"/>
              <a:t>Selecting channel members</a:t>
            </a:r>
          </a:p>
          <a:p>
            <a:pPr lvl="1"/>
            <a:r>
              <a:rPr lang="en-US" dirty="0" smtClean="0"/>
              <a:t>Determine the types of members the belong in the channel, as well as the channel length (total number of channel members)</a:t>
            </a:r>
          </a:p>
          <a:p>
            <a:pPr lvl="1"/>
            <a:r>
              <a:rPr lang="en-US" dirty="0" smtClean="0"/>
              <a:t>Usually based on the nature of the product</a:t>
            </a:r>
          </a:p>
          <a:p>
            <a:pPr lvl="1"/>
            <a:r>
              <a:rPr lang="en-US" dirty="0" smtClean="0"/>
              <a:t>Factors to consider:</a:t>
            </a:r>
          </a:p>
          <a:p>
            <a:pPr lvl="2"/>
            <a:r>
              <a:rPr lang="en-US" dirty="0" smtClean="0"/>
              <a:t>Create product value that others cannot or are not willing to provide</a:t>
            </a:r>
          </a:p>
          <a:p>
            <a:pPr lvl="2"/>
            <a:r>
              <a:rPr lang="en-US" dirty="0" smtClean="0"/>
              <a:t>Channel the product to its desired market</a:t>
            </a:r>
          </a:p>
          <a:p>
            <a:pPr lvl="2"/>
            <a:r>
              <a:rPr lang="en-US" dirty="0" smtClean="0"/>
              <a:t>Have a pricing and promotion strategy compatible with the product’s needs</a:t>
            </a:r>
          </a:p>
          <a:p>
            <a:pPr lvl="2"/>
            <a:r>
              <a:rPr lang="en-US" dirty="0" smtClean="0"/>
              <a:t>Offer customer service compatible with the products needs</a:t>
            </a:r>
          </a:p>
          <a:p>
            <a:pPr lvl="2"/>
            <a:r>
              <a:rPr lang="en-US" dirty="0" smtClean="0"/>
              <a:t>Be willing and able to work cooperatively with other members within the product’s channel</a:t>
            </a:r>
            <a:endParaRPr lang="en-US" dirty="0"/>
          </a:p>
        </p:txBody>
      </p:sp>
    </p:spTree>
    <p:extLst>
      <p:ext uri="{BB962C8B-B14F-4D97-AF65-F5344CB8AC3E}">
        <p14:creationId xmlns:p14="http://schemas.microsoft.com/office/powerpoint/2010/main" val="2022457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management decisions </a:t>
            </a:r>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Determining channel responsibilities</a:t>
            </a:r>
          </a:p>
          <a:p>
            <a:pPr lvl="1"/>
            <a:r>
              <a:rPr lang="en-US" dirty="0" smtClean="0"/>
              <a:t>Members must work together appropriately and perform the tasks they are best suited for</a:t>
            </a:r>
          </a:p>
          <a:p>
            <a:r>
              <a:rPr lang="en-US" dirty="0" smtClean="0"/>
              <a:t>Managing, motivating, and monitoring channel members</a:t>
            </a:r>
          </a:p>
          <a:p>
            <a:pPr lvl="1"/>
            <a:r>
              <a:rPr lang="en-US" dirty="0" smtClean="0"/>
              <a:t>Marketers should constantly evaluate the channel </a:t>
            </a:r>
          </a:p>
          <a:p>
            <a:pPr lvl="2"/>
            <a:r>
              <a:rPr lang="en-US" dirty="0" smtClean="0"/>
              <a:t>What is working?</a:t>
            </a:r>
          </a:p>
          <a:p>
            <a:pPr lvl="2"/>
            <a:r>
              <a:rPr lang="en-US" dirty="0" smtClean="0"/>
              <a:t>What is not working?</a:t>
            </a:r>
          </a:p>
          <a:p>
            <a:pPr lvl="2"/>
            <a:r>
              <a:rPr lang="en-US" dirty="0" smtClean="0"/>
              <a:t>What can be improved?</a:t>
            </a:r>
          </a:p>
          <a:p>
            <a:pPr lvl="1"/>
            <a:r>
              <a:rPr lang="en-US" dirty="0" smtClean="0"/>
              <a:t>Motivation can be positive or negative</a:t>
            </a:r>
          </a:p>
          <a:p>
            <a:pPr lvl="2"/>
            <a:r>
              <a:rPr lang="en-US" dirty="0" smtClean="0"/>
              <a:t>Sanctions may be imposed on middlemen not performing well</a:t>
            </a:r>
          </a:p>
          <a:p>
            <a:pPr lvl="2"/>
            <a:r>
              <a:rPr lang="en-US" dirty="0" smtClean="0"/>
              <a:t>Chargebacks – financial penalties assessed for a variety of problems</a:t>
            </a:r>
          </a:p>
          <a:p>
            <a:pPr lvl="2"/>
            <a:r>
              <a:rPr lang="en-US" dirty="0" smtClean="0"/>
              <a:t>Incentives may be offered for reaching performance goals</a:t>
            </a:r>
            <a:endParaRPr lang="en-US" dirty="0"/>
          </a:p>
        </p:txBody>
      </p:sp>
    </p:spTree>
    <p:extLst>
      <p:ext uri="{BB962C8B-B14F-4D97-AF65-F5344CB8AC3E}">
        <p14:creationId xmlns:p14="http://schemas.microsoft.com/office/powerpoint/2010/main" val="2573417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design decisions</a:t>
            </a:r>
            <a:endParaRPr lang="en-US" dirty="0"/>
          </a:p>
        </p:txBody>
      </p:sp>
      <p:sp>
        <p:nvSpPr>
          <p:cNvPr id="3" name="Content Placeholder 2"/>
          <p:cNvSpPr>
            <a:spLocks noGrp="1"/>
          </p:cNvSpPr>
          <p:nvPr>
            <p:ph sz="quarter" idx="1"/>
          </p:nvPr>
        </p:nvSpPr>
        <p:spPr/>
        <p:txBody>
          <a:bodyPr/>
          <a:lstStyle/>
          <a:p>
            <a:r>
              <a:rPr lang="en-US" dirty="0" smtClean="0"/>
              <a:t>Analyzing customer needs</a:t>
            </a:r>
          </a:p>
          <a:p>
            <a:r>
              <a:rPr lang="en-US" dirty="0" smtClean="0"/>
              <a:t>Setting channel objectives</a:t>
            </a:r>
          </a:p>
          <a:p>
            <a:r>
              <a:rPr lang="en-US" dirty="0" smtClean="0"/>
              <a:t>Identifying major alternatives</a:t>
            </a:r>
          </a:p>
          <a:p>
            <a:pPr lvl="1"/>
            <a:r>
              <a:rPr lang="en-US" dirty="0" smtClean="0"/>
              <a:t>Types of intermediaries</a:t>
            </a:r>
          </a:p>
          <a:p>
            <a:pPr lvl="1"/>
            <a:r>
              <a:rPr lang="en-US" dirty="0" smtClean="0"/>
              <a:t>Number of intermediaries</a:t>
            </a:r>
          </a:p>
          <a:p>
            <a:pPr lvl="1"/>
            <a:r>
              <a:rPr lang="en-US" dirty="0" smtClean="0"/>
              <a:t>Responsibilities of intermediaries</a:t>
            </a:r>
          </a:p>
          <a:p>
            <a:pPr lvl="1"/>
            <a:endParaRPr lang="en-US" dirty="0"/>
          </a:p>
        </p:txBody>
      </p:sp>
    </p:spTree>
    <p:extLst>
      <p:ext uri="{BB962C8B-B14F-4D97-AF65-F5344CB8AC3E}">
        <p14:creationId xmlns:p14="http://schemas.microsoft.com/office/powerpoint/2010/main" val="8616583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98</TotalTime>
  <Words>897</Words>
  <Application>Microsoft Office PowerPoint</Application>
  <PresentationFormat>On-screen Show (4:3)</PresentationFormat>
  <Paragraphs>103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Oriel</vt:lpstr>
      <vt:lpstr>Marketing 3.05 Acquire foundational knowledge of channel management to understand its role in marketing</vt:lpstr>
      <vt:lpstr>What is a…</vt:lpstr>
      <vt:lpstr>What is…</vt:lpstr>
      <vt:lpstr>How channel members add value</vt:lpstr>
      <vt:lpstr>Channel functions </vt:lpstr>
      <vt:lpstr>Explain Key Channel Tasks</vt:lpstr>
      <vt:lpstr>When a Channel is Most Effective</vt:lpstr>
      <vt:lpstr>Horizontal and Vertical Conflict</vt:lpstr>
      <vt:lpstr>Channel Management Decisions</vt:lpstr>
      <vt:lpstr>Channel Management decisions</vt:lpstr>
      <vt:lpstr>Channel management decisions</vt:lpstr>
      <vt:lpstr>Channel management decisions cont’</vt:lpstr>
      <vt:lpstr>Channel design decisions</vt:lpstr>
    </vt:vector>
  </TitlesOfParts>
  <Company>WCS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3.05 Acquire foundational knowledge of channel management to understand its role in marketing</dc:title>
  <dc:creator>WCSuser</dc:creator>
  <cp:lastModifiedBy>Karen Isbell</cp:lastModifiedBy>
  <cp:revision>10</cp:revision>
  <dcterms:created xsi:type="dcterms:W3CDTF">2011-10-21T21:09:45Z</dcterms:created>
  <dcterms:modified xsi:type="dcterms:W3CDTF">2014-03-20T15:05:26Z</dcterms:modified>
</cp:coreProperties>
</file>