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8" r:id="rId6"/>
    <p:sldId id="260" r:id="rId7"/>
    <p:sldId id="269" r:id="rId8"/>
    <p:sldId id="261" r:id="rId9"/>
    <p:sldId id="262" r:id="rId10"/>
    <p:sldId id="267" r:id="rId11"/>
    <p:sldId id="263" r:id="rId12"/>
    <p:sldId id="264" r:id="rId13"/>
    <p:sldId id="265" r:id="rId14"/>
    <p:sldId id="266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23" autoAdjust="0"/>
  </p:normalViewPr>
  <p:slideViewPr>
    <p:cSldViewPr>
      <p:cViewPr>
        <p:scale>
          <a:sx n="70" d="100"/>
          <a:sy n="70" d="100"/>
        </p:scale>
        <p:origin x="-126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86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5D42C74-244F-4838-B932-ADC5920DD46E}" type="datetimeFigureOut">
              <a:rPr lang="en-US" smtClean="0"/>
              <a:pPr/>
              <a:t>2/26/2014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A31AA79-ADF0-44AA-B5C3-00BB99C2B5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42C74-244F-4838-B932-ADC5920DD46E}" type="datetimeFigureOut">
              <a:rPr lang="en-US" smtClean="0"/>
              <a:pPr/>
              <a:t>2/26/2014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1AA79-ADF0-44AA-B5C3-00BB99C2B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42C74-244F-4838-B932-ADC5920DD46E}" type="datetimeFigureOut">
              <a:rPr lang="en-US" smtClean="0"/>
              <a:pPr/>
              <a:t>2/26/2014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1AA79-ADF0-44AA-B5C3-00BB99C2B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42C74-244F-4838-B932-ADC5920DD46E}" type="datetimeFigureOut">
              <a:rPr lang="en-US" smtClean="0"/>
              <a:pPr/>
              <a:t>2/26/2014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1AA79-ADF0-44AA-B5C3-00BB99C2B5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42C74-244F-4838-B932-ADC5920DD46E}" type="datetimeFigureOut">
              <a:rPr lang="en-US" smtClean="0"/>
              <a:pPr/>
              <a:t>2/26/2014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1AA79-ADF0-44AA-B5C3-00BB99C2B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42C74-244F-4838-B932-ADC5920DD46E}" type="datetimeFigureOut">
              <a:rPr lang="en-US" smtClean="0"/>
              <a:pPr/>
              <a:t>2/26/2014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1AA79-ADF0-44AA-B5C3-00BB99C2B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42C74-244F-4838-B932-ADC5920DD46E}" type="datetimeFigureOut">
              <a:rPr lang="en-US" smtClean="0"/>
              <a:pPr/>
              <a:t>2/26/2014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1AA79-ADF0-44AA-B5C3-00BB99C2B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42C74-244F-4838-B932-ADC5920DD46E}" type="datetimeFigureOut">
              <a:rPr lang="en-US" smtClean="0"/>
              <a:pPr/>
              <a:t>2/26/2014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1AA79-ADF0-44AA-B5C3-00BB99C2B5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42C74-244F-4838-B932-ADC5920DD46E}" type="datetimeFigureOut">
              <a:rPr lang="en-US" smtClean="0"/>
              <a:pPr/>
              <a:t>2/26/2014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1AA79-ADF0-44AA-B5C3-00BB99C2B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42C74-244F-4838-B932-ADC5920DD46E}" type="datetimeFigureOut">
              <a:rPr lang="en-US" smtClean="0"/>
              <a:pPr/>
              <a:t>2/26/2014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1AA79-ADF0-44AA-B5C3-00BB99C2B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42C74-244F-4838-B932-ADC5920DD46E}" type="datetimeFigureOut">
              <a:rPr lang="en-US" smtClean="0"/>
              <a:pPr/>
              <a:t>2/26/2014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1AA79-ADF0-44AA-B5C3-00BB99C2B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5D42C74-244F-4838-B932-ADC5920DD46E}" type="datetimeFigureOut">
              <a:rPr lang="en-US" smtClean="0"/>
              <a:pPr/>
              <a:t>2/26/2014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2A31AA79-ADF0-44AA-B5C3-00BB99C2B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286000"/>
            <a:ext cx="3313355" cy="3048000"/>
          </a:xfrm>
        </p:spPr>
        <p:txBody>
          <a:bodyPr>
            <a:noAutofit/>
          </a:bodyPr>
          <a:lstStyle/>
          <a:p>
            <a:r>
              <a:rPr lang="en-US" sz="3000" dirty="0" smtClean="0"/>
              <a:t>Indicator 2.03 -  Resolve conflicts with/for customers to encourage repeat business</a:t>
            </a:r>
            <a:endParaRPr lang="en-US" sz="3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5410200"/>
            <a:ext cx="3309803" cy="576309"/>
          </a:xfrm>
        </p:spPr>
        <p:txBody>
          <a:bodyPr/>
          <a:lstStyle/>
          <a:p>
            <a:pPr algn="ctr"/>
            <a:r>
              <a:rPr lang="en-US" dirty="0" smtClean="0"/>
              <a:t>MARKETING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26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 examples of times you have encountered difficult customers at your job.  What happened?  What was the outcome?</a:t>
            </a:r>
          </a:p>
          <a:p>
            <a:pPr marL="1892808" lvl="8" indent="0">
              <a:buNone/>
            </a:pPr>
            <a:r>
              <a:rPr lang="en-US" dirty="0"/>
              <a:t>	</a:t>
            </a:r>
            <a:r>
              <a:rPr lang="en-US" sz="2800" dirty="0" smtClean="0"/>
              <a:t>OR</a:t>
            </a:r>
          </a:p>
          <a:p>
            <a:r>
              <a:rPr lang="en-US" dirty="0" smtClean="0"/>
              <a:t>Give examples of when YOU have been the difficult customer.  What happened?  What was the outcome?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2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learn to handle difficult customers?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Good for your employer – saving a customer</a:t>
            </a:r>
          </a:p>
          <a:p>
            <a:r>
              <a:rPr lang="en-US" dirty="0" smtClean="0"/>
              <a:t>Good for the customer – they will be happier</a:t>
            </a:r>
          </a:p>
          <a:p>
            <a:r>
              <a:rPr lang="en-US" dirty="0" smtClean="0"/>
              <a:t>Good for you – you learn how to handle challenges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68580" indent="0">
              <a:buNone/>
            </a:pPr>
            <a:endParaRPr lang="en-US" dirty="0"/>
          </a:p>
        </p:txBody>
      </p:sp>
      <p:pic>
        <p:nvPicPr>
          <p:cNvPr id="1026" name="Picture 2" descr="http://ts4.mm.bing.net/images/thumbnail.aspx?q=1056325838895&amp;id=9ffab851884b2e93bc28f31bfb16880b&amp;url=http%3a%2f%2fwhiteoakfarmersmarket.com%2fclip-art-farmers-marke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249" y="2209800"/>
            <a:ext cx="3450566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640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Stew’s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Rule #1 – The customer is always right!</a:t>
            </a:r>
          </a:p>
          <a:p>
            <a:r>
              <a:rPr lang="en-US" dirty="0" smtClean="0"/>
              <a:t>Rule #2 – If the customer is ever wrong, reread Rule #1</a:t>
            </a:r>
            <a:endParaRPr lang="en-US" dirty="0"/>
          </a:p>
        </p:txBody>
      </p:sp>
      <p:pic>
        <p:nvPicPr>
          <p:cNvPr id="2050" name="Picture 2" descr="http://rlv.zcache.com/customer_is_always_right_saying_keychain-p146358662640672875xzks7_4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109" y="3276600"/>
            <a:ext cx="28194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29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There is always a reason for the way a customer behaves..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just may not always know what it is and not always be able to figure it out</a:t>
            </a:r>
          </a:p>
          <a:p>
            <a:r>
              <a:rPr lang="en-US" dirty="0" smtClean="0"/>
              <a:t>It may be that:</a:t>
            </a:r>
          </a:p>
          <a:p>
            <a:pPr lvl="1"/>
            <a:r>
              <a:rPr lang="en-US" dirty="0" smtClean="0"/>
              <a:t>They are having a bad day</a:t>
            </a:r>
          </a:p>
          <a:p>
            <a:pPr lvl="1"/>
            <a:r>
              <a:rPr lang="en-US" dirty="0" smtClean="0"/>
              <a:t>Their mind is on things that have nothing to do with your business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64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Difficult Customers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No such thing as a “typical” difficult customer</a:t>
            </a:r>
          </a:p>
          <a:p>
            <a:r>
              <a:rPr lang="en-US" dirty="0" smtClean="0"/>
              <a:t>Come in all shapes and sizes</a:t>
            </a:r>
          </a:p>
          <a:p>
            <a:r>
              <a:rPr lang="en-US" dirty="0" smtClean="0"/>
              <a:t>No business is exempt from encountering them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362200"/>
            <a:ext cx="3276600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499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 must effectively deal with difficult customers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Rise to the occasion, so they will come back again</a:t>
            </a:r>
          </a:p>
          <a:p>
            <a:r>
              <a:rPr lang="en-US" dirty="0" smtClean="0"/>
              <a:t>Every business needs returning customers to generate profits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362200"/>
            <a:ext cx="28575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904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Difficult Customers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3200" dirty="0" smtClean="0"/>
          </a:p>
          <a:p>
            <a:pPr algn="ctr"/>
            <a:r>
              <a:rPr lang="en-US" sz="3200" dirty="0" smtClean="0"/>
              <a:t>Disagreeable</a:t>
            </a:r>
          </a:p>
          <a:p>
            <a:pPr algn="ctr"/>
            <a:r>
              <a:rPr lang="en-US" sz="3200" dirty="0" smtClean="0"/>
              <a:t>Domineering/Superior</a:t>
            </a:r>
          </a:p>
          <a:p>
            <a:pPr algn="ctr"/>
            <a:r>
              <a:rPr lang="en-US" sz="3200" dirty="0" smtClean="0"/>
              <a:t>Suspicious</a:t>
            </a:r>
          </a:p>
          <a:p>
            <a:pPr algn="ctr"/>
            <a:r>
              <a:rPr lang="en-US" sz="3200" dirty="0" smtClean="0"/>
              <a:t>Slow/Methodical</a:t>
            </a:r>
          </a:p>
          <a:p>
            <a:pPr algn="ctr"/>
            <a:r>
              <a:rPr lang="en-US" sz="3200" dirty="0" smtClean="0"/>
              <a:t>Dishonest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5406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Disagreeable Customers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Argumentative</a:t>
            </a:r>
          </a:p>
          <a:p>
            <a:r>
              <a:rPr lang="en-US" dirty="0" smtClean="0"/>
              <a:t>Impatient</a:t>
            </a:r>
          </a:p>
          <a:p>
            <a:r>
              <a:rPr lang="en-US" dirty="0" smtClean="0"/>
              <a:t>Leave-me-alone</a:t>
            </a:r>
          </a:p>
          <a:p>
            <a:r>
              <a:rPr lang="en-US" dirty="0" smtClean="0"/>
              <a:t>Irritable/Moody</a:t>
            </a:r>
          </a:p>
          <a:p>
            <a:r>
              <a:rPr lang="en-US" dirty="0" smtClean="0"/>
              <a:t>Insulting</a:t>
            </a:r>
          </a:p>
          <a:p>
            <a:r>
              <a:rPr lang="en-US" dirty="0" smtClean="0"/>
              <a:t>Complaining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86000"/>
            <a:ext cx="35052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300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handle Disagreeable Customers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7034784" cy="3493008"/>
          </a:xfrm>
        </p:spPr>
        <p:txBody>
          <a:bodyPr/>
          <a:lstStyle/>
          <a:p>
            <a:r>
              <a:rPr lang="en-US" dirty="0" smtClean="0"/>
              <a:t>Argumentative – ask, simple polite questions</a:t>
            </a:r>
          </a:p>
          <a:p>
            <a:r>
              <a:rPr lang="en-US" dirty="0" smtClean="0"/>
              <a:t>Impatient – agree first on common points</a:t>
            </a:r>
          </a:p>
          <a:p>
            <a:r>
              <a:rPr lang="en-US" dirty="0" smtClean="0"/>
              <a:t>Leave-me-alone – be patient</a:t>
            </a:r>
          </a:p>
          <a:p>
            <a:r>
              <a:rPr lang="en-US" dirty="0" smtClean="0"/>
              <a:t>Irritable/Moody – be positive</a:t>
            </a:r>
          </a:p>
          <a:p>
            <a:r>
              <a:rPr lang="en-US" dirty="0" smtClean="0"/>
              <a:t>Insulting – be neutral</a:t>
            </a:r>
          </a:p>
          <a:p>
            <a:r>
              <a:rPr lang="en-US" dirty="0" smtClean="0"/>
              <a:t>Complaining – respect their thoughts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49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Domineering/Superior Customers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Bark orders</a:t>
            </a:r>
          </a:p>
          <a:p>
            <a:r>
              <a:rPr lang="en-US" sz="2800" dirty="0" smtClean="0"/>
              <a:t>Want things done THEIR way because they know best</a:t>
            </a:r>
          </a:p>
          <a:p>
            <a:r>
              <a:rPr lang="en-US" sz="2800" dirty="0" smtClean="0"/>
              <a:t>Handle them by letting them have their say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362200"/>
            <a:ext cx="2857500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889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600" y="914400"/>
            <a:ext cx="38100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Suspicious Customers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041721" y="2438400"/>
            <a:ext cx="3419856" cy="3372091"/>
          </a:xfrm>
        </p:spPr>
        <p:txBody>
          <a:bodyPr/>
          <a:lstStyle/>
          <a:p>
            <a:r>
              <a:rPr lang="en-US" dirty="0" smtClean="0"/>
              <a:t>Doubts the salesperson’s knowledge</a:t>
            </a:r>
          </a:p>
          <a:p>
            <a:r>
              <a:rPr lang="en-US" dirty="0" smtClean="0"/>
              <a:t>Handle by explaining and demonstrating good service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8200" y="914400"/>
            <a:ext cx="3429000" cy="1143000"/>
          </a:xfrm>
        </p:spPr>
        <p:txBody>
          <a:bodyPr>
            <a:normAutofit/>
          </a:bodyPr>
          <a:lstStyle/>
          <a:p>
            <a:r>
              <a:rPr lang="en-US" sz="3000" dirty="0" smtClean="0"/>
              <a:t>Slow/Methodical Customers</a:t>
            </a:r>
            <a:endParaRPr lang="en-US" sz="30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152" y="2362200"/>
            <a:ext cx="3419856" cy="3448291"/>
          </a:xfrm>
        </p:spPr>
        <p:txBody>
          <a:bodyPr/>
          <a:lstStyle/>
          <a:p>
            <a:r>
              <a:rPr lang="en-US" dirty="0" smtClean="0"/>
              <a:t>Indifferent</a:t>
            </a:r>
          </a:p>
          <a:p>
            <a:r>
              <a:rPr lang="en-US" dirty="0" smtClean="0"/>
              <a:t>Indecisive </a:t>
            </a:r>
          </a:p>
          <a:p>
            <a:r>
              <a:rPr lang="en-US" dirty="0" smtClean="0"/>
              <a:t>Handle by not overwhelming them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36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Dishonest Customers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Customers who lie</a:t>
            </a:r>
          </a:p>
          <a:p>
            <a:pPr marL="342900" lvl="1"/>
            <a:r>
              <a:rPr lang="en-US" dirty="0"/>
              <a:t>Handle by not jumping to quick </a:t>
            </a:r>
            <a:r>
              <a:rPr lang="en-US" dirty="0" smtClean="0"/>
              <a:t>conclusions</a:t>
            </a:r>
          </a:p>
          <a:p>
            <a:r>
              <a:rPr lang="en-US" dirty="0" smtClean="0"/>
              <a:t>Examples:</a:t>
            </a:r>
          </a:p>
          <a:p>
            <a:pPr lvl="1"/>
            <a:r>
              <a:rPr lang="en-US" dirty="0" smtClean="0"/>
              <a:t>Switching racks </a:t>
            </a:r>
          </a:p>
          <a:p>
            <a:pPr lvl="1"/>
            <a:r>
              <a:rPr lang="en-US" dirty="0" smtClean="0"/>
              <a:t>Changing prices</a:t>
            </a:r>
          </a:p>
          <a:p>
            <a:pPr lvl="1"/>
            <a:r>
              <a:rPr lang="en-US" dirty="0" smtClean="0"/>
              <a:t>Etc.</a:t>
            </a:r>
          </a:p>
          <a:p>
            <a:pPr marL="36576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365760" lvl="1" indent="0">
              <a:buNone/>
            </a:pP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362200"/>
            <a:ext cx="3276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700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2274838"/>
            <a:ext cx="7162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C</a:t>
            </a:r>
            <a:r>
              <a:rPr lang="en-US" sz="3200" dirty="0" smtClean="0"/>
              <a:t> is for calm.</a:t>
            </a:r>
          </a:p>
          <a:p>
            <a:r>
              <a:rPr lang="en-US" sz="3200" b="1" dirty="0" smtClean="0"/>
              <a:t>O</a:t>
            </a:r>
            <a:r>
              <a:rPr lang="en-US" sz="3200" dirty="0" smtClean="0"/>
              <a:t> is for observe.</a:t>
            </a:r>
          </a:p>
          <a:p>
            <a:r>
              <a:rPr lang="en-US" sz="3200" b="1" dirty="0" smtClean="0"/>
              <a:t>N</a:t>
            </a:r>
            <a:r>
              <a:rPr lang="en-US" sz="3200" dirty="0" smtClean="0"/>
              <a:t> is for needs.</a:t>
            </a:r>
          </a:p>
          <a:p>
            <a:r>
              <a:rPr lang="en-US" sz="3200" b="1" dirty="0" smtClean="0"/>
              <a:t>T</a:t>
            </a:r>
            <a:r>
              <a:rPr lang="en-US" sz="3200" dirty="0" smtClean="0"/>
              <a:t> is for think.</a:t>
            </a:r>
          </a:p>
          <a:p>
            <a:r>
              <a:rPr lang="en-US" sz="3200" b="1" dirty="0" smtClean="0"/>
              <a:t>R</a:t>
            </a:r>
            <a:r>
              <a:rPr lang="en-US" sz="3200" dirty="0" smtClean="0"/>
              <a:t> is for reassuring.</a:t>
            </a:r>
          </a:p>
          <a:p>
            <a:r>
              <a:rPr lang="en-US" sz="3200" b="1" dirty="0" smtClean="0"/>
              <a:t>O</a:t>
            </a:r>
            <a:r>
              <a:rPr lang="en-US" sz="3200" dirty="0" smtClean="0"/>
              <a:t> is for opportunity.</a:t>
            </a:r>
          </a:p>
          <a:p>
            <a:r>
              <a:rPr lang="en-US" sz="3200" b="1" dirty="0" smtClean="0"/>
              <a:t>L</a:t>
            </a:r>
            <a:r>
              <a:rPr lang="en-US" sz="3200" dirty="0" smtClean="0"/>
              <a:t> is for listen.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43490" y="990600"/>
            <a:ext cx="7024744" cy="838200"/>
          </a:xfrm>
        </p:spPr>
        <p:txBody>
          <a:bodyPr/>
          <a:lstStyle/>
          <a:p>
            <a:r>
              <a:rPr lang="en-US" dirty="0" smtClean="0"/>
              <a:t>Staying in CONTROL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56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88" y="9144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Handling Customer Complaints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66800" y="2209800"/>
            <a:ext cx="3419856" cy="403250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Complaints are a not necessarily a bad thing!</a:t>
            </a:r>
          </a:p>
          <a:p>
            <a:r>
              <a:rPr lang="en-US" dirty="0" smtClean="0"/>
              <a:t>Complaints give the business an opportunity to learn something that might improve service and stop the problem from reoccurring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Only 4-8% of customers share their concern ~non-complainers are a problem because the business never has a chance to address the issue</a:t>
            </a:r>
          </a:p>
          <a:p>
            <a:endParaRPr 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495801"/>
            <a:ext cx="27432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796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Reasons for customer complaints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Genuine error</a:t>
            </a:r>
          </a:p>
          <a:p>
            <a:pPr lvl="1"/>
            <a:r>
              <a:rPr lang="en-US" dirty="0" smtClean="0"/>
              <a:t>Faulty item</a:t>
            </a:r>
          </a:p>
          <a:p>
            <a:pPr lvl="1"/>
            <a:r>
              <a:rPr lang="en-US" dirty="0" smtClean="0"/>
              <a:t>Bad service</a:t>
            </a:r>
          </a:p>
          <a:p>
            <a:pPr lvl="1"/>
            <a:r>
              <a:rPr lang="en-US" dirty="0" smtClean="0"/>
              <a:t>Product quality</a:t>
            </a:r>
          </a:p>
          <a:p>
            <a:r>
              <a:rPr lang="en-US" dirty="0" smtClean="0"/>
              <a:t>Misunderstandings</a:t>
            </a:r>
          </a:p>
          <a:p>
            <a:pPr lvl="1"/>
            <a:r>
              <a:rPr lang="en-US" dirty="0" smtClean="0"/>
              <a:t>Poorly written instructions</a:t>
            </a:r>
          </a:p>
          <a:p>
            <a:r>
              <a:rPr lang="en-US" dirty="0" smtClean="0"/>
              <a:t>Suggestions for improvement</a:t>
            </a:r>
          </a:p>
          <a:p>
            <a:r>
              <a:rPr lang="en-US" dirty="0" smtClean="0"/>
              <a:t>Etc.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86000"/>
            <a:ext cx="2505075" cy="263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855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295400"/>
            <a:ext cx="7024744" cy="1219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Costs, Benefits, and Importance of Appropriately Handling Complaints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819400"/>
            <a:ext cx="6777317" cy="301322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It is much cheaper to retain a customer than replace them – do not lose sales because of a improperly handled complaint!</a:t>
            </a:r>
          </a:p>
          <a:p>
            <a:r>
              <a:rPr lang="en-US" dirty="0" smtClean="0"/>
              <a:t>Appropriately handling complains allows customer’s voices to be heard – they feel of importance to the company therefore building loyalty,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15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Procedures for Handling Complaints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Listen – completely and openly</a:t>
            </a:r>
          </a:p>
          <a:p>
            <a:r>
              <a:rPr lang="en-US" dirty="0" smtClean="0"/>
              <a:t>Take the customer aside – to ease tension</a:t>
            </a:r>
          </a:p>
          <a:p>
            <a:r>
              <a:rPr lang="en-US" dirty="0" smtClean="0"/>
              <a:t>Restate – to show you understand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Get help – if needed, from a supervisor</a:t>
            </a:r>
          </a:p>
          <a:p>
            <a:r>
              <a:rPr lang="en-US" dirty="0" smtClean="0"/>
              <a:t>Establish a plan – Agree on a plan of action and follow through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10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148</TotalTime>
  <Words>529</Words>
  <Application>Microsoft Office PowerPoint</Application>
  <PresentationFormat>On-screen Show (4:3)</PresentationFormat>
  <Paragraphs>96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Austin</vt:lpstr>
      <vt:lpstr>Indicator 2.03 -  Resolve conflicts with/for customers to encourage repeat business</vt:lpstr>
      <vt:lpstr>Discussion </vt:lpstr>
      <vt:lpstr>Why learn to handle difficult customers?</vt:lpstr>
      <vt:lpstr>Stew’s Rules</vt:lpstr>
      <vt:lpstr>There is always a reason for the way a customer behaves..</vt:lpstr>
      <vt:lpstr>Difficult Customers</vt:lpstr>
      <vt:lpstr>You must effectively deal with difficult customers</vt:lpstr>
      <vt:lpstr>Types of Difficult Customers</vt:lpstr>
      <vt:lpstr>Disagreeable Customers</vt:lpstr>
      <vt:lpstr>How to handle Disagreeable Customers</vt:lpstr>
      <vt:lpstr>Domineering/Superior Customers</vt:lpstr>
      <vt:lpstr>PowerPoint Presentation</vt:lpstr>
      <vt:lpstr>Dishonest Customers</vt:lpstr>
      <vt:lpstr>Staying in CONTROL</vt:lpstr>
      <vt:lpstr>Handling Customer Complaints</vt:lpstr>
      <vt:lpstr>Reasons for customer complaints</vt:lpstr>
      <vt:lpstr>Costs, Benefits, and Importance of Appropriately Handling Complaints</vt:lpstr>
      <vt:lpstr>Procedures for Handling Complaints</vt:lpstr>
    </vt:vector>
  </TitlesOfParts>
  <Company>Stanly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Indicator 2.03 -  Resolve conflicts with/for customers to encourage repeat business</dc:title>
  <dc:creator>Amanda Melton</dc:creator>
  <cp:lastModifiedBy>Karen Isbell</cp:lastModifiedBy>
  <cp:revision>13</cp:revision>
  <dcterms:created xsi:type="dcterms:W3CDTF">2011-09-12T16:34:02Z</dcterms:created>
  <dcterms:modified xsi:type="dcterms:W3CDTF">2014-02-26T16:48:56Z</dcterms:modified>
</cp:coreProperties>
</file>