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5" r:id="rId17"/>
    <p:sldId id="276" r:id="rId18"/>
    <p:sldId id="277" r:id="rId19"/>
    <p:sldId id="278" r:id="rId20"/>
    <p:sldId id="279" r:id="rId21"/>
    <p:sldId id="282" r:id="rId22"/>
    <p:sldId id="283" r:id="rId23"/>
    <p:sldId id="284" r:id="rId24"/>
    <p:sldId id="285" r:id="rId25"/>
    <p:sldId id="286" r:id="rId26"/>
    <p:sldId id="287" r:id="rId27"/>
    <p:sldId id="288" r:id="rId28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C6630-F911-47EE-B8DA-DAEEA0156D5C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0CDC8-23C8-4A99-B61F-99902A20A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49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0CDC8-23C8-4A99-B61F-99902A20A4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2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B32461A-250E-4A29-9E9B-599CA3838FA1}" type="datetime1">
              <a:rPr lang="en-US" smtClean="0"/>
              <a:pPr/>
              <a:t>2/25/2014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2/25/2014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823242C-D747-4ADD-80D8-99421268E3A8}" type="datetime1">
              <a:rPr lang="en-US" smtClean="0"/>
              <a:pPr/>
              <a:t>2/25/2014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619582"/>
            <a:ext cx="3313355" cy="368262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2.02 – FOSTER positive relationships with customers to enhance company image.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832741"/>
            <a:ext cx="3309803" cy="848968"/>
          </a:xfrm>
        </p:spPr>
        <p:txBody>
          <a:bodyPr/>
          <a:lstStyle/>
          <a:p>
            <a:r>
              <a:rPr lang="en-US" dirty="0" smtClean="0"/>
              <a:t>Marketing 6621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31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Identify beliefs held by employees who have a customer-service mindset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Talk more about positive customer interactions than negative ones.</a:t>
            </a:r>
          </a:p>
          <a:p>
            <a:r>
              <a:rPr lang="en-US" dirty="0" smtClean="0"/>
              <a:t>View </a:t>
            </a:r>
            <a:r>
              <a:rPr lang="en-US" dirty="0" smtClean="0"/>
              <a:t>negative customer interactions as a way to identify customer’s needs</a:t>
            </a:r>
          </a:p>
          <a:p>
            <a:r>
              <a:rPr lang="en-US" dirty="0" smtClean="0"/>
              <a:t>View your work through the eyes of the customer</a:t>
            </a:r>
          </a:p>
          <a:p>
            <a:r>
              <a:rPr lang="en-US" dirty="0" smtClean="0"/>
              <a:t>Define your functions with the customer in mind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24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Importance of exhibiting a customer-service mindset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Profits are directly tied to customer </a:t>
            </a:r>
            <a:r>
              <a:rPr lang="en-US" dirty="0" smtClean="0"/>
              <a:t>satisfaction </a:t>
            </a:r>
          </a:p>
          <a:p>
            <a:r>
              <a:rPr lang="en-US" dirty="0" smtClean="0"/>
              <a:t>Goodwill is developed (positive feelings)</a:t>
            </a:r>
            <a:endParaRPr lang="en-US" dirty="0" smtClean="0"/>
          </a:p>
          <a:p>
            <a:r>
              <a:rPr lang="en-US" dirty="0" smtClean="0"/>
              <a:t>Information from customers helps with  </a:t>
            </a:r>
            <a:r>
              <a:rPr lang="en-US" dirty="0" smtClean="0"/>
              <a:t>buying decisions</a:t>
            </a:r>
          </a:p>
          <a:p>
            <a:r>
              <a:rPr lang="en-US" dirty="0" smtClean="0"/>
              <a:t>Avoids </a:t>
            </a:r>
            <a:r>
              <a:rPr lang="en-US" dirty="0" smtClean="0"/>
              <a:t>loss of </a:t>
            </a:r>
            <a:r>
              <a:rPr lang="en-US" dirty="0" smtClean="0"/>
              <a:t>sales due to customer dissatisfaction</a:t>
            </a:r>
            <a:endParaRPr lang="en-US" dirty="0" smtClean="0"/>
          </a:p>
          <a:p>
            <a:r>
              <a:rPr lang="en-US" dirty="0" smtClean="0"/>
              <a:t>Avoids markdowns and </a:t>
            </a:r>
            <a:r>
              <a:rPr lang="en-US" dirty="0" smtClean="0"/>
              <a:t>loss of profit due to sales </a:t>
            </a:r>
            <a:r>
              <a:rPr lang="en-US" dirty="0" smtClean="0"/>
              <a:t>returns</a:t>
            </a:r>
          </a:p>
          <a:p>
            <a:r>
              <a:rPr lang="en-US" dirty="0" smtClean="0"/>
              <a:t>Avoids delays in </a:t>
            </a:r>
            <a:r>
              <a:rPr lang="en-US" dirty="0" smtClean="0"/>
              <a:t>sales that result in longer interest payments on loans to purchase items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0689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Occasions for exhibiting customer-service mindset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 smtClean="0"/>
              <a:t>When a customer is upset and angry, the employee should act quickly to correct the mistake.</a:t>
            </a:r>
          </a:p>
          <a:p>
            <a:pPr indent="0">
              <a:buNone/>
            </a:pPr>
            <a:endParaRPr lang="en-US" dirty="0"/>
          </a:p>
          <a:p>
            <a:pPr indent="0">
              <a:buNone/>
            </a:pPr>
            <a:r>
              <a:rPr lang="en-US" dirty="0" smtClean="0"/>
              <a:t>Employee should demonstrate a focus of attention on the customer when there is a problem.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75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Guidelines for exhibiting customer-service mindset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 regularly </a:t>
            </a:r>
            <a:r>
              <a:rPr lang="en-US" dirty="0" smtClean="0"/>
              <a:t>by gathering constant customer </a:t>
            </a:r>
            <a:r>
              <a:rPr lang="en-US" dirty="0" smtClean="0"/>
              <a:t>feedback</a:t>
            </a:r>
          </a:p>
          <a:p>
            <a:r>
              <a:rPr lang="en-US" dirty="0" smtClean="0"/>
              <a:t>Measure internally for employee satisfaction</a:t>
            </a:r>
          </a:p>
          <a:p>
            <a:r>
              <a:rPr lang="en-US" dirty="0" smtClean="0"/>
              <a:t>Link bonuses to c</a:t>
            </a:r>
            <a:r>
              <a:rPr lang="en-US" dirty="0" smtClean="0"/>
              <a:t>ustomer satisfaction </a:t>
            </a:r>
            <a:r>
              <a:rPr lang="en-US" dirty="0" smtClean="0"/>
              <a:t>(incentives)</a:t>
            </a:r>
          </a:p>
          <a:p>
            <a:r>
              <a:rPr lang="en-US" dirty="0" smtClean="0"/>
              <a:t>Link customer satisfaction </a:t>
            </a:r>
            <a:r>
              <a:rPr lang="en-US" dirty="0" smtClean="0"/>
              <a:t>back to </a:t>
            </a:r>
            <a:r>
              <a:rPr lang="en-US" dirty="0" smtClean="0"/>
              <a:t>other business goals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Demonstrate a customer-service mindset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Employee shows clear, relentless, unwavering focus on the customers. </a:t>
            </a:r>
          </a:p>
          <a:p>
            <a:r>
              <a:rPr lang="en-US" dirty="0" smtClean="0"/>
              <a:t>Internal customer (co-workers) satisfaction is important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18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orientation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Listening to and understanding the customer. Customer satisfaction is high priority.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97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35" y="1027664"/>
            <a:ext cx="7620321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Relationship between communication and service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Clear communications from sales personnel will ensure customer buys the product that best suits his needs.  </a:t>
            </a:r>
          </a:p>
          <a:p>
            <a:r>
              <a:rPr lang="en-US" dirty="0" smtClean="0"/>
              <a:t>If </a:t>
            </a:r>
            <a:r>
              <a:rPr lang="en-US" dirty="0"/>
              <a:t>there is a problem, then clear communication is imperative so that the employee can act precisely and quickly to clear up the problem for the customer.  </a:t>
            </a:r>
          </a:p>
          <a:p>
            <a:r>
              <a:rPr lang="en-US" dirty="0" smtClean="0"/>
              <a:t>Clear </a:t>
            </a:r>
            <a:r>
              <a:rPr lang="en-US" dirty="0"/>
              <a:t>communication is again necessary in record keeping so that the data can be used to influence future business decisions</a:t>
            </a:r>
          </a:p>
          <a:p>
            <a:r>
              <a:rPr lang="en-US" dirty="0" smtClean="0"/>
              <a:t>Clear </a:t>
            </a:r>
            <a:r>
              <a:rPr lang="en-US" dirty="0"/>
              <a:t>communications to receive feedback from customers and employees on satisfaction levels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25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Different Ways employees demonstrate service orientation.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51865" y="2438400"/>
            <a:ext cx="3643935" cy="31242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1600" dirty="0"/>
              <a:t>Greets the person promptly and courteously. </a:t>
            </a:r>
          </a:p>
          <a:p>
            <a:pPr lvl="0">
              <a:lnSpc>
                <a:spcPct val="100000"/>
              </a:lnSpc>
            </a:pPr>
            <a:r>
              <a:rPr lang="en-US" sz="1600" dirty="0"/>
              <a:t>Pays attention to the person. </a:t>
            </a:r>
          </a:p>
          <a:p>
            <a:pPr lvl="0">
              <a:lnSpc>
                <a:spcPct val="100000"/>
              </a:lnSpc>
            </a:pPr>
            <a:r>
              <a:rPr lang="en-US" sz="1600" dirty="0"/>
              <a:t>Asks questions to determine </a:t>
            </a:r>
            <a:r>
              <a:rPr lang="en-US" sz="1600" dirty="0" smtClean="0"/>
              <a:t>the person's </a:t>
            </a:r>
            <a:r>
              <a:rPr lang="en-US" sz="1600" dirty="0"/>
              <a:t>needs. </a:t>
            </a:r>
          </a:p>
          <a:p>
            <a:pPr lvl="0">
              <a:lnSpc>
                <a:spcPct val="100000"/>
              </a:lnSpc>
            </a:pPr>
            <a:r>
              <a:rPr lang="en-US" sz="1600" dirty="0"/>
              <a:t>Listens carefully and empathizes with the person's concerns. </a:t>
            </a:r>
          </a:p>
          <a:p>
            <a:pPr lvl="0">
              <a:lnSpc>
                <a:spcPct val="100000"/>
              </a:lnSpc>
            </a:pPr>
            <a:r>
              <a:rPr lang="en-US" sz="1600" dirty="0"/>
              <a:t>Offers relevant information. </a:t>
            </a:r>
          </a:p>
          <a:p>
            <a:pPr lvl="0">
              <a:lnSpc>
                <a:spcPct val="100000"/>
              </a:lnSpc>
            </a:pPr>
            <a:r>
              <a:rPr lang="en-US" sz="1600" dirty="0"/>
              <a:t>Summarizes to check for understanding. </a:t>
            </a:r>
          </a:p>
          <a:p>
            <a:pPr lvl="0">
              <a:lnSpc>
                <a:spcPct val="100000"/>
              </a:lnSpc>
            </a:pPr>
            <a:r>
              <a:rPr lang="en-US" sz="1600" dirty="0"/>
              <a:t>Acts or agrees on a clear course of action.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648199" y="2438400"/>
            <a:ext cx="3638127" cy="31242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1600" dirty="0"/>
              <a:t>Tries to do better than expected. </a:t>
            </a:r>
          </a:p>
          <a:p>
            <a:pPr lvl="0">
              <a:lnSpc>
                <a:spcPct val="100000"/>
              </a:lnSpc>
            </a:pPr>
            <a:r>
              <a:rPr lang="en-US" sz="1600" dirty="0"/>
              <a:t>Asks questions to check for satisfaction. </a:t>
            </a:r>
          </a:p>
          <a:p>
            <a:pPr lvl="0">
              <a:lnSpc>
                <a:spcPct val="100000"/>
              </a:lnSpc>
            </a:pPr>
            <a:r>
              <a:rPr lang="en-US" sz="1600" dirty="0"/>
              <a:t>Follows through. </a:t>
            </a:r>
          </a:p>
          <a:p>
            <a:pPr lvl="0">
              <a:lnSpc>
                <a:spcPct val="100000"/>
              </a:lnSpc>
            </a:pPr>
            <a:r>
              <a:rPr lang="en-US" sz="1600" dirty="0"/>
              <a:t>Thanks the individual. </a:t>
            </a:r>
          </a:p>
          <a:p>
            <a:pPr lvl="0">
              <a:lnSpc>
                <a:spcPct val="100000"/>
              </a:lnSpc>
            </a:pPr>
            <a:r>
              <a:rPr lang="en-US" sz="1600" dirty="0"/>
              <a:t>Takes surveys to determine people's needs. </a:t>
            </a:r>
          </a:p>
          <a:p>
            <a:pPr lvl="0">
              <a:lnSpc>
                <a:spcPct val="100000"/>
              </a:lnSpc>
            </a:pPr>
            <a:r>
              <a:rPr lang="en-US" sz="1600" dirty="0"/>
              <a:t>Is courteous to citizens, clients, patients, etc. 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Does not "pass the buck.</a:t>
            </a:r>
            <a:r>
              <a:rPr lang="en-US" sz="1600" dirty="0" smtClean="0"/>
              <a:t>” (Play the “blame” game)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83108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428698" cy="1143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Procedures for reinforcing a service orientation through communication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customer surveys to pinpoint areas for improvement</a:t>
            </a:r>
          </a:p>
          <a:p>
            <a:r>
              <a:rPr lang="en-US" dirty="0" smtClean="0"/>
              <a:t>Use </a:t>
            </a:r>
            <a:r>
              <a:rPr lang="en-US" dirty="0"/>
              <a:t>employee surveys to pinpoint areas for improvement</a:t>
            </a:r>
          </a:p>
          <a:p>
            <a:r>
              <a:rPr lang="en-US" dirty="0" smtClean="0"/>
              <a:t>Develop </a:t>
            </a:r>
            <a:r>
              <a:rPr lang="en-US" dirty="0"/>
              <a:t>a follow up procedure to determine levels of customer satisfaction after the sale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60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What is the purpose of Adapting communication to a client’s cultural or social community?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-342900">
              <a:buFont typeface="+mj-lt"/>
              <a:buAutoNum type="arabicPeriod"/>
            </a:pPr>
            <a:r>
              <a:rPr lang="en-US" dirty="0" smtClean="0"/>
              <a:t>To avoid offending clients with your lack of sensitivity to their needs.</a:t>
            </a:r>
          </a:p>
          <a:p>
            <a:pPr marL="68580" indent="-342900">
              <a:buFont typeface="+mj-lt"/>
              <a:buAutoNum type="arabicPeriod"/>
            </a:pPr>
            <a:r>
              <a:rPr lang="en-US" dirty="0" smtClean="0"/>
              <a:t>To better assist clients to make the right purchase for their needs.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08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What is the importance of context in communication?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Context is the surrounding story or thought process of a communicated idea.  It is what helps get the point across. 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wrong context can completely skew the meaning. </a:t>
            </a:r>
          </a:p>
        </p:txBody>
      </p:sp>
    </p:spTree>
    <p:extLst>
      <p:ext uri="{BB962C8B-B14F-4D97-AF65-F5344CB8AC3E}">
        <p14:creationId xmlns:p14="http://schemas.microsoft.com/office/powerpoint/2010/main" val="1789603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Reasons for adapting communication to the cultural or social differences among clients.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25780" indent="-457200">
              <a:buFont typeface="+mj-lt"/>
              <a:buAutoNum type="arabicPeriod"/>
            </a:pPr>
            <a:r>
              <a:rPr lang="en-US" dirty="0" smtClean="0"/>
              <a:t>Our market is very global and therefore impacts many different </a:t>
            </a:r>
            <a:r>
              <a:rPr lang="en-US" dirty="0"/>
              <a:t>cultures socially and geographically.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success of all companies depends on their abilities to understand cultural differences and work with them to keep all customers happy and well-informed to make the best buying </a:t>
            </a:r>
            <a:r>
              <a:rPr lang="en-US" dirty="0" smtClean="0"/>
              <a:t>decisions.</a:t>
            </a:r>
            <a:endParaRPr lang="en-US" dirty="0"/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It </a:t>
            </a:r>
            <a:r>
              <a:rPr lang="en-US" dirty="0"/>
              <a:t>is impossible to achieve customer satisfaction without clearly communicating product features and </a:t>
            </a:r>
            <a:r>
              <a:rPr lang="en-US" dirty="0" smtClean="0"/>
              <a:t>benefits.</a:t>
            </a:r>
            <a:endParaRPr lang="en-US" dirty="0"/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Clients </a:t>
            </a:r>
            <a:r>
              <a:rPr lang="en-US" dirty="0"/>
              <a:t>could be offended by your lack of understanding of their culture’s typical use of a </a:t>
            </a:r>
            <a:r>
              <a:rPr lang="en-US" dirty="0" smtClean="0"/>
              <a:t>product.</a:t>
            </a:r>
            <a:endParaRPr lang="en-US" dirty="0"/>
          </a:p>
          <a:p>
            <a:pPr marL="52578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0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Skills associated with adapting communication.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Empathy – Risk taking – Problem solving</a:t>
            </a:r>
          </a:p>
          <a:p>
            <a:pPr marL="68580" indent="0">
              <a:buNone/>
            </a:pPr>
            <a:endParaRPr lang="en-US" dirty="0" smtClean="0"/>
          </a:p>
          <a:p>
            <a:pPr lvl="2"/>
            <a:r>
              <a:rPr lang="en-US" dirty="0" smtClean="0"/>
              <a:t>Being patient, flexible, and empathetic are key personality traits when dealing with communication barriers.</a:t>
            </a:r>
          </a:p>
        </p:txBody>
      </p:sp>
    </p:spTree>
    <p:extLst>
      <p:ext uri="{BB962C8B-B14F-4D97-AF65-F5344CB8AC3E}">
        <p14:creationId xmlns:p14="http://schemas.microsoft.com/office/powerpoint/2010/main" val="2944760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Different ways to adapt communication to the cultural or social environment of clients.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25780" indent="-457200">
              <a:buFont typeface="+mj-lt"/>
              <a:buAutoNum type="arabicPeriod"/>
            </a:pPr>
            <a:r>
              <a:rPr lang="en-US" dirty="0" smtClean="0"/>
              <a:t>Language</a:t>
            </a:r>
            <a:endParaRPr lang="en-US" dirty="0"/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Material </a:t>
            </a:r>
            <a:r>
              <a:rPr lang="en-US" dirty="0"/>
              <a:t>culture (understand the way a country makes products and you will understand how they value the products)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Aesthetics </a:t>
            </a:r>
            <a:r>
              <a:rPr lang="en-US" dirty="0"/>
              <a:t>(what a culture considers valuable or beautiful)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Social </a:t>
            </a:r>
            <a:r>
              <a:rPr lang="en-US" dirty="0"/>
              <a:t>organization (what is acceptable in a culture)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Religious </a:t>
            </a:r>
            <a:r>
              <a:rPr lang="en-US" dirty="0"/>
              <a:t>beliefs, attitudes, values, space and time </a:t>
            </a:r>
          </a:p>
        </p:txBody>
      </p:sp>
    </p:spTree>
    <p:extLst>
      <p:ext uri="{BB962C8B-B14F-4D97-AF65-F5344CB8AC3E}">
        <p14:creationId xmlns:p14="http://schemas.microsoft.com/office/powerpoint/2010/main" val="2724540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Explain the nature of customer inquiries.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Inquiries can be sincere or hidden</a:t>
            </a:r>
          </a:p>
          <a:p>
            <a:pPr lvl="2"/>
            <a:r>
              <a:rPr lang="en-US" dirty="0" smtClean="0"/>
              <a:t>Ex: Sometimes “price” is the hidden problem and the customer will complain about color</a:t>
            </a:r>
          </a:p>
        </p:txBody>
      </p:sp>
    </p:spTree>
    <p:extLst>
      <p:ext uri="{BB962C8B-B14F-4D97-AF65-F5344CB8AC3E}">
        <p14:creationId xmlns:p14="http://schemas.microsoft.com/office/powerpoint/2010/main" val="3140458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Identify the types of customer inquiries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183510"/>
          </a:xfrm>
        </p:spPr>
        <p:txBody>
          <a:bodyPr>
            <a:normAutofit fontScale="92500"/>
          </a:bodyPr>
          <a:lstStyle/>
          <a:p>
            <a:pPr marL="525780" indent="-457200">
              <a:buFont typeface="+mj-lt"/>
              <a:buAutoNum type="arabicPeriod"/>
            </a:pPr>
            <a:r>
              <a:rPr lang="en-US" dirty="0" smtClean="0"/>
              <a:t>Merchandise </a:t>
            </a:r>
            <a:endParaRPr lang="en-US" dirty="0"/>
          </a:p>
          <a:p>
            <a:pPr lvl="1"/>
            <a:r>
              <a:rPr lang="en-US" dirty="0" smtClean="0"/>
              <a:t>Defective</a:t>
            </a:r>
            <a:r>
              <a:rPr lang="en-US" dirty="0"/>
              <a:t>, wrong size or color, damaged, improper </a:t>
            </a:r>
            <a:r>
              <a:rPr lang="en-US" dirty="0" smtClean="0"/>
              <a:t>labeling, not </a:t>
            </a:r>
            <a:r>
              <a:rPr lang="en-US" dirty="0"/>
              <a:t>meeting customer needs, customer purchased the wrong </a:t>
            </a:r>
            <a:r>
              <a:rPr lang="en-US" dirty="0" smtClean="0"/>
              <a:t>product</a:t>
            </a:r>
            <a:endParaRPr lang="en-US" dirty="0"/>
          </a:p>
          <a:p>
            <a:pPr marL="525780" indent="-457200">
              <a:buFont typeface="+mj-lt"/>
              <a:buAutoNum type="arabicPeriod"/>
            </a:pPr>
            <a:r>
              <a:rPr lang="en-US" dirty="0"/>
              <a:t>S</a:t>
            </a:r>
            <a:r>
              <a:rPr lang="en-US" dirty="0" smtClean="0"/>
              <a:t>tore </a:t>
            </a:r>
            <a:r>
              <a:rPr lang="en-US" dirty="0"/>
              <a:t>personnel </a:t>
            </a:r>
            <a:endParaRPr lang="en-US" dirty="0" smtClean="0"/>
          </a:p>
          <a:p>
            <a:pPr lvl="1"/>
            <a:r>
              <a:rPr lang="en-US" dirty="0" smtClean="0"/>
              <a:t>High </a:t>
            </a:r>
            <a:r>
              <a:rPr lang="en-US" dirty="0"/>
              <a:t>pressure sales, rudeness, providing insufficient product information, being </a:t>
            </a:r>
            <a:r>
              <a:rPr lang="en-US" dirty="0" smtClean="0"/>
              <a:t>inaccurate</a:t>
            </a:r>
            <a:endParaRPr lang="en-US" dirty="0"/>
          </a:p>
          <a:p>
            <a:pPr marL="525780" indent="-457200">
              <a:buFont typeface="+mj-lt"/>
              <a:buAutoNum type="arabicPeriod"/>
            </a:pPr>
            <a:r>
              <a:rPr lang="en-US" dirty="0"/>
              <a:t>B</a:t>
            </a:r>
            <a:r>
              <a:rPr lang="en-US" dirty="0" smtClean="0"/>
              <a:t>usiness </a:t>
            </a:r>
          </a:p>
          <a:p>
            <a:pPr lvl="1"/>
            <a:r>
              <a:rPr lang="en-US" dirty="0" smtClean="0"/>
              <a:t>Unhappy </a:t>
            </a:r>
            <a:r>
              <a:rPr lang="en-US" dirty="0"/>
              <a:t>with the number and types of services offered, unhappy with business policies)</a:t>
            </a:r>
          </a:p>
          <a:p>
            <a:pPr marL="52578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651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Know your Company!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must understand how to apply company policies to each situation in order to remain fair.</a:t>
            </a:r>
          </a:p>
          <a:p>
            <a:r>
              <a:rPr lang="en-US" dirty="0" smtClean="0"/>
              <a:t>You </a:t>
            </a:r>
            <a:r>
              <a:rPr lang="en-US" dirty="0"/>
              <a:t>must know the company capabilities in order to handle the customer inquiry rapidly and </a:t>
            </a:r>
            <a:r>
              <a:rPr lang="en-US" dirty="0" smtClean="0"/>
              <a:t>satisfactorily</a:t>
            </a:r>
          </a:p>
          <a:p>
            <a:endParaRPr lang="en-US" dirty="0"/>
          </a:p>
          <a:p>
            <a:r>
              <a:rPr lang="en-US" dirty="0" smtClean="0"/>
              <a:t>Ex: Policies, History, Capabilities, etc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754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product knowledge?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Product knowledge is a necessity in order to respond to the customer situation in the best manner.</a:t>
            </a:r>
          </a:p>
          <a:p>
            <a:r>
              <a:rPr lang="en-US" dirty="0" smtClean="0"/>
              <a:t>Product </a:t>
            </a:r>
            <a:r>
              <a:rPr lang="en-US" dirty="0"/>
              <a:t>knowledge is needed to understand the customer’s problem with a product</a:t>
            </a:r>
          </a:p>
          <a:p>
            <a:r>
              <a:rPr lang="en-US" dirty="0" smtClean="0"/>
              <a:t>Understanding </a:t>
            </a:r>
            <a:r>
              <a:rPr lang="en-US" dirty="0"/>
              <a:t>of the product makes it easier to understand the company policy in respect to the product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547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handle customer inquiries: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05807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Listen to determine reason for complaint </a:t>
            </a:r>
            <a:endParaRPr lang="en-US" dirty="0" smtClean="0"/>
          </a:p>
          <a:p>
            <a:pPr marL="365760" lvl="1" indent="0">
              <a:buNone/>
            </a:pPr>
            <a:r>
              <a:rPr lang="en-US" dirty="0" smtClean="0"/>
              <a:t>	(</a:t>
            </a:r>
            <a:r>
              <a:rPr lang="en-US" dirty="0"/>
              <a:t>shows a concerned attitude)</a:t>
            </a:r>
          </a:p>
          <a:p>
            <a:r>
              <a:rPr lang="en-US" dirty="0" smtClean="0"/>
              <a:t>Restate </a:t>
            </a:r>
            <a:r>
              <a:rPr lang="en-US" dirty="0"/>
              <a:t>the complaint </a:t>
            </a:r>
            <a:endParaRPr lang="en-US" dirty="0" smtClean="0"/>
          </a:p>
          <a:p>
            <a:pPr marL="365760" lvl="1" indent="0">
              <a:buNone/>
            </a:pPr>
            <a:r>
              <a:rPr lang="en-US" dirty="0" smtClean="0"/>
              <a:t>	(</a:t>
            </a:r>
            <a:r>
              <a:rPr lang="en-US" dirty="0"/>
              <a:t>show your understanding of the problem)</a:t>
            </a:r>
          </a:p>
          <a:p>
            <a:r>
              <a:rPr lang="en-US" dirty="0" smtClean="0"/>
              <a:t>Investigate </a:t>
            </a:r>
            <a:r>
              <a:rPr lang="en-US" dirty="0"/>
              <a:t>the problem </a:t>
            </a:r>
            <a:endParaRPr lang="en-US" dirty="0" smtClean="0"/>
          </a:p>
          <a:p>
            <a:pPr marL="365760" lvl="1" indent="0">
              <a:buNone/>
            </a:pPr>
            <a:r>
              <a:rPr lang="en-US" dirty="0" smtClean="0"/>
              <a:t>	(</a:t>
            </a:r>
            <a:r>
              <a:rPr lang="en-US" dirty="0"/>
              <a:t>determine how to handle)</a:t>
            </a:r>
          </a:p>
          <a:p>
            <a:r>
              <a:rPr lang="en-US" dirty="0" smtClean="0"/>
              <a:t>Explain </a:t>
            </a:r>
            <a:r>
              <a:rPr lang="en-US" dirty="0"/>
              <a:t>the store policy </a:t>
            </a:r>
            <a:endParaRPr lang="en-US" dirty="0" smtClean="0"/>
          </a:p>
          <a:p>
            <a:pPr marL="685800" lvl="2" indent="0">
              <a:buNone/>
            </a:pPr>
            <a:r>
              <a:rPr lang="en-US" dirty="0" smtClean="0"/>
              <a:t>	(</a:t>
            </a:r>
            <a:r>
              <a:rPr lang="en-US" dirty="0"/>
              <a:t>desire to maintain fairness by following store </a:t>
            </a:r>
            <a:r>
              <a:rPr lang="en-US" dirty="0" smtClean="0"/>
              <a:t>	policy)</a:t>
            </a:r>
            <a:endParaRPr lang="en-US" dirty="0"/>
          </a:p>
          <a:p>
            <a:r>
              <a:rPr lang="en-US" dirty="0" smtClean="0"/>
              <a:t>Take </a:t>
            </a:r>
            <a:r>
              <a:rPr lang="en-US" dirty="0"/>
              <a:t>action </a:t>
            </a:r>
          </a:p>
          <a:p>
            <a:pPr marL="685800" lvl="2" indent="0">
              <a:buNone/>
            </a:pPr>
            <a:r>
              <a:rPr lang="en-US" dirty="0" smtClean="0"/>
              <a:t>	(</a:t>
            </a:r>
            <a:r>
              <a:rPr lang="en-US" dirty="0"/>
              <a:t>quick action makes the customer feel </a:t>
            </a:r>
            <a:r>
              <a:rPr lang="en-US" dirty="0" smtClean="0"/>
              <a:t>	important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411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 business policy: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</a:t>
            </a:r>
            <a:r>
              <a:rPr lang="en-US" dirty="0" smtClean="0"/>
              <a:t>eneral </a:t>
            </a:r>
            <a:r>
              <a:rPr lang="en-US" dirty="0" smtClean="0"/>
              <a:t>rules </a:t>
            </a:r>
            <a:r>
              <a:rPr lang="en-US" dirty="0"/>
              <a:t>that personnel should follow in order to avoid misunderstandings and apply fair and consistent treatment to all situations </a:t>
            </a:r>
          </a:p>
        </p:txBody>
      </p:sp>
    </p:spTree>
    <p:extLst>
      <p:ext uri="{BB962C8B-B14F-4D97-AF65-F5344CB8AC3E}">
        <p14:creationId xmlns:p14="http://schemas.microsoft.com/office/powerpoint/2010/main" val="1104949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Characteristics of effective business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5780" indent="-457200">
              <a:buFont typeface="+mj-lt"/>
              <a:buAutoNum type="arabicPeriod"/>
            </a:pPr>
            <a:r>
              <a:rPr lang="en-US" dirty="0" smtClean="0"/>
              <a:t>Goal </a:t>
            </a:r>
            <a:r>
              <a:rPr lang="en-US" dirty="0"/>
              <a:t>should be customer </a:t>
            </a:r>
            <a:r>
              <a:rPr lang="en-US" dirty="0" smtClean="0"/>
              <a:t>satisfaction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/>
              <a:t>P</a:t>
            </a:r>
            <a:r>
              <a:rPr lang="en-US" dirty="0" smtClean="0"/>
              <a:t>olicy </a:t>
            </a:r>
            <a:r>
              <a:rPr lang="en-US" dirty="0"/>
              <a:t>should be used consistently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Policy </a:t>
            </a:r>
            <a:r>
              <a:rPr lang="en-US" dirty="0"/>
              <a:t>should be flexible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Policies </a:t>
            </a:r>
            <a:r>
              <a:rPr lang="en-US" dirty="0"/>
              <a:t>should be well understood by employees</a:t>
            </a:r>
          </a:p>
          <a:p>
            <a:pPr marL="52578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378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 business’ have policies?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policies create a business image and help you to consistently maintain that image.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738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policies that affect customers: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Purchase policies</a:t>
            </a:r>
          </a:p>
          <a:p>
            <a:r>
              <a:rPr lang="en-US" dirty="0" smtClean="0"/>
              <a:t>Return and exchange policies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7394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employee’s role in interpreting business policies.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Employees are the ones dealing with customer inquiries and must learn how to apply business policies to each situation.</a:t>
            </a:r>
          </a:p>
          <a:p>
            <a:r>
              <a:rPr lang="en-US" dirty="0" smtClean="0"/>
              <a:t>Clear policies must be communicated to employees so they will understand how to implement them.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196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Business policies should be interpreted when…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</a:t>
            </a:r>
            <a:r>
              <a:rPr lang="en-US" dirty="0"/>
              <a:t>situation is unique </a:t>
            </a:r>
            <a:r>
              <a:rPr lang="en-US" dirty="0" smtClean="0"/>
              <a:t>and different,    policies </a:t>
            </a:r>
            <a:r>
              <a:rPr lang="en-US" dirty="0"/>
              <a:t>must sometimes be adjusted to fit the occasion while maintaining their initial </a:t>
            </a:r>
            <a:r>
              <a:rPr lang="en-US" dirty="0" smtClean="0"/>
              <a:t>integrity.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38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Guidelines for interpreting business policies to customers.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5780" indent="-457200">
              <a:buFont typeface="+mj-lt"/>
              <a:buAutoNum type="arabicPeriod"/>
            </a:pPr>
            <a:r>
              <a:rPr lang="en-US" dirty="0" smtClean="0"/>
              <a:t>State </a:t>
            </a:r>
            <a:r>
              <a:rPr lang="en-US" dirty="0"/>
              <a:t>the policy and explain how it applies to the situation. 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Stress </a:t>
            </a:r>
            <a:r>
              <a:rPr lang="en-US" dirty="0"/>
              <a:t>the desire to maintain fairness through the use of the policy  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Remain </a:t>
            </a:r>
            <a:r>
              <a:rPr lang="en-US" dirty="0"/>
              <a:t>calm.  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Answer </a:t>
            </a:r>
            <a:r>
              <a:rPr lang="en-US" dirty="0"/>
              <a:t>any questions on store policy</a:t>
            </a:r>
          </a:p>
          <a:p>
            <a:pPr marL="52578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9047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CLUDESESSION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166</TotalTime>
  <Words>1134</Words>
  <Application>Microsoft Office PowerPoint</Application>
  <PresentationFormat>On-screen Show (4:3)</PresentationFormat>
  <Paragraphs>126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Austin</vt:lpstr>
      <vt:lpstr>2.02 – FOSTER positive relationships with customers to enhance company image.</vt:lpstr>
      <vt:lpstr>Identify beliefs held by employees who have a customer-service mindset</vt:lpstr>
      <vt:lpstr>Importance of exhibiting a customer-service mindset</vt:lpstr>
      <vt:lpstr>Occasions for exhibiting customer-service mindset</vt:lpstr>
      <vt:lpstr>Guidelines for exhibiting customer-service mindset</vt:lpstr>
      <vt:lpstr>Demonstrate a customer-service mindset</vt:lpstr>
      <vt:lpstr>Service orientation</vt:lpstr>
      <vt:lpstr>The Relationship between communication and service</vt:lpstr>
      <vt:lpstr>Different Ways employees demonstrate service orientation.</vt:lpstr>
      <vt:lpstr>Procedures for reinforcing a service orientation through communication</vt:lpstr>
      <vt:lpstr>What is the purpose of Adapting communication to a client’s cultural or social community?</vt:lpstr>
      <vt:lpstr>What is the importance of context in communication?</vt:lpstr>
      <vt:lpstr>Reasons for adapting communication to the cultural or social differences among clients.</vt:lpstr>
      <vt:lpstr>Skills associated with adapting communication.</vt:lpstr>
      <vt:lpstr>Different ways to adapt communication to the cultural or social environment of clients.</vt:lpstr>
      <vt:lpstr>Explain the nature of customer inquiries.</vt:lpstr>
      <vt:lpstr>Identify the types of customer inquiries</vt:lpstr>
      <vt:lpstr>Know your Company!</vt:lpstr>
      <vt:lpstr>Why product knowledge?</vt:lpstr>
      <vt:lpstr>How to handle customer inquiries:</vt:lpstr>
      <vt:lpstr>Term business policy:</vt:lpstr>
      <vt:lpstr>Characteristics of effective business policies</vt:lpstr>
      <vt:lpstr>Why do business’ have policies?</vt:lpstr>
      <vt:lpstr>Types of policies that affect customers:</vt:lpstr>
      <vt:lpstr>The employee’s role in interpreting business policies.</vt:lpstr>
      <vt:lpstr>Business policies should be interpreted when…</vt:lpstr>
      <vt:lpstr>Guidelines for interpreting business policies to customers.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2.02 – FOSTER positive relationships with customers to enhance company image.</dc:title>
  <dc:creator>Rose Burds</dc:creator>
  <cp:lastModifiedBy>Karen Isbell</cp:lastModifiedBy>
  <cp:revision>18</cp:revision>
  <dcterms:created xsi:type="dcterms:W3CDTF">2011-09-14T03:01:46Z</dcterms:created>
  <dcterms:modified xsi:type="dcterms:W3CDTF">2014-02-25T16:00:37Z</dcterms:modified>
</cp:coreProperties>
</file>