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>
        <p:scale>
          <a:sx n="70" d="100"/>
          <a:sy n="70" d="100"/>
        </p:scale>
        <p:origin x="-12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2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5815F-6701-403C-9448-FB3D7F17B211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79B0C-780A-4659-A214-22BF485AEA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85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79B0C-780A-4659-A214-22BF485AEA8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DFD656-0A49-4F9F-81DF-C5531BCD7565}" type="slidenum">
              <a:rPr lang="en-US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69EBB6-192E-4B49-91DD-3E5EF1581E17}" type="slidenum">
              <a:rPr lang="en-US"/>
              <a:pPr eaLnBrk="1" hangingPunct="1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F906F2-B605-4D84-A65E-8E69FCD3B2CE}" type="slidenum">
              <a:rPr lang="en-US"/>
              <a:pPr eaLnBrk="1" hangingPunct="1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2F10C1-3F59-4F13-8308-BB23535BCB59}" type="slidenum">
              <a:rPr lang="en-US"/>
              <a:pPr eaLnBrk="1" hangingPunct="1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591FE7-FECB-4174-9CA0-D81C0637F376}" type="slidenum">
              <a:rPr lang="en-US"/>
              <a:pPr eaLnBrk="1" hangingPunct="1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165" indent="-2800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0254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8356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6458" indent="-22405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4559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2661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0763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08865" indent="-2240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3F0B7E-BA77-47FF-96B6-03DE90E4EC01}" type="slidenum">
              <a:rPr lang="en-US"/>
              <a:pPr eaLnBrk="1" hangingPunct="1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6E1FA3-CFCC-4690-AC52-6D69104CE0C6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BE206D4-03DB-488E-BC9A-575DD86BFF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Marketing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Indicator 2.01 </a:t>
            </a:r>
            <a:r>
              <a:rPr lang="en-US" smtClean="0"/>
              <a:t>–</a:t>
            </a:r>
            <a:r>
              <a:rPr smtClean="0"/>
              <a:t> Acquire </a:t>
            </a:r>
            <a:r>
              <a:rPr dirty="0" smtClean="0"/>
              <a:t>the foundational knowledge of selling and understand its nature and scope.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WHAT IS SELLING?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Responding to a consumer needs and wants through </a:t>
            </a:r>
            <a:r>
              <a:rPr lang="en-US" b="1" i="1" dirty="0" smtClean="0"/>
              <a:t>planned, personalized </a:t>
            </a:r>
            <a:r>
              <a:rPr lang="en-US" dirty="0" smtClean="0"/>
              <a:t>communication in order to </a:t>
            </a:r>
            <a:r>
              <a:rPr lang="en-US" b="1" i="1" dirty="0" smtClean="0"/>
              <a:t>influence</a:t>
            </a:r>
            <a:r>
              <a:rPr lang="en-US" dirty="0" smtClean="0"/>
              <a:t> purchase decisions and ensure </a:t>
            </a:r>
            <a:r>
              <a:rPr lang="en-US" b="1" i="1" dirty="0" smtClean="0"/>
              <a:t>satisfaction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Planned – learn about the product</a:t>
            </a:r>
          </a:p>
          <a:p>
            <a:pPr lvl="1"/>
            <a:r>
              <a:rPr lang="en-US" dirty="0" smtClean="0"/>
              <a:t>Personalized – interaction with the customer</a:t>
            </a:r>
          </a:p>
          <a:p>
            <a:pPr lvl="1"/>
            <a:r>
              <a:rPr lang="en-US" dirty="0" smtClean="0"/>
              <a:t>Influence – help the customer make decisions</a:t>
            </a:r>
          </a:p>
          <a:p>
            <a:pPr lvl="1"/>
            <a:r>
              <a:rPr lang="en-US" dirty="0" smtClean="0"/>
              <a:t>Satisfaction – means repeat business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WHO SELLS?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 BUSINESS SELLS!</a:t>
            </a:r>
          </a:p>
          <a:p>
            <a:r>
              <a:rPr lang="en-US" dirty="0" smtClean="0"/>
              <a:t>Manufacturers sell to wholesalers and retailers</a:t>
            </a:r>
          </a:p>
          <a:p>
            <a:r>
              <a:rPr lang="en-US" dirty="0" smtClean="0"/>
              <a:t>Wholesalers sell to retailers</a:t>
            </a:r>
          </a:p>
          <a:p>
            <a:r>
              <a:rPr lang="en-US" dirty="0" smtClean="0"/>
              <a:t>Retailers sell to consumers </a:t>
            </a:r>
          </a:p>
          <a:p>
            <a:r>
              <a:rPr lang="en-US" dirty="0" smtClean="0"/>
              <a:t>Service- selling organizations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Example:  John decided to manufacturer door bells.  He went to a bank and convinced the loan officer to give him a loan to start his business.  After the obtained the loan he began producing doorbells.  He then sold them to Wal-Mart, who sold them to consumers.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200" dirty="0" smtClean="0"/>
              <a:t>WHY DO CONSUMERS BUY?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obtain the goods and services they desire or must have to exist (ultimate consumption)</a:t>
            </a:r>
          </a:p>
          <a:p>
            <a:r>
              <a:rPr lang="en-US" dirty="0" smtClean="0"/>
              <a:t>For resale</a:t>
            </a:r>
          </a:p>
          <a:p>
            <a:r>
              <a:rPr lang="en-US" dirty="0" smtClean="0"/>
              <a:t>For use in business operations</a:t>
            </a:r>
          </a:p>
          <a:p>
            <a:pPr lvl="1"/>
            <a:r>
              <a:rPr lang="en-US" dirty="0" smtClean="0"/>
              <a:t>Used in the production of other goods</a:t>
            </a:r>
          </a:p>
          <a:p>
            <a:pPr lvl="1"/>
            <a:r>
              <a:rPr lang="en-US" dirty="0" smtClean="0"/>
              <a:t>Used to operate the business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Mandy\AppData\Local\Microsoft\Windows\Temporary Internet Files\Content.IE5\9AJY1PC2\MC900056834[1].wm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057400"/>
            <a:ext cx="28956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BUYING MOTIVES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Emotional – based on emotion (ex. Social approval, recognition, power, love, prestige)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Rational – conscious, logical reasons for purchase (ex. Saves time or money, quality, service)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01291"/>
            <a:ext cx="28575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3435927"/>
            <a:ext cx="2362200" cy="273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89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016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Which Buying Motive?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698625"/>
            <a:ext cx="3048000" cy="189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08438"/>
            <a:ext cx="41529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84313"/>
            <a:ext cx="2292350" cy="232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3805238"/>
            <a:ext cx="2595562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7994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 smtClean="0"/>
              <a:t>WHAT IS SOLD?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Tangible items – GOODS</a:t>
            </a:r>
          </a:p>
          <a:p>
            <a:pPr lvl="1"/>
            <a:r>
              <a:rPr lang="en-US" dirty="0" smtClean="0"/>
              <a:t>Can be touched, tasted, seen, smelled, and/or heard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Intangible items – SERVICES</a:t>
            </a:r>
          </a:p>
          <a:p>
            <a:pPr lvl="1"/>
            <a:r>
              <a:rPr lang="en-US" dirty="0" smtClean="0"/>
              <a:t>Productive activities we pay others to perform</a:t>
            </a:r>
          </a:p>
          <a:p>
            <a:pPr lvl="1"/>
            <a:endParaRPr lang="en-US" dirty="0"/>
          </a:p>
        </p:txBody>
      </p:sp>
      <p:pic>
        <p:nvPicPr>
          <p:cNvPr id="2050" name="Picture 2" descr="C:\Users\Mandy\AppData\Local\Microsoft\Windows\Temporary Internet Files\Content.IE5\SEIW4SLX\MC900237775[2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657600"/>
            <a:ext cx="2509319" cy="2488194"/>
          </a:xfrm>
          <a:prstGeom prst="rect">
            <a:avLst/>
          </a:prstGeom>
          <a:noFill/>
        </p:spPr>
      </p:pic>
      <p:pic>
        <p:nvPicPr>
          <p:cNvPr id="2051" name="Picture 3" descr="C:\Users\Mandy\AppData\Local\Microsoft\Windows\Temporary Internet Files\Content.IE5\0INXBIZ2\MP90043118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733800"/>
            <a:ext cx="3124200" cy="2361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WHERE CAN SELLING OCCUR?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Everywhere you have person-to-person contact</a:t>
            </a:r>
          </a:p>
          <a:p>
            <a:pPr lvl="1"/>
            <a:r>
              <a:rPr lang="en-US" dirty="0" smtClean="0"/>
              <a:t>Over the phone</a:t>
            </a:r>
          </a:p>
          <a:p>
            <a:pPr lvl="1"/>
            <a:r>
              <a:rPr lang="en-US" dirty="0" smtClean="0"/>
              <a:t>Over the Internet</a:t>
            </a:r>
          </a:p>
          <a:p>
            <a:pPr lvl="1"/>
            <a:r>
              <a:rPr lang="en-US" dirty="0" smtClean="0"/>
              <a:t>Store</a:t>
            </a:r>
          </a:p>
          <a:p>
            <a:pPr lvl="1"/>
            <a:r>
              <a:rPr lang="en-US" dirty="0" smtClean="0"/>
              <a:t>On your doorstep</a:t>
            </a:r>
          </a:p>
          <a:p>
            <a:pPr lvl="1"/>
            <a:r>
              <a:rPr lang="en-US" dirty="0" smtClean="0"/>
              <a:t>Etc.</a:t>
            </a:r>
            <a:endParaRPr lang="en-US" dirty="0"/>
          </a:p>
        </p:txBody>
      </p:sp>
      <p:pic>
        <p:nvPicPr>
          <p:cNvPr id="3075" name="Picture 3" descr="C:\Users\Mandy\AppData\Local\Microsoft\Windows\Temporary Internet Files\Content.IE5\ZY34DDEO\MP900399494[1]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3950" y="2233930"/>
            <a:ext cx="3749675" cy="2999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PRODUCTS SOLD?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Directly to the user – Direct Distribution</a:t>
            </a:r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sz="2400" dirty="0" smtClean="0"/>
              <a:t>Doctors sell their services directly to their patients</a:t>
            </a:r>
          </a:p>
          <a:p>
            <a:pPr lvl="2"/>
            <a:r>
              <a:rPr lang="en-US" sz="2400" dirty="0" smtClean="0"/>
              <a:t>Farmers sell their produce directly to consumers at roadside stands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000" dirty="0" smtClean="0"/>
              <a:t>Indirectly through intermediaries (wholesalers, retailer, agents, etc.) – Indirect Distribution</a:t>
            </a:r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dirty="0" smtClean="0"/>
              <a:t>A real estate agent sells a house</a:t>
            </a:r>
          </a:p>
          <a:p>
            <a:pPr lvl="2"/>
            <a:r>
              <a:rPr lang="en-US" dirty="0" smtClean="0"/>
              <a:t>Food lion purchases Pepsi to resale to consumers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ROLE OF SELLING IN OUR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Keeps the economy moving</a:t>
            </a:r>
          </a:p>
          <a:p>
            <a:pPr lvl="2"/>
            <a:r>
              <a:rPr lang="en-US" dirty="0" smtClean="0"/>
              <a:t>Flow of buying and selling</a:t>
            </a:r>
          </a:p>
          <a:p>
            <a:r>
              <a:rPr lang="en-US" dirty="0" smtClean="0"/>
              <a:t>Promotes competition</a:t>
            </a:r>
          </a:p>
          <a:p>
            <a:r>
              <a:rPr lang="en-US" dirty="0" smtClean="0"/>
              <a:t>Affect employment</a:t>
            </a:r>
          </a:p>
          <a:p>
            <a:pPr lvl="2"/>
            <a:r>
              <a:rPr lang="en-US" dirty="0" smtClean="0"/>
              <a:t>More sales = growing business = more hires</a:t>
            </a:r>
          </a:p>
          <a:p>
            <a:r>
              <a:rPr lang="en-US" dirty="0" smtClean="0"/>
              <a:t>Adds utility</a:t>
            </a:r>
          </a:p>
          <a:p>
            <a:pPr lvl="2"/>
            <a:r>
              <a:rPr lang="en-US" dirty="0" smtClean="0"/>
              <a:t>Usefulness of the product</a:t>
            </a:r>
          </a:p>
          <a:p>
            <a:r>
              <a:rPr lang="en-US" dirty="0" smtClean="0"/>
              <a:t>Helps determine customers needs</a:t>
            </a:r>
          </a:p>
          <a:p>
            <a:pPr lvl="2"/>
            <a:r>
              <a:rPr lang="en-US" dirty="0" smtClean="0"/>
              <a:t>Two way communication</a:t>
            </a:r>
          </a:p>
          <a:p>
            <a:r>
              <a:rPr lang="en-US" dirty="0" smtClean="0"/>
              <a:t>Creates a desire for products</a:t>
            </a:r>
          </a:p>
          <a:p>
            <a:pPr lvl="2"/>
            <a:r>
              <a:rPr lang="en-US" dirty="0" smtClean="0"/>
              <a:t>Appeal to reasons that customers buy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CHARACTERISTICS OF A GOOD SALESPERSON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Product knowledge</a:t>
            </a:r>
          </a:p>
          <a:p>
            <a:r>
              <a:rPr lang="en-US" dirty="0" smtClean="0"/>
              <a:t>Ethical standards</a:t>
            </a:r>
          </a:p>
          <a:p>
            <a:r>
              <a:rPr lang="en-US" dirty="0" smtClean="0"/>
              <a:t>Selling skills</a:t>
            </a:r>
          </a:p>
          <a:p>
            <a:r>
              <a:rPr lang="en-US" dirty="0" smtClean="0"/>
              <a:t>Belief in selling as a service</a:t>
            </a:r>
          </a:p>
          <a:p>
            <a:r>
              <a:rPr lang="en-US" dirty="0" smtClean="0"/>
              <a:t>Personal appearance</a:t>
            </a:r>
          </a:p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Self-confidence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Mandy\AppData\Local\Microsoft\Windows\Temporary Internet Files\Content.IE5\ZY34DDEO\MP90038611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371600"/>
            <a:ext cx="3886200" cy="4691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6303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CUSTOMER SERVICE</a:t>
            </a:r>
            <a:br>
              <a:rPr lang="en-US" sz="4000" dirty="0" smtClean="0"/>
            </a:br>
            <a:r>
              <a:rPr lang="en-US" sz="3600" i="1" dirty="0" smtClean="0"/>
              <a:t>PROCESS V. FUNCTION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eaLnBrk="1" hangingPunct="1"/>
            <a:r>
              <a:rPr lang="en-US" dirty="0" smtClean="0"/>
              <a:t>Customer Service Process– an attitude that customer satisfaction always comes first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Customer Services Function – a department or a function of an organization that responds to complaints from customers </a:t>
            </a:r>
          </a:p>
          <a:p>
            <a:pPr marL="392113" lvl="1" indent="0"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724400"/>
            <a:ext cx="232410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6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7065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HOW CAN CUSTOMER SERVICE HELP YOU BEAT YOUR COMPETITION?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eaLnBrk="1" hangingPunct="1"/>
            <a:r>
              <a:rPr lang="en-US" dirty="0" smtClean="0"/>
              <a:t>Over time, the quality of products can be easily matched among competitors.  </a:t>
            </a:r>
            <a:r>
              <a:rPr lang="en-US" b="1" dirty="0" smtClean="0"/>
              <a:t>Therefore customer service becomes key!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67200"/>
            <a:ext cx="229870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0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influence customer expectations of customer service.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Past Experiences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sz="2400" dirty="0"/>
              <a:t>Customers expect the same or higher quality than before and they compare to past service given by your competitors</a:t>
            </a:r>
          </a:p>
          <a:p>
            <a:endParaRPr lang="en-US" dirty="0" smtClean="0"/>
          </a:p>
          <a:p>
            <a:r>
              <a:rPr lang="en-US" b="1" dirty="0" smtClean="0"/>
              <a:t>Word-of-Mouth</a:t>
            </a:r>
          </a:p>
          <a:p>
            <a:pPr lvl="1"/>
            <a:r>
              <a:rPr lang="en-US" dirty="0" smtClean="0"/>
              <a:t>Customers expect the same quality service others have received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b="1" dirty="0" smtClean="0"/>
              <a:t>Advertising</a:t>
            </a:r>
          </a:p>
          <a:p>
            <a:pPr lvl="1"/>
            <a:r>
              <a:rPr lang="en-US" dirty="0" smtClean="0"/>
              <a:t>Customers expect you to make good on advertising claims of quality service</a:t>
            </a:r>
          </a:p>
          <a:p>
            <a:pPr marL="320040" lvl="1" indent="0">
              <a:buNone/>
            </a:pPr>
            <a:endParaRPr lang="en-US" dirty="0" smtClean="0"/>
          </a:p>
          <a:p>
            <a:r>
              <a:rPr lang="en-US" b="1" dirty="0" smtClean="0"/>
              <a:t>Personal Needs</a:t>
            </a:r>
          </a:p>
          <a:p>
            <a:pPr lvl="1"/>
            <a:r>
              <a:rPr lang="en-US" dirty="0" smtClean="0"/>
              <a:t>Salespeople must “read” customers and cater to their personal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4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3994" y="304800"/>
            <a:ext cx="8635206" cy="1371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CUSTOMER SERVICE = RELATIONSHIPS</a:t>
            </a:r>
            <a:endParaRPr lang="en-US" sz="40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Maintain Relationships</a:t>
            </a:r>
          </a:p>
          <a:p>
            <a:pPr lvl="1" eaLnBrk="1" hangingPunct="1"/>
            <a:r>
              <a:rPr lang="en-US" dirty="0" smtClean="0"/>
              <a:t>Happy customers will return and refer you to their friends</a:t>
            </a:r>
          </a:p>
          <a:p>
            <a:pPr lvl="1" eaLnBrk="1" hangingPunct="1"/>
            <a:r>
              <a:rPr lang="en-US" dirty="0" smtClean="0"/>
              <a:t>It is more expensive to replace a customer than it is to maintain one</a:t>
            </a:r>
          </a:p>
          <a:p>
            <a:pPr lvl="1" eaLnBrk="1" hangingPunct="1"/>
            <a:r>
              <a:rPr lang="en-US" dirty="0" smtClean="0"/>
              <a:t>Create Loyalty through Rewards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2389188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83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4572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dirty="0" smtClean="0"/>
              <a:t>CUSTOMER SERVICE IN THE </a:t>
            </a:r>
            <a:br>
              <a:rPr lang="en-US" sz="4800" dirty="0" smtClean="0"/>
            </a:br>
            <a:r>
              <a:rPr lang="en-US" sz="4800" dirty="0" smtClean="0"/>
              <a:t>PRE-SALE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7772400" cy="4038600"/>
          </a:xfrm>
        </p:spPr>
        <p:txBody>
          <a:bodyPr/>
          <a:lstStyle/>
          <a:p>
            <a:r>
              <a:rPr lang="en-US" dirty="0"/>
              <a:t>Pre-sales are all of the effort needed to prepare to make a sale  BEFORE the customer is acquired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Obtain/maintain data of customers</a:t>
            </a:r>
          </a:p>
          <a:p>
            <a:pPr lvl="1"/>
            <a:r>
              <a:rPr lang="en-US" dirty="0" smtClean="0"/>
              <a:t>Gain product knowledge</a:t>
            </a:r>
          </a:p>
          <a:p>
            <a:pPr lvl="1"/>
            <a:r>
              <a:rPr lang="en-US" dirty="0" smtClean="0"/>
              <a:t>Stay abreast of the market</a:t>
            </a:r>
            <a:endParaRPr lang="en-US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4267200"/>
            <a:ext cx="3043237" cy="226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6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4582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dirty="0" smtClean="0"/>
              <a:t>CUSTOMER SERVICE IN THE</a:t>
            </a:r>
            <a:br>
              <a:rPr lang="en-US" sz="4800" dirty="0" smtClean="0"/>
            </a:br>
            <a:r>
              <a:rPr lang="en-US" sz="4800" dirty="0" smtClean="0"/>
              <a:t> POST-SALE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pPr eaLnBrk="1" hangingPunct="1"/>
            <a:r>
              <a:rPr lang="en-US" dirty="0" smtClean="0"/>
              <a:t>Efforts after the sale to ensure the customer is happy. </a:t>
            </a:r>
          </a:p>
          <a:p>
            <a:pPr lvl="1"/>
            <a:r>
              <a:rPr lang="en-US" dirty="0" smtClean="0"/>
              <a:t>Follow-up </a:t>
            </a:r>
          </a:p>
          <a:p>
            <a:pPr lvl="3"/>
            <a:r>
              <a:rPr lang="en-US" dirty="0" smtClean="0"/>
              <a:t>Ensure satisfaction, call, card, email</a:t>
            </a:r>
          </a:p>
          <a:p>
            <a:pPr lvl="3"/>
            <a:r>
              <a:rPr lang="en-US" dirty="0" smtClean="0"/>
              <a:t>Handle inquiries and complaints, keep customers satisfies</a:t>
            </a:r>
          </a:p>
          <a:p>
            <a:pPr lvl="3"/>
            <a:r>
              <a:rPr lang="en-US" dirty="0" smtClean="0"/>
              <a:t>Ask for referrals</a:t>
            </a:r>
          </a:p>
          <a:p>
            <a:pPr lvl="3"/>
            <a:r>
              <a:rPr lang="en-US" dirty="0" smtClean="0"/>
              <a:t>Keeping a client file </a:t>
            </a:r>
          </a:p>
          <a:p>
            <a:pPr lvl="3"/>
            <a:r>
              <a:rPr lang="en-US" dirty="0" smtClean="0"/>
              <a:t>Evaluate sales efforts</a:t>
            </a:r>
          </a:p>
          <a:p>
            <a:pPr lvl="1"/>
            <a:r>
              <a:rPr lang="en-US" dirty="0" smtClean="0"/>
              <a:t>Post Sales Surveys / Comment Cards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3338513"/>
            <a:ext cx="290353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44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SELLING ACTIVITY POLICIES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Selling policies</a:t>
            </a:r>
            <a:r>
              <a:rPr lang="en-US" sz="3600" dirty="0"/>
              <a:t>: guidelines for selling. How will products be sold</a:t>
            </a:r>
            <a:r>
              <a:rPr lang="en-US" sz="3600" dirty="0" smtClean="0"/>
              <a:t>?</a:t>
            </a:r>
          </a:p>
          <a:p>
            <a:pPr lvl="2"/>
            <a:r>
              <a:rPr lang="en-US" sz="2800" dirty="0" smtClean="0"/>
              <a:t>How are sales tracked? Receipt, online, customer information?</a:t>
            </a:r>
          </a:p>
          <a:p>
            <a:pPr lvl="2"/>
            <a:r>
              <a:rPr lang="en-US" sz="2800" dirty="0" smtClean="0"/>
              <a:t>What is the customer given at the completion of the transaction?</a:t>
            </a:r>
          </a:p>
          <a:p>
            <a:pPr lvl="2"/>
            <a:r>
              <a:rPr lang="en-US" sz="2800" dirty="0" smtClean="0"/>
              <a:t>Are there any government rules or regulations that must be followed?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7769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TERMS OF SALE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3886200"/>
          </a:xfrm>
        </p:spPr>
        <p:txBody>
          <a:bodyPr>
            <a:normAutofit/>
          </a:bodyPr>
          <a:lstStyle/>
          <a:p>
            <a:r>
              <a:rPr lang="en-US" sz="2800" b="1" dirty="0"/>
              <a:t>Terms-of-sale policies</a:t>
            </a:r>
            <a:r>
              <a:rPr lang="en-US" sz="2800" dirty="0"/>
              <a:t>: What conditions apply to each type of sale? (Think airline tickets, e-Bay, close-outs</a:t>
            </a:r>
            <a:r>
              <a:rPr lang="en-US" sz="2800" dirty="0" smtClean="0"/>
              <a:t>)</a:t>
            </a:r>
          </a:p>
          <a:p>
            <a:pPr lvl="2"/>
            <a:r>
              <a:rPr lang="en-US" sz="2400" dirty="0" smtClean="0"/>
              <a:t>Age, condition of customer (think “bar”), single or double occupancy.</a:t>
            </a:r>
          </a:p>
          <a:p>
            <a:pPr lvl="2"/>
            <a:r>
              <a:rPr lang="en-US" sz="2400" dirty="0" smtClean="0"/>
              <a:t>Conditions for returns (What will be allowed?) </a:t>
            </a:r>
            <a:r>
              <a:rPr lang="en-US" sz="2400" i="1" dirty="0" smtClean="0"/>
              <a:t>What if the dress has been worn?</a:t>
            </a:r>
            <a:endParaRPr lang="en-US" sz="2400" dirty="0" smtClean="0"/>
          </a:p>
          <a:p>
            <a:pPr lvl="2"/>
            <a:r>
              <a:rPr lang="en-US" sz="2400" dirty="0" smtClean="0"/>
              <a:t>Deadlines for returning products (used or new car purchases, haircuts)</a:t>
            </a:r>
          </a:p>
          <a:p>
            <a:pPr lvl="2"/>
            <a:r>
              <a:rPr lang="en-US" sz="2400" dirty="0" smtClean="0"/>
              <a:t>Method of refund (including money vs. store credit)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0021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SERVICE POLICIES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Service policies</a:t>
            </a:r>
            <a:r>
              <a:rPr lang="en-US" sz="3600" dirty="0"/>
              <a:t>: guidelines for servicing customers. </a:t>
            </a:r>
            <a:endParaRPr lang="en-US" sz="3600" dirty="0" smtClean="0"/>
          </a:p>
          <a:p>
            <a:pPr lvl="2"/>
            <a:r>
              <a:rPr lang="en-US" sz="3200" dirty="0" smtClean="0"/>
              <a:t>What is included in the sale of the product?</a:t>
            </a:r>
          </a:p>
          <a:p>
            <a:pPr lvl="2"/>
            <a:r>
              <a:rPr lang="en-US" sz="3200" dirty="0" smtClean="0"/>
              <a:t>Warranties (implied or explicit)</a:t>
            </a:r>
          </a:p>
          <a:p>
            <a:pPr lvl="2"/>
            <a:r>
              <a:rPr lang="en-US" sz="3200" dirty="0" smtClean="0"/>
              <a:t>Delivery.</a:t>
            </a:r>
          </a:p>
          <a:p>
            <a:pPr lvl="2"/>
            <a:r>
              <a:rPr lang="en-US" sz="3200" dirty="0" smtClean="0"/>
              <a:t>Training.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86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ARE SELLING POLICIES IMPORTANT?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191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Selling policies standardize sales.</a:t>
            </a:r>
          </a:p>
          <a:p>
            <a:r>
              <a:rPr lang="en-US" sz="3600" dirty="0" smtClean="0"/>
              <a:t>Ensures that the company and the customers understand how products are sold.</a:t>
            </a:r>
          </a:p>
          <a:p>
            <a:r>
              <a:rPr lang="en-US" sz="3600" dirty="0" smtClean="0"/>
              <a:t>Protects the company, legally.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3314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WHY ARE SELLING POLICIES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Proves that all customers are treated the same way</a:t>
            </a:r>
          </a:p>
          <a:p>
            <a:r>
              <a:rPr lang="en-US" sz="3200" dirty="0" smtClean="0"/>
              <a:t>Increases efficiency of the sales people.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8763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EXTERNAL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57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City, county, state and/or Federal regulations.</a:t>
            </a:r>
          </a:p>
          <a:p>
            <a:r>
              <a:rPr lang="en-US" sz="3200" dirty="0" smtClean="0"/>
              <a:t>Competitors’ actions.</a:t>
            </a:r>
          </a:p>
          <a:p>
            <a:r>
              <a:rPr lang="en-US" sz="3200" dirty="0" smtClean="0"/>
              <a:t>Changes in customer expectations.</a:t>
            </a:r>
          </a:p>
          <a:p>
            <a:r>
              <a:rPr lang="en-US" sz="3200" dirty="0" smtClean="0"/>
              <a:t>Changes in costs of producing the products.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7928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752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INTERNAL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276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Sales quotas.</a:t>
            </a:r>
          </a:p>
          <a:p>
            <a:r>
              <a:rPr lang="en-US" sz="3200" dirty="0" smtClean="0"/>
              <a:t>New management.</a:t>
            </a:r>
          </a:p>
          <a:p>
            <a:r>
              <a:rPr lang="en-US" sz="3200" dirty="0" smtClean="0"/>
              <a:t>Changes in goals.</a:t>
            </a:r>
            <a:endParaRPr lang="en-US" sz="3200" dirty="0"/>
          </a:p>
        </p:txBody>
      </p:sp>
      <p:pic>
        <p:nvPicPr>
          <p:cNvPr id="1026" name="Picture 2" descr="http://ts2.mm.bing.net/images/thumbnail.aspx?q=1187219573253&amp;id=ae1a31b40190df1c188cbc991c6aed31&amp;url=http%3a%2f%2fwww.webondb.com%2f%3fiaw%3dsuperman-clip-art-npW08ixvWq7ZquYi6XidAfPgSI_yj0oIuCbgM_v%2fYnDjRXnwhHBYIpCz7UHyaQ5X5Tea3ALoHyxip92j_yM1n8i6eEiO4s1IYwP7FWqePEJaCXbmQmNsdf7SsaQPmxCOduZDKc0T1Y_VxRpMURwYtQBsBOIeq0mZ_5r_Mel3VhKj2wNBP8Vkz9OCqs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67000"/>
            <a:ext cx="363855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995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REGULATORY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distribution channel might require specific policies in exchange for using that channel (e-Bay for example).</a:t>
            </a:r>
          </a:p>
          <a:p>
            <a:r>
              <a:rPr lang="en-US" sz="3200" dirty="0" smtClean="0"/>
              <a:t>Implicit warranties.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7546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PROBLEMS with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57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Policies cover specific circumstances, so some situations will not fit the current policies.</a:t>
            </a:r>
          </a:p>
          <a:p>
            <a:r>
              <a:rPr lang="en-US" sz="3200" smtClean="0"/>
              <a:t>Mis</a:t>
            </a:r>
            <a:r>
              <a:rPr lang="en-US" sz="3200" dirty="0" smtClean="0"/>
              <a:t>-interpretation by a salesperson.</a:t>
            </a:r>
          </a:p>
          <a:p>
            <a:r>
              <a:rPr lang="en-US" sz="3200" dirty="0" smtClean="0"/>
              <a:t>Some customers will ask for exceptions to policies in exchange for increased business or because of a history with your company.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3302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214</TotalTime>
  <Words>1009</Words>
  <Application>Microsoft Office PowerPoint</Application>
  <PresentationFormat>On-screen Show (4:3)</PresentationFormat>
  <Paragraphs>151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Indicator 2.01 – Acquire the foundational knowledge of selling and understand its nature and scope.</vt:lpstr>
      <vt:lpstr>WHAT IS SELLING?</vt:lpstr>
      <vt:lpstr>WHO SELLS?</vt:lpstr>
      <vt:lpstr>WHY DO CONSUMERS BUY?</vt:lpstr>
      <vt:lpstr>BUYING MOTIVES</vt:lpstr>
      <vt:lpstr>Which Buying Motive?</vt:lpstr>
      <vt:lpstr>WHAT IS SOLD?</vt:lpstr>
      <vt:lpstr>WHERE CAN SELLING OCCUR?</vt:lpstr>
      <vt:lpstr>HOW ARE PRODUCTS SOLD?</vt:lpstr>
      <vt:lpstr>ROLE OF SELLING IN OUR ECONOMY</vt:lpstr>
      <vt:lpstr>CHARACTERISTICS OF A GOOD SALESPERSON</vt:lpstr>
      <vt:lpstr>CUSTOMER SERVICE PROCESS V. FUNCTION</vt:lpstr>
      <vt:lpstr>HOW CAN CUSTOMER SERVICE HELP YOU BEAT YOUR COMPETITION?</vt:lpstr>
      <vt:lpstr>FACTORS that influence customer expectations of customer service.</vt:lpstr>
      <vt:lpstr>CUSTOMER SERVICE = RELATIONSHIPS</vt:lpstr>
      <vt:lpstr>CUSTOMER SERVICE IN THE  PRE-SALE</vt:lpstr>
      <vt:lpstr>CUSTOMER SERVICE IN THE  POST-SALE</vt:lpstr>
      <vt:lpstr>SELLING ACTIVITY POLICIES </vt:lpstr>
      <vt:lpstr>TERMS OF SALE POLICIES</vt:lpstr>
      <vt:lpstr>SERVICE POLICIES</vt:lpstr>
      <vt:lpstr>WHY ARE SELLING POLICIES IMPORTANT? </vt:lpstr>
      <vt:lpstr>WHY ARE SELLING POLICIES NEEDED?</vt:lpstr>
      <vt:lpstr>EXTERNAL factors that affect selling policies</vt:lpstr>
      <vt:lpstr>INTERNAL factors that affect selling policies</vt:lpstr>
      <vt:lpstr>REGULATORY factors that affect selling policies</vt:lpstr>
      <vt:lpstr>PROBLEMS with selling policies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Indicator 2.01 – Aquire the foundational knowledge of selling and understand its nature and scope.</dc:title>
  <dc:creator>Mandy</dc:creator>
  <cp:lastModifiedBy>Karen Isbell</cp:lastModifiedBy>
  <cp:revision>16</cp:revision>
  <dcterms:created xsi:type="dcterms:W3CDTF">2011-08-10T15:59:18Z</dcterms:created>
  <dcterms:modified xsi:type="dcterms:W3CDTF">2014-02-24T15:40:44Z</dcterms:modified>
</cp:coreProperties>
</file>