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F6D3C2D-149E-4A92-811F-34AE649D39F2}" type="datetimeFigureOut">
              <a:rPr lang="en-US" smtClean="0"/>
              <a:t>1/22/2015</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EAFBB77-FB25-418A-81CA-4CDF4B0B285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D3C2D-149E-4A92-811F-34AE649D39F2}"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D3C2D-149E-4A92-811F-34AE649D39F2}"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F6D3C2D-149E-4A92-811F-34AE649D39F2}"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FBB77-FB25-418A-81CA-4CDF4B0B285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6D3C2D-149E-4A92-811F-34AE649D39F2}" type="datetimeFigureOut">
              <a:rPr lang="en-US" smtClean="0"/>
              <a:t>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6D3C2D-149E-4A92-811F-34AE649D39F2}" type="datetimeFigureOut">
              <a:rPr lang="en-US" smtClean="0"/>
              <a:t>1/22/2015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D3C2D-149E-4A92-811F-34AE649D39F2}" type="datetimeFigureOut">
              <a:rPr lang="en-US" smtClean="0"/>
              <a:t>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F6D3C2D-149E-4A92-811F-34AE649D39F2}" type="datetimeFigureOut">
              <a:rPr lang="en-US" smtClean="0"/>
              <a:t>1/22/2015</a:t>
            </a:fld>
            <a:endParaRPr lang="en-US"/>
          </a:p>
        </p:txBody>
      </p:sp>
      <p:sp>
        <p:nvSpPr>
          <p:cNvPr id="7" name="Slide Number Placeholder 6"/>
          <p:cNvSpPr>
            <a:spLocks noGrp="1"/>
          </p:cNvSpPr>
          <p:nvPr>
            <p:ph type="sldNum" sz="quarter" idx="12"/>
          </p:nvPr>
        </p:nvSpPr>
        <p:spPr/>
        <p:txBody>
          <a:bodyPr/>
          <a:lstStyle/>
          <a:p>
            <a:fld id="{AEAFBB77-FB25-418A-81CA-4CDF4B0B285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D3C2D-149E-4A92-811F-34AE649D39F2}" type="datetimeFigureOut">
              <a:rPr lang="en-US" smtClean="0"/>
              <a:t>1/22/2015</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6D3C2D-149E-4A92-811F-34AE649D39F2}"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6D3C2D-149E-4A92-811F-34AE649D39F2}"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FBB77-FB25-418A-81CA-4CDF4B0B28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F6D3C2D-149E-4A92-811F-34AE649D39F2}" type="datetimeFigureOut">
              <a:rPr lang="en-US" smtClean="0"/>
              <a:t>1/22/2015</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EAFBB77-FB25-418A-81CA-4CDF4B0B285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onvinceandconvert.com/social-media-case-studies/coca-cola-rolls-out-latest-happiness-campaign/" TargetMode="External"/><Relationship Id="rId2" Type="http://schemas.openxmlformats.org/officeDocument/2006/relationships/hyperlink" Target="https://www.youtube.com/user/WorldOfCok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GmkSUq_yDHI"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Berlin Sans FB" pitchFamily="34" charset="0"/>
                <a:ea typeface="Batang" pitchFamily="18" charset="-127"/>
              </a:rPr>
              <a:t>Marketing &amp; the Global Economy</a:t>
            </a:r>
            <a:endParaRPr lang="en-US" dirty="0">
              <a:latin typeface="Berlin Sans FB" pitchFamily="34" charset="0"/>
              <a:ea typeface="Batang" pitchFamily="18" charset="-127"/>
            </a:endParaRPr>
          </a:p>
        </p:txBody>
      </p:sp>
      <p:sp>
        <p:nvSpPr>
          <p:cNvPr id="3" name="Subtitle 2"/>
          <p:cNvSpPr>
            <a:spLocks noGrp="1"/>
          </p:cNvSpPr>
          <p:nvPr>
            <p:ph type="subTitle" idx="1"/>
          </p:nvPr>
        </p:nvSpPr>
        <p:spPr/>
        <p:txBody>
          <a:bodyPr/>
          <a:lstStyle/>
          <a:p>
            <a:r>
              <a:rPr lang="en-US" dirty="0" smtClean="0"/>
              <a:t>1.01A</a:t>
            </a:r>
            <a:endParaRPr lang="en-US" dirty="0"/>
          </a:p>
        </p:txBody>
      </p:sp>
    </p:spTree>
    <p:extLst>
      <p:ext uri="{BB962C8B-B14F-4D97-AF65-F5344CB8AC3E}">
        <p14:creationId xmlns:p14="http://schemas.microsoft.com/office/powerpoint/2010/main" val="1645418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hlinkClick r:id="rId2"/>
              </a:rPr>
              <a:t>World of Coke Happiness Video Trailer</a:t>
            </a:r>
            <a:endParaRPr lang="en-US" dirty="0" smtClean="0"/>
          </a:p>
          <a:p>
            <a:r>
              <a:rPr lang="en-US" dirty="0" smtClean="0">
                <a:hlinkClick r:id="rId3"/>
              </a:rPr>
              <a:t>more happiness </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599" y="3276600"/>
            <a:ext cx="5667375"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3395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024744" cy="1143000"/>
          </a:xfrm>
        </p:spPr>
        <p:txBody>
          <a:bodyPr/>
          <a:lstStyle/>
          <a:p>
            <a:r>
              <a:rPr lang="en-US" dirty="0" smtClean="0">
                <a:latin typeface="Berlin Sans FB" pitchFamily="34" charset="0"/>
              </a:rPr>
              <a:t>What is Marketing?</a:t>
            </a:r>
            <a:endParaRPr lang="en-US" dirty="0">
              <a:latin typeface="Berlin Sans FB" pitchFamily="34" charset="0"/>
            </a:endParaRPr>
          </a:p>
        </p:txBody>
      </p:sp>
      <p:sp>
        <p:nvSpPr>
          <p:cNvPr id="3" name="Content Placeholder 2"/>
          <p:cNvSpPr>
            <a:spLocks noGrp="1"/>
          </p:cNvSpPr>
          <p:nvPr>
            <p:ph idx="1"/>
          </p:nvPr>
        </p:nvSpPr>
        <p:spPr>
          <a:xfrm>
            <a:off x="381000" y="2027237"/>
            <a:ext cx="8305800" cy="4830763"/>
          </a:xfrm>
        </p:spPr>
        <p:txBody>
          <a:bodyPr>
            <a:normAutofit/>
          </a:bodyPr>
          <a:lstStyle/>
          <a:p>
            <a:r>
              <a:rPr lang="en-US" dirty="0" smtClean="0">
                <a:latin typeface="Berlin Sans FB" pitchFamily="34" charset="0"/>
              </a:rPr>
              <a:t>Marketing is the activity, set of institutions, and processes for creating, communicating, delivering, and exchanging offerings that have value for customers, clients, partners, and society at large.</a:t>
            </a:r>
          </a:p>
          <a:p>
            <a:r>
              <a:rPr lang="en-US" dirty="0" smtClean="0">
                <a:latin typeface="Berlin Sans FB" pitchFamily="34" charset="0"/>
              </a:rPr>
              <a:t>It matches up producers with the customers who want to buy their products</a:t>
            </a:r>
          </a:p>
          <a:p>
            <a:r>
              <a:rPr lang="en-US" dirty="0" smtClean="0">
                <a:latin typeface="Berlin Sans FB" pitchFamily="34" charset="0"/>
              </a:rPr>
              <a:t>It finds out what customers are looking for, shares this information with producers, and helps them connect to their customers in the right way, at the right time and in the right place.  </a:t>
            </a:r>
            <a:endParaRPr lang="en-US" dirty="0">
              <a:latin typeface="Berlin Sans FB" pitchFamily="34" charset="0"/>
            </a:endParaRPr>
          </a:p>
        </p:txBody>
      </p:sp>
    </p:spTree>
    <p:extLst>
      <p:ext uri="{BB962C8B-B14F-4D97-AF65-F5344CB8AC3E}">
        <p14:creationId xmlns:p14="http://schemas.microsoft.com/office/powerpoint/2010/main" val="2743100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Berlin Sans FB" pitchFamily="34" charset="0"/>
              </a:rPr>
              <a:t>The Marketing Concept</a:t>
            </a:r>
            <a:endParaRPr lang="en-US" dirty="0">
              <a:latin typeface="Berlin Sans FB" pitchFamily="34" charset="0"/>
            </a:endParaRPr>
          </a:p>
        </p:txBody>
      </p:sp>
      <p:sp>
        <p:nvSpPr>
          <p:cNvPr id="3" name="Content Placeholder 2"/>
          <p:cNvSpPr>
            <a:spLocks noGrp="1"/>
          </p:cNvSpPr>
          <p:nvPr>
            <p:ph idx="1"/>
          </p:nvPr>
        </p:nvSpPr>
        <p:spPr/>
        <p:txBody>
          <a:bodyPr>
            <a:normAutofit lnSpcReduction="10000"/>
          </a:bodyPr>
          <a:lstStyle/>
          <a:p>
            <a:r>
              <a:rPr lang="en-US" dirty="0" smtClean="0">
                <a:latin typeface="Berlin Sans FB" pitchFamily="34" charset="0"/>
                <a:ea typeface="Batang" pitchFamily="18" charset="-127"/>
              </a:rPr>
              <a:t>The philosophy of conducting business that is based on the belief that all business activities should be aimed toward satisfying customer wants and needs while achieving company goals</a:t>
            </a:r>
          </a:p>
          <a:p>
            <a:r>
              <a:rPr lang="en-US" dirty="0" smtClean="0">
                <a:latin typeface="Berlin Sans FB" pitchFamily="34" charset="0"/>
                <a:ea typeface="Batang" pitchFamily="18" charset="-127"/>
              </a:rPr>
              <a:t>Consider the customers needs first before making any marketing decisions</a:t>
            </a:r>
          </a:p>
          <a:p>
            <a:r>
              <a:rPr lang="en-US" dirty="0" smtClean="0">
                <a:latin typeface="Berlin Sans FB" pitchFamily="34" charset="0"/>
                <a:ea typeface="Batang" pitchFamily="18" charset="-127"/>
              </a:rPr>
              <a:t>By focusing their actions on fulfilling the customers’ needs and wants they are more successful.</a:t>
            </a:r>
            <a:endParaRPr lang="en-US" dirty="0">
              <a:latin typeface="Berlin Sans FB" pitchFamily="34" charset="0"/>
              <a:ea typeface="Batang" pitchFamily="18" charset="-127"/>
            </a:endParaRPr>
          </a:p>
        </p:txBody>
      </p:sp>
    </p:spTree>
    <p:extLst>
      <p:ext uri="{BB962C8B-B14F-4D97-AF65-F5344CB8AC3E}">
        <p14:creationId xmlns:p14="http://schemas.microsoft.com/office/powerpoint/2010/main" val="1243395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024744" cy="1143000"/>
          </a:xfrm>
        </p:spPr>
        <p:txBody>
          <a:bodyPr/>
          <a:lstStyle/>
          <a:p>
            <a:r>
              <a:rPr lang="en-US" dirty="0" smtClean="0">
                <a:latin typeface="Berlin Sans FB" pitchFamily="34" charset="0"/>
              </a:rPr>
              <a:t>Marketing Activities</a:t>
            </a:r>
            <a:endParaRPr lang="en-US" dirty="0">
              <a:latin typeface="Berlin Sans FB" pitchFamily="34" charset="0"/>
            </a:endParaRPr>
          </a:p>
        </p:txBody>
      </p:sp>
      <p:sp>
        <p:nvSpPr>
          <p:cNvPr id="3" name="Content Placeholder 2"/>
          <p:cNvSpPr>
            <a:spLocks noGrp="1"/>
          </p:cNvSpPr>
          <p:nvPr>
            <p:ph idx="1"/>
          </p:nvPr>
        </p:nvSpPr>
        <p:spPr>
          <a:xfrm>
            <a:off x="990600" y="1752600"/>
            <a:ext cx="7262308" cy="4572000"/>
          </a:xfrm>
        </p:spPr>
        <p:txBody>
          <a:bodyPr>
            <a:normAutofit/>
          </a:bodyPr>
          <a:lstStyle/>
          <a:p>
            <a:pPr marL="514350" indent="-514350">
              <a:buFont typeface="+mj-lt"/>
              <a:buAutoNum type="arabicPeriod"/>
            </a:pPr>
            <a:r>
              <a:rPr lang="en-US" dirty="0" smtClean="0">
                <a:latin typeface="Berlin Sans FB" pitchFamily="34" charset="0"/>
              </a:rPr>
              <a:t>Planning how to carry out the marketing process</a:t>
            </a:r>
          </a:p>
          <a:p>
            <a:pPr marL="811530" lvl="1" indent="-514350"/>
            <a:r>
              <a:rPr lang="en-US" dirty="0" smtClean="0">
                <a:latin typeface="Berlin Sans FB" pitchFamily="34" charset="0"/>
              </a:rPr>
              <a:t>Provides the basis for all marketing goals and actions</a:t>
            </a:r>
          </a:p>
          <a:p>
            <a:pPr marL="857250" lvl="1" indent="-457200"/>
            <a:r>
              <a:rPr lang="en-US" dirty="0" smtClean="0">
                <a:latin typeface="Berlin Sans FB" pitchFamily="34" charset="0"/>
              </a:rPr>
              <a:t>Marketers write a clear plan of action, implement the plan, and evaluate it’s success</a:t>
            </a:r>
          </a:p>
          <a:p>
            <a:pPr marL="514350" indent="-514350">
              <a:buFont typeface="+mj-lt"/>
              <a:buAutoNum type="arabicPeriod"/>
            </a:pPr>
            <a:r>
              <a:rPr lang="en-US" dirty="0" smtClean="0">
                <a:latin typeface="Berlin Sans FB" pitchFamily="34" charset="0"/>
              </a:rPr>
              <a:t>Finding out about customers</a:t>
            </a:r>
          </a:p>
          <a:p>
            <a:pPr marL="914400" lvl="1" indent="-514350"/>
            <a:r>
              <a:rPr lang="en-US" dirty="0" smtClean="0">
                <a:latin typeface="Berlin Sans FB" pitchFamily="34" charset="0"/>
              </a:rPr>
              <a:t>Who are they?  What do they need?  </a:t>
            </a:r>
          </a:p>
          <a:p>
            <a:pPr marL="914400" lvl="1" indent="-514350"/>
            <a:r>
              <a:rPr lang="en-US" dirty="0" smtClean="0">
                <a:latin typeface="Berlin Sans FB" pitchFamily="34" charset="0"/>
              </a:rPr>
              <a:t>Detailed research </a:t>
            </a:r>
          </a:p>
          <a:p>
            <a:pPr marL="514350" indent="-514350">
              <a:buFont typeface="+mj-lt"/>
              <a:buAutoNum type="arabicPeriod"/>
            </a:pPr>
            <a:r>
              <a:rPr lang="en-US" dirty="0" smtClean="0">
                <a:latin typeface="Berlin Sans FB" pitchFamily="34" charset="0"/>
              </a:rPr>
              <a:t>Offering the products customers want</a:t>
            </a:r>
          </a:p>
        </p:txBody>
      </p:sp>
    </p:spTree>
    <p:extLst>
      <p:ext uri="{BB962C8B-B14F-4D97-AF65-F5344CB8AC3E}">
        <p14:creationId xmlns:p14="http://schemas.microsoft.com/office/powerpoint/2010/main" val="1083146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024744" cy="1143000"/>
          </a:xfrm>
        </p:spPr>
        <p:txBody>
          <a:bodyPr/>
          <a:lstStyle/>
          <a:p>
            <a:r>
              <a:rPr lang="en-US" dirty="0" smtClean="0">
                <a:latin typeface="Berlin Sans FB" pitchFamily="34" charset="0"/>
              </a:rPr>
              <a:t>Marketing Activities</a:t>
            </a:r>
            <a:endParaRPr lang="en-US" dirty="0">
              <a:latin typeface="Berlin Sans FB" pitchFamily="34" charset="0"/>
            </a:endParaRPr>
          </a:p>
        </p:txBody>
      </p:sp>
      <p:sp>
        <p:nvSpPr>
          <p:cNvPr id="3" name="Content Placeholder 2"/>
          <p:cNvSpPr>
            <a:spLocks noGrp="1"/>
          </p:cNvSpPr>
          <p:nvPr>
            <p:ph idx="1"/>
          </p:nvPr>
        </p:nvSpPr>
        <p:spPr>
          <a:xfrm>
            <a:off x="1043492" y="1371600"/>
            <a:ext cx="6805108" cy="4876800"/>
          </a:xfrm>
        </p:spPr>
        <p:txBody>
          <a:bodyPr>
            <a:normAutofit/>
          </a:bodyPr>
          <a:lstStyle/>
          <a:p>
            <a:pPr marL="457200" lvl="0" indent="-457200">
              <a:buAutoNum type="arabicPeriod" startAt="4"/>
            </a:pPr>
            <a:r>
              <a:rPr lang="en-US" sz="2500" dirty="0" smtClean="0">
                <a:solidFill>
                  <a:prstClr val="black"/>
                </a:solidFill>
                <a:latin typeface="Berlin Sans FB" pitchFamily="34" charset="0"/>
              </a:rPr>
              <a:t>Determining </a:t>
            </a:r>
            <a:r>
              <a:rPr lang="en-US" sz="2500" dirty="0">
                <a:solidFill>
                  <a:prstClr val="black"/>
                </a:solidFill>
                <a:latin typeface="Berlin Sans FB" pitchFamily="34" charset="0"/>
              </a:rPr>
              <a:t>how much to charge for the </a:t>
            </a:r>
            <a:r>
              <a:rPr lang="en-US" sz="2500" dirty="0" smtClean="0">
                <a:solidFill>
                  <a:prstClr val="black"/>
                </a:solidFill>
                <a:latin typeface="Berlin Sans FB" pitchFamily="34" charset="0"/>
              </a:rPr>
              <a:t>products</a:t>
            </a:r>
          </a:p>
          <a:p>
            <a:pPr marL="754380" lvl="1" indent="-457200"/>
            <a:r>
              <a:rPr lang="en-US" sz="2300" dirty="0" smtClean="0">
                <a:solidFill>
                  <a:prstClr val="black"/>
                </a:solidFill>
                <a:latin typeface="Berlin Sans FB" pitchFamily="34" charset="0"/>
              </a:rPr>
              <a:t>Striking the right pricing balance is beneficial to both the customer and the seller</a:t>
            </a:r>
            <a:endParaRPr lang="en-US" sz="2300" dirty="0">
              <a:solidFill>
                <a:prstClr val="black"/>
              </a:solidFill>
              <a:latin typeface="Berlin Sans FB" pitchFamily="34" charset="0"/>
            </a:endParaRPr>
          </a:p>
          <a:p>
            <a:pPr marL="457200" lvl="0" indent="-457200">
              <a:buAutoNum type="arabicPeriod" startAt="5"/>
            </a:pPr>
            <a:r>
              <a:rPr lang="en-US" sz="2500" dirty="0" smtClean="0">
                <a:solidFill>
                  <a:prstClr val="black"/>
                </a:solidFill>
                <a:latin typeface="Berlin Sans FB" pitchFamily="34" charset="0"/>
              </a:rPr>
              <a:t>Communicating </a:t>
            </a:r>
            <a:r>
              <a:rPr lang="en-US" sz="2500" dirty="0">
                <a:solidFill>
                  <a:prstClr val="black"/>
                </a:solidFill>
                <a:latin typeface="Berlin Sans FB" pitchFamily="34" charset="0"/>
              </a:rPr>
              <a:t>with </a:t>
            </a:r>
            <a:r>
              <a:rPr lang="en-US" sz="2500" dirty="0" smtClean="0">
                <a:solidFill>
                  <a:prstClr val="black"/>
                </a:solidFill>
                <a:latin typeface="Berlin Sans FB" pitchFamily="34" charset="0"/>
              </a:rPr>
              <a:t>customers (how they get their messages to customers)</a:t>
            </a:r>
          </a:p>
          <a:p>
            <a:pPr marL="754380" lvl="1" indent="-457200"/>
            <a:r>
              <a:rPr lang="en-US" sz="2300" dirty="0" smtClean="0">
                <a:solidFill>
                  <a:prstClr val="black"/>
                </a:solidFill>
                <a:latin typeface="Berlin Sans FB" pitchFamily="34" charset="0"/>
              </a:rPr>
              <a:t>To attract customer interest</a:t>
            </a:r>
            <a:endParaRPr lang="en-US" sz="2300" dirty="0">
              <a:solidFill>
                <a:prstClr val="black"/>
              </a:solidFill>
              <a:latin typeface="Berlin Sans FB" pitchFamily="34" charset="0"/>
            </a:endParaRPr>
          </a:p>
          <a:p>
            <a:pPr marL="914400" lvl="1" indent="-514350"/>
            <a:r>
              <a:rPr lang="en-US" sz="2200" dirty="0">
                <a:solidFill>
                  <a:prstClr val="black"/>
                </a:solidFill>
                <a:latin typeface="Berlin Sans FB" pitchFamily="34" charset="0"/>
              </a:rPr>
              <a:t>Advertising, personal selling, publicity, sales promotion</a:t>
            </a:r>
          </a:p>
          <a:p>
            <a:pPr marL="0" lvl="0" indent="0">
              <a:buNone/>
            </a:pPr>
            <a:r>
              <a:rPr lang="en-US" sz="2500" dirty="0" smtClean="0">
                <a:solidFill>
                  <a:prstClr val="black"/>
                </a:solidFill>
                <a:latin typeface="Berlin Sans FB" pitchFamily="34" charset="0"/>
              </a:rPr>
              <a:t>6.  Putting </a:t>
            </a:r>
            <a:r>
              <a:rPr lang="en-US" sz="2500" dirty="0">
                <a:solidFill>
                  <a:prstClr val="black"/>
                </a:solidFill>
                <a:latin typeface="Berlin Sans FB" pitchFamily="34" charset="0"/>
              </a:rPr>
              <a:t>products where they need to be</a:t>
            </a:r>
          </a:p>
          <a:p>
            <a:pPr marL="914400" lvl="1" indent="-514350"/>
            <a:r>
              <a:rPr lang="en-US" sz="2200" dirty="0">
                <a:solidFill>
                  <a:prstClr val="black"/>
                </a:solidFill>
                <a:latin typeface="Berlin Sans FB" pitchFamily="34" charset="0"/>
              </a:rPr>
              <a:t>Where are they most likely to purchase the products?</a:t>
            </a:r>
          </a:p>
          <a:p>
            <a:endParaRPr lang="en-US" dirty="0"/>
          </a:p>
        </p:txBody>
      </p:sp>
    </p:spTree>
    <p:extLst>
      <p:ext uri="{BB962C8B-B14F-4D97-AF65-F5344CB8AC3E}">
        <p14:creationId xmlns:p14="http://schemas.microsoft.com/office/powerpoint/2010/main" val="3489224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latin typeface="Berlin Sans FB" pitchFamily="34" charset="0"/>
              </a:rPr>
              <a:t>Categories of Marketed Items</a:t>
            </a:r>
            <a:endParaRPr lang="en-US" dirty="0">
              <a:latin typeface="Berlin Sans FB" pitchFamily="34" charset="0"/>
            </a:endParaRPr>
          </a:p>
        </p:txBody>
      </p:sp>
      <p:sp>
        <p:nvSpPr>
          <p:cNvPr id="3" name="Content Placeholder 2"/>
          <p:cNvSpPr>
            <a:spLocks noGrp="1"/>
          </p:cNvSpPr>
          <p:nvPr>
            <p:ph idx="1"/>
          </p:nvPr>
        </p:nvSpPr>
        <p:spPr>
          <a:xfrm>
            <a:off x="27709" y="1524000"/>
            <a:ext cx="8458200" cy="5029200"/>
          </a:xfrm>
        </p:spPr>
        <p:txBody>
          <a:bodyPr>
            <a:normAutofit/>
          </a:bodyPr>
          <a:lstStyle/>
          <a:p>
            <a:r>
              <a:rPr lang="en-US" sz="2800" dirty="0" smtClean="0">
                <a:latin typeface="Berlin Sans FB" pitchFamily="34" charset="0"/>
              </a:rPr>
              <a:t>Goods (durable &amp; nondurable)</a:t>
            </a:r>
          </a:p>
          <a:p>
            <a:pPr lvl="1"/>
            <a:r>
              <a:rPr lang="en-US" sz="2800" dirty="0" smtClean="0">
                <a:latin typeface="Berlin Sans FB" pitchFamily="34" charset="0"/>
              </a:rPr>
              <a:t>Durable goods are tangible items that last a long time.  Ex: mp3 players, automobiles, computers</a:t>
            </a:r>
          </a:p>
          <a:p>
            <a:pPr lvl="1"/>
            <a:r>
              <a:rPr lang="en-US" sz="2800" dirty="0" smtClean="0">
                <a:latin typeface="Berlin Sans FB" pitchFamily="34" charset="0"/>
              </a:rPr>
              <a:t>Nondurable goods are typically consumed in a short period of time.  Ex: smoothies, gasoline, lipstick</a:t>
            </a:r>
          </a:p>
          <a:p>
            <a:r>
              <a:rPr lang="en-US" sz="2800" dirty="0" smtClean="0">
                <a:latin typeface="Berlin Sans FB" pitchFamily="34" charset="0"/>
              </a:rPr>
              <a:t>Services</a:t>
            </a:r>
          </a:p>
          <a:p>
            <a:pPr lvl="1"/>
            <a:r>
              <a:rPr lang="en-US" sz="2800" dirty="0" smtClean="0">
                <a:latin typeface="Berlin Sans FB" pitchFamily="34" charset="0"/>
              </a:rPr>
              <a:t>Intangible activities that are performed by other people for money.  Ex: haircuts, dental treatments, lawn care</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914400"/>
            <a:ext cx="203299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9522" y="5430957"/>
            <a:ext cx="1729355" cy="123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71000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656" y="103909"/>
            <a:ext cx="7024744" cy="1143000"/>
          </a:xfrm>
        </p:spPr>
        <p:txBody>
          <a:bodyPr/>
          <a:lstStyle/>
          <a:p>
            <a:r>
              <a:rPr lang="en-US" dirty="0" smtClean="0">
                <a:latin typeface="Berlin Sans FB" pitchFamily="34" charset="0"/>
              </a:rPr>
              <a:t>Categories of Marketing Items</a:t>
            </a:r>
            <a:endParaRPr lang="en-US" dirty="0">
              <a:latin typeface="Berlin Sans FB" pitchFamily="34" charset="0"/>
            </a:endParaRPr>
          </a:p>
        </p:txBody>
      </p:sp>
      <p:sp>
        <p:nvSpPr>
          <p:cNvPr id="3" name="Content Placeholder 2"/>
          <p:cNvSpPr>
            <a:spLocks noGrp="1"/>
          </p:cNvSpPr>
          <p:nvPr>
            <p:ph idx="1"/>
          </p:nvPr>
        </p:nvSpPr>
        <p:spPr>
          <a:xfrm>
            <a:off x="579447" y="2203557"/>
            <a:ext cx="6777317" cy="3508977"/>
          </a:xfrm>
        </p:spPr>
        <p:txBody>
          <a:bodyPr>
            <a:normAutofit fontScale="77500" lnSpcReduction="20000"/>
          </a:bodyPr>
          <a:lstStyle/>
          <a:p>
            <a:pPr lvl="0"/>
            <a:r>
              <a:rPr lang="en-US" sz="2800" dirty="0">
                <a:solidFill>
                  <a:prstClr val="black"/>
                </a:solidFill>
                <a:latin typeface="Berlin Sans FB" pitchFamily="34" charset="0"/>
              </a:rPr>
              <a:t>Organizations</a:t>
            </a:r>
          </a:p>
          <a:p>
            <a:pPr lvl="1"/>
            <a:r>
              <a:rPr lang="en-US" dirty="0">
                <a:solidFill>
                  <a:prstClr val="black"/>
                </a:solidFill>
                <a:latin typeface="Berlin Sans FB" pitchFamily="34" charset="0"/>
              </a:rPr>
              <a:t>Operation Smile</a:t>
            </a:r>
          </a:p>
          <a:p>
            <a:pPr lvl="0"/>
            <a:r>
              <a:rPr lang="en-US" sz="2800" dirty="0">
                <a:solidFill>
                  <a:prstClr val="black"/>
                </a:solidFill>
                <a:latin typeface="Berlin Sans FB" pitchFamily="34" charset="0"/>
              </a:rPr>
              <a:t>Events</a:t>
            </a:r>
          </a:p>
          <a:p>
            <a:pPr lvl="1"/>
            <a:r>
              <a:rPr lang="en-US" dirty="0">
                <a:solidFill>
                  <a:prstClr val="black"/>
                </a:solidFill>
                <a:latin typeface="Berlin Sans FB" pitchFamily="34" charset="0"/>
              </a:rPr>
              <a:t>County Fair, Olympics</a:t>
            </a:r>
          </a:p>
          <a:p>
            <a:pPr lvl="0"/>
            <a:r>
              <a:rPr lang="en-US" sz="2800" dirty="0">
                <a:solidFill>
                  <a:prstClr val="black"/>
                </a:solidFill>
                <a:latin typeface="Berlin Sans FB" pitchFamily="34" charset="0"/>
              </a:rPr>
              <a:t>Places</a:t>
            </a:r>
          </a:p>
          <a:p>
            <a:pPr lvl="1"/>
            <a:r>
              <a:rPr lang="en-US" dirty="0">
                <a:solidFill>
                  <a:prstClr val="black"/>
                </a:solidFill>
                <a:latin typeface="Berlin Sans FB" pitchFamily="34" charset="0"/>
              </a:rPr>
              <a:t>States, Countries, </a:t>
            </a:r>
            <a:r>
              <a:rPr lang="en-US" dirty="0" smtClean="0">
                <a:solidFill>
                  <a:prstClr val="black"/>
                </a:solidFill>
                <a:latin typeface="Berlin Sans FB" pitchFamily="34" charset="0"/>
              </a:rPr>
              <a:t>Cities</a:t>
            </a:r>
          </a:p>
          <a:p>
            <a:pPr lvl="1"/>
            <a:r>
              <a:rPr lang="en-US" dirty="0" smtClean="0">
                <a:solidFill>
                  <a:prstClr val="black"/>
                </a:solidFill>
                <a:latin typeface="Berlin Sans FB" pitchFamily="34" charset="0"/>
                <a:hlinkClick r:id="rId2"/>
              </a:rPr>
              <a:t>Visit California</a:t>
            </a:r>
            <a:endParaRPr lang="en-US" dirty="0">
              <a:solidFill>
                <a:prstClr val="black"/>
              </a:solidFill>
              <a:latin typeface="Berlin Sans FB" pitchFamily="34" charset="0"/>
            </a:endParaRPr>
          </a:p>
          <a:p>
            <a:pPr lvl="0"/>
            <a:r>
              <a:rPr lang="en-US" sz="2800" dirty="0">
                <a:solidFill>
                  <a:prstClr val="black"/>
                </a:solidFill>
                <a:latin typeface="Berlin Sans FB" pitchFamily="34" charset="0"/>
              </a:rPr>
              <a:t>Ideas</a:t>
            </a:r>
          </a:p>
          <a:p>
            <a:pPr lvl="1"/>
            <a:r>
              <a:rPr lang="en-US" dirty="0">
                <a:solidFill>
                  <a:prstClr val="black"/>
                </a:solidFill>
                <a:latin typeface="Berlin Sans FB" pitchFamily="34" charset="0"/>
              </a:rPr>
              <a:t>Click It or Ticket</a:t>
            </a:r>
          </a:p>
          <a:p>
            <a:pPr lvl="0"/>
            <a:r>
              <a:rPr lang="en-US" sz="2800" dirty="0">
                <a:solidFill>
                  <a:prstClr val="black"/>
                </a:solidFill>
                <a:latin typeface="Berlin Sans FB" pitchFamily="34" charset="0"/>
              </a:rPr>
              <a:t>People</a:t>
            </a:r>
          </a:p>
          <a:p>
            <a:pPr lvl="1"/>
            <a:r>
              <a:rPr lang="en-US" dirty="0">
                <a:solidFill>
                  <a:prstClr val="black"/>
                </a:solidFill>
                <a:latin typeface="Berlin Sans FB" pitchFamily="34" charset="0"/>
              </a:rPr>
              <a:t>LeBron James</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091" y="1219200"/>
            <a:ext cx="3371850" cy="1719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7016" y="3056446"/>
            <a:ext cx="1552575" cy="1747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3056446"/>
            <a:ext cx="2667000" cy="147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4769417"/>
            <a:ext cx="2286000" cy="163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419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erlin Sans FB" pitchFamily="34" charset="0"/>
              </a:rPr>
              <a:t>Where Does Marketing Occur?</a:t>
            </a:r>
            <a:endParaRPr lang="en-US" dirty="0">
              <a:latin typeface="Berlin Sans FB" pitchFamily="34" charset="0"/>
            </a:endParaRPr>
          </a:p>
        </p:txBody>
      </p:sp>
      <p:sp>
        <p:nvSpPr>
          <p:cNvPr id="3" name="Content Placeholder 2"/>
          <p:cNvSpPr>
            <a:spLocks noGrp="1"/>
          </p:cNvSpPr>
          <p:nvPr>
            <p:ph idx="1"/>
          </p:nvPr>
        </p:nvSpPr>
        <p:spPr/>
        <p:txBody>
          <a:bodyPr/>
          <a:lstStyle/>
          <a:p>
            <a:r>
              <a:rPr lang="en-US" dirty="0" smtClean="0">
                <a:latin typeface="Berlin Sans FB" pitchFamily="34" charset="0"/>
              </a:rPr>
              <a:t>Wherever customers are present</a:t>
            </a:r>
          </a:p>
          <a:p>
            <a:r>
              <a:rPr lang="en-US" dirty="0" smtClean="0">
                <a:latin typeface="Berlin Sans FB" pitchFamily="34" charset="0"/>
              </a:rPr>
              <a:t>Online, in an office, in a store, school, at home, and thousands of other places.  </a:t>
            </a:r>
            <a:endParaRPr lang="en-US" dirty="0">
              <a:latin typeface="Berlin Sans FB"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3657600"/>
            <a:ext cx="4191000" cy="2780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1991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erlin Sans FB" pitchFamily="34" charset="0"/>
              </a:rPr>
              <a:t>Elements of the Marketing Concept</a:t>
            </a:r>
            <a:endParaRPr lang="en-US" dirty="0">
              <a:latin typeface="Berlin Sans FB" pitchFamily="34" charset="0"/>
            </a:endParaRPr>
          </a:p>
        </p:txBody>
      </p:sp>
      <p:sp>
        <p:nvSpPr>
          <p:cNvPr id="3" name="Content Placeholder 2"/>
          <p:cNvSpPr>
            <a:spLocks noGrp="1"/>
          </p:cNvSpPr>
          <p:nvPr>
            <p:ph idx="1"/>
          </p:nvPr>
        </p:nvSpPr>
        <p:spPr/>
        <p:txBody>
          <a:bodyPr/>
          <a:lstStyle/>
          <a:p>
            <a:r>
              <a:rPr lang="en-US" dirty="0" smtClean="0">
                <a:latin typeface="Berlin Sans FB" pitchFamily="34" charset="0"/>
              </a:rPr>
              <a:t>Customer orientation </a:t>
            </a:r>
            <a:r>
              <a:rPr lang="en-US" i="1" dirty="0" smtClean="0">
                <a:latin typeface="Berlin Sans FB" pitchFamily="34" charset="0"/>
              </a:rPr>
              <a:t>(Do it their way)</a:t>
            </a:r>
          </a:p>
          <a:p>
            <a:pPr lvl="1"/>
            <a:r>
              <a:rPr lang="en-US" dirty="0" smtClean="0">
                <a:latin typeface="Berlin Sans FB" pitchFamily="34" charset="0"/>
              </a:rPr>
              <a:t>use surveys, interview customers</a:t>
            </a:r>
          </a:p>
          <a:p>
            <a:pPr lvl="1"/>
            <a:r>
              <a:rPr lang="en-US" dirty="0" smtClean="0">
                <a:latin typeface="Berlin Sans FB" pitchFamily="34" charset="0"/>
              </a:rPr>
              <a:t>Research what customers really want</a:t>
            </a:r>
          </a:p>
          <a:p>
            <a:r>
              <a:rPr lang="en-US" dirty="0" smtClean="0">
                <a:latin typeface="Berlin Sans FB" pitchFamily="34" charset="0"/>
              </a:rPr>
              <a:t>Company commitment </a:t>
            </a:r>
            <a:r>
              <a:rPr lang="en-US" i="1" dirty="0" smtClean="0">
                <a:latin typeface="Berlin Sans FB" pitchFamily="34" charset="0"/>
              </a:rPr>
              <a:t>(Do it better)</a:t>
            </a:r>
            <a:endParaRPr lang="en-US" dirty="0" smtClean="0">
              <a:latin typeface="Berlin Sans FB" pitchFamily="34" charset="0"/>
            </a:endParaRPr>
          </a:p>
          <a:p>
            <a:r>
              <a:rPr lang="en-US" dirty="0" smtClean="0">
                <a:latin typeface="Berlin Sans FB" pitchFamily="34" charset="0"/>
              </a:rPr>
              <a:t>Company goals </a:t>
            </a:r>
            <a:r>
              <a:rPr lang="en-US" i="1" dirty="0" smtClean="0">
                <a:latin typeface="Berlin Sans FB" pitchFamily="34" charset="0"/>
              </a:rPr>
              <a:t>(Do it with success in mind)</a:t>
            </a:r>
          </a:p>
          <a:p>
            <a:pPr lvl="1"/>
            <a:r>
              <a:rPr lang="en-US" i="1" dirty="0" smtClean="0">
                <a:latin typeface="Berlin Sans FB" pitchFamily="34" charset="0"/>
              </a:rPr>
              <a:t>Maintain the firm’s purpose</a:t>
            </a:r>
            <a:endParaRPr lang="en-US" i="1" dirty="0">
              <a:latin typeface="Berlin Sans FB" pitchFamily="34" charset="0"/>
            </a:endParaRPr>
          </a:p>
        </p:txBody>
      </p:sp>
    </p:spTree>
    <p:extLst>
      <p:ext uri="{BB962C8B-B14F-4D97-AF65-F5344CB8AC3E}">
        <p14:creationId xmlns:p14="http://schemas.microsoft.com/office/powerpoint/2010/main" val="280677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Marketing in a Private Enterprise System</a:t>
            </a:r>
            <a:endParaRPr lang="en-US" dirty="0"/>
          </a:p>
        </p:txBody>
      </p:sp>
      <p:sp>
        <p:nvSpPr>
          <p:cNvPr id="3" name="Content Placeholder 2"/>
          <p:cNvSpPr>
            <a:spLocks noGrp="1"/>
          </p:cNvSpPr>
          <p:nvPr>
            <p:ph idx="1"/>
          </p:nvPr>
        </p:nvSpPr>
        <p:spPr/>
        <p:txBody>
          <a:bodyPr/>
          <a:lstStyle/>
          <a:p>
            <a:pPr lvl="1">
              <a:lnSpc>
                <a:spcPct val="115000"/>
              </a:lnSpc>
              <a:spcBef>
                <a:spcPts val="0"/>
              </a:spcBef>
              <a:buFont typeface="Wingdings" pitchFamily="2" charset="2"/>
              <a:buChar char="v"/>
              <a:tabLst>
                <a:tab pos="1005840" algn="l"/>
              </a:tabLst>
            </a:pPr>
            <a:r>
              <a:rPr lang="en-US" dirty="0" smtClean="0">
                <a:effectLst/>
                <a:latin typeface="Arial"/>
                <a:ea typeface="Times New Roman"/>
                <a:cs typeface="Times New Roman"/>
              </a:rPr>
              <a:t> Creates awareness of products/services</a:t>
            </a:r>
            <a:endParaRPr lang="en-US" sz="2400" dirty="0">
              <a:ea typeface="Calibri"/>
              <a:cs typeface="Times New Roman"/>
            </a:endParaRPr>
          </a:p>
          <a:p>
            <a:pPr lvl="1">
              <a:lnSpc>
                <a:spcPct val="115000"/>
              </a:lnSpc>
              <a:spcBef>
                <a:spcPts val="0"/>
              </a:spcBef>
              <a:buFont typeface="Wingdings" pitchFamily="2" charset="2"/>
              <a:buChar char="v"/>
              <a:tabLst>
                <a:tab pos="1005840" algn="l"/>
              </a:tabLst>
            </a:pPr>
            <a:r>
              <a:rPr lang="en-US" dirty="0" smtClean="0">
                <a:effectLst/>
                <a:latin typeface="Arial"/>
                <a:ea typeface="Times New Roman"/>
                <a:cs typeface="Times New Roman"/>
              </a:rPr>
              <a:t> Allows access to products/services</a:t>
            </a:r>
            <a:endParaRPr lang="en-US" sz="2400" dirty="0" smtClean="0">
              <a:ea typeface="Times New Roman"/>
              <a:cs typeface="Times New Roman"/>
            </a:endParaRPr>
          </a:p>
          <a:p>
            <a:pPr lvl="1">
              <a:lnSpc>
                <a:spcPct val="115000"/>
              </a:lnSpc>
              <a:spcBef>
                <a:spcPts val="0"/>
              </a:spcBef>
              <a:buFont typeface="Wingdings" pitchFamily="2" charset="2"/>
              <a:buChar char="v"/>
              <a:tabLst>
                <a:tab pos="1005840" algn="l"/>
              </a:tabLst>
            </a:pPr>
            <a:r>
              <a:rPr lang="en-US" dirty="0" smtClean="0">
                <a:effectLst/>
                <a:latin typeface="Arial"/>
                <a:ea typeface="Times New Roman"/>
                <a:cs typeface="Times New Roman"/>
              </a:rPr>
              <a:t> Gives multiple channels to purchase products/services</a:t>
            </a:r>
            <a:endParaRPr lang="en-US" sz="2400" dirty="0">
              <a:ea typeface="Calibri"/>
              <a:cs typeface="Times New Roman"/>
            </a:endParaRPr>
          </a:p>
          <a:p>
            <a:endParaRPr lang="en-US" dirty="0"/>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038600"/>
            <a:ext cx="3667125"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5911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024744" cy="1143000"/>
          </a:xfrm>
        </p:spPr>
        <p:txBody>
          <a:bodyPr>
            <a:normAutofit fontScale="90000"/>
          </a:bodyPr>
          <a:lstStyle/>
          <a:p>
            <a:r>
              <a:rPr lang="en-US" dirty="0" smtClean="0">
                <a:latin typeface="Berlin Sans FB" pitchFamily="34" charset="0"/>
              </a:rPr>
              <a:t>What if Marketing Did Not Exist?</a:t>
            </a:r>
            <a:endParaRPr lang="en-US" dirty="0">
              <a:latin typeface="Berlin Sans FB" pitchFamily="34" charset="0"/>
            </a:endParaRPr>
          </a:p>
        </p:txBody>
      </p:sp>
      <p:sp>
        <p:nvSpPr>
          <p:cNvPr id="3" name="Content Placeholder 2"/>
          <p:cNvSpPr>
            <a:spLocks noGrp="1"/>
          </p:cNvSpPr>
          <p:nvPr>
            <p:ph idx="1"/>
          </p:nvPr>
        </p:nvSpPr>
        <p:spPr>
          <a:xfrm>
            <a:off x="762000" y="1600200"/>
            <a:ext cx="7058809" cy="4572000"/>
          </a:xfrm>
        </p:spPr>
        <p:txBody>
          <a:bodyPr>
            <a:normAutofit fontScale="92500" lnSpcReduction="10000"/>
          </a:bodyPr>
          <a:lstStyle/>
          <a:p>
            <a:pPr lvl="1">
              <a:lnSpc>
                <a:spcPct val="115000"/>
              </a:lnSpc>
              <a:spcBef>
                <a:spcPts val="0"/>
              </a:spcBef>
              <a:buFont typeface="+mj-lt"/>
              <a:buAutoNum type="arabicPeriod"/>
              <a:tabLst>
                <a:tab pos="1005840" algn="l"/>
              </a:tabLst>
            </a:pPr>
            <a:r>
              <a:rPr lang="en-US" dirty="0" smtClean="0">
                <a:effectLst/>
                <a:latin typeface="Berlin Sans FB" pitchFamily="34" charset="0"/>
                <a:ea typeface="Times New Roman"/>
                <a:cs typeface="Times New Roman"/>
              </a:rPr>
              <a:t>Effects on our country</a:t>
            </a:r>
            <a:endParaRPr lang="en-US" sz="24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Difficulty linking producers to customers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Businesses would suffer and possibly close</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Customers would have to figure out where to get certain goods and services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Fewer improvements would be made to existing products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Fewer new products would be developed</a:t>
            </a:r>
            <a:endParaRPr lang="en-US" sz="2000" dirty="0">
              <a:latin typeface="Berlin Sans FB" pitchFamily="34" charset="0"/>
              <a:ea typeface="Calibri"/>
              <a:cs typeface="Times New Roman"/>
            </a:endParaRPr>
          </a:p>
          <a:p>
            <a:pPr lvl="1">
              <a:lnSpc>
                <a:spcPct val="115000"/>
              </a:lnSpc>
              <a:spcBef>
                <a:spcPts val="0"/>
              </a:spcBef>
              <a:buFont typeface="+mj-lt"/>
              <a:buAutoNum type="arabicPeriod"/>
              <a:tabLst>
                <a:tab pos="1005840" algn="l"/>
              </a:tabLst>
            </a:pPr>
            <a:r>
              <a:rPr lang="en-US" dirty="0" smtClean="0">
                <a:effectLst/>
                <a:latin typeface="Berlin Sans FB" pitchFamily="34" charset="0"/>
                <a:ea typeface="Times New Roman"/>
                <a:cs typeface="Times New Roman"/>
              </a:rPr>
              <a:t>Effects on you</a:t>
            </a:r>
            <a:endParaRPr lang="en-US" sz="24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Daily routines would be different</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Products would be made, rather than bought</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Radios, TV networks, and many web sites would not exist since the earn their money by selling advertising space/time.</a:t>
            </a:r>
            <a:endParaRPr lang="en-US" sz="2000" dirty="0">
              <a:latin typeface="Berlin Sans FB" pitchFamily="34" charset="0"/>
              <a:ea typeface="Calibri"/>
              <a:cs typeface="Times New Roman"/>
            </a:endParaRPr>
          </a:p>
          <a:p>
            <a:pPr lvl="2">
              <a:lnSpc>
                <a:spcPct val="115000"/>
              </a:lnSpc>
              <a:spcBef>
                <a:spcPts val="0"/>
              </a:spcBef>
              <a:spcAft>
                <a:spcPts val="1000"/>
              </a:spcAft>
              <a:buFont typeface="+mj-lt"/>
              <a:buAutoNum type="alphaLcPeriod"/>
              <a:tabLst>
                <a:tab pos="1280160" algn="l"/>
              </a:tabLst>
            </a:pPr>
            <a:r>
              <a:rPr lang="en-US" dirty="0" smtClean="0">
                <a:effectLst/>
                <a:latin typeface="Berlin Sans FB" pitchFamily="34" charset="0"/>
                <a:ea typeface="Times New Roman"/>
                <a:cs typeface="Times New Roman"/>
              </a:rPr>
              <a:t>Marketing shapes the little things we do.</a:t>
            </a:r>
            <a:endParaRPr lang="en-US" sz="2000" dirty="0">
              <a:latin typeface="Berlin Sans FB" pitchFamily="34" charset="0"/>
              <a:ea typeface="Calibri"/>
              <a:cs typeface="Times New Roman"/>
            </a:endParaRPr>
          </a:p>
          <a:p>
            <a:endParaRPr lang="en-US" dirty="0"/>
          </a:p>
        </p:txBody>
      </p:sp>
    </p:spTree>
    <p:extLst>
      <p:ext uri="{BB962C8B-B14F-4D97-AF65-F5344CB8AC3E}">
        <p14:creationId xmlns:p14="http://schemas.microsoft.com/office/powerpoint/2010/main" val="1766902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709"/>
            <a:ext cx="8229600" cy="1143000"/>
          </a:xfrm>
        </p:spPr>
        <p:txBody>
          <a:bodyPr/>
          <a:lstStyle/>
          <a:p>
            <a:r>
              <a:rPr lang="en-US" dirty="0" smtClean="0">
                <a:latin typeface="Berlin Sans FB" pitchFamily="34" charset="0"/>
              </a:rPr>
              <a:t>Marketing Benefits in Society</a:t>
            </a:r>
            <a:endParaRPr lang="en-US" dirty="0">
              <a:latin typeface="Berlin Sans FB" pitchFamily="34" charset="0"/>
            </a:endParaRPr>
          </a:p>
        </p:txBody>
      </p:sp>
      <p:sp>
        <p:nvSpPr>
          <p:cNvPr id="3" name="Content Placeholder 2"/>
          <p:cNvSpPr>
            <a:spLocks noGrp="1"/>
          </p:cNvSpPr>
          <p:nvPr>
            <p:ph idx="1"/>
          </p:nvPr>
        </p:nvSpPr>
        <p:spPr>
          <a:xfrm>
            <a:off x="304800" y="1143000"/>
            <a:ext cx="8382000" cy="5410200"/>
          </a:xfrm>
        </p:spPr>
        <p:txBody>
          <a:bodyPr>
            <a:noAutofit/>
          </a:bodyPr>
          <a:lstStyle/>
          <a:p>
            <a:pPr lvl="1">
              <a:lnSpc>
                <a:spcPct val="115000"/>
              </a:lnSpc>
              <a:spcBef>
                <a:spcPts val="0"/>
              </a:spcBef>
              <a:buFont typeface="+mj-lt"/>
              <a:buAutoNum type="arabicPeriod"/>
              <a:tabLst>
                <a:tab pos="1005840" algn="l"/>
              </a:tabLst>
            </a:pPr>
            <a:r>
              <a:rPr lang="en-US" sz="2000" dirty="0" smtClean="0">
                <a:effectLst/>
                <a:latin typeface="Berlin Sans FB" pitchFamily="34" charset="0"/>
                <a:ea typeface="Times New Roman"/>
                <a:cs typeface="Times New Roman"/>
              </a:rPr>
              <a:t>Marketing makes our lives better and allows us to live our daily lives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Encourages competition among businesses</a:t>
            </a:r>
            <a:endParaRPr lang="en-US" dirty="0">
              <a:latin typeface="Berlin Sans FB" pitchFamily="34" charset="0"/>
              <a:ea typeface="Calibri"/>
              <a:cs typeface="Times New Roman"/>
            </a:endParaRPr>
          </a:p>
          <a:p>
            <a:pPr lvl="3">
              <a:lnSpc>
                <a:spcPct val="115000"/>
              </a:lnSpc>
              <a:spcBef>
                <a:spcPts val="0"/>
              </a:spcBef>
              <a:buFont typeface="+mj-lt"/>
              <a:buAutoNum type="arabicParenBoth"/>
              <a:tabLst>
                <a:tab pos="1554480" algn="l"/>
              </a:tabLst>
            </a:pPr>
            <a:r>
              <a:rPr lang="en-US" sz="2000" dirty="0" smtClean="0">
                <a:effectLst/>
                <a:latin typeface="Berlin Sans FB" pitchFamily="34" charset="0"/>
                <a:ea typeface="Times New Roman"/>
                <a:cs typeface="Times New Roman"/>
              </a:rPr>
              <a:t>New and improved products at lower prices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US has one of the highest standards of living in the world.</a:t>
            </a:r>
            <a:endParaRPr lang="en-US" dirty="0">
              <a:latin typeface="Berlin Sans FB" pitchFamily="34" charset="0"/>
              <a:ea typeface="Calibri"/>
              <a:cs typeface="Times New Roman"/>
            </a:endParaRPr>
          </a:p>
          <a:p>
            <a:pPr lvl="1">
              <a:lnSpc>
                <a:spcPct val="115000"/>
              </a:lnSpc>
              <a:spcBef>
                <a:spcPts val="0"/>
              </a:spcBef>
              <a:buFont typeface="+mj-lt"/>
              <a:buAutoNum type="arabicPeriod"/>
              <a:tabLst>
                <a:tab pos="1005840" algn="l"/>
              </a:tabLst>
            </a:pPr>
            <a:r>
              <a:rPr lang="en-US" sz="2000" dirty="0" smtClean="0">
                <a:effectLst/>
                <a:latin typeface="Berlin Sans FB" pitchFamily="34" charset="0"/>
                <a:ea typeface="Times New Roman"/>
                <a:cs typeface="Times New Roman"/>
              </a:rPr>
              <a:t>Marketing provides us with a variety of goods and services.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Competition helps us offer a variety of goods and services</a:t>
            </a:r>
            <a:endParaRPr lang="en-US" dirty="0">
              <a:latin typeface="Berlin Sans FB" pitchFamily="34" charset="0"/>
              <a:ea typeface="Calibri"/>
              <a:cs typeface="Times New Roman"/>
            </a:endParaRPr>
          </a:p>
          <a:p>
            <a:pPr lvl="3">
              <a:lnSpc>
                <a:spcPct val="115000"/>
              </a:lnSpc>
              <a:spcBef>
                <a:spcPts val="0"/>
              </a:spcBef>
              <a:buFont typeface="+mj-lt"/>
              <a:buAutoNum type="arabicParenBoth"/>
              <a:tabLst>
                <a:tab pos="1554480" algn="l"/>
              </a:tabLst>
            </a:pPr>
            <a:r>
              <a:rPr lang="en-US" sz="2000" dirty="0" smtClean="0">
                <a:effectLst/>
                <a:latin typeface="Berlin Sans FB" pitchFamily="34" charset="0"/>
                <a:ea typeface="Times New Roman"/>
                <a:cs typeface="Times New Roman"/>
              </a:rPr>
              <a:t>Ex: Cell phones – offered in different colors, features, manufacturers, etc.</a:t>
            </a:r>
            <a:endParaRPr lang="en-US" sz="2000" dirty="0">
              <a:latin typeface="Berlin Sans FB" pitchFamily="34" charset="0"/>
              <a:ea typeface="Calibri"/>
              <a:cs typeface="Times New Roman"/>
            </a:endParaRPr>
          </a:p>
          <a:p>
            <a:pPr lvl="1">
              <a:lnSpc>
                <a:spcPct val="115000"/>
              </a:lnSpc>
              <a:spcBef>
                <a:spcPts val="0"/>
              </a:spcBef>
              <a:buFont typeface="+mj-lt"/>
              <a:buAutoNum type="arabicPeriod"/>
              <a:tabLst>
                <a:tab pos="1005840" algn="l"/>
              </a:tabLst>
            </a:pPr>
            <a:r>
              <a:rPr lang="en-US" sz="2000" dirty="0" smtClean="0">
                <a:effectLst/>
                <a:latin typeface="Berlin Sans FB" pitchFamily="34" charset="0"/>
                <a:ea typeface="Times New Roman"/>
                <a:cs typeface="Times New Roman"/>
              </a:rPr>
              <a:t>Marketing encourages trade between nations</a:t>
            </a:r>
            <a:endParaRPr lang="en-US" sz="2000"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Resources needed to produce their products are extremely valuable to marketers</a:t>
            </a:r>
            <a:endParaRPr lang="en-US" dirty="0">
              <a:latin typeface="Berlin Sans FB" pitchFamily="34" charset="0"/>
              <a:ea typeface="Calibri"/>
              <a:cs typeface="Times New Roman"/>
            </a:endParaRPr>
          </a:p>
          <a:p>
            <a:pPr lvl="2">
              <a:lnSpc>
                <a:spcPct val="115000"/>
              </a:lnSpc>
              <a:spcBef>
                <a:spcPts val="0"/>
              </a:spcBef>
              <a:buFont typeface="+mj-lt"/>
              <a:buAutoNum type="alphaLcPeriod"/>
              <a:tabLst>
                <a:tab pos="1280160" algn="l"/>
              </a:tabLst>
            </a:pPr>
            <a:r>
              <a:rPr lang="en-US" dirty="0" smtClean="0">
                <a:effectLst/>
                <a:latin typeface="Berlin Sans FB" pitchFamily="34" charset="0"/>
                <a:ea typeface="Times New Roman"/>
                <a:cs typeface="Times New Roman"/>
              </a:rPr>
              <a:t>Marketers can pinpoint where specific resources can be found.</a:t>
            </a:r>
            <a:endParaRPr lang="en-US" dirty="0">
              <a:latin typeface="Berlin Sans FB" pitchFamily="34" charset="0"/>
              <a:ea typeface="Calibri"/>
              <a:cs typeface="Times New Roman"/>
            </a:endParaRPr>
          </a:p>
          <a:p>
            <a:pPr lvl="2">
              <a:lnSpc>
                <a:spcPct val="115000"/>
              </a:lnSpc>
              <a:spcBef>
                <a:spcPts val="0"/>
              </a:spcBef>
              <a:spcAft>
                <a:spcPts val="1000"/>
              </a:spcAft>
              <a:buFont typeface="+mj-lt"/>
              <a:buAutoNum type="alphaLcPeriod"/>
              <a:tabLst>
                <a:tab pos="1280160" algn="l"/>
              </a:tabLst>
            </a:pPr>
            <a:r>
              <a:rPr lang="en-US" dirty="0" smtClean="0">
                <a:effectLst/>
                <a:latin typeface="Berlin Sans FB" pitchFamily="34" charset="0"/>
                <a:ea typeface="Times New Roman"/>
                <a:cs typeface="Times New Roman"/>
              </a:rPr>
              <a:t>Marketing draws countries into the process of exchanging different resources.</a:t>
            </a:r>
            <a:endParaRPr lang="en-US" dirty="0">
              <a:latin typeface="Berlin Sans FB" pitchFamily="34" charset="0"/>
              <a:ea typeface="Calibri"/>
              <a:cs typeface="Times New Roman"/>
            </a:endParaRPr>
          </a:p>
        </p:txBody>
      </p:sp>
    </p:spTree>
    <p:extLst>
      <p:ext uri="{BB962C8B-B14F-4D97-AF65-F5344CB8AC3E}">
        <p14:creationId xmlns:p14="http://schemas.microsoft.com/office/powerpoint/2010/main" val="2003577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1163</TotalTime>
  <Words>689</Words>
  <Application>Microsoft Office PowerPoint</Application>
  <PresentationFormat>On-screen Show (4:3)</PresentationFormat>
  <Paragraphs>84</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Batang</vt:lpstr>
      <vt:lpstr>Arial</vt:lpstr>
      <vt:lpstr>Berlin Sans FB</vt:lpstr>
      <vt:lpstr>Calibri</vt:lpstr>
      <vt:lpstr>Century Gothic</vt:lpstr>
      <vt:lpstr>Times New Roman</vt:lpstr>
      <vt:lpstr>Wingdings</vt:lpstr>
      <vt:lpstr>Wingdings 2</vt:lpstr>
      <vt:lpstr>Austin</vt:lpstr>
      <vt:lpstr>Marketing &amp; the Global Economy</vt:lpstr>
      <vt:lpstr>PowerPoint Presentation</vt:lpstr>
      <vt:lpstr>What is Marketing?</vt:lpstr>
      <vt:lpstr>The Marketing Concept</vt:lpstr>
      <vt:lpstr>Marketing Activities</vt:lpstr>
      <vt:lpstr>Marketing Activities</vt:lpstr>
      <vt:lpstr>Categories of Marketed Items</vt:lpstr>
      <vt:lpstr>Categories of Marketing Items</vt:lpstr>
      <vt:lpstr>Where Does Marketing Occur?</vt:lpstr>
      <vt:lpstr>Elements of the Marketing Concept</vt:lpstr>
      <vt:lpstr>Marketing in a Private Enterprise System</vt:lpstr>
      <vt:lpstr>What if Marketing Did Not Exist?</vt:lpstr>
      <vt:lpstr>Marketing Benefits in Society</vt:lpstr>
    </vt:vector>
  </TitlesOfParts>
  <Company>WCS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&amp; the Global Economy</dc:title>
  <dc:creator>WCSuser</dc:creator>
  <cp:lastModifiedBy>Karen Isbell</cp:lastModifiedBy>
  <cp:revision>11</cp:revision>
  <dcterms:created xsi:type="dcterms:W3CDTF">2014-08-20T17:09:09Z</dcterms:created>
  <dcterms:modified xsi:type="dcterms:W3CDTF">2015-01-22T07:40:33Z</dcterms:modified>
</cp:coreProperties>
</file>