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9" r:id="rId10"/>
    <p:sldId id="270" r:id="rId11"/>
    <p:sldId id="271" r:id="rId12"/>
    <p:sldId id="265" r:id="rId13"/>
    <p:sldId id="266" r:id="rId14"/>
    <p:sldId id="267" r:id="rId15"/>
    <p:sldId id="268" r:id="rId16"/>
    <p:sldId id="25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366" y="-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505AEEF-3F8A-4831-8C00-485790D3B080}" type="datetimeFigureOut">
              <a:rPr lang="en-US" smtClean="0"/>
              <a:pPr/>
              <a:t>3/18/2014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E7888A9A-FCE6-4A40-B71C-E6BA4555F2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505AEEF-3F8A-4831-8C00-485790D3B080}" type="datetimeFigureOut">
              <a:rPr lang="en-US" smtClean="0"/>
              <a:pPr/>
              <a:t>3/18/2014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7888A9A-FCE6-4A40-B71C-E6BA4555F2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505AEEF-3F8A-4831-8C00-485790D3B080}" type="datetimeFigureOut">
              <a:rPr lang="en-US" smtClean="0"/>
              <a:pPr/>
              <a:t>3/18/2014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E7888A9A-FCE6-4A40-B71C-E6BA4555F2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5AEEF-3F8A-4831-8C00-485790D3B080}" type="datetimeFigureOut">
              <a:rPr lang="en-US" smtClean="0"/>
              <a:pPr/>
              <a:t>3/18/2014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8A9A-FCE6-4A40-B71C-E6BA4555F2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5AEEF-3F8A-4831-8C00-485790D3B080}" type="datetimeFigureOut">
              <a:rPr lang="en-US" smtClean="0"/>
              <a:pPr/>
              <a:t>3/18/2014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8A9A-FCE6-4A40-B71C-E6BA4555F2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505AEEF-3F8A-4831-8C00-485790D3B080}" type="datetimeFigureOut">
              <a:rPr lang="en-US" smtClean="0"/>
              <a:pPr/>
              <a:t>3/18/2014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7888A9A-FCE6-4A40-B71C-E6BA4555F2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5AEEF-3F8A-4831-8C00-485790D3B080}" type="datetimeFigureOut">
              <a:rPr lang="en-US" smtClean="0"/>
              <a:pPr/>
              <a:t>3/18/2014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8A9A-FCE6-4A40-B71C-E6BA4555F2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505AEEF-3F8A-4831-8C00-485790D3B080}" type="datetimeFigureOut">
              <a:rPr lang="en-US" smtClean="0"/>
              <a:pPr/>
              <a:t>3/18/2014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7888A9A-FCE6-4A40-B71C-E6BA4555F2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505AEEF-3F8A-4831-8C00-485790D3B080}" type="datetimeFigureOut">
              <a:rPr lang="en-US" smtClean="0"/>
              <a:pPr/>
              <a:t>3/18/2014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7888A9A-FCE6-4A40-B71C-E6BA4555F2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5AEEF-3F8A-4831-8C00-485790D3B080}" type="datetimeFigureOut">
              <a:rPr lang="en-US" smtClean="0"/>
              <a:pPr/>
              <a:t>3/18/2014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8A9A-FCE6-4A40-B71C-E6BA4555F2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5AEEF-3F8A-4831-8C00-485790D3B080}" type="datetimeFigureOut">
              <a:rPr lang="en-US" smtClean="0"/>
              <a:pPr/>
              <a:t>3/18/2014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8A9A-FCE6-4A40-B71C-E6BA4555F2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505AEEF-3F8A-4831-8C00-485790D3B080}" type="datetimeFigureOut">
              <a:rPr lang="en-US" smtClean="0"/>
              <a:pPr/>
              <a:t>3/18/2014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7888A9A-FCE6-4A40-B71C-E6BA4555F24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images.search.yahoo.com/images/view;_ylt=A0PDoTHftsZO5SgA1lOJzbkF;_ylu=X3oDMTBlMTQ4cGxyBHNlYwNzcgRzbGsDaW1n?back=http://images.search.yahoo.com/search/images?p=brands+identity&amp;n=30&amp;ei=utf-8&amp;y=Search&amp;fr=yfp-t-471-s&amp;b=1&amp;tab=organic&amp;w=528&amp;h=348&amp;imgurl=valicon.si/uploads/identity_ENG_popravki.gif&amp;rurl=http://valicon.si/en/valicon/solutions/branding_equity/&amp;size=17.5+KB&amp;name=Illustration:+Brand+management+is+a+continuous+process.&amp;p=brands+identity&amp;oid=06bbc97b8c4c6edc1d23c77238a964a0&amp;fr2=&amp;fr=yfp-t-471-s&amp;tt=Illustration:+Brand+management+is+a+continuous+process.&amp;b=0&amp;ni=28&amp;no=26&amp;tab=organic&amp;ts=&amp;sigr=11nsfdeat&amp;sigb=13kq3v22j&amp;sigi=11clhl1qc&amp;.crumb=gAcH3aE3.dj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images.search.yahoo.com/images/view;_ylt=A0PDoYCDtsZOGXAAYOmJzbkF;_ylu=X3oDMTBlMTQ4cGxyBHNlYwNzcgRzbGsDaW1n?back=http://images.search.yahoo.com/search/images?p=colorful+company+logo&amp;n=30&amp;ei=utf-8&amp;y=Search&amp;fr=yfp-t-471-s&amp;b=1&amp;tab=organic&amp;w=640&amp;h=469&amp;imgurl=farm4.static.flickr.com/3372/3546210882_a72af759a1_z.jpg&amp;rurl=http://www.flickr.com/photos/chrisdubai/3546210882/&amp;size=38.6+KB&amp;name=color+company+logo+|+Flickr+-+Photo+Sharing!&amp;p=colorful+company+logo&amp;oid=5fa8b2703025ca1a319ab416b3473d65&amp;fr2=&amp;fr=yfp-t-471-s&amp;tt=color+company+logo+|+Flickr+-+Photo+Sharing!&amp;b=0&amp;ni=28&amp;no=0&amp;tab=organic&amp;ts=&amp;sigr=11jvdnlfi&amp;sigb=13qdilhcb&amp;sigi=11oggn2o5&amp;.crumb=gAcH3aE3.dj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images.search.yahoo.com/images/view;_ylt=A0PDoTEgtsZOhyUAQYiJzbkF;_ylu=X3oDMTBlMTQ4cGxyBHNlYwNzcgRzbGsDaW1n?back=http://images.search.yahoo.com/search/images?p=apple+logo&amp;sado=1&amp;n=30&amp;ei=utf-8&amp;fr=yfp-t-471-s&amp;fr2=sg-gac&amp;b=1&amp;tab=organic&amp;w=1024&amp;h=768&amp;imgurl=1.bp.blogspot.com/_LgF7ePXTRlA/TTXdqhZLHcI/AAAAAAAAAEg/M2ya6KBz61E/s1600/apple_logo_rainbow.gif&amp;rurl=http://bmshankar.blogspot.com/2011/01/why-apple-logo-is-bitten.html&amp;size=73.9+KB&amp;name=Maruthi+Shankar:+Why+APPLE+logo+is+bitten???&amp;p=apple+logo&amp;oid=51baaf240a3ffdd8eb44274035936a32&amp;fr2=sg-gac&amp;fr=yfp-t-471-s&amp;tt=Maruthi+Shankar:+Why+APPLE+logo+is+bitten???&amp;b=0&amp;ni=28&amp;no=1&amp;tab=organic&amp;ts=&amp;sigr=123kdem53&amp;sigb=13oipf8c5&amp;sigi=12vt0mlhh&amp;.crumb=gAcH3aE3.dj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hyperlink" Target="http://images.search.yahoo.com/images/view;_ylt=A0PDoTFAtsZO9TAATpWJzbkF;_ylu=X3oDMTBlMTQ4cGxyBHNlYwNzcgRzbGsDaW1n?back=http://images.search.yahoo.com/search/images?p=apple+processors&amp;sado=1&amp;n=30&amp;ei=utf-8&amp;fr=yfp-t-471-s&amp;fr2=sg-gac&amp;b=1&amp;tab=organic&amp;w=320&amp;h=320&amp;imgurl=www.theipadguide.com/images/content/apple-a6-processor-icon.jpg&amp;rurl=http://www.theipadguide.com/sections/rumors&amp;size=43.3+KB&amp;name=iPad+3+Apple+A6+Processor&amp;p=apple+processors&amp;oid=4487fe74953d5bd15ee1003b95be1b9f&amp;fr2=sg-gac&amp;fr=yfp-t-471-s&amp;tt=iPad+3+Apple+A6+Processor&amp;b=0&amp;ni=28&amp;no=25&amp;tab=organic&amp;ts=&amp;sigr=11bsqhg8t&amp;sigb=13um0ep6k&amp;sigi=11verinm5&amp;.crumb=gAcH3aE3.dj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images.search.yahoo.com/images/view;_ylt=A0PDoS.6r8ZOvzMAEzqJzbkF;_ylu=X3oDMTBlMTQ4cGxyBHNlYwNzcgRzbGsDaW1n?back=http://images.search.yahoo.com/search/images?p=nordstrom&amp;ei=UTF8&amp;fr=yfp-t-471-s&amp;b=1&amp;tab=organic&amp;w=768&amp;h=1024&amp;imgurl=www.livetradingnews.com/wp-content/uploads/Nordstrom1.jpg&amp;rurl=http://www.livetradingnews.com/nordstrom-q-1-net-25-lowers-y-2011-outlook-42122.htm&amp;size=422.5+KB&amp;name=Nordstrom+Inc.%E2%80%99s+(NYSE:JWN)+FQ-1+earnings+rose+25%25+on+sales+growth+...&amp;p=nordstrom&amp;oid=60b7957f819768d4ad86469ace2156f7&amp;fr2=&amp;fr=yfp-t-471-s&amp;tt=Nordstrom+Inc.%E2%80%99s+(NYSE:JWN)+FQ-1+earnings+rose+25%25+on+sales+growth+...&amp;b=0&amp;ni=28&amp;no=6&amp;tab=organic&amp;ts=&amp;sigr=12jdhu9ul&amp;sigb=12vk0pcki&amp;sigi=11pk4okap&amp;.crumb=gAcH3aE3.dj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search.yahoo.com/images/view;_ylt=A0PDoS8rsMZOcFEA15uJzbkF;_ylu=X3oDMTBlMTQ4cGxyBHNlYwNzcgRzbGsDaW1n?back=http://images.search.yahoo.com/search/images?p=twitter+logo&amp;sado=1&amp;n=30&amp;ei=utf-8&amp;fr=yfp-t-471-s&amp;fr2=sg-gac&amp;b=1&amp;tab=organic&amp;w=367&amp;h=367&amp;imgurl=blog.intuit.com/wp-content/uploads/Twitter-Logo.png&amp;rurl=http://blog.intuit.com/customers/seven-steps-to-establish-your-small-business-on-twitter/&amp;size=141.3+KB&amp;name=Twitter+bird+Logo&amp;p=twitter+logo&amp;oid=2e01a0d20de5e3d5007ca8bae4ad887a&amp;fr2=sg-gac&amp;fr=yfp-t-471-s&amp;tt=Twitter+bird+Logo&amp;b=0&amp;ni=28&amp;no=0&amp;tab=organic&amp;ts=&amp;sigr=12ppuj5hp&amp;sigb=13qcvqf0v&amp;sigi=11jp5ocgm&amp;.crumb=gAcH3aE3.dj" TargetMode="External"/><Relationship Id="rId7" Type="http://schemas.openxmlformats.org/officeDocument/2006/relationships/image" Target="../media/image1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hyperlink" Target="http://images.search.yahoo.com/images/view;_ylt=A0PDoS9JsMZOvlYA3TmJzbkF;_ylu=X3oDMTBlMTQ4cGxyBHNlYwNzcgRzbGsDaW1n?back=http://images.search.yahoo.com/search/images?p=linkedin+logo&amp;sado=1&amp;n=30&amp;ei=utf-8&amp;fr=yfp-t-471-s&amp;fr2=sg-gac&amp;b=1&amp;tab=organic&amp;w=1024&amp;h=768&amp;imgurl=www.usmailboxlocks.com/_/rsrc/1270757932459/in-the-news/joinusonlinkedin/LinkedIn_logo_1.jpg&amp;rurl=http://www.usmailboxlocks.com/&amp;size=21.7+KB&amp;name=check+us+out+on+linkedin+check+us+out+on+linkedin+usmailboxlocks+...&amp;p=linkedin+logo&amp;oid=3f2a055bd06788c4345daad08616f8c5&amp;fr2=sg-gac&amp;fr=yfp-t-471-s&amp;tt=check+us+out+on+linkedin+check+us+out+on+linkedin+usmailboxlocks+...&amp;b=0&amp;ni=28&amp;no=15&amp;tab=organic&amp;ts=&amp;sigr=10ulj6j2c&amp;sigb=13r5i0kbv&amp;sigi=12s6b0jn0&amp;.crumb=gAcH3aE3.dj" TargetMode="Externa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hyperlink" Target="http://images.search.yahoo.com/images/view;_ylt=A0PDoYDDtMZOyyEAdVOJzbkF;_ylu=X3oDMTBlMTQ4cGxyBHNlYwNzcgRzbGsDaW1n?back=http://images.search.yahoo.com/search/images?p=sincerity&amp;sado=1&amp;n=30&amp;ei=utf-8&amp;fr=yfp-t-471-s&amp;fr2=sg-gac&amp;b=1&amp;tab=organic&amp;w=750&amp;h=600&amp;imgurl=www.noelheikkinen.com/wp-content/uploads/2007/02/sincerity_1.jpg&amp;rurl=http://www.noelheikkinen.com/2007/02/&amp;size=248.2+KB&amp;name=Sincerity+1&amp;p=sincerity&amp;oid=6ad3b1aaaea0e8457207b6bfdd31c9c0&amp;fr2=sg-gac&amp;fr=yfp-t-471-s&amp;tt=Sincerity+1&amp;b=0&amp;ni=28&amp;no=2&amp;tab=organic&amp;ts=&amp;sigr=115kd9fvp&amp;sigb=13n224hsd&amp;sigi=120vc67ll&amp;.crumb=gAcH3aE3.dj" TargetMode="External"/><Relationship Id="rId7" Type="http://schemas.openxmlformats.org/officeDocument/2006/relationships/hyperlink" Target="http://images.search.yahoo.com/images/view;_ylt=A0PDoX07tcZO0l4AQiaJzbkF;_ylu=X3oDMTBlMTQ4cGxyBHNlYwNzcgRzbGsDaW1n?back=http://images.search.yahoo.com/search/images?p=Competence&amp;n=30&amp;ei=utf-8&amp;y=Search&amp;fr=yfp-t-471-s&amp;b=1&amp;tab=organic&amp;w=500&amp;h=326&amp;imgurl=www.usrbingeek.com/blog/competence.gif&amp;rurl=http://www.usrbingeek.com/a/000353.php&amp;size=20.5+KB&amp;name=...+competence+but+it+took+many+tries+to+finally+get+the+spelling+correct&amp;p=Competence&amp;oid=9d6152bfbe4bfbb5496de34de9db7fef&amp;fr2=&amp;fr=yfp-t-471-s&amp;tt=...+competence+but+it+took+many+tries+to+finally+get+the+spelling+correct&amp;b=0&amp;ni=28&amp;no=16&amp;tab=organic&amp;ts=&amp;sigr=116aotv92&amp;sigb=13f46tc8b&amp;sigi=116bar1i9&amp;.crumb=gAcH3aE3.dj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hyperlink" Target="http://images.search.yahoo.com/images/view;_ylt=A0PDoTEItcZOonsA29mJzbkF;_ylu=X3oDMTBlMTQ4cGxyBHNlYwNzcgRzbGsDaW1n?back=http://images.search.yahoo.com/search/images?p=Ruggedness&amp;n=30&amp;ei=utf-8&amp;y=Search&amp;fr=yfp-t-471-s&amp;b=1&amp;tab=organic&amp;w=1058&amp;h=818&amp;imgurl=www.gis.unbc.ca/courses/geog413/projects/2010/sittler/index_files/TRM.jpg&amp;rurl=http://www.gis.unbc.ca/courses/geog413/projects/2010/sittler/index.htm&amp;size=159.4+KB&amp;name=Terrain+ruggedness+index+(b)&amp;p=Ruggedness&amp;oid=84b80ee904cf12e5ad583380a39c94a2&amp;fr2=&amp;fr=yfp-t-471-s&amp;tt=Terrain+ruggedness+index+(b)&amp;b=0&amp;ni=28&amp;no=21&amp;tab=organic&amp;ts=&amp;sigr=126dlvboj&amp;sigb=13f6sdesd&amp;sigi=1291ffqon&amp;.crumb=gAcH3aE3.dj" TargetMode="External"/><Relationship Id="rId10" Type="http://schemas.openxmlformats.org/officeDocument/2006/relationships/image" Target="../media/image18.jpeg"/><Relationship Id="rId4" Type="http://schemas.openxmlformats.org/officeDocument/2006/relationships/image" Target="../media/image15.jpeg"/><Relationship Id="rId9" Type="http://schemas.openxmlformats.org/officeDocument/2006/relationships/hyperlink" Target="http://images.search.yahoo.com/images/view;_ylt=A0PDoX15tcZO9WQAe6yJzbkF;_ylu=X3oDMTBlMTQ4cGxyBHNlYwNzcgRzbGsDaW1n?back=http://images.search.yahoo.com/search/images?p=Sophistication&amp;n=30&amp;ei=utf-8&amp;y=Search&amp;fr=yfp-t-471-s&amp;b=1&amp;tab=organic&amp;w=1280&amp;h=1024&amp;imgurl=www.deviantart.com/download/105676522/Audrey_Hepburn__Sophistication_by_la_beck.jpg&amp;rurl=http://la-beck.deviantart.com/art/Audrey-Hepburn-Sophistication-105676522&amp;size=263.3+KB&amp;name=Audrey+Hepburn-+Sophistication+by+=la-beck+on+deviantART&amp;p=Sophistication&amp;oid=89f6784d0d673ff3f3509dfd94956ced&amp;fr2=&amp;fr=yfp-t-471-s&amp;tt=Audrey+Hepburn-+Sophistication+by+=la-beck+on+deviantART&amp;b=1&amp;ni=28&amp;no=23&amp;tab=organic&amp;ts=&amp;sigr=129ditrgm&amp;sigb=13jpn8ne9&amp;sigi=12jjr7pl5&amp;.crumb=gAcH3aE3.dj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images.search.yahoo.com/images/view;_ylt=A0PDoTEnscZO.x0AO1eJzbkF;_ylu=X3oDMTBlMTQ4cGxyBHNlYwNzcgRzbGsDaW1n?back=http://images.search.yahoo.com/search/images?p=brand+touch+points&amp;n=30&amp;ei=utf-8&amp;fr=yfp-t-471-s&amp;fr2=sg-gac&amp;b=29&amp;tab=organic&amp;w=282&amp;h=299&amp;imgurl=www.zenithoptimedia.com.cn/publication/vol48/images/fmzt02-1_en.jpg&amp;rurl=http://www.zenithoptimedia.com.cn/publication/vol48/en/fmzt_02.html&amp;size=84.9+KB&amp;name=Touchpoints+Across+China:+Consumer+Relationships+Built+on+Brand+...&amp;p=brand+touch+points&amp;oid=9383252846995cdcff4f9edcbe89f3ac&amp;fr2=sg-gac&amp;fr=yfp-t-471-s&amp;rw=brand+touchpoints&amp;tt=Touchpoints+Across+China:+Consumer+Relationships+Built+on+Brand+...&amp;b=29&amp;ni=28&amp;no=45&amp;tab=organic&amp;ts=&amp;sigr=123689qr0&amp;sigb=13qe5f959&amp;sigi=123ndqc40&amp;.crumb=gAcH3aE3.dj" TargetMode="Externa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search.yahoo.com/images/view;_ylt=A0PDoTAOssZOZAwAu8CJzbkF;_ylu=X3oDMTBlMTQ4cGxyBHNlYwNzcgRzbGsDaW1n?back=http://images.search.yahoo.com/search/images?p=sponsorship+logos&amp;sado=1&amp;n=30&amp;ei=utf-8&amp;fr=yfp-t-471-s&amp;fr2=sg-gac&amp;b=1&amp;tab=organic&amp;w=600&amp;h=795&amp;imgurl=www.napsc.org/sponsors/images/sponsors.jpg&amp;rurl=http://www.napsc.org/sponsors/sponsors.html&amp;size=119.4+KB&amp;name=Sponsor+logos&amp;p=sponsorship+logos&amp;oid=a290d5cc9735f8b1b1b5ae310e1076dd&amp;fr2=sg-gac&amp;fr=yfp-t-471-s&amp;tt=Sponsor+logos&amp;b=0&amp;ni=28&amp;no=2&amp;tab=organic&amp;ts=&amp;sigr=11bdgubs8&amp;sigb=13vrh742r&amp;sigi=11av5hibp&amp;.crumb=gAcH3aE3.dj" TargetMode="External"/><Relationship Id="rId3" Type="http://schemas.openxmlformats.org/officeDocument/2006/relationships/image" Target="../media/image20.jpeg"/><Relationship Id="rId7" Type="http://schemas.openxmlformats.org/officeDocument/2006/relationships/image" Target="../media/image22.jpeg"/><Relationship Id="rId2" Type="http://schemas.openxmlformats.org/officeDocument/2006/relationships/hyperlink" Target="http://images.search.yahoo.com/images/view;_ylt=A0PDoTGoscZOhjEAObqJzbkF;_ylu=X3oDMTBlMTQ4cGxyBHNlYwNzcgRzbGsDaW1n?back=http://images.search.yahoo.com/search/images?p=word+of+mouth+advertising&amp;sado=1&amp;n=30&amp;ei=utf-8&amp;fr=yfp-t-471-s&amp;fr2=sg-gac&amp;b=1&amp;tab=organic&amp;w=325&amp;h=325&amp;imgurl=www.pavemanpro.com/images/uploads/word-of-mouth(1).jpg&amp;rurl=http://www.pavemanpro.com/guides/article/chapter_11_get_control_of_word_of_mouth_advertising/&amp;size=51.9+KB&amp;name=Chapter+11:+Get+Control+of+Word+of+Mouth+Advertising+|+Paveman+Pro&amp;p=word+of+mouth+advertising&amp;oid=377c871770559c4a16eb400e942ee34f&amp;fr2=sg-gac&amp;fr=yfp-t-471-s&amp;tt=Chapter+11:+Get+Control+of+Word+of+Mouth+Advertising+|+Paveman+Pro&amp;b=0&amp;ni=28&amp;no=4&amp;tab=organic&amp;ts=&amp;sigr=12tsstgr0&amp;sigb=147gdst5c&amp;sigi=11mpj17h7&amp;.crumb=gAcH3aE3.dj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search.yahoo.com/images/view;_ylt=A0PDoTDfscZOdhMATzKJzbkF;_ylu=X3oDMTBlMTQ4cGxyBHNlYwNzcgRzbGsDaW1n?back=http://images.search.yahoo.com/search/images?p=public+relations+logo&amp;sado=1&amp;n=30&amp;ei=utf-8&amp;fr=yfp-t-471-s&amp;fr2=sg-gac&amp;b=1&amp;tab=organic&amp;w=361&amp;h=194&amp;imgurl=solodovepr.files.wordpress.com/2011/01/solo-dove-pr-logo.png?w=361&amp;amp;h=194&amp;rurl=http://solodovepr.wordpress.com/2011/01/17/solo-dove-public-relations-est-2009-entertainment-nonprofit/&amp;size=71+KB&amp;name=solo+dove+pr+logo&amp;p=public+relations+logo&amp;oid=ec2e776bb7d6eed38b30eef9aa170472&amp;fr2=sg-gac&amp;fr=yfp-t-471-s&amp;tt=solo+dove+pr+logo&amp;b=0&amp;ni=28&amp;no=13&amp;tab=organic&amp;ts=&amp;sigr=137h9bmr9&amp;sigb=143ihlei0&amp;sigi=12cklc9bv&amp;.crumb=gAcH3aE3.dj" TargetMode="External"/><Relationship Id="rId5" Type="http://schemas.openxmlformats.org/officeDocument/2006/relationships/image" Target="../media/image21.jpeg"/><Relationship Id="rId4" Type="http://schemas.openxmlformats.org/officeDocument/2006/relationships/hyperlink" Target="http://images.search.yahoo.com/images/view;_ylt=A0PDoYDBscZOrhwAd1KJzbkF;_ylu=X3oDMTBlMTQ4cGxyBHNlYwNzcgRzbGsDaW1n?back=http://images.search.yahoo.com/search/images?p=direct+mail+design&amp;sado=1&amp;n=30&amp;ei=utf-8&amp;fr=yfp-t-471-s&amp;fr2=sg-gac&amp;b=1&amp;tab=organic&amp;w=640&amp;h=350&amp;imgurl=www.gt4.co.uk/_resources/imagebank/gt4/heros/direct-mail.png&amp;rurl=http://www.gt4.co.uk/services/design/direct_mail_design/direct_mail_design.aspx&amp;size=91.3+KB&amp;name=Home+&amp;gt;+Design+&amp;gt;+Direct+Mail+Design&amp;p=direct+mail+design&amp;oid=eb64eb3250856d5cedf351b1fa85f4fa&amp;fr2=sg-gac&amp;fr=yfp-t-471-s&amp;tt=Home+&amp;gt;+Design+&amp;gt;+Direct+Mail+Design&amp;b=0&amp;ni=28&amp;no=6&amp;tab=organic&amp;ts=&amp;sigr=12f593i4g&amp;sigb=140b85ard&amp;sigi=11sqkp7um&amp;.crumb=gAcH3aE3.dj" TargetMode="External"/><Relationship Id="rId9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images.search.yahoo.com/images/view;_ylt=A0PDoTFnssZOGCYANd.JzbkF;_ylu=X3oDMTBlMTQ4cGxyBHNlYwNzcgRzbGsDaW1n?back=http://images.search.yahoo.com/search/images?p=direct+field+sales+logo&amp;n=30&amp;ei=utf-8&amp;y=Search&amp;fr=yfp-t-471-s&amp;b=1&amp;tab=organic&amp;w=336&amp;h=140&amp;imgurl=www.trademarkia.com/logo-images/jostens/jostens-direct-solutions-77655566.jpg&amp;rurl=http://www.trademarkia.com/jostens-direct-solutions-77655566.html&amp;size=14.5+KB&amp;name=JOSTENS+DIRECT+SOLUTIONS+-+Reviews+&amp;amp;+Brand+Information+-+Jostens,+Inc+...&amp;p=direct+field+sales+logo&amp;oid=cbae72fb17cc12842b0f33228cc7f63b&amp;fr2=&amp;fr=yfp-t-471-s&amp;tt=JOSTENS+DIRECT+SOLUTIONS+-+Reviews+&amp;amp;+Brand+Information+-+Jostens,+Inc+...&amp;b=0&amp;ni=28&amp;no=6&amp;tab=organic&amp;ts=&amp;sigr=1213nug48&amp;sigb=13s09985q&amp;sigi=12dotpg9h&amp;.crumb=gAcH3aE3.dj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hyperlink" Target="http://images.search.yahoo.com/images/view;_ylt=A0PDoYCtssZOmhEA1JWJzbkF;_ylu=X3oDMTBlMTQ4cGxyBHNlYwNzcgRzbGsDaW1n?back=http://images.search.yahoo.com/search/images?p=customer+representative&amp;sado=1&amp;n=30&amp;ei=utf-8&amp;fr=yfp-t-471-s&amp;fr2=sg-gac&amp;b=1&amp;tab=organic&amp;w=720&amp;h=1105&amp;imgurl=homebusinesscafe.net/wp-content/uploads/2010/04/Customer_Service_Representative.jpg&amp;rurl=http://homebusinesscafe.net/79/how-to-become-a-home-based-customer-service-representative/&amp;size=261.9+KB&amp;name=...+Home-Based+Customer+Service+Representative+|+Home+Business+Cafe&amp;p=customer+representative&amp;oid=77d4b4f43935c1456f665fe2b836d6ce&amp;fr2=sg-gac&amp;fr=yfp-t-471-s&amp;tt=...+Home-Based+Customer+Service+Representative+|+Home+Business+Cafe&amp;b=0&amp;ni=28&amp;no=5&amp;tab=organic&amp;ts=&amp;sigr=12qp0vac0&amp;sigb=14582idsr&amp;sigi=12jrv571o&amp;.crumb=gAcH3aE3.dj" TargetMode="Externa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7.jpeg"/><Relationship Id="rId7" Type="http://schemas.openxmlformats.org/officeDocument/2006/relationships/image" Target="../media/image29.jpeg"/><Relationship Id="rId2" Type="http://schemas.openxmlformats.org/officeDocument/2006/relationships/hyperlink" Target="http://images.search.yahoo.com/images/view;_ylt=A0PDoTHPssZOwB8Ad36JzbkF;_ylu=X3oDMTBlMTQ4cGxyBHNlYwNzcgRzbGsDaW1n?back=http://images.search.yahoo.com/search/images?p=post+purchase+touch+points&amp;n=30&amp;ei=utf-8&amp;y=Search&amp;fr=yfp-t-471-s&amp;b=1&amp;tab=organic&amp;w=183&amp;h=280&amp;imgurl=cc.pbsstatic.com/l/85/3085/9780842333085.jpg&amp;rurl=http://www.paperbackswap.com/Touch-Points-Students-Gods-Answers/book/0842333088/&amp;size=8+KB&amp;name=Touch+Points+for+Students:+God&amp;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search.yahoo.com/images/view;_ylt=A0PDoX8Ms8ZOrwIAUBqJzbkF;_ylu=X3oDMTBlMTQ4cGxyBHNlYwNzcgRzbGsDaW1n?back=http://images.search.yahoo.com/search/images?p=customer+loyalty+programs&amp;sado=1&amp;n=30&amp;ei=utf-8&amp;fr=yfp-t-471-s&amp;fr2=sg-gac&amp;b=1&amp;tab=organic&amp;w=347&amp;h=346&amp;imgurl=media.zmags.com/blog/loyalty-program.jpg&amp;rurl=http://www.zmags.com/blog/customer-loyalty&amp;size=45.8+KB&amp;name=Anyone+can+say+they+have+a+customer+loyalty+program+but+not+...&amp;p=customer+loyalty+programs&amp;oid=31f22e35d4c12fe7aa473754da709377&amp;fr2=sg-gac&amp;fr=yfp-t-471-s&amp;tt=Anyone+can+say+they+have+a+customer+loyalty+program+but+not+...&amp;b=0&amp;ni=28&amp;no=3&amp;tab=organic&amp;ts=&amp;sigr=11a1omcjr&amp;sigb=14772d6gk&amp;sigi=118r22334&amp;.crumb=gAcH3aE3.dj" TargetMode="External"/><Relationship Id="rId11" Type="http://schemas.openxmlformats.org/officeDocument/2006/relationships/image" Target="../media/image32.jpeg"/><Relationship Id="rId5" Type="http://schemas.openxmlformats.org/officeDocument/2006/relationships/image" Target="../media/image28.jpeg"/><Relationship Id="rId10" Type="http://schemas.openxmlformats.org/officeDocument/2006/relationships/hyperlink" Target="http://images.search.yahoo.com/images/view;_ylt=A0PDoS.js8ZOLlsAGFmJzbkF;_ylu=X3oDMTBlMTQ4cGxyBHNlYwNzcgRzbGsDaW1n?back=http://images.search.yahoo.com/search/images?p=rebates&amp;n=30&amp;ei=utf-8&amp;y=Search&amp;fr=yfp-t-471-s&amp;b=1&amp;tab=organic&amp;w=403&amp;h=341&amp;imgurl=reviewcrushers.com/wp-content/uploads/2008/10/rebate.jpg&amp;rurl=http://www.reviewcrushers.com/archives/41&amp;size=30.9+KB&amp;name=Rebates+|+Social+Media+and+Internet+Marketing&amp;p=rebates&amp;oid=b5a428db6df7fef19c03dff7b71e995b&amp;fr2=&amp;fr=yfp-t-471-s&amp;tt=Rebates+|+Social+Media+and+Internet+Marketing&amp;b=0&amp;ni=28&amp;no=15&amp;tab=organic&amp;ts=&amp;sigr=119ml1e7f&amp;sigb=13c97l6q6&amp;sigi=11ovg22aa&amp;.crumb=gAcH3aE3.dj" TargetMode="External"/><Relationship Id="rId4" Type="http://schemas.openxmlformats.org/officeDocument/2006/relationships/hyperlink" Target="http://images.search.yahoo.com/images/view;_ylt=A0PDoTHwssZOoCYAXO6JzbkF;_ylu=X3oDMTBlMTQ4cGxyBHNlYwNzcgRzbGsDaW1n?back=http://images.search.yahoo.com/search/images?p=Brand+promise&amp;n=30&amp;ei=utf-8&amp;y=Search&amp;fr=yfp-t-471-s&amp;b=1&amp;tab=organic&amp;w=300&amp;h=225&amp;imgurl=communications.webalue.com/wp-content/uploads/2009/08/Brand-Promise-300x225.jpg&amp;rurl=http://communications.webalue.com/2009/08/13/what-is-brand-promise/&amp;size=16.4+KB&amp;name=What+is+Brand+Promise?+|+Webalue.com+Communications+|+Posted+in+Brand+...&amp;p=Brand+promise&amp;oid=5290fc62ab014db1585e6d9736a1a1b6&amp;fr2=&amp;fr=yfp-t-471-s&amp;tt=What+is+Brand+Promise?+|+Webalue.com+Communications+|+Posted+in+Brand+...&amp;b=0&amp;ni=28&amp;no=0&amp;tab=organic&amp;ts=&amp;sigr=123j5k1pq&amp;sigb=13i3qdcco&amp;sigi=12fct3s70&amp;.crumb=gAcH3aE3.dj" TargetMode="External"/><Relationship Id="rId9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hyperlink" Target="http://images.search.yahoo.com/images/view;_ylt=A0PDoS_8s8ZOx1UAK9iJzbkF;_ylu=X3oDMTBlMTQ4cGxyBHNlYwNzcgRzbGsDaW1n?back=http://images.search.yahoo.com/search/images?p=gap+logo&amp;sado=1&amp;n=30&amp;ei=utf-8&amp;fr=yfp-t-471-s&amp;fr2=sg-gac&amp;b=1&amp;tab=organic&amp;w=350&amp;h=350&amp;imgurl=blog.learnvest.com/wp-content/uploads/2010/10/gap.jpg&amp;rurl=http://blog.learnvest.com/current_events/new-gap-logo-short-lived-classic-image-prevails-553/&amp;size=27.7+KB&amp;name=New+Gap+Logo+Short-Lived,+Classic+Image+Prevails+|+Current+Events+...&amp;p=gap+logo&amp;oid=96ba9af09303505a6619353b8a2e1f9b&amp;fr2=sg-gac&amp;fr=yfp-t-471-s&amp;tt=New+Gap+Logo+Short-Lived,+Classic+Image+Prevails+|+Current+Events+...&amp;b=0&amp;ni=28&amp;no=25&amp;tab=organic&amp;ts=&amp;sigr=12toc0rj5&amp;sigb=13miini4m&amp;sigi=11lq1rig9&amp;.crumb=gAcH3aE3.dj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533400"/>
            <a:ext cx="6172200" cy="914400"/>
          </a:xfrm>
        </p:spPr>
        <p:txBody>
          <a:bodyPr/>
          <a:lstStyle/>
          <a:p>
            <a:r>
              <a:rPr lang="en-US" dirty="0" smtClean="0"/>
              <a:t>3.03 Corporate Branding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1447800"/>
            <a:ext cx="6172200" cy="762000"/>
          </a:xfrm>
        </p:spPr>
        <p:txBody>
          <a:bodyPr/>
          <a:lstStyle/>
          <a:p>
            <a:r>
              <a:rPr lang="en-US" dirty="0" smtClean="0"/>
              <a:t>Position company to acquire desired image</a:t>
            </a:r>
            <a:endParaRPr lang="en-US" dirty="0"/>
          </a:p>
        </p:txBody>
      </p:sp>
      <p:pic>
        <p:nvPicPr>
          <p:cNvPr id="13314" name="Picture 2" descr="http://ts2.mm.bing.net/images/thumbnail.aspx?q=1295215760701&amp;id=cf9745eae71b0d8d7240679d60a19f4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133600"/>
            <a:ext cx="4572000" cy="4380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Definitions: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Brand identity—elements that are instantly recognized as belonging to a certain company or product</a:t>
            </a:r>
          </a:p>
          <a:p>
            <a:r>
              <a:rPr lang="en-US" dirty="0" smtClean="0"/>
              <a:t>Values—things that are important to you, your company or product. </a:t>
            </a:r>
          </a:p>
          <a:p>
            <a:r>
              <a:rPr lang="en-US" dirty="0" smtClean="0"/>
              <a:t>Brand cues—elements that remind customers of brands and their values</a:t>
            </a:r>
          </a:p>
          <a:p>
            <a:r>
              <a:rPr lang="en-US" dirty="0" smtClean="0"/>
              <a:t>Brand personality—the behavior of your brand -- </a:t>
            </a:r>
            <a:r>
              <a:rPr lang="en-US" dirty="0" err="1" smtClean="0"/>
              <a:t>ie.how</a:t>
            </a:r>
            <a:r>
              <a:rPr lang="en-US" dirty="0" smtClean="0"/>
              <a:t> it creates and maintains an emotional connection with customers 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Touch points—opportunities businesses have to connect with customers</a:t>
            </a:r>
          </a:p>
          <a:p>
            <a:r>
              <a:rPr lang="en-US" dirty="0" smtClean="0"/>
              <a:t>Brand promise—agreement that a company or product will consistently meet expectations and deliver on characteristics and value</a:t>
            </a:r>
          </a:p>
          <a:p>
            <a:r>
              <a:rPr lang="en-US" dirty="0" smtClean="0"/>
              <a:t>Corporate brand—represents the entire company or organization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04800"/>
            <a:ext cx="6172200" cy="1894362"/>
          </a:xfrm>
        </p:spPr>
        <p:txBody>
          <a:bodyPr/>
          <a:lstStyle/>
          <a:p>
            <a:pPr algn="ctr"/>
            <a:r>
              <a:rPr lang="en-US" dirty="0" smtClean="0"/>
              <a:t>Elements that make up a brand’s identity</a:t>
            </a:r>
            <a:endParaRPr lang="en-US" dirty="0"/>
          </a:p>
        </p:txBody>
      </p:sp>
      <p:pic>
        <p:nvPicPr>
          <p:cNvPr id="12290" name="Picture 2" descr="http://ts2.mm.bing.net/images/thumbnail.aspx?q=1336651949421&amp;id=a8f8a2d63eb51069669536ae64d16c0a">
            <a:hlinkClick r:id="rId2" tooltip="Illustration: Brand management is a continuous process.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667000"/>
            <a:ext cx="5486400" cy="3592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Visual elements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Anything a customer or potential customer may see referencing the company</a:t>
            </a:r>
          </a:p>
          <a:p>
            <a:pPr lvl="1"/>
            <a:r>
              <a:rPr lang="en-US" dirty="0" smtClean="0"/>
              <a:t>Company logo</a:t>
            </a:r>
          </a:p>
          <a:p>
            <a:pPr lvl="1"/>
            <a:r>
              <a:rPr lang="en-US" dirty="0" smtClean="0"/>
              <a:t>Company tag line or slogan</a:t>
            </a:r>
          </a:p>
          <a:p>
            <a:pPr lvl="1"/>
            <a:r>
              <a:rPr lang="en-US" dirty="0" smtClean="0"/>
              <a:t>Color schemes</a:t>
            </a:r>
          </a:p>
          <a:p>
            <a:pPr lvl="1"/>
            <a:r>
              <a:rPr lang="en-US" dirty="0" smtClean="0"/>
              <a:t>Typography, font styles </a:t>
            </a:r>
          </a:p>
          <a:p>
            <a:pPr lvl="1"/>
            <a:r>
              <a:rPr lang="en-US" dirty="0" smtClean="0"/>
              <a:t>Symbolism in the design</a:t>
            </a:r>
          </a:p>
          <a:p>
            <a:r>
              <a:rPr lang="en-US" dirty="0" smtClean="0"/>
              <a:t>Should be specific and interwoven throughout the company</a:t>
            </a:r>
          </a:p>
          <a:p>
            <a:pPr lvl="1"/>
            <a:r>
              <a:rPr lang="en-US" dirty="0" smtClean="0"/>
              <a:t>Letterhead, business cards, email signatures</a:t>
            </a:r>
          </a:p>
          <a:p>
            <a:pPr lvl="1"/>
            <a:r>
              <a:rPr lang="en-US" dirty="0" smtClean="0"/>
              <a:t>Advertising, presentations</a:t>
            </a:r>
          </a:p>
          <a:p>
            <a:pPr lvl="1"/>
            <a:r>
              <a:rPr lang="en-US" dirty="0" smtClean="0"/>
              <a:t>packaging</a:t>
            </a:r>
          </a:p>
        </p:txBody>
      </p:sp>
      <p:pic>
        <p:nvPicPr>
          <p:cNvPr id="11266" name="Picture 2" descr="http://ts3.mm.bing.net/images/thumbnail.aspx?q=1308438302546&amp;id=ea8d8b6272f79b0e2ccbdb763ef144e2">
            <a:hlinkClick r:id="rId2" tooltip="color company logo | Flickr - Photo Sharing!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209800"/>
            <a:ext cx="2743200" cy="1999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Image Detai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400" y="5029200"/>
            <a:ext cx="1503711" cy="162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Product elements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Special product features and functions that uniquely benefit customers</a:t>
            </a:r>
          </a:p>
          <a:p>
            <a:pPr lvl="1"/>
            <a:r>
              <a:rPr lang="en-US" dirty="0" smtClean="0"/>
              <a:t>Apple brand has superior processor speed; the product and brand are interchangeable and inseparable</a:t>
            </a:r>
            <a:endParaRPr lang="en-US" dirty="0"/>
          </a:p>
        </p:txBody>
      </p:sp>
      <p:pic>
        <p:nvPicPr>
          <p:cNvPr id="10242" name="Picture 2" descr="http://ts3.mm.bing.net/images/thumbnail.aspx?q=1341546313158&amp;id=6d287feabe2c4c91bbb01236a5031697">
            <a:hlinkClick r:id="rId2" tooltip="Maruthi Shankar: Why APPLE logo is bitten???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657599"/>
            <a:ext cx="4062284" cy="3036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ts1.mm.bing.net/images/thumbnail.aspx?q=1428929380960&amp;id=29ead04dad0cafc14df79c3c97a3916b">
            <a:hlinkClick r:id="rId4" tooltip="iPad 3 Apple A6 Processor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191000"/>
            <a:ext cx="2171700" cy="217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Service elements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Interactions between customers and the company and its employees</a:t>
            </a:r>
          </a:p>
          <a:p>
            <a:r>
              <a:rPr lang="en-US" dirty="0" smtClean="0"/>
              <a:t>Service elements include things like:</a:t>
            </a:r>
          </a:p>
          <a:p>
            <a:pPr lvl="1"/>
            <a:r>
              <a:rPr lang="en-US" dirty="0" smtClean="0"/>
              <a:t>Response time</a:t>
            </a:r>
          </a:p>
          <a:p>
            <a:pPr lvl="1"/>
            <a:r>
              <a:rPr lang="en-US" dirty="0" smtClean="0"/>
              <a:t>Return policies</a:t>
            </a:r>
          </a:p>
          <a:p>
            <a:pPr lvl="1"/>
            <a:r>
              <a:rPr lang="en-US" dirty="0" smtClean="0"/>
              <a:t>Perception of treatment</a:t>
            </a:r>
          </a:p>
          <a:p>
            <a:r>
              <a:rPr lang="en-US" dirty="0" smtClean="0"/>
              <a:t>Nordstrom Department Store –high-end products—is synonymous with exceptional customer service</a:t>
            </a:r>
          </a:p>
        </p:txBody>
      </p:sp>
      <p:pic>
        <p:nvPicPr>
          <p:cNvPr id="1026" name="Picture 2" descr="http://ts4.mm.bing.net/images/thumbnail.aspx?q=1338463754519&amp;id=a3c5ec3cec1a58be43ad0086eea426b6">
            <a:hlinkClick r:id="rId2" tooltip="Nordstrom Inc.’s (NYSE:JWN) FQ-1 earnings rose 25% on sales growth ...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876800"/>
            <a:ext cx="1409700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New media elements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Managing brand identity across new platforms </a:t>
            </a:r>
            <a:r>
              <a:rPr lang="en-US" dirty="0" err="1" smtClean="0"/>
              <a:t>ie</a:t>
            </a:r>
            <a:r>
              <a:rPr lang="en-US" dirty="0" smtClean="0"/>
              <a:t>: internet</a:t>
            </a:r>
          </a:p>
          <a:p>
            <a:pPr lvl="1"/>
            <a:r>
              <a:rPr lang="en-US" dirty="0" err="1" smtClean="0"/>
              <a:t>Facebook</a:t>
            </a:r>
            <a:endParaRPr lang="en-US" dirty="0" smtClean="0"/>
          </a:p>
          <a:p>
            <a:pPr lvl="1"/>
            <a:r>
              <a:rPr lang="en-US" dirty="0" smtClean="0"/>
              <a:t>Twitter</a:t>
            </a:r>
          </a:p>
          <a:p>
            <a:pPr lvl="1"/>
            <a:r>
              <a:rPr lang="en-US" dirty="0" smtClean="0"/>
              <a:t>LinkedIn</a:t>
            </a:r>
          </a:p>
          <a:p>
            <a:pPr lvl="1"/>
            <a:r>
              <a:rPr lang="en-US" dirty="0" smtClean="0"/>
              <a:t>Blogs </a:t>
            </a:r>
          </a:p>
          <a:p>
            <a:pPr lvl="1"/>
            <a:endParaRPr lang="en-US" dirty="0"/>
          </a:p>
        </p:txBody>
      </p:sp>
      <p:pic>
        <p:nvPicPr>
          <p:cNvPr id="2050" name="Picture 2" descr="http://ts3.mm.bing.net/images/thumbnail.aspx?q=1293300270034&amp;id=cc3042c8893363e72c613b3d43d92f7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7650" y="2209800"/>
            <a:ext cx="20955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ts2.mm.bing.net/images/thumbnail.aspx?q=1307720357641&amp;id=979544c043c7d09e9d16dbb06b464e2e">
            <a:hlinkClick r:id="rId3" tooltip="Twitter bird Logo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419600"/>
            <a:ext cx="14097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ts3.mm.bing.net/images/thumbnail.aspx?q=1289267063150&amp;id=bdcac4c2dcf630a3d91ad8892e25f5e2">
            <a:hlinkClick r:id="rId5" tooltip="check us out on linkedin check us out on linkedin usmailboxlocks ...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2424" y="4404527"/>
            <a:ext cx="2517775" cy="1881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ts4.mm.bing.net/images/thumbnail.aspx?q=1429039291087&amp;id=a7651597a1d0a93fb3d3cd309bed65c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20040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Values in brand development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Specific behaviors and attitudes that help a company achieve goals</a:t>
            </a:r>
          </a:p>
          <a:p>
            <a:r>
              <a:rPr lang="en-US" dirty="0" smtClean="0"/>
              <a:t>Things that customers can expect every time they interact with a company</a:t>
            </a:r>
          </a:p>
          <a:p>
            <a:pPr lvl="1"/>
            <a:r>
              <a:rPr lang="en-US" dirty="0" smtClean="0"/>
              <a:t>Good customer service</a:t>
            </a:r>
          </a:p>
          <a:p>
            <a:pPr lvl="1"/>
            <a:r>
              <a:rPr lang="en-US" dirty="0" smtClean="0"/>
              <a:t>Easy return policy</a:t>
            </a:r>
          </a:p>
          <a:p>
            <a:pPr lvl="1"/>
            <a:r>
              <a:rPr lang="en-US" dirty="0" smtClean="0"/>
              <a:t>Guaranteed lowest rates</a:t>
            </a:r>
          </a:p>
          <a:p>
            <a:pPr lvl="1"/>
            <a:r>
              <a:rPr lang="en-US" dirty="0" smtClean="0"/>
              <a:t>Friendly smiles</a:t>
            </a:r>
          </a:p>
          <a:p>
            <a:pPr lvl="1"/>
            <a:r>
              <a:rPr lang="en-US" dirty="0" smtClean="0"/>
              <a:t>Doing the right thing because it is the right thing to do</a:t>
            </a:r>
          </a:p>
          <a:p>
            <a:pPr lvl="1"/>
            <a:r>
              <a:rPr lang="en-US" dirty="0" smtClean="0"/>
              <a:t>quality</a:t>
            </a:r>
          </a:p>
          <a:p>
            <a:r>
              <a:rPr lang="en-US" dirty="0" smtClean="0"/>
              <a:t>Values reflect the company and its brands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96200" cy="1143000"/>
          </a:xfrm>
        </p:spPr>
        <p:txBody>
          <a:bodyPr/>
          <a:lstStyle/>
          <a:p>
            <a:pPr algn="ctr"/>
            <a:r>
              <a:rPr lang="en-US" dirty="0" smtClean="0"/>
              <a:t>Significance of a brand’s personality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209800"/>
            <a:ext cx="7467600" cy="4264152"/>
          </a:xfrm>
        </p:spPr>
        <p:txBody>
          <a:bodyPr/>
          <a:lstStyle/>
          <a:p>
            <a:r>
              <a:rPr lang="en-US" dirty="0" smtClean="0"/>
              <a:t>Customers are more likely to buy a brand if they perceive that it is similar to their own personality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Consumers relate to brand personalities therefore adding value to the brand</a:t>
            </a:r>
            <a:endParaRPr lang="en-US" dirty="0"/>
          </a:p>
        </p:txBody>
      </p:sp>
      <p:pic>
        <p:nvPicPr>
          <p:cNvPr id="9218" name="Picture 2" descr="Image Detai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9895" y="4267200"/>
            <a:ext cx="1687244" cy="288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304800"/>
            <a:ext cx="7467600" cy="1143000"/>
          </a:xfrm>
        </p:spPr>
        <p:txBody>
          <a:bodyPr/>
          <a:lstStyle/>
          <a:p>
            <a:pPr algn="ctr"/>
            <a:r>
              <a:rPr lang="en-US" dirty="0" smtClean="0"/>
              <a:t>Five types of brand personalities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Excitement</a:t>
            </a:r>
          </a:p>
          <a:p>
            <a:endParaRPr lang="en-US" dirty="0" smtClean="0"/>
          </a:p>
          <a:p>
            <a:r>
              <a:rPr lang="en-US" dirty="0" smtClean="0"/>
              <a:t>Sincerity</a:t>
            </a:r>
          </a:p>
          <a:p>
            <a:endParaRPr lang="en-US" dirty="0" smtClean="0"/>
          </a:p>
          <a:p>
            <a:r>
              <a:rPr lang="en-US" dirty="0" smtClean="0"/>
              <a:t>Ruggedness</a:t>
            </a:r>
          </a:p>
          <a:p>
            <a:endParaRPr lang="en-US" dirty="0" smtClean="0"/>
          </a:p>
          <a:p>
            <a:r>
              <a:rPr lang="en-US" dirty="0" smtClean="0"/>
              <a:t>Competence</a:t>
            </a:r>
          </a:p>
          <a:p>
            <a:endParaRPr lang="en-US" dirty="0" smtClean="0"/>
          </a:p>
          <a:p>
            <a:r>
              <a:rPr lang="en-US" dirty="0" smtClean="0"/>
              <a:t>Sophistication</a:t>
            </a:r>
            <a:endParaRPr lang="en-US" dirty="0"/>
          </a:p>
        </p:txBody>
      </p:sp>
      <p:pic>
        <p:nvPicPr>
          <p:cNvPr id="8194" name="Picture 2" descr="http://ts3.mm.bing.net/images/thumbnail.aspx?q=1428867848482&amp;id=bc921a378379b1b5db5fa6f95d0f662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202" y="1041400"/>
            <a:ext cx="1480416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ts3.mm.bing.net/images/thumbnail.aspx?q=1281836192258&amp;id=f260a7a48c5162805e04eb398080ffbc">
            <a:hlinkClick r:id="rId3" tooltip="Sincerity 1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917700"/>
            <a:ext cx="1762125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ts1.mm.bing.net/images/thumbnail.aspx?q=1294295569304&amp;id=45a049e5bc486344b0512caedce7d01f">
            <a:hlinkClick r:id="rId5" tooltip="Terrain ruggedness index (b)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971800"/>
            <a:ext cx="1838325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ts1.mm.bing.net/images/thumbnail.aspx?q=1303663612364&amp;id=4dc49f94d92f84e917a92a05366e51fd">
            <a:hlinkClick r:id="rId7" tooltip="... competence but it took many tries to finally get the spelling correct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025" y="3886200"/>
            <a:ext cx="21717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http://ts2.mm.bing.net/images/thumbnail.aspx?q=1306223450769&amp;id=23aa9e202979ab37333b07f7525e3e06">
            <a:hlinkClick r:id="rId9" tooltip="Audrey Hepburn- Sophistication by =la-beck on deviantART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555" y="4800600"/>
            <a:ext cx="1762125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0" y="762000"/>
            <a:ext cx="6172200" cy="1894362"/>
          </a:xfrm>
        </p:spPr>
        <p:txBody>
          <a:bodyPr/>
          <a:lstStyle/>
          <a:p>
            <a:r>
              <a:rPr lang="en-US" dirty="0" smtClean="0"/>
              <a:t>Using brand touch points</a:t>
            </a:r>
            <a:endParaRPr lang="en-US" dirty="0"/>
          </a:p>
        </p:txBody>
      </p:sp>
      <p:pic>
        <p:nvPicPr>
          <p:cNvPr id="3074" name="Picture 2" descr="http://ts1.mm.bing.net/images/thumbnail.aspx?q=1360098823064&amp;id=976c570b06df6caaff33c08ab9b0398b">
            <a:hlinkClick r:id="rId2" tooltip="Touchpoints Across China: Consumer Relationships Built on Brand ...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505200"/>
            <a:ext cx="2438400" cy="2603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Pre-purchase touch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Shape perceptions and expectations of the brand</a:t>
            </a:r>
          </a:p>
          <a:p>
            <a:r>
              <a:rPr lang="en-US" dirty="0" smtClean="0"/>
              <a:t>Heighten brand awareness</a:t>
            </a:r>
          </a:p>
          <a:p>
            <a:r>
              <a:rPr lang="en-US" dirty="0" smtClean="0"/>
              <a:t>Help potential customers understand benefits</a:t>
            </a:r>
          </a:p>
          <a:p>
            <a:r>
              <a:rPr lang="en-US" dirty="0" smtClean="0"/>
              <a:t>Examples of pre-purchase touch points:</a:t>
            </a:r>
          </a:p>
          <a:p>
            <a:pPr lvl="1"/>
            <a:r>
              <a:rPr lang="en-US" dirty="0" smtClean="0"/>
              <a:t>Web-sites</a:t>
            </a:r>
          </a:p>
          <a:p>
            <a:pPr lvl="1"/>
            <a:r>
              <a:rPr lang="en-US" dirty="0" smtClean="0"/>
              <a:t>Word-of-mouth</a:t>
            </a:r>
          </a:p>
          <a:p>
            <a:pPr lvl="1"/>
            <a:r>
              <a:rPr lang="en-US" dirty="0" smtClean="0"/>
              <a:t>Direct mail</a:t>
            </a:r>
          </a:p>
          <a:p>
            <a:pPr lvl="1"/>
            <a:r>
              <a:rPr lang="en-US" dirty="0" smtClean="0"/>
              <a:t>Research</a:t>
            </a:r>
          </a:p>
          <a:p>
            <a:pPr lvl="1"/>
            <a:r>
              <a:rPr lang="en-US" dirty="0" smtClean="0"/>
              <a:t>Sponsorship</a:t>
            </a:r>
          </a:p>
          <a:p>
            <a:pPr lvl="1"/>
            <a:r>
              <a:rPr lang="en-US" dirty="0" smtClean="0"/>
              <a:t>Public relations</a:t>
            </a:r>
          </a:p>
          <a:p>
            <a:pPr lvl="1"/>
            <a:r>
              <a:rPr lang="en-US" dirty="0" smtClean="0"/>
              <a:t>advertising</a:t>
            </a:r>
            <a:endParaRPr lang="en-US" dirty="0"/>
          </a:p>
        </p:txBody>
      </p:sp>
      <p:pic>
        <p:nvPicPr>
          <p:cNvPr id="4098" name="Picture 2" descr="http://ts1.mm.bing.net/images/thumbnail.aspx?q=1344141593992&amp;id=e654ac8a0ac85f6868ca4af8b2b3b879">
            <a:hlinkClick r:id="rId2" tooltip="Chapter 11: Get Control of Word of Mouth Advertising | Paveman Pro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352800"/>
            <a:ext cx="14097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ts1.mm.bing.net/images/thumbnail.aspx?q=1365125696984&amp;id=679f653344bdb1facb092d9222baad78">
            <a:hlinkClick r:id="rId4" tooltip="Home &gt; Design &gt; Direct Mail Design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700" y="3581400"/>
            <a:ext cx="2581275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ts3.mm.bing.net/images/thumbnail.aspx?q=1312067165274&amp;id=59ddf1405f5f2d977ade65060540cd10">
            <a:hlinkClick r:id="rId6" tooltip="solo dove pr logo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5257800"/>
            <a:ext cx="2266950" cy="120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ts3.mm.bing.net/images/thumbnail.aspx?q=1311951235014&amp;id=21af710b0fa4ee05a2d12611e1503d70">
            <a:hlinkClick r:id="rId8" tooltip="Sponsor logos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4762500"/>
            <a:ext cx="1409700" cy="187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Purchase or usage touch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Move a customer from considering a company’s brand to purchasing a product and beginning a relationship with the company and its brand</a:t>
            </a:r>
          </a:p>
          <a:p>
            <a:r>
              <a:rPr lang="en-US" dirty="0" smtClean="0"/>
              <a:t>Examples:</a:t>
            </a:r>
          </a:p>
          <a:p>
            <a:pPr lvl="1"/>
            <a:r>
              <a:rPr lang="en-US" dirty="0" smtClean="0"/>
              <a:t>Direct field sales</a:t>
            </a:r>
          </a:p>
          <a:p>
            <a:pPr lvl="1"/>
            <a:r>
              <a:rPr lang="en-US" dirty="0" smtClean="0"/>
              <a:t>Physical stores</a:t>
            </a:r>
          </a:p>
          <a:p>
            <a:pPr lvl="1"/>
            <a:r>
              <a:rPr lang="en-US" dirty="0" smtClean="0"/>
              <a:t>Contact with customer representatives</a:t>
            </a:r>
            <a:endParaRPr lang="en-US" dirty="0"/>
          </a:p>
        </p:txBody>
      </p:sp>
      <p:pic>
        <p:nvPicPr>
          <p:cNvPr id="5122" name="Picture 2" descr="http://ts1.mm.bing.net/images/thumbnail.aspx?q=1359362731452&amp;id=40cd9e183abe1631f92ef62df8771669">
            <a:hlinkClick r:id="rId2" tooltip="JOSTENS DIRECT SOLUTIONS - Reviews &amp; Brand Information - Jostens, Inc ...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953000"/>
            <a:ext cx="25146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ts4.mm.bing.net/images/thumbnail.aspx?q=1407512744067&amp;id=32bfc3ca3cb4ee18ad9b98fa09eef3d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570413"/>
            <a:ext cx="2320881" cy="1647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ts3.mm.bing.net/images/thumbnail.aspx?q=1293153544070&amp;id=39befdf8ed97b81b166ec551fb20e530">
            <a:hlinkClick r:id="rId5" tooltip="... Home-Based Customer Service Representative | Home Business Caf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978149"/>
            <a:ext cx="1409700" cy="2171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Post-purchase touch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Come into play after the sale and maximize</a:t>
            </a:r>
          </a:p>
          <a:p>
            <a:r>
              <a:rPr lang="en-US" dirty="0" smtClean="0"/>
              <a:t>the customer experience</a:t>
            </a:r>
          </a:p>
          <a:p>
            <a:r>
              <a:rPr lang="en-US" dirty="0" smtClean="0"/>
              <a:t>Goals of post-purchase touch points:</a:t>
            </a:r>
          </a:p>
          <a:p>
            <a:pPr lvl="1"/>
            <a:r>
              <a:rPr lang="en-US" dirty="0" smtClean="0"/>
              <a:t>Deliver on brand promise</a:t>
            </a:r>
          </a:p>
          <a:p>
            <a:pPr lvl="1"/>
            <a:r>
              <a:rPr lang="en-US" dirty="0" smtClean="0"/>
              <a:t>Meet or exceed performance and expectations</a:t>
            </a:r>
          </a:p>
          <a:p>
            <a:pPr lvl="1"/>
            <a:r>
              <a:rPr lang="en-US" dirty="0" smtClean="0"/>
              <a:t>Increase brand loyalty</a:t>
            </a:r>
          </a:p>
          <a:p>
            <a:r>
              <a:rPr lang="en-US" dirty="0" smtClean="0"/>
              <a:t>Ways to meets these goals:</a:t>
            </a:r>
          </a:p>
          <a:p>
            <a:pPr lvl="1"/>
            <a:r>
              <a:rPr lang="en-US" dirty="0" smtClean="0"/>
              <a:t>Loyalty programs</a:t>
            </a:r>
          </a:p>
          <a:p>
            <a:pPr lvl="1"/>
            <a:r>
              <a:rPr lang="en-US" dirty="0" smtClean="0"/>
              <a:t>Surveys</a:t>
            </a:r>
          </a:p>
          <a:p>
            <a:pPr lvl="1"/>
            <a:r>
              <a:rPr lang="en-US" dirty="0" smtClean="0"/>
              <a:t>Warranties</a:t>
            </a:r>
          </a:p>
          <a:p>
            <a:pPr lvl="1"/>
            <a:r>
              <a:rPr lang="en-US" dirty="0" smtClean="0"/>
              <a:t>Rebates</a:t>
            </a:r>
          </a:p>
          <a:p>
            <a:pPr lvl="1">
              <a:buNone/>
            </a:pPr>
            <a:endParaRPr lang="en-US" dirty="0"/>
          </a:p>
        </p:txBody>
      </p:sp>
      <p:pic>
        <p:nvPicPr>
          <p:cNvPr id="6146" name="Picture 2" descr="http://ts1.mm.bing.net/images/thumbnail.aspx?q=1427197925452&amp;id=1aa361b7c2ee205184b688de4993f15e">
            <a:hlinkClick r:id="rId2" tooltip="Touch Points for Students: God's Answers for Your Daily Needs ...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918" y="152398"/>
            <a:ext cx="1519236" cy="2329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ts1.mm.bing.net/images/thumbnail.aspx?q=1334682914912&amp;id=0d64f7904672c50dc2c126609d5cbb69">
            <a:hlinkClick r:id="rId4" tooltip="What is Brand Promise? | Webalue.com Communications | Posted in Brand ...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514600"/>
            <a:ext cx="188595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ts2.mm.bing.net/images/thumbnail.aspx?q=1311022520457&amp;id=1957c922b5c2174643b0b174bcb9b233">
            <a:hlinkClick r:id="rId6" tooltip="Anyone can say they have a customer loyalty program but not ...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2865" y="3702050"/>
            <a:ext cx="1419225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://ts3.mm.bing.net/images/thumbnail.aspx?q=1312210104922&amp;id=255bc65d50c24d4fccd35408b39ddf4c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864100"/>
            <a:ext cx="1589532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http://ts3.mm.bing.net/images/thumbnail.aspx?q=1335229358170&amp;id=a1ae8c212d02d31d0e062650d684c91b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2935" y="5111750"/>
            <a:ext cx="1912243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http://ts4.mm.bing.net/images/thumbnail.aspx?q=1337224464079&amp;id=80b080f0ff8b42082dd25bd10ba9f38d">
            <a:hlinkClick r:id="rId10" tooltip="Rebates | Social Media and Internet Marketing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0362" y="4159250"/>
            <a:ext cx="1666875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://ts1.mm.bing.net/images/thumbnail.aspx?q=1292526557192&amp;id=6d65c155e1b483692b0eb8644df68628">
            <a:hlinkClick r:id="rId2" tooltip="New Gap Logo Short-Lived, Classic Image Prevails | Current Events ...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0" y="4343400"/>
            <a:ext cx="2857500" cy="156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://ts2.mm.bing.net/images/thumbnail.aspx?q=1310820861237&amp;id=e6caa6d7ace7a52d9003a0fa979e42a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0" y="838200"/>
            <a:ext cx="2857500" cy="269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Distinguish between corporate and distributor brands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Corporate brands represent the whole company. For example McDonald’s is a corporate brand. McDonalds sells several products (</a:t>
            </a:r>
            <a:r>
              <a:rPr lang="en-US" b="1" dirty="0" err="1" smtClean="0"/>
              <a:t>BigMac</a:t>
            </a:r>
            <a:r>
              <a:rPr lang="en-US" b="1" dirty="0" smtClean="0"/>
              <a:t>, </a:t>
            </a:r>
            <a:r>
              <a:rPr lang="en-US" b="1" dirty="0" err="1" smtClean="0"/>
              <a:t>McNuggets</a:t>
            </a:r>
            <a:r>
              <a:rPr lang="en-US" b="1" dirty="0" smtClean="0"/>
              <a:t>, </a:t>
            </a:r>
            <a:r>
              <a:rPr lang="en-US" b="1" dirty="0" err="1" smtClean="0"/>
              <a:t>McMuffin</a:t>
            </a:r>
            <a:r>
              <a:rPr lang="en-US" b="1" dirty="0" smtClean="0"/>
              <a:t>, etc). </a:t>
            </a:r>
          </a:p>
          <a:p>
            <a:pPr>
              <a:buNone/>
            </a:pPr>
            <a:endParaRPr lang="en-US" dirty="0" smtClean="0"/>
          </a:p>
          <a:p>
            <a:r>
              <a:rPr lang="en-US" b="1" dirty="0" smtClean="0"/>
              <a:t>Distributor brands are also called private distributor brands or store brands. The store has its own brand that it sells to consumers. Gap is a store that sells Gap Jeans. Gap Jeans are a distributor brand they can only be purchased at a Gap store. </a:t>
            </a:r>
            <a:endParaRPr lang="en-US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126</TotalTime>
  <Words>533</Words>
  <Application>Microsoft Office PowerPoint</Application>
  <PresentationFormat>On-screen Show (4:3)</PresentationFormat>
  <Paragraphs>98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Oriel</vt:lpstr>
      <vt:lpstr>3.03 Corporate Branding</vt:lpstr>
      <vt:lpstr>Definitions:</vt:lpstr>
      <vt:lpstr>PowerPoint Presentation</vt:lpstr>
      <vt:lpstr>Elements that make up a brand’s identity</vt:lpstr>
      <vt:lpstr>Visual elements</vt:lpstr>
      <vt:lpstr>Product elements</vt:lpstr>
      <vt:lpstr>Service elements</vt:lpstr>
      <vt:lpstr>New media elements</vt:lpstr>
      <vt:lpstr>Values in brand development</vt:lpstr>
      <vt:lpstr>Significance of a brand’s personality</vt:lpstr>
      <vt:lpstr>Five types of brand personalities</vt:lpstr>
      <vt:lpstr>Using brand touch points</vt:lpstr>
      <vt:lpstr>Pre-purchase touch points</vt:lpstr>
      <vt:lpstr>Purchase or usage touch points</vt:lpstr>
      <vt:lpstr>Post-purchase touch points</vt:lpstr>
      <vt:lpstr>Distinguish between corporate and distributor brands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3.03 Corporate Branding</dc:title>
  <dc:creator>Mccutcheon, Jan</dc:creator>
  <cp:lastModifiedBy>Karen Isbell</cp:lastModifiedBy>
  <cp:revision>23</cp:revision>
  <dcterms:created xsi:type="dcterms:W3CDTF">2011-11-07T20:23:33Z</dcterms:created>
  <dcterms:modified xsi:type="dcterms:W3CDTF">2014-03-18T15:47:53Z</dcterms:modified>
</cp:coreProperties>
</file>