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23" autoAdjust="0"/>
  </p:normalViewPr>
  <p:slideViewPr>
    <p:cSldViewPr>
      <p:cViewPr varScale="1">
        <p:scale>
          <a:sx n="64" d="100"/>
          <a:sy n="64" d="100"/>
        </p:scale>
        <p:origin x="120" y="72"/>
      </p:cViewPr>
      <p:guideLst>
        <p:guide orient="horz" pos="2160"/>
        <p:guide pos="2880"/>
      </p:guideLst>
    </p:cSldViewPr>
  </p:slideViewPr>
  <p:outlineViewPr>
    <p:cViewPr>
      <p:scale>
        <a:sx n="33" d="100"/>
        <a:sy n="33" d="100"/>
      </p:scale>
      <p:origin x="0" y="738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05F5A0C9-9B44-4702-A11F-EE8701C1CABB}" type="slidenum">
              <a:rPr lang="en-US" smtClean="0"/>
              <a:pPr/>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F5A0C9-9B44-4702-A11F-EE8701C1CAB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F5A0C9-9B44-4702-A11F-EE8701C1CABB}"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F5A0C9-9B44-4702-A11F-EE8701C1CAB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5F5A0C9-9B44-4702-A11F-EE8701C1CAB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F5A0C9-9B44-4702-A11F-EE8701C1CAB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5F5A0C9-9B44-4702-A11F-EE8701C1CAB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F5A0C9-9B44-4702-A11F-EE8701C1CABB}" type="slidenum">
              <a:rPr lang="en-US" smtClean="0"/>
              <a:pPr/>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7" name="Slide Number Placeholder 6"/>
          <p:cNvSpPr>
            <a:spLocks noGrp="1"/>
          </p:cNvSpPr>
          <p:nvPr>
            <p:ph type="sldNum" sz="quarter" idx="12"/>
          </p:nvPr>
        </p:nvSpPr>
        <p:spPr/>
        <p:txBody>
          <a:bodyPr/>
          <a:lstStyle/>
          <a:p>
            <a:fld id="{05F5A0C9-9B44-4702-A11F-EE8701C1CABB}" type="slidenum">
              <a:rPr lang="en-US" smtClean="0"/>
              <a:pPr/>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F5A0C9-9B44-4702-A11F-EE8701C1CAB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21C42A-49B2-47DF-A149-07F4D12FBA93}" type="datetimeFigureOut">
              <a:rPr lang="en-US" smtClean="0"/>
              <a:pPr/>
              <a:t>3/17/2015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F5A0C9-9B44-4702-A11F-EE8701C1CAB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D721C42A-49B2-47DF-A149-07F4D12FBA93}" type="datetimeFigureOut">
              <a:rPr lang="en-US" smtClean="0"/>
              <a:pPr/>
              <a:t>3/17/2015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05F5A0C9-9B44-4702-A11F-EE8701C1CABB}" type="slidenum">
              <a:rPr lang="en-US" smtClean="0"/>
              <a:pPr/>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hyperlink" Target="http://en.wikipedia.org/wiki/National_Highway_Traffic_Safety_Administration" TargetMode="External"/><Relationship Id="rId3" Type="http://schemas.openxmlformats.org/officeDocument/2006/relationships/hyperlink" Target="http://en.wikipedia.org/wiki/Consumer_Product_Safety_Commission" TargetMode="External"/><Relationship Id="rId7" Type="http://schemas.openxmlformats.org/officeDocument/2006/relationships/hyperlink" Target="http://en.wikipedia.org/wiki/United_States_Department_of_Agriculture" TargetMode="External"/><Relationship Id="rId2" Type="http://schemas.openxmlformats.org/officeDocument/2006/relationships/hyperlink" Target="http://en.wikipedia.org/wiki/US_Coast_Guard" TargetMode="External"/><Relationship Id="rId1" Type="http://schemas.openxmlformats.org/officeDocument/2006/relationships/slideLayout" Target="../slideLayouts/slideLayout4.xml"/><Relationship Id="rId6" Type="http://schemas.openxmlformats.org/officeDocument/2006/relationships/hyperlink" Target="http://en.wikipedia.org/wiki/Food_and_Drug_Administration" TargetMode="External"/><Relationship Id="rId5" Type="http://schemas.openxmlformats.org/officeDocument/2006/relationships/hyperlink" Target="http://en.wikipedia.org/wiki/Federal_Aviation_Administration" TargetMode="External"/><Relationship Id="rId4" Type="http://schemas.openxmlformats.org/officeDocument/2006/relationships/hyperlink" Target="http://en.wikipedia.org/wiki/United_States_Environmental_Protection_Agenc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marketing</a:t>
            </a:r>
            <a:endParaRPr lang="en-US" dirty="0"/>
          </a:p>
        </p:txBody>
      </p:sp>
      <p:sp>
        <p:nvSpPr>
          <p:cNvPr id="2" name="Title 1"/>
          <p:cNvSpPr>
            <a:spLocks noGrp="1"/>
          </p:cNvSpPr>
          <p:nvPr>
            <p:ph type="ctrTitle"/>
          </p:nvPr>
        </p:nvSpPr>
        <p:spPr>
          <a:xfrm>
            <a:off x="533400" y="1295400"/>
            <a:ext cx="6700705" cy="1600200"/>
          </a:xfrm>
        </p:spPr>
        <p:txBody>
          <a:bodyPr/>
          <a:lstStyle/>
          <a:p>
            <a:r>
              <a:rPr lang="en-US" sz="3200" dirty="0" smtClean="0"/>
              <a:t>Indicator 2.05 – Apply quality assurances to enhance product/service offerings</a:t>
            </a:r>
            <a:endParaRPr lang="en-US" sz="3200" dirty="0"/>
          </a:p>
        </p:txBody>
      </p:sp>
    </p:spTree>
    <p:extLst>
      <p:ext uri="{BB962C8B-B14F-4D97-AF65-F5344CB8AC3E}">
        <p14:creationId xmlns:p14="http://schemas.microsoft.com/office/powerpoint/2010/main" val="1629590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grades and standards?</a:t>
            </a:r>
            <a:endParaRPr lang="en-US" dirty="0"/>
          </a:p>
        </p:txBody>
      </p:sp>
      <p:sp>
        <p:nvSpPr>
          <p:cNvPr id="3" name="Content Placeholder 2"/>
          <p:cNvSpPr>
            <a:spLocks noGrp="1"/>
          </p:cNvSpPr>
          <p:nvPr>
            <p:ph sz="half" idx="1"/>
          </p:nvPr>
        </p:nvSpPr>
        <p:spPr/>
        <p:txBody>
          <a:bodyPr/>
          <a:lstStyle/>
          <a:p>
            <a:r>
              <a:rPr lang="en-US" dirty="0" smtClean="0"/>
              <a:t>Standards are statements that specify a product’s size, contents, and/or quality; used as a basis for comparing or judging goods or services  </a:t>
            </a:r>
            <a:endParaRPr lang="en-US" dirty="0"/>
          </a:p>
        </p:txBody>
      </p:sp>
      <p:sp>
        <p:nvSpPr>
          <p:cNvPr id="4" name="Content Placeholder 3"/>
          <p:cNvSpPr>
            <a:spLocks noGrp="1"/>
          </p:cNvSpPr>
          <p:nvPr>
            <p:ph sz="half" idx="2"/>
          </p:nvPr>
        </p:nvSpPr>
        <p:spPr/>
        <p:txBody>
          <a:bodyPr/>
          <a:lstStyle/>
          <a:p>
            <a:r>
              <a:rPr lang="en-US" dirty="0"/>
              <a:t>Grades are ratings assigned to products that tell to what extent </a:t>
            </a:r>
            <a:r>
              <a:rPr lang="en-US" dirty="0" smtClean="0"/>
              <a:t>standards are met.</a:t>
            </a:r>
            <a:endParaRPr lang="en-US" dirty="0"/>
          </a:p>
          <a:p>
            <a:endParaRPr lang="en-US" dirty="0"/>
          </a:p>
        </p:txBody>
      </p:sp>
    </p:spTree>
    <p:extLst>
      <p:ext uri="{BB962C8B-B14F-4D97-AF65-F5344CB8AC3E}">
        <p14:creationId xmlns:p14="http://schemas.microsoft.com/office/powerpoint/2010/main" val="2487356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Interrelationship between grades and standards</a:t>
            </a:r>
            <a:endParaRPr lang="en-US" dirty="0"/>
          </a:p>
        </p:txBody>
      </p:sp>
      <p:sp>
        <p:nvSpPr>
          <p:cNvPr id="3" name="Content Placeholder 2"/>
          <p:cNvSpPr>
            <a:spLocks noGrp="1"/>
          </p:cNvSpPr>
          <p:nvPr>
            <p:ph idx="1"/>
          </p:nvPr>
        </p:nvSpPr>
        <p:spPr/>
        <p:txBody>
          <a:bodyPr/>
          <a:lstStyle/>
          <a:p>
            <a:r>
              <a:rPr lang="en-US" dirty="0" smtClean="0"/>
              <a:t>Standards are set.  Each product is rated against these preset standards and assigned a grade.  Products that don’t meet the lowest standard are scrapped, reworked or sold at a discounted price.</a:t>
            </a:r>
          </a:p>
          <a:p>
            <a:r>
              <a:rPr lang="en-US" dirty="0" smtClean="0"/>
              <a:t>Example:  School grading system – standards are set. You have to do this to earn an “A” in this class.  Your work is compared to the standards and your grade is determined.</a:t>
            </a:r>
            <a:endParaRPr lang="en-US" dirty="0"/>
          </a:p>
        </p:txBody>
      </p:sp>
    </p:spTree>
    <p:extLst>
      <p:ext uri="{BB962C8B-B14F-4D97-AF65-F5344CB8AC3E}">
        <p14:creationId xmlns:p14="http://schemas.microsoft.com/office/powerpoint/2010/main" val="1872336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standards used?</a:t>
            </a:r>
            <a:endParaRPr lang="en-US" dirty="0"/>
          </a:p>
        </p:txBody>
      </p:sp>
      <p:sp>
        <p:nvSpPr>
          <p:cNvPr id="3" name="Content Placeholder 2"/>
          <p:cNvSpPr>
            <a:spLocks noGrp="1"/>
          </p:cNvSpPr>
          <p:nvPr>
            <p:ph sz="half" idx="1"/>
          </p:nvPr>
        </p:nvSpPr>
        <p:spPr/>
        <p:txBody>
          <a:bodyPr/>
          <a:lstStyle/>
          <a:p>
            <a:r>
              <a:rPr lang="en-US" dirty="0" smtClean="0"/>
              <a:t>Standards are used to establish uniform, consistent products.</a:t>
            </a:r>
          </a:p>
          <a:p>
            <a:r>
              <a:rPr lang="en-US" dirty="0" smtClean="0"/>
              <a:t>Example:  CD’s made in the USA, Japan, and Mexico all have to fit into the same disc player</a:t>
            </a:r>
            <a:endParaRPr lang="en-US" dirty="0"/>
          </a:p>
        </p:txBody>
      </p:sp>
      <p:sp>
        <p:nvSpPr>
          <p:cNvPr id="4" name="Content Placeholder 3"/>
          <p:cNvSpPr>
            <a:spLocks noGrp="1"/>
          </p:cNvSpPr>
          <p:nvPr>
            <p:ph sz="half" idx="2"/>
          </p:nvPr>
        </p:nvSpPr>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2438400"/>
            <a:ext cx="4572000" cy="2836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53203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Grades and standards can indicate…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How the product can be used</a:t>
            </a:r>
          </a:p>
          <a:p>
            <a:pPr lvl="1"/>
            <a:r>
              <a:rPr lang="en-US" dirty="0" smtClean="0"/>
              <a:t>Ex. Grades on milk and motor oil</a:t>
            </a:r>
          </a:p>
          <a:p>
            <a:r>
              <a:rPr lang="en-US" dirty="0" smtClean="0"/>
              <a:t>Where the product will be sold</a:t>
            </a:r>
          </a:p>
          <a:p>
            <a:pPr lvl="1"/>
            <a:r>
              <a:rPr lang="en-US" dirty="0" smtClean="0"/>
              <a:t>Ex. Gap, Inc. places higher quality clothes at the Gap and their lower grade clothing at Old Navy </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How much the product will cost its buyer</a:t>
            </a:r>
          </a:p>
          <a:p>
            <a:pPr lvl="1"/>
            <a:r>
              <a:rPr lang="en-US" dirty="0" smtClean="0"/>
              <a:t>Ex. Buyers will pay more for top grade</a:t>
            </a:r>
          </a:p>
          <a:p>
            <a:r>
              <a:rPr lang="en-US" dirty="0" smtClean="0"/>
              <a:t>Who the user can/should be</a:t>
            </a:r>
          </a:p>
          <a:p>
            <a:pPr lvl="1"/>
            <a:r>
              <a:rPr lang="en-US" dirty="0" smtClean="0"/>
              <a:t>Ex.  Movie ratings indicate the audience:  G, PG, PG13, and R</a:t>
            </a:r>
            <a:endParaRPr lang="en-US" dirty="0"/>
          </a:p>
        </p:txBody>
      </p:sp>
    </p:spTree>
    <p:extLst>
      <p:ext uri="{BB962C8B-B14F-4D97-AF65-F5344CB8AC3E}">
        <p14:creationId xmlns:p14="http://schemas.microsoft.com/office/powerpoint/2010/main" val="1247282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Grades and standards aid buying and selling</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Their use speeds up the process because consumers can buy products without having to </a:t>
            </a:r>
            <a:r>
              <a:rPr lang="en-US" dirty="0" smtClean="0"/>
              <a:t>inspect them</a:t>
            </a:r>
            <a:endParaRPr lang="en-US" dirty="0" smtClean="0"/>
          </a:p>
          <a:p>
            <a:r>
              <a:rPr lang="en-US" dirty="0" smtClean="0"/>
              <a:t>Consumers rely on grades and standards for product information</a:t>
            </a:r>
            <a:endParaRPr lang="en-US" dirty="0"/>
          </a:p>
        </p:txBody>
      </p:sp>
      <p:sp>
        <p:nvSpPr>
          <p:cNvPr id="4" name="Content Placeholder 3"/>
          <p:cNvSpPr>
            <a:spLocks noGrp="1"/>
          </p:cNvSpPr>
          <p:nvPr>
            <p:ph sz="half" idx="2"/>
          </p:nvPr>
        </p:nvSpPr>
        <p:spPr/>
        <p:txBody>
          <a:bodyPr>
            <a:normAutofit lnSpcReduction="10000"/>
          </a:bodyPr>
          <a:lstStyle/>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1752600"/>
            <a:ext cx="3440834" cy="346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7551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Grades and standards in global trade</a:t>
            </a:r>
            <a:endParaRPr lang="en-US" dirty="0"/>
          </a:p>
        </p:txBody>
      </p:sp>
      <p:sp>
        <p:nvSpPr>
          <p:cNvPr id="3" name="Content Placeholder 2"/>
          <p:cNvSpPr>
            <a:spLocks noGrp="1"/>
          </p:cNvSpPr>
          <p:nvPr>
            <p:ph idx="1"/>
          </p:nvPr>
        </p:nvSpPr>
        <p:spPr/>
        <p:txBody>
          <a:bodyPr/>
          <a:lstStyle/>
          <a:p>
            <a:r>
              <a:rPr lang="en-US" dirty="0" smtClean="0"/>
              <a:t>The ISO 9000 are international standards for quality</a:t>
            </a:r>
          </a:p>
          <a:p>
            <a:r>
              <a:rPr lang="en-US" dirty="0" smtClean="0"/>
              <a:t>This standard guarantees that manufacturers have meet certain requirements for producing and shipping their products</a:t>
            </a: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3463636"/>
            <a:ext cx="273367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3413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sets grades and standards?</a:t>
            </a:r>
            <a:endParaRPr lang="en-US" dirty="0"/>
          </a:p>
        </p:txBody>
      </p:sp>
      <p:sp>
        <p:nvSpPr>
          <p:cNvPr id="3" name="Content Placeholder 2"/>
          <p:cNvSpPr>
            <a:spLocks noGrp="1"/>
          </p:cNvSpPr>
          <p:nvPr>
            <p:ph sz="half" idx="1"/>
          </p:nvPr>
        </p:nvSpPr>
        <p:spPr>
          <a:xfrm>
            <a:off x="426128" y="1719070"/>
            <a:ext cx="4145872" cy="4986529"/>
          </a:xfrm>
        </p:spPr>
        <p:txBody>
          <a:bodyPr>
            <a:normAutofit lnSpcReduction="10000"/>
          </a:bodyPr>
          <a:lstStyle/>
          <a:p>
            <a:r>
              <a:rPr lang="en-US" dirty="0" smtClean="0"/>
              <a:t>Government agencies</a:t>
            </a:r>
          </a:p>
          <a:p>
            <a:pPr lvl="1"/>
            <a:r>
              <a:rPr lang="en-US" dirty="0" smtClean="0"/>
              <a:t>Ex. FDA – food and drugs, FCA – communication, County Health Dept. - restaurants</a:t>
            </a:r>
          </a:p>
          <a:p>
            <a:r>
              <a:rPr lang="en-US" dirty="0" smtClean="0"/>
              <a:t>Trade and professional organizations (to promote product safety)</a:t>
            </a:r>
          </a:p>
          <a:p>
            <a:pPr lvl="1"/>
            <a:r>
              <a:rPr lang="en-US" dirty="0" smtClean="0"/>
              <a:t>Ex. AAA - motels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Businesses</a:t>
            </a:r>
          </a:p>
          <a:p>
            <a:pPr lvl="1"/>
            <a:r>
              <a:rPr lang="en-US" dirty="0" smtClean="0"/>
              <a:t>Ex. McDonalds buns have an exact size and color, Ford requires suppliers to meet certain standards when making “Q1” parts.</a:t>
            </a:r>
            <a:endParaRPr lang="en-US" dirty="0"/>
          </a:p>
        </p:txBody>
      </p:sp>
    </p:spTree>
    <p:extLst>
      <p:ext uri="{BB962C8B-B14F-4D97-AF65-F5344CB8AC3E}">
        <p14:creationId xmlns:p14="http://schemas.microsoft.com/office/powerpoint/2010/main" val="4068094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warranty?</a:t>
            </a:r>
            <a:endParaRPr lang="en-US" dirty="0"/>
          </a:p>
        </p:txBody>
      </p:sp>
      <p:sp>
        <p:nvSpPr>
          <p:cNvPr id="3" name="Content Placeholder 2"/>
          <p:cNvSpPr>
            <a:spLocks noGrp="1"/>
          </p:cNvSpPr>
          <p:nvPr>
            <p:ph sz="half" idx="1"/>
          </p:nvPr>
        </p:nvSpPr>
        <p:spPr/>
        <p:txBody>
          <a:bodyPr/>
          <a:lstStyle/>
          <a:p>
            <a:r>
              <a:rPr lang="en-US" dirty="0" smtClean="0"/>
              <a:t>Warranty is a defined promise made by the seller to the consumer that the seller will repair or replace a product that does not perform as expected </a:t>
            </a:r>
            <a:endParaRPr lang="en-US" dirty="0"/>
          </a:p>
        </p:txBody>
      </p:sp>
      <p:sp>
        <p:nvSpPr>
          <p:cNvPr id="4" name="Content Placeholder 3"/>
          <p:cNvSpPr>
            <a:spLocks noGrp="1"/>
          </p:cNvSpPr>
          <p:nvPr>
            <p:ph sz="half" idx="2"/>
          </p:nvPr>
        </p:nvSpPr>
        <p:spPr/>
        <p:txBody>
          <a:bodyPr/>
          <a:lstStyle/>
          <a:p>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6300" y="1752600"/>
            <a:ext cx="3924300"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45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warranties</a:t>
            </a:r>
            <a:endParaRPr lang="en-US" dirty="0"/>
          </a:p>
        </p:txBody>
      </p:sp>
      <p:sp>
        <p:nvSpPr>
          <p:cNvPr id="3" name="Text Placeholder 2"/>
          <p:cNvSpPr>
            <a:spLocks noGrp="1"/>
          </p:cNvSpPr>
          <p:nvPr>
            <p:ph type="body" idx="1"/>
          </p:nvPr>
        </p:nvSpPr>
        <p:spPr/>
        <p:txBody>
          <a:bodyPr/>
          <a:lstStyle/>
          <a:p>
            <a:r>
              <a:rPr lang="en-US" dirty="0" smtClean="0"/>
              <a:t>Express Warranty</a:t>
            </a:r>
            <a:endParaRPr lang="en-US" dirty="0"/>
          </a:p>
        </p:txBody>
      </p:sp>
      <p:sp>
        <p:nvSpPr>
          <p:cNvPr id="4" name="Content Placeholder 3"/>
          <p:cNvSpPr>
            <a:spLocks noGrp="1"/>
          </p:cNvSpPr>
          <p:nvPr>
            <p:ph sz="half" idx="2"/>
          </p:nvPr>
        </p:nvSpPr>
        <p:spPr/>
        <p:txBody>
          <a:bodyPr/>
          <a:lstStyle/>
          <a:p>
            <a:r>
              <a:rPr lang="en-US" dirty="0" smtClean="0"/>
              <a:t>Defined as promises expressed in a specific statement concerning the quality of the product</a:t>
            </a:r>
          </a:p>
          <a:p>
            <a:pPr lvl="1"/>
            <a:r>
              <a:rPr lang="en-US" dirty="0" smtClean="0"/>
              <a:t>Can be written or oral</a:t>
            </a:r>
            <a:endParaRPr lang="en-US" dirty="0"/>
          </a:p>
        </p:txBody>
      </p:sp>
      <p:sp>
        <p:nvSpPr>
          <p:cNvPr id="5" name="Text Placeholder 4"/>
          <p:cNvSpPr>
            <a:spLocks noGrp="1"/>
          </p:cNvSpPr>
          <p:nvPr>
            <p:ph type="body" sz="quarter" idx="3"/>
          </p:nvPr>
        </p:nvSpPr>
        <p:spPr/>
        <p:txBody>
          <a:bodyPr/>
          <a:lstStyle/>
          <a:p>
            <a:r>
              <a:rPr lang="en-US" dirty="0" smtClean="0"/>
              <a:t>Implied Warranty</a:t>
            </a:r>
            <a:endParaRPr lang="en-US" dirty="0"/>
          </a:p>
        </p:txBody>
      </p:sp>
      <p:sp>
        <p:nvSpPr>
          <p:cNvPr id="6" name="Content Placeholder 5"/>
          <p:cNvSpPr>
            <a:spLocks noGrp="1"/>
          </p:cNvSpPr>
          <p:nvPr>
            <p:ph sz="quarter" idx="4"/>
          </p:nvPr>
        </p:nvSpPr>
        <p:spPr/>
        <p:txBody>
          <a:bodyPr/>
          <a:lstStyle/>
          <a:p>
            <a:r>
              <a:rPr lang="en-US" dirty="0" smtClean="0"/>
              <a:t>Defined as an unwritten, unstated warranty understood by the consumer and the seller that a product will perform as expected</a:t>
            </a:r>
          </a:p>
          <a:p>
            <a:pPr lvl="1"/>
            <a:r>
              <a:rPr lang="en-US" dirty="0" smtClean="0"/>
              <a:t>The product will do what it is designed and recommended to do </a:t>
            </a:r>
            <a:endParaRPr lang="en-US" dirty="0"/>
          </a:p>
        </p:txBody>
      </p:sp>
    </p:spTree>
    <p:extLst>
      <p:ext uri="{BB962C8B-B14F-4D97-AF65-F5344CB8AC3E}">
        <p14:creationId xmlns:p14="http://schemas.microsoft.com/office/powerpoint/2010/main" val="595150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warranties</a:t>
            </a:r>
            <a:endParaRPr lang="en-US" dirty="0"/>
          </a:p>
        </p:txBody>
      </p:sp>
      <p:sp>
        <p:nvSpPr>
          <p:cNvPr id="3" name="Text Placeholder 2"/>
          <p:cNvSpPr>
            <a:spLocks noGrp="1"/>
          </p:cNvSpPr>
          <p:nvPr>
            <p:ph type="body" idx="1"/>
          </p:nvPr>
        </p:nvSpPr>
        <p:spPr/>
        <p:txBody>
          <a:bodyPr/>
          <a:lstStyle/>
          <a:p>
            <a:r>
              <a:rPr lang="en-US" dirty="0" smtClean="0"/>
              <a:t>Full Warranty</a:t>
            </a:r>
            <a:endParaRPr lang="en-US" dirty="0"/>
          </a:p>
        </p:txBody>
      </p:sp>
      <p:sp>
        <p:nvSpPr>
          <p:cNvPr id="4" name="Content Placeholder 3"/>
          <p:cNvSpPr>
            <a:spLocks noGrp="1"/>
          </p:cNvSpPr>
          <p:nvPr>
            <p:ph sz="half" idx="2"/>
          </p:nvPr>
        </p:nvSpPr>
        <p:spPr>
          <a:xfrm>
            <a:off x="426128" y="2438400"/>
            <a:ext cx="4040188" cy="4267200"/>
          </a:xfrm>
        </p:spPr>
        <p:txBody>
          <a:bodyPr>
            <a:normAutofit fontScale="92500"/>
          </a:bodyPr>
          <a:lstStyle/>
          <a:p>
            <a:r>
              <a:rPr lang="en-US" dirty="0" smtClean="0"/>
              <a:t>Defined as warranties that cover the entire product</a:t>
            </a:r>
          </a:p>
          <a:p>
            <a:pPr lvl="1"/>
            <a:r>
              <a:rPr lang="en-US" dirty="0" smtClean="0"/>
              <a:t>If the product doesn’t work it must be made good in a reasonable time if not the customer can choose a replacement or refund</a:t>
            </a:r>
          </a:p>
          <a:p>
            <a:pPr lvl="1"/>
            <a:r>
              <a:rPr lang="en-US" dirty="0" smtClean="0"/>
              <a:t>No time limits on implied warranties</a:t>
            </a:r>
          </a:p>
          <a:p>
            <a:pPr lvl="1"/>
            <a:r>
              <a:rPr lang="en-US" dirty="0" smtClean="0"/>
              <a:t>The customer need only notify the warrantor in order to obtain repairs</a:t>
            </a:r>
            <a:endParaRPr lang="en-US" dirty="0"/>
          </a:p>
        </p:txBody>
      </p:sp>
      <p:sp>
        <p:nvSpPr>
          <p:cNvPr id="5" name="Text Placeholder 4"/>
          <p:cNvSpPr>
            <a:spLocks noGrp="1"/>
          </p:cNvSpPr>
          <p:nvPr>
            <p:ph type="body" sz="quarter" idx="3"/>
          </p:nvPr>
        </p:nvSpPr>
        <p:spPr/>
        <p:txBody>
          <a:bodyPr/>
          <a:lstStyle/>
          <a:p>
            <a:r>
              <a:rPr lang="en-US" dirty="0" smtClean="0"/>
              <a:t>Limited Warranty</a:t>
            </a:r>
            <a:endParaRPr lang="en-US" dirty="0"/>
          </a:p>
        </p:txBody>
      </p:sp>
      <p:sp>
        <p:nvSpPr>
          <p:cNvPr id="6" name="Content Placeholder 5"/>
          <p:cNvSpPr>
            <a:spLocks noGrp="1"/>
          </p:cNvSpPr>
          <p:nvPr>
            <p:ph sz="quarter" idx="4"/>
          </p:nvPr>
        </p:nvSpPr>
        <p:spPr/>
        <p:txBody>
          <a:bodyPr/>
          <a:lstStyle/>
          <a:p>
            <a:r>
              <a:rPr lang="en-US" dirty="0" smtClean="0"/>
              <a:t>Defined as warranties that do not contain the provisions of full warranties, may cover only certain repairs or specific parts</a:t>
            </a:r>
            <a:endParaRPr lang="en-US" dirty="0"/>
          </a:p>
        </p:txBody>
      </p:sp>
    </p:spTree>
    <p:extLst>
      <p:ext uri="{BB962C8B-B14F-4D97-AF65-F5344CB8AC3E}">
        <p14:creationId xmlns:p14="http://schemas.microsoft.com/office/powerpoint/2010/main" val="2370161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guarantee?</a:t>
            </a:r>
            <a:endParaRPr lang="en-US" dirty="0"/>
          </a:p>
        </p:txBody>
      </p:sp>
      <p:sp>
        <p:nvSpPr>
          <p:cNvPr id="3" name="Content Placeholder 2"/>
          <p:cNvSpPr>
            <a:spLocks noGrp="1"/>
          </p:cNvSpPr>
          <p:nvPr>
            <p:ph idx="1"/>
          </p:nvPr>
        </p:nvSpPr>
        <p:spPr/>
        <p:txBody>
          <a:bodyPr/>
          <a:lstStyle/>
          <a:p>
            <a:r>
              <a:rPr lang="en-US" dirty="0" smtClean="0"/>
              <a:t>Defined as a promise made by the seller to the consumer that the seller will refund the consumer’s purchase price if the product doesn’t perform as expected.</a:t>
            </a:r>
          </a:p>
          <a:p>
            <a:r>
              <a:rPr lang="en-US" dirty="0" smtClean="0"/>
              <a:t>AKA – “Money-back guarantees”</a:t>
            </a:r>
          </a:p>
          <a:p>
            <a:r>
              <a:rPr lang="en-US" dirty="0" smtClean="0"/>
              <a:t>While warranties usually apply to goods, guarantees are given for both goods and services</a:t>
            </a:r>
            <a:endParaRPr lang="en-US" dirty="0"/>
          </a:p>
        </p:txBody>
      </p:sp>
    </p:spTree>
    <p:extLst>
      <p:ext uri="{BB962C8B-B14F-4D97-AF65-F5344CB8AC3E}">
        <p14:creationId xmlns:p14="http://schemas.microsoft.com/office/powerpoint/2010/main" val="4823310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a effective guarantee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Unconditional</a:t>
            </a:r>
          </a:p>
          <a:p>
            <a:pPr lvl="1"/>
            <a:r>
              <a:rPr lang="en-US" dirty="0" smtClean="0"/>
              <a:t>No conditions for the customer to meet</a:t>
            </a:r>
          </a:p>
          <a:p>
            <a:r>
              <a:rPr lang="en-US" dirty="0" smtClean="0"/>
              <a:t>Understandable</a:t>
            </a:r>
          </a:p>
          <a:p>
            <a:pPr lvl="1"/>
            <a:r>
              <a:rPr lang="en-US" dirty="0" smtClean="0"/>
              <a:t>Clear language and no difficulty understanding the promises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Easy for the customer to implement</a:t>
            </a:r>
          </a:p>
          <a:p>
            <a:pPr lvl="1"/>
            <a:r>
              <a:rPr lang="en-US" dirty="0" smtClean="0"/>
              <a:t>Not a lot of forms, people to see , and different locations</a:t>
            </a:r>
          </a:p>
          <a:p>
            <a:r>
              <a:rPr lang="en-US" dirty="0" smtClean="0"/>
              <a:t>Easy for the customer to collect</a:t>
            </a:r>
          </a:p>
          <a:p>
            <a:pPr lvl="1"/>
            <a:r>
              <a:rPr lang="en-US" dirty="0" smtClean="0"/>
              <a:t>When possible money should be refunded on the spot</a:t>
            </a:r>
            <a:endParaRPr lang="en-US" dirty="0"/>
          </a:p>
        </p:txBody>
      </p:sp>
    </p:spTree>
    <p:extLst>
      <p:ext uri="{BB962C8B-B14F-4D97-AF65-F5344CB8AC3E}">
        <p14:creationId xmlns:p14="http://schemas.microsoft.com/office/powerpoint/2010/main" val="39358043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Purposes of warranties and guarantees</a:t>
            </a:r>
            <a:endParaRPr lang="en-US" dirty="0"/>
          </a:p>
        </p:txBody>
      </p:sp>
      <p:sp>
        <p:nvSpPr>
          <p:cNvPr id="3" name="Content Placeholder 2"/>
          <p:cNvSpPr>
            <a:spLocks noGrp="1"/>
          </p:cNvSpPr>
          <p:nvPr>
            <p:ph sz="half" idx="1"/>
          </p:nvPr>
        </p:nvSpPr>
        <p:spPr/>
        <p:txBody>
          <a:bodyPr/>
          <a:lstStyle/>
          <a:p>
            <a:r>
              <a:rPr lang="en-US" dirty="0" smtClean="0"/>
              <a:t>To reassure prospective customers</a:t>
            </a:r>
          </a:p>
          <a:p>
            <a:r>
              <a:rPr lang="en-US" dirty="0" smtClean="0"/>
              <a:t>To protect the producer and seller</a:t>
            </a:r>
          </a:p>
          <a:p>
            <a:r>
              <a:rPr lang="en-US" dirty="0" smtClean="0"/>
              <a:t>To gain repeat customers</a:t>
            </a:r>
          </a:p>
          <a:p>
            <a:r>
              <a:rPr lang="en-US" dirty="0" smtClean="0"/>
              <a:t>To increase sales</a:t>
            </a:r>
            <a:endParaRPr lang="en-US" dirty="0"/>
          </a:p>
        </p:txBody>
      </p:sp>
      <p:sp>
        <p:nvSpPr>
          <p:cNvPr id="4" name="Content Placeholder 3"/>
          <p:cNvSpPr>
            <a:spLocks noGrp="1"/>
          </p:cNvSpPr>
          <p:nvPr>
            <p:ph sz="half" idx="2"/>
          </p:nvPr>
        </p:nvSpPr>
        <p:spPr/>
        <p:txBody>
          <a:bodyPr/>
          <a:lstStyle/>
          <a:p>
            <a:r>
              <a:rPr lang="en-US" dirty="0" smtClean="0"/>
              <a:t>To use as a promotional tool</a:t>
            </a:r>
          </a:p>
          <a:p>
            <a:r>
              <a:rPr lang="en-US" dirty="0" smtClean="0"/>
              <a:t>To use as a competitive tool</a:t>
            </a:r>
          </a:p>
          <a:p>
            <a:r>
              <a:rPr lang="en-US" dirty="0" smtClean="0"/>
              <a:t>To use as a image builder</a:t>
            </a:r>
            <a:endParaRPr lang="en-US" dirty="0"/>
          </a:p>
        </p:txBody>
      </p:sp>
    </p:spTree>
    <p:extLst>
      <p:ext uri="{BB962C8B-B14F-4D97-AF65-F5344CB8AC3E}">
        <p14:creationId xmlns:p14="http://schemas.microsoft.com/office/powerpoint/2010/main" val="8459416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warranties and guarantees</a:t>
            </a:r>
            <a:endParaRPr lang="en-US" dirty="0"/>
          </a:p>
        </p:txBody>
      </p:sp>
      <p:sp>
        <p:nvSpPr>
          <p:cNvPr id="3" name="Text Placeholder 2"/>
          <p:cNvSpPr>
            <a:spLocks noGrp="1"/>
          </p:cNvSpPr>
          <p:nvPr>
            <p:ph type="body" idx="1"/>
          </p:nvPr>
        </p:nvSpPr>
        <p:spPr/>
        <p:txBody>
          <a:bodyPr/>
          <a:lstStyle/>
          <a:p>
            <a:r>
              <a:rPr lang="en-US" dirty="0" smtClean="0"/>
              <a:t>Consumer Benefits</a:t>
            </a:r>
            <a:endParaRPr lang="en-US" dirty="0"/>
          </a:p>
        </p:txBody>
      </p:sp>
      <p:sp>
        <p:nvSpPr>
          <p:cNvPr id="4" name="Content Placeholder 3"/>
          <p:cNvSpPr>
            <a:spLocks noGrp="1"/>
          </p:cNvSpPr>
          <p:nvPr>
            <p:ph sz="half" idx="2"/>
          </p:nvPr>
        </p:nvSpPr>
        <p:spPr/>
        <p:txBody>
          <a:bodyPr/>
          <a:lstStyle/>
          <a:p>
            <a:r>
              <a:rPr lang="en-US" dirty="0" smtClean="0"/>
              <a:t>Reduced anxiety about purchases</a:t>
            </a:r>
          </a:p>
          <a:p>
            <a:r>
              <a:rPr lang="en-US" dirty="0" smtClean="0"/>
              <a:t>Free repairs</a:t>
            </a:r>
          </a:p>
          <a:p>
            <a:r>
              <a:rPr lang="en-US" dirty="0" smtClean="0"/>
              <a:t>Service information</a:t>
            </a:r>
          </a:p>
          <a:p>
            <a:r>
              <a:rPr lang="en-US" dirty="0" smtClean="0"/>
              <a:t>Legal recourse</a:t>
            </a:r>
            <a:endParaRPr lang="en-US" dirty="0"/>
          </a:p>
        </p:txBody>
      </p:sp>
      <p:sp>
        <p:nvSpPr>
          <p:cNvPr id="5" name="Text Placeholder 4"/>
          <p:cNvSpPr>
            <a:spLocks noGrp="1"/>
          </p:cNvSpPr>
          <p:nvPr>
            <p:ph type="body" sz="quarter" idx="3"/>
          </p:nvPr>
        </p:nvSpPr>
        <p:spPr/>
        <p:txBody>
          <a:bodyPr/>
          <a:lstStyle/>
          <a:p>
            <a:r>
              <a:rPr lang="en-US" dirty="0" smtClean="0"/>
              <a:t>Business Benefits</a:t>
            </a:r>
            <a:endParaRPr lang="en-US" dirty="0"/>
          </a:p>
        </p:txBody>
      </p:sp>
      <p:sp>
        <p:nvSpPr>
          <p:cNvPr id="6" name="Content Placeholder 5"/>
          <p:cNvSpPr>
            <a:spLocks noGrp="1"/>
          </p:cNvSpPr>
          <p:nvPr>
            <p:ph sz="quarter" idx="4"/>
          </p:nvPr>
        </p:nvSpPr>
        <p:spPr/>
        <p:txBody>
          <a:bodyPr/>
          <a:lstStyle/>
          <a:p>
            <a:r>
              <a:rPr lang="en-US" dirty="0" smtClean="0"/>
              <a:t>A customer-oriented focus</a:t>
            </a:r>
          </a:p>
          <a:p>
            <a:r>
              <a:rPr lang="en-US" dirty="0" smtClean="0"/>
              <a:t>Establishment of clear standards</a:t>
            </a:r>
          </a:p>
          <a:p>
            <a:r>
              <a:rPr lang="en-US" dirty="0" smtClean="0"/>
              <a:t>Feedback from customers</a:t>
            </a:r>
          </a:p>
          <a:p>
            <a:r>
              <a:rPr lang="en-US" dirty="0" smtClean="0"/>
              <a:t>Increased profits</a:t>
            </a:r>
          </a:p>
          <a:p>
            <a:endParaRPr lang="en-US" dirty="0"/>
          </a:p>
        </p:txBody>
      </p:sp>
    </p:spTree>
    <p:extLst>
      <p:ext uri="{BB962C8B-B14F-4D97-AF65-F5344CB8AC3E}">
        <p14:creationId xmlns:p14="http://schemas.microsoft.com/office/powerpoint/2010/main" val="3925756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8372"/>
            <a:ext cx="8229600" cy="1496628"/>
          </a:xfrm>
        </p:spPr>
        <p:txBody>
          <a:bodyPr>
            <a:normAutofit fontScale="90000"/>
          </a:bodyPr>
          <a:lstStyle/>
          <a:p>
            <a:r>
              <a:rPr lang="en-US" dirty="0" smtClean="0"/>
              <a:t>Why are warranties and guarantees regulated and controlled by the law?</a:t>
            </a:r>
            <a:endParaRPr lang="en-US" dirty="0"/>
          </a:p>
        </p:txBody>
      </p:sp>
      <p:sp>
        <p:nvSpPr>
          <p:cNvPr id="3" name="Content Placeholder 2"/>
          <p:cNvSpPr>
            <a:spLocks noGrp="1"/>
          </p:cNvSpPr>
          <p:nvPr>
            <p:ph idx="1"/>
          </p:nvPr>
        </p:nvSpPr>
        <p:spPr>
          <a:xfrm>
            <a:off x="457200" y="2286000"/>
            <a:ext cx="8229600" cy="3840163"/>
          </a:xfrm>
        </p:spPr>
        <p:txBody>
          <a:bodyPr/>
          <a:lstStyle/>
          <a:p>
            <a:r>
              <a:rPr lang="en-US" dirty="0" smtClean="0"/>
              <a:t>They can cause problems for producers</a:t>
            </a:r>
          </a:p>
          <a:p>
            <a:pPr lvl="1"/>
            <a:r>
              <a:rPr lang="en-US" dirty="0" smtClean="0"/>
              <a:t>Consumers misuse the product</a:t>
            </a:r>
          </a:p>
          <a:p>
            <a:pPr lvl="1"/>
            <a:r>
              <a:rPr lang="en-US" dirty="0" smtClean="0"/>
              <a:t>Customers expect problems to be fixed that are not under warranty</a:t>
            </a:r>
          </a:p>
          <a:p>
            <a:r>
              <a:rPr lang="en-US" dirty="0" smtClean="0"/>
              <a:t>There have been times when companies have “guaranteed” their products without living up </a:t>
            </a:r>
            <a:r>
              <a:rPr lang="en-US" dirty="0" smtClean="0"/>
              <a:t>to </a:t>
            </a:r>
            <a:r>
              <a:rPr lang="en-US" dirty="0" smtClean="0"/>
              <a:t>the terms of the warranty or guarantee and the customer was cheated.</a:t>
            </a:r>
            <a:endParaRPr lang="en-US" dirty="0"/>
          </a:p>
        </p:txBody>
      </p:sp>
    </p:spTree>
    <p:extLst>
      <p:ext uri="{BB962C8B-B14F-4D97-AF65-F5344CB8AC3E}">
        <p14:creationId xmlns:p14="http://schemas.microsoft.com/office/powerpoint/2010/main" val="8531486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Magnuson-moss warranty act of 1975</a:t>
            </a:r>
            <a:endParaRPr lang="en-US" dirty="0"/>
          </a:p>
        </p:txBody>
      </p:sp>
      <p:sp>
        <p:nvSpPr>
          <p:cNvPr id="3" name="Content Placeholder 2"/>
          <p:cNvSpPr>
            <a:spLocks noGrp="1"/>
          </p:cNvSpPr>
          <p:nvPr>
            <p:ph idx="1"/>
          </p:nvPr>
        </p:nvSpPr>
        <p:spPr/>
        <p:txBody>
          <a:bodyPr/>
          <a:lstStyle/>
          <a:p>
            <a:r>
              <a:rPr lang="en-US" dirty="0" smtClean="0"/>
              <a:t>This Act provides guidelines for businesses offering warranties and guarantees with their product.</a:t>
            </a:r>
          </a:p>
          <a:p>
            <a:pPr lvl="1"/>
            <a:r>
              <a:rPr lang="en-US" dirty="0" smtClean="0"/>
              <a:t>Protects consumers</a:t>
            </a:r>
          </a:p>
          <a:p>
            <a:pPr lvl="1"/>
            <a:r>
              <a:rPr lang="en-US" dirty="0" smtClean="0"/>
              <a:t>Makes warranties stronger &amp; easier for consumers to understand</a:t>
            </a:r>
          </a:p>
          <a:p>
            <a:pPr lvl="1"/>
            <a:r>
              <a:rPr lang="en-US" dirty="0" smtClean="0"/>
              <a:t>Covers all consumer products &amp; requires marketers to provide product information to consumers even before they make the purchase</a:t>
            </a:r>
          </a:p>
          <a:p>
            <a:pPr lvl="1"/>
            <a:r>
              <a:rPr lang="en-US" dirty="0" smtClean="0"/>
              <a:t>FTC has the authority to regulate warranties on products </a:t>
            </a:r>
            <a:r>
              <a:rPr lang="en-US" dirty="0" smtClean="0"/>
              <a:t>that </a:t>
            </a:r>
            <a:r>
              <a:rPr lang="en-US" dirty="0" smtClean="0"/>
              <a:t>sell for more than $15</a:t>
            </a:r>
            <a:endParaRPr lang="en-US" dirty="0"/>
          </a:p>
        </p:txBody>
      </p:sp>
    </p:spTree>
    <p:extLst>
      <p:ext uri="{BB962C8B-B14F-4D97-AF65-F5344CB8AC3E}">
        <p14:creationId xmlns:p14="http://schemas.microsoft.com/office/powerpoint/2010/main" val="3860032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liability</a:t>
            </a:r>
            <a:endParaRPr lang="en-US" dirty="0"/>
          </a:p>
        </p:txBody>
      </p:sp>
      <p:sp>
        <p:nvSpPr>
          <p:cNvPr id="3" name="Content Placeholder 2"/>
          <p:cNvSpPr>
            <a:spLocks noGrp="1"/>
          </p:cNvSpPr>
          <p:nvPr>
            <p:ph sz="half" idx="1"/>
          </p:nvPr>
        </p:nvSpPr>
        <p:spPr/>
        <p:txBody>
          <a:bodyPr>
            <a:normAutofit fontScale="92500" lnSpcReduction="10000"/>
          </a:bodyPr>
          <a:lstStyle/>
          <a:p>
            <a:r>
              <a:rPr lang="en-US" b="1" dirty="0"/>
              <a:t>Product liability</a:t>
            </a:r>
            <a:r>
              <a:rPr lang="en-US" dirty="0"/>
              <a:t> is the area of law in which manufacturers, distributors, suppliers, retailers, and others who make </a:t>
            </a:r>
            <a:r>
              <a:rPr lang="en-US" dirty="0" smtClean="0"/>
              <a:t>products available </a:t>
            </a:r>
            <a:r>
              <a:rPr lang="en-US" dirty="0"/>
              <a:t>to the public are held responsible for the injuries those products cause.</a:t>
            </a:r>
          </a:p>
        </p:txBody>
      </p:sp>
      <p:sp>
        <p:nvSpPr>
          <p:cNvPr id="4" name="Content Placeholder 3"/>
          <p:cNvSpPr>
            <a:spLocks noGrp="1"/>
          </p:cNvSpPr>
          <p:nvPr>
            <p:ph sz="half" idx="2"/>
          </p:nvPr>
        </p:nvSpPr>
        <p:spPr/>
        <p:txBody>
          <a:bodyPr>
            <a:normAutofit fontScale="92500" lnSpcReduction="10000"/>
          </a:bodyPr>
          <a:lstStyle/>
          <a:p>
            <a:r>
              <a:rPr lang="en-US" dirty="0" smtClean="0"/>
              <a:t>3 major types of claims:</a:t>
            </a:r>
            <a:endParaRPr lang="en-US" dirty="0"/>
          </a:p>
          <a:p>
            <a:pPr lvl="1"/>
            <a:r>
              <a:rPr lang="en-US" dirty="0" smtClean="0"/>
              <a:t>manufacturing defect</a:t>
            </a:r>
            <a:endParaRPr lang="en-US" dirty="0"/>
          </a:p>
          <a:p>
            <a:pPr lvl="1"/>
            <a:r>
              <a:rPr lang="en-US" dirty="0"/>
              <a:t>design </a:t>
            </a:r>
            <a:r>
              <a:rPr lang="en-US" dirty="0" smtClean="0"/>
              <a:t>defect</a:t>
            </a:r>
            <a:endParaRPr lang="en-US" dirty="0"/>
          </a:p>
          <a:p>
            <a:pPr lvl="1"/>
            <a:r>
              <a:rPr lang="en-US" dirty="0"/>
              <a:t>a failure to warn (also known as marketing defects</a:t>
            </a:r>
            <a:r>
              <a:rPr lang="en-US" dirty="0" smtClean="0"/>
              <a:t>)</a:t>
            </a:r>
            <a:endParaRPr lang="en-US" dirty="0"/>
          </a:p>
          <a:p>
            <a:endParaRPr lang="en-US" dirty="0"/>
          </a:p>
        </p:txBody>
      </p:sp>
    </p:spTree>
    <p:extLst>
      <p:ext uri="{BB962C8B-B14F-4D97-AF65-F5344CB8AC3E}">
        <p14:creationId xmlns:p14="http://schemas.microsoft.com/office/powerpoint/2010/main" val="5245295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recalls</a:t>
            </a:r>
            <a:endParaRPr lang="en-US" dirty="0"/>
          </a:p>
        </p:txBody>
      </p:sp>
      <p:sp>
        <p:nvSpPr>
          <p:cNvPr id="3" name="Content Placeholder 2"/>
          <p:cNvSpPr>
            <a:spLocks noGrp="1"/>
          </p:cNvSpPr>
          <p:nvPr>
            <p:ph sz="half" idx="1"/>
          </p:nvPr>
        </p:nvSpPr>
        <p:spPr>
          <a:xfrm>
            <a:off x="426128" y="1719070"/>
            <a:ext cx="4038600" cy="4910329"/>
          </a:xfrm>
        </p:spPr>
        <p:txBody>
          <a:bodyPr>
            <a:normAutofit fontScale="85000" lnSpcReduction="20000"/>
          </a:bodyPr>
          <a:lstStyle/>
          <a:p>
            <a:r>
              <a:rPr lang="en-US" sz="3200" dirty="0"/>
              <a:t>A </a:t>
            </a:r>
            <a:r>
              <a:rPr lang="en-US" sz="3200" b="1" dirty="0"/>
              <a:t>product recall</a:t>
            </a:r>
            <a:r>
              <a:rPr lang="en-US" sz="3200" dirty="0"/>
              <a:t> is a request to </a:t>
            </a:r>
            <a:r>
              <a:rPr lang="en-US" sz="3200" dirty="0" smtClean="0"/>
              <a:t>return to </a:t>
            </a:r>
            <a:r>
              <a:rPr lang="en-US" sz="3200" dirty="0"/>
              <a:t>the maker a batch or an entire production run of a product, usually due to the discovery of safety issues. The recall is an effort to limit liability </a:t>
            </a:r>
            <a:r>
              <a:rPr lang="en-US" sz="3200" dirty="0" smtClean="0"/>
              <a:t>(</a:t>
            </a:r>
            <a:r>
              <a:rPr lang="en-US" sz="3200" dirty="0"/>
              <a:t>which can cause costly legal </a:t>
            </a:r>
            <a:r>
              <a:rPr lang="en-US" sz="3200" dirty="0" smtClean="0"/>
              <a:t>penalties and damage in reputation)</a:t>
            </a:r>
            <a:endParaRPr lang="en-US" dirty="0"/>
          </a:p>
        </p:txBody>
      </p:sp>
      <p:sp>
        <p:nvSpPr>
          <p:cNvPr id="4" name="Content Placeholder 3"/>
          <p:cNvSpPr>
            <a:spLocks noGrp="1"/>
          </p:cNvSpPr>
          <p:nvPr>
            <p:ph sz="half" idx="2"/>
          </p:nvPr>
        </p:nvSpPr>
        <p:spPr/>
        <p:txBody>
          <a:bodyPr>
            <a:normAutofit fontScale="85000" lnSpcReduction="20000"/>
          </a:bodyPr>
          <a:lstStyle/>
          <a:p>
            <a:r>
              <a:rPr lang="en-US" dirty="0"/>
              <a:t>Recalls are costly to a company because they often entail replacing the recalled product or paying for damage caused by use, although possibly less costly than consequential costs caused by damage to brand name and reduced trust in the manufacturer</a:t>
            </a:r>
          </a:p>
          <a:p>
            <a:endParaRPr lang="en-US" dirty="0"/>
          </a:p>
        </p:txBody>
      </p:sp>
    </p:spTree>
    <p:extLst>
      <p:ext uri="{BB962C8B-B14F-4D97-AF65-F5344CB8AC3E}">
        <p14:creationId xmlns:p14="http://schemas.microsoft.com/office/powerpoint/2010/main" val="3882713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recall agencies</a:t>
            </a:r>
            <a:endParaRPr lang="en-US" dirty="0"/>
          </a:p>
        </p:txBody>
      </p:sp>
      <p:sp>
        <p:nvSpPr>
          <p:cNvPr id="3" name="Content Placeholder 2"/>
          <p:cNvSpPr>
            <a:spLocks noGrp="1"/>
          </p:cNvSpPr>
          <p:nvPr>
            <p:ph sz="half" idx="1"/>
          </p:nvPr>
        </p:nvSpPr>
        <p:spPr>
          <a:xfrm>
            <a:off x="426128" y="1719070"/>
            <a:ext cx="4038600" cy="4910329"/>
          </a:xfrm>
        </p:spPr>
        <p:txBody>
          <a:bodyPr>
            <a:normAutofit fontScale="70000" lnSpcReduction="20000"/>
          </a:bodyPr>
          <a:lstStyle/>
          <a:p>
            <a:r>
              <a:rPr lang="en-US" dirty="0">
                <a:hlinkClick r:id="rId2" action="ppaction://hlinkfile" tooltip="US Coast Guard"/>
              </a:rPr>
              <a:t>US Coast Guard</a:t>
            </a:r>
            <a:r>
              <a:rPr lang="en-US" dirty="0"/>
              <a:t>: Marine vehicles and related products (e.g. boats, personal watercraft, life jackets)</a:t>
            </a:r>
          </a:p>
          <a:p>
            <a:r>
              <a:rPr lang="en-US" dirty="0">
                <a:hlinkClick r:id="rId3" action="ppaction://hlinkfile" tooltip="Consumer Product Safety Commission"/>
              </a:rPr>
              <a:t>Consumer Product Safety Commission</a:t>
            </a:r>
            <a:r>
              <a:rPr lang="en-US" dirty="0"/>
              <a:t> (CPSC): Consumer products (e.g. toys, household goods, bicycles, off-road vehicles, etc.)</a:t>
            </a:r>
          </a:p>
          <a:p>
            <a:r>
              <a:rPr lang="en-US" dirty="0">
                <a:hlinkClick r:id="rId4" action="ppaction://hlinkfile" tooltip="United States Environmental Protection Agency"/>
              </a:rPr>
              <a:t>Environmental Protection Agency</a:t>
            </a:r>
            <a:r>
              <a:rPr lang="en-US" dirty="0"/>
              <a:t> (EPA): Pesticides, fertilizers, and anything harmful to the environment</a:t>
            </a:r>
          </a:p>
          <a:p>
            <a:r>
              <a:rPr lang="en-US" dirty="0">
                <a:hlinkClick r:id="rId5" action="ppaction://hlinkfile" tooltip="Federal Aviation Administration"/>
              </a:rPr>
              <a:t>Federal Aviation Administration</a:t>
            </a:r>
            <a:r>
              <a:rPr lang="en-US" dirty="0"/>
              <a:t> (FAA): Aircraft</a:t>
            </a:r>
          </a:p>
          <a:p>
            <a:endParaRPr lang="en-US" dirty="0"/>
          </a:p>
        </p:txBody>
      </p:sp>
      <p:sp>
        <p:nvSpPr>
          <p:cNvPr id="4" name="Content Placeholder 3"/>
          <p:cNvSpPr>
            <a:spLocks noGrp="1"/>
          </p:cNvSpPr>
          <p:nvPr>
            <p:ph sz="half" idx="2"/>
          </p:nvPr>
        </p:nvSpPr>
        <p:spPr>
          <a:xfrm>
            <a:off x="4648200" y="1719070"/>
            <a:ext cx="4038600" cy="4910329"/>
          </a:xfrm>
        </p:spPr>
        <p:txBody>
          <a:bodyPr>
            <a:normAutofit fontScale="70000" lnSpcReduction="20000"/>
          </a:bodyPr>
          <a:lstStyle/>
          <a:p>
            <a:r>
              <a:rPr lang="en-US" dirty="0">
                <a:hlinkClick r:id="rId6" action="ppaction://hlinkfile" tooltip="Food and Drug Administration"/>
              </a:rPr>
              <a:t>Food and Drug Administration</a:t>
            </a:r>
            <a:r>
              <a:rPr lang="en-US" dirty="0"/>
              <a:t> (FDA): Food, pharmaceutical drugs, health supplements, cosmetics.</a:t>
            </a:r>
          </a:p>
          <a:p>
            <a:r>
              <a:rPr lang="en-US" dirty="0">
                <a:hlinkClick r:id="rId7" action="ppaction://hlinkfile" tooltip="United States Department of Agriculture"/>
              </a:rPr>
              <a:t>United States Department of Agriculture</a:t>
            </a:r>
            <a:r>
              <a:rPr lang="en-US" dirty="0"/>
              <a:t> (USDA): Meat, poultry, eggs.</a:t>
            </a:r>
          </a:p>
          <a:p>
            <a:r>
              <a:rPr lang="en-US" dirty="0">
                <a:hlinkClick r:id="rId8" action="ppaction://hlinkfile" tooltip="National Highway Traffic Safety Administration"/>
              </a:rPr>
              <a:t>National Highway Traffic Safety Administration</a:t>
            </a:r>
            <a:r>
              <a:rPr lang="en-US" dirty="0"/>
              <a:t> (NHTSA): On-road vehicles and related products (e.g. cars, trucks, vans, recreational vehicles, motorcycles, tires, motorcycle helmets, children's safety seats)</a:t>
            </a:r>
          </a:p>
        </p:txBody>
      </p:sp>
    </p:spTree>
    <p:extLst>
      <p:ext uri="{BB962C8B-B14F-4D97-AF65-F5344CB8AC3E}">
        <p14:creationId xmlns:p14="http://schemas.microsoft.com/office/powerpoint/2010/main" val="42299613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1331</TotalTime>
  <Words>1151</Words>
  <Application>Microsoft Office PowerPoint</Application>
  <PresentationFormat>On-screen Show (4:3)</PresentationFormat>
  <Paragraphs>110</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Book Antiqua</vt:lpstr>
      <vt:lpstr>Century Gothic</vt:lpstr>
      <vt:lpstr>Apothecary</vt:lpstr>
      <vt:lpstr>Indicator 2.05 – Apply quality assurances to enhance product/service offerings</vt:lpstr>
      <vt:lpstr>What are grades and standards?</vt:lpstr>
      <vt:lpstr>Interrelationship between grades and standards</vt:lpstr>
      <vt:lpstr>Why are standards used?</vt:lpstr>
      <vt:lpstr>Grades and standards can indicate…</vt:lpstr>
      <vt:lpstr>Grades and standards aid buying and selling</vt:lpstr>
      <vt:lpstr>Grades and standards in global trade</vt:lpstr>
      <vt:lpstr>Who sets grades and standards?</vt:lpstr>
      <vt:lpstr>What is a warranty?</vt:lpstr>
      <vt:lpstr>Types of warranties</vt:lpstr>
      <vt:lpstr>Types of warranties</vt:lpstr>
      <vt:lpstr>What is A guarantee?</vt:lpstr>
      <vt:lpstr>Characteristics of a effective guarantee</vt:lpstr>
      <vt:lpstr>Purposes of warranties and guarantees</vt:lpstr>
      <vt:lpstr>Benefits of warranties and guarantees</vt:lpstr>
      <vt:lpstr>Why are warranties and guarantees regulated and controlled by the law?</vt:lpstr>
      <vt:lpstr>Magnuson-moss warranty act of 1975</vt:lpstr>
      <vt:lpstr>Product liability</vt:lpstr>
      <vt:lpstr>Product recalls</vt:lpstr>
      <vt:lpstr>Product recall agencies</vt:lpstr>
    </vt:vector>
  </TitlesOfParts>
  <Company>Stanly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Indicator 2.05 – Describe the uses of grades and standards in Marketing</dc:title>
  <dc:creator>Amanda Melton</dc:creator>
  <cp:lastModifiedBy>Karen Isbell</cp:lastModifiedBy>
  <cp:revision>17</cp:revision>
  <dcterms:created xsi:type="dcterms:W3CDTF">2011-09-13T16:28:50Z</dcterms:created>
  <dcterms:modified xsi:type="dcterms:W3CDTF">2015-03-17T14:31:02Z</dcterms:modified>
</cp:coreProperties>
</file>