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0A7430-A382-4E25-BEE4-2474A1BF3F3C}"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2217035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0A7430-A382-4E25-BEE4-2474A1BF3F3C}"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2683220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0A7430-A382-4E25-BEE4-2474A1BF3F3C}"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3429944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0A7430-A382-4E25-BEE4-2474A1BF3F3C}" type="datetimeFigureOut">
              <a:rPr lang="en-US" smtClean="0"/>
              <a:t>6/8/2017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1716070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0A7430-A382-4E25-BEE4-2474A1BF3F3C}" type="datetimeFigureOut">
              <a:rPr lang="en-US" smtClean="0"/>
              <a:t>6/8/2017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977333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0A7430-A382-4E25-BEE4-2474A1BF3F3C}" type="datetimeFigureOut">
              <a:rPr lang="en-US" smtClean="0"/>
              <a:t>6/8/2017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204795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0A7430-A382-4E25-BEE4-2474A1BF3F3C}" type="datetimeFigureOut">
              <a:rPr lang="en-US" smtClean="0"/>
              <a:t>6/8/2017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689323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90A7430-A382-4E25-BEE4-2474A1BF3F3C}" type="datetimeFigureOut">
              <a:rPr lang="en-US" smtClean="0"/>
              <a:t>6/8/2017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2707467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90A7430-A382-4E25-BEE4-2474A1BF3F3C}" type="datetimeFigureOut">
              <a:rPr lang="en-US" smtClean="0"/>
              <a:t>6/8/2017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2446565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0A7430-A382-4E25-BEE4-2474A1BF3F3C}"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1514081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0A7430-A382-4E25-BEE4-2474A1BF3F3C}" type="datetimeFigureOut">
              <a:rPr lang="en-US" smtClean="0"/>
              <a:t>6/8/2017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1CD6-29F5-4B34-9675-2F3797FE4C25}" type="slidenum">
              <a:rPr lang="en-US" smtClean="0"/>
              <a:t>‹#›</a:t>
            </a:fld>
            <a:endParaRPr lang="en-US"/>
          </a:p>
        </p:txBody>
      </p:sp>
    </p:spTree>
    <p:extLst>
      <p:ext uri="{BB962C8B-B14F-4D97-AF65-F5344CB8AC3E}">
        <p14:creationId xmlns:p14="http://schemas.microsoft.com/office/powerpoint/2010/main" val="111088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0A7430-A382-4E25-BEE4-2474A1BF3F3C}" type="datetimeFigureOut">
              <a:rPr lang="en-US" smtClean="0"/>
              <a:t>6/8/2017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B81CD6-29F5-4B34-9675-2F3797FE4C25}" type="slidenum">
              <a:rPr lang="en-US" smtClean="0"/>
              <a:t>‹#›</a:t>
            </a:fld>
            <a:endParaRPr lang="en-US"/>
          </a:p>
        </p:txBody>
      </p:sp>
    </p:spTree>
    <p:extLst>
      <p:ext uri="{BB962C8B-B14F-4D97-AF65-F5344CB8AC3E}">
        <p14:creationId xmlns:p14="http://schemas.microsoft.com/office/powerpoint/2010/main" val="3495502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One:  The Civil War</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939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Grp="1" noChangeArrowheads="1"/>
          </p:cNvSpPr>
          <p:nvPr>
            <p:ph type="title"/>
          </p:nvPr>
        </p:nvSpPr>
        <p:spPr>
          <a:xfrm>
            <a:off x="1981200" y="277814"/>
            <a:ext cx="8229600" cy="560387"/>
          </a:xfrm>
        </p:spPr>
        <p:txBody>
          <a:bodyPr>
            <a:normAutofit fontScale="90000"/>
          </a:bodyPr>
          <a:lstStyle/>
          <a:p>
            <a:pPr eaLnBrk="1" hangingPunct="1"/>
            <a:r>
              <a:rPr lang="en-US" altLang="en-US" sz="3800"/>
              <a:t>Development of Political Parties</a:t>
            </a:r>
            <a:br>
              <a:rPr lang="en-US" altLang="en-US" sz="3800"/>
            </a:br>
            <a:endParaRPr lang="en-US" altLang="en-US" sz="3800"/>
          </a:p>
        </p:txBody>
      </p:sp>
      <p:sp>
        <p:nvSpPr>
          <p:cNvPr id="71683" name="Rectangle 5"/>
          <p:cNvSpPr>
            <a:spLocks noGrp="1" noChangeArrowheads="1"/>
          </p:cNvSpPr>
          <p:nvPr>
            <p:ph type="body" sz="half" idx="1"/>
          </p:nvPr>
        </p:nvSpPr>
        <p:spPr>
          <a:xfrm>
            <a:off x="1981200" y="1143001"/>
            <a:ext cx="4038600" cy="4987925"/>
          </a:xfrm>
        </p:spPr>
        <p:txBody>
          <a:bodyPr/>
          <a:lstStyle/>
          <a:p>
            <a:pPr eaLnBrk="1" hangingPunct="1"/>
            <a:r>
              <a:rPr lang="en-US" altLang="en-US" sz="2200"/>
              <a:t>Slavery becomes central issue in parties</a:t>
            </a:r>
          </a:p>
          <a:p>
            <a:pPr eaLnBrk="1" hangingPunct="1"/>
            <a:r>
              <a:rPr lang="en-US" altLang="en-US" sz="2200"/>
              <a:t>Anti-Slavery Whigs, Democrats and </a:t>
            </a:r>
            <a:r>
              <a:rPr lang="en-US" altLang="en-US" sz="2200" b="1"/>
              <a:t>Free Soilers </a:t>
            </a:r>
            <a:r>
              <a:rPr lang="en-US" altLang="en-US" sz="2200"/>
              <a:t>form a new party</a:t>
            </a:r>
          </a:p>
          <a:p>
            <a:pPr eaLnBrk="1" hangingPunct="1"/>
            <a:r>
              <a:rPr lang="en-US" altLang="en-US" sz="2200"/>
              <a:t>Republican Party</a:t>
            </a:r>
          </a:p>
          <a:p>
            <a:pPr eaLnBrk="1" hangingPunct="1"/>
            <a:r>
              <a:rPr lang="en-US" altLang="en-US" sz="2200"/>
              <a:t>Oppose the growth of slavery where it did not exist</a:t>
            </a:r>
          </a:p>
          <a:p>
            <a:pPr eaLnBrk="1" hangingPunct="1"/>
            <a:r>
              <a:rPr lang="en-US" altLang="en-US" sz="2200" b="1"/>
              <a:t>Know-Nothing Party</a:t>
            </a:r>
            <a:r>
              <a:rPr lang="en-US" altLang="en-US" sz="2200"/>
              <a:t>- </a:t>
            </a:r>
            <a:r>
              <a:rPr lang="en-US" altLang="en-US" sz="2200" b="1"/>
              <a:t>Nativists</a:t>
            </a:r>
            <a:r>
              <a:rPr lang="en-US" altLang="en-US" sz="2200"/>
              <a:t> as known as American party</a:t>
            </a:r>
            <a:endParaRPr lang="en-US" altLang="en-US" sz="2200" b="1"/>
          </a:p>
          <a:p>
            <a:pPr eaLnBrk="1" hangingPunct="1"/>
            <a:endParaRPr lang="en-US" altLang="en-US" sz="2200" b="1"/>
          </a:p>
        </p:txBody>
      </p:sp>
      <p:sp>
        <p:nvSpPr>
          <p:cNvPr id="71684" name="Rectangle 6"/>
          <p:cNvSpPr>
            <a:spLocks noGrp="1" noChangeArrowheads="1"/>
          </p:cNvSpPr>
          <p:nvPr>
            <p:ph type="body" sz="half" idx="2"/>
          </p:nvPr>
        </p:nvSpPr>
        <p:spPr/>
        <p:txBody>
          <a:bodyPr/>
          <a:lstStyle/>
          <a:p>
            <a:pPr eaLnBrk="1" hangingPunct="1"/>
            <a:endParaRPr lang="en-US" altLang="en-US" sz="2200"/>
          </a:p>
        </p:txBody>
      </p:sp>
      <p:pic>
        <p:nvPicPr>
          <p:cNvPr id="71685" name="Picture 8" descr="know-not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990600"/>
            <a:ext cx="4724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4455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4"/>
          <p:cNvSpPr>
            <a:spLocks noGrp="1" noChangeArrowheads="1"/>
          </p:cNvSpPr>
          <p:nvPr>
            <p:ph type="title"/>
          </p:nvPr>
        </p:nvSpPr>
        <p:spPr/>
        <p:txBody>
          <a:bodyPr/>
          <a:lstStyle/>
          <a:p>
            <a:pPr eaLnBrk="1" hangingPunct="1"/>
            <a:r>
              <a:rPr lang="en-US" altLang="en-US" smtClean="0"/>
              <a:t>Lincoln-Douglas Debates </a:t>
            </a:r>
          </a:p>
        </p:txBody>
      </p:sp>
      <p:sp>
        <p:nvSpPr>
          <p:cNvPr id="69635" name="Rectangle 5"/>
          <p:cNvSpPr>
            <a:spLocks noGrp="1" noChangeArrowheads="1"/>
          </p:cNvSpPr>
          <p:nvPr>
            <p:ph type="body" sz="half" idx="1"/>
          </p:nvPr>
        </p:nvSpPr>
        <p:spPr>
          <a:xfrm>
            <a:off x="1981200" y="1371600"/>
            <a:ext cx="4343400" cy="5181600"/>
          </a:xfrm>
        </p:spPr>
        <p:txBody>
          <a:bodyPr/>
          <a:lstStyle/>
          <a:p>
            <a:pPr eaLnBrk="1" hangingPunct="1">
              <a:lnSpc>
                <a:spcPct val="80000"/>
              </a:lnSpc>
            </a:pPr>
            <a:r>
              <a:rPr lang="en-US" altLang="en-US" sz="2400" dirty="0">
                <a:solidFill>
                  <a:srgbClr val="000000"/>
                </a:solidFill>
              </a:rPr>
              <a:t>Senate race in 1858</a:t>
            </a:r>
          </a:p>
          <a:p>
            <a:pPr eaLnBrk="1" hangingPunct="1">
              <a:lnSpc>
                <a:spcPct val="80000"/>
              </a:lnSpc>
            </a:pPr>
            <a:r>
              <a:rPr lang="en-US" altLang="en-US" sz="2400" b="1" dirty="0">
                <a:solidFill>
                  <a:srgbClr val="000000"/>
                </a:solidFill>
              </a:rPr>
              <a:t>Stephen Douglas</a:t>
            </a:r>
            <a:r>
              <a:rPr lang="en-US" altLang="en-US" sz="2400" dirty="0">
                <a:solidFill>
                  <a:srgbClr val="000000"/>
                </a:solidFill>
              </a:rPr>
              <a:t> and </a:t>
            </a:r>
            <a:r>
              <a:rPr lang="en-US" altLang="en-US" sz="2400" b="1" dirty="0">
                <a:solidFill>
                  <a:srgbClr val="000000"/>
                </a:solidFill>
              </a:rPr>
              <a:t>Abraham Lincoln</a:t>
            </a:r>
            <a:r>
              <a:rPr lang="en-US" altLang="en-US" sz="2400" dirty="0">
                <a:solidFill>
                  <a:srgbClr val="000000"/>
                </a:solidFill>
              </a:rPr>
              <a:t> debate over slavery issues</a:t>
            </a:r>
          </a:p>
          <a:p>
            <a:pPr eaLnBrk="1" hangingPunct="1">
              <a:lnSpc>
                <a:spcPct val="80000"/>
              </a:lnSpc>
            </a:pPr>
            <a:r>
              <a:rPr lang="en-US" altLang="en-US" sz="2400" dirty="0">
                <a:solidFill>
                  <a:srgbClr val="000000"/>
                </a:solidFill>
              </a:rPr>
              <a:t>neither man wanted slavery to extend, but how to do it?</a:t>
            </a:r>
          </a:p>
          <a:p>
            <a:pPr eaLnBrk="1" hangingPunct="1">
              <a:lnSpc>
                <a:spcPct val="80000"/>
              </a:lnSpc>
            </a:pPr>
            <a:r>
              <a:rPr lang="en-US" altLang="en-US" sz="2400" dirty="0">
                <a:solidFill>
                  <a:srgbClr val="000000"/>
                </a:solidFill>
              </a:rPr>
              <a:t>Douglas issues </a:t>
            </a:r>
            <a:r>
              <a:rPr lang="en-US" altLang="en-US" sz="2400" b="1" u="sng" dirty="0"/>
              <a:t>Freeport Doctrine</a:t>
            </a:r>
          </a:p>
          <a:p>
            <a:pPr eaLnBrk="1" hangingPunct="1">
              <a:lnSpc>
                <a:spcPct val="80000"/>
              </a:lnSpc>
            </a:pPr>
            <a:r>
              <a:rPr lang="en-US" altLang="en-US" sz="2400" dirty="0">
                <a:solidFill>
                  <a:srgbClr val="000000"/>
                </a:solidFill>
              </a:rPr>
              <a:t>Slavery needs certain laws in order to exist. Don’t pass those laws and there will be no slavery</a:t>
            </a:r>
          </a:p>
          <a:p>
            <a:pPr eaLnBrk="1" hangingPunct="1">
              <a:lnSpc>
                <a:spcPct val="80000"/>
              </a:lnSpc>
            </a:pPr>
            <a:r>
              <a:rPr lang="en-US" altLang="en-US" sz="2400" dirty="0">
                <a:solidFill>
                  <a:srgbClr val="000000"/>
                </a:solidFill>
              </a:rPr>
              <a:t>Douglas wins the election, Lincoln gains national fame</a:t>
            </a:r>
          </a:p>
          <a:p>
            <a:pPr eaLnBrk="1" hangingPunct="1">
              <a:lnSpc>
                <a:spcPct val="80000"/>
              </a:lnSpc>
            </a:pPr>
            <a:endParaRPr lang="en-US" altLang="en-US" sz="2400" dirty="0"/>
          </a:p>
        </p:txBody>
      </p:sp>
      <p:sp>
        <p:nvSpPr>
          <p:cNvPr id="69636" name="Rectangle 11"/>
          <p:cNvSpPr>
            <a:spLocks noGrp="1" noChangeArrowheads="1"/>
          </p:cNvSpPr>
          <p:nvPr>
            <p:ph type="body" sz="half" idx="2"/>
          </p:nvPr>
        </p:nvSpPr>
        <p:spPr>
          <a:xfrm>
            <a:off x="6781800" y="1600201"/>
            <a:ext cx="3429000" cy="4530725"/>
          </a:xfrm>
        </p:spPr>
        <p:txBody>
          <a:bodyPr/>
          <a:lstStyle/>
          <a:p>
            <a:pPr eaLnBrk="1" hangingPunct="1"/>
            <a:endParaRPr lang="en-US" altLang="en-US" sz="2600"/>
          </a:p>
        </p:txBody>
      </p:sp>
      <p:pic>
        <p:nvPicPr>
          <p:cNvPr id="69637" name="Picture 9" descr="Stephen Douglas"/>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400800" y="1143000"/>
            <a:ext cx="3886200" cy="502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14315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dissolve">
                                      <p:cBhvr>
                                        <p:cTn id="7" dur="500"/>
                                        <p:tgtEl>
                                          <p:spTgt spid="696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9635">
                                            <p:txEl>
                                              <p:pRg st="0" end="0"/>
                                            </p:txEl>
                                          </p:spTgt>
                                        </p:tgtEl>
                                        <p:attrNameLst>
                                          <p:attrName>style.visibility</p:attrName>
                                        </p:attrNameLst>
                                      </p:cBhvr>
                                      <p:to>
                                        <p:strVal val="visible"/>
                                      </p:to>
                                    </p:set>
                                    <p:animEffect transition="in" filter="dissolve">
                                      <p:cBhvr>
                                        <p:cTn id="12" dur="500"/>
                                        <p:tgtEl>
                                          <p:spTgt spid="696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9635">
                                            <p:txEl>
                                              <p:pRg st="1" end="1"/>
                                            </p:txEl>
                                          </p:spTgt>
                                        </p:tgtEl>
                                        <p:attrNameLst>
                                          <p:attrName>style.visibility</p:attrName>
                                        </p:attrNameLst>
                                      </p:cBhvr>
                                      <p:to>
                                        <p:strVal val="visible"/>
                                      </p:to>
                                    </p:set>
                                    <p:animEffect transition="in" filter="dissolve">
                                      <p:cBhvr>
                                        <p:cTn id="17" dur="500"/>
                                        <p:tgtEl>
                                          <p:spTgt spid="696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9635">
                                            <p:txEl>
                                              <p:pRg st="2" end="2"/>
                                            </p:txEl>
                                          </p:spTgt>
                                        </p:tgtEl>
                                        <p:attrNameLst>
                                          <p:attrName>style.visibility</p:attrName>
                                        </p:attrNameLst>
                                      </p:cBhvr>
                                      <p:to>
                                        <p:strVal val="visible"/>
                                      </p:to>
                                    </p:set>
                                    <p:animEffect transition="in" filter="dissolve">
                                      <p:cBhvr>
                                        <p:cTn id="22" dur="500"/>
                                        <p:tgtEl>
                                          <p:spTgt spid="696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9635">
                                            <p:txEl>
                                              <p:pRg st="3" end="3"/>
                                            </p:txEl>
                                          </p:spTgt>
                                        </p:tgtEl>
                                        <p:attrNameLst>
                                          <p:attrName>style.visibility</p:attrName>
                                        </p:attrNameLst>
                                      </p:cBhvr>
                                      <p:to>
                                        <p:strVal val="visible"/>
                                      </p:to>
                                    </p:set>
                                    <p:animEffect transition="in" filter="dissolve">
                                      <p:cBhvr>
                                        <p:cTn id="27" dur="500"/>
                                        <p:tgtEl>
                                          <p:spTgt spid="696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9635">
                                            <p:txEl>
                                              <p:pRg st="4" end="4"/>
                                            </p:txEl>
                                          </p:spTgt>
                                        </p:tgtEl>
                                        <p:attrNameLst>
                                          <p:attrName>style.visibility</p:attrName>
                                        </p:attrNameLst>
                                      </p:cBhvr>
                                      <p:to>
                                        <p:strVal val="visible"/>
                                      </p:to>
                                    </p:set>
                                    <p:animEffect transition="in" filter="dissolve">
                                      <p:cBhvr>
                                        <p:cTn id="32" dur="500"/>
                                        <p:tgtEl>
                                          <p:spTgt spid="6963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9635">
                                            <p:txEl>
                                              <p:pRg st="5" end="5"/>
                                            </p:txEl>
                                          </p:spTgt>
                                        </p:tgtEl>
                                        <p:attrNameLst>
                                          <p:attrName>style.visibility</p:attrName>
                                        </p:attrNameLst>
                                      </p:cBhvr>
                                      <p:to>
                                        <p:strVal val="visible"/>
                                      </p:to>
                                    </p:set>
                                    <p:animEffect transition="in" filter="dissolve">
                                      <p:cBhvr>
                                        <p:cTn id="37" dur="500"/>
                                        <p:tgtEl>
                                          <p:spTgt spid="6963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nodePh="1">
                                  <p:stCondLst>
                                    <p:cond delay="0"/>
                                  </p:stCondLst>
                                  <p:endCondLst>
                                    <p:cond evt="begin" delay="0">
                                      <p:tn val="40"/>
                                    </p:cond>
                                  </p:endCondLst>
                                  <p:childTnLst>
                                    <p:set>
                                      <p:cBhvr>
                                        <p:cTn id="41" dur="1" fill="hold">
                                          <p:stCondLst>
                                            <p:cond delay="0"/>
                                          </p:stCondLst>
                                        </p:cTn>
                                        <p:tgtEl>
                                          <p:spTgt spid="69636">
                                            <p:txEl>
                                              <p:pRg st="0" end="0"/>
                                            </p:txEl>
                                          </p:spTgt>
                                        </p:tgtEl>
                                        <p:attrNameLst>
                                          <p:attrName>style.visibility</p:attrName>
                                        </p:attrNameLst>
                                      </p:cBhvr>
                                      <p:to>
                                        <p:strVal val="visible"/>
                                      </p:to>
                                    </p:set>
                                    <p:animEffect transition="in" filter="dissolve">
                                      <p:cBhvr>
                                        <p:cTn id="42" dur="500"/>
                                        <p:tgtEl>
                                          <p:spTgt spid="69636">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69637"/>
                                        </p:tgtEl>
                                        <p:attrNameLst>
                                          <p:attrName>style.visibility</p:attrName>
                                        </p:attrNameLst>
                                      </p:cBhvr>
                                      <p:to>
                                        <p:strVal val="visible"/>
                                      </p:to>
                                    </p:set>
                                    <p:animEffect transition="in" filter="dissolve">
                                      <p:cBhvr>
                                        <p:cTn id="47" dur="500"/>
                                        <p:tgtEl>
                                          <p:spTgt spid="69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build="p"/>
      <p:bldP spid="6963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p:cNvSpPr>
            <a:spLocks noGrp="1" noChangeArrowheads="1"/>
          </p:cNvSpPr>
          <p:nvPr>
            <p:ph type="title"/>
          </p:nvPr>
        </p:nvSpPr>
        <p:spPr/>
        <p:txBody>
          <a:bodyPr/>
          <a:lstStyle/>
          <a:p>
            <a:pPr eaLnBrk="1" hangingPunct="1"/>
            <a:r>
              <a:rPr lang="en-US" altLang="en-US" smtClean="0"/>
              <a:t>Lincoln gains fame over debates </a:t>
            </a:r>
          </a:p>
        </p:txBody>
      </p:sp>
      <p:pic>
        <p:nvPicPr>
          <p:cNvPr id="73731" name="Picture 11" descr="0"/>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52600" y="1267096"/>
            <a:ext cx="4343400" cy="482890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3732" name="Picture 14" descr="lincoln_dougla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248400" y="1267096"/>
            <a:ext cx="3886200" cy="482890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569106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1524000" y="381000"/>
            <a:ext cx="8763000" cy="457200"/>
          </a:xfrm>
          <a:prstGeom prst="rect">
            <a:avLst/>
          </a:prstGeom>
          <a:noFill/>
          <a:ln>
            <a:noFill/>
          </a:ln>
          <a:effectLst>
            <a:outerShdw dist="28398" dir="3806097"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a:solidFill>
                  <a:schemeClr val="bg2"/>
                </a:solidFill>
                <a:latin typeface="Arial" panose="020B0604020202020204" pitchFamily="34" charset="0"/>
              </a:defRPr>
            </a:lvl1pPr>
            <a:lvl2pPr marL="742950" indent="-285750" eaLnBrk="0" hangingPunct="0">
              <a:defRPr>
                <a:solidFill>
                  <a:schemeClr val="bg2"/>
                </a:solidFill>
                <a:latin typeface="Arial" panose="020B0604020202020204" pitchFamily="34" charset="0"/>
              </a:defRPr>
            </a:lvl2pPr>
            <a:lvl3pPr marL="1143000" indent="-228600" eaLnBrk="0" hangingPunct="0">
              <a:defRPr>
                <a:solidFill>
                  <a:schemeClr val="bg2"/>
                </a:solidFill>
                <a:latin typeface="Arial" panose="020B0604020202020204" pitchFamily="34" charset="0"/>
              </a:defRPr>
            </a:lvl3pPr>
            <a:lvl4pPr marL="1600200" indent="-228600" eaLnBrk="0" hangingPunct="0">
              <a:defRPr>
                <a:solidFill>
                  <a:schemeClr val="bg2"/>
                </a:solidFill>
                <a:latin typeface="Arial" panose="020B0604020202020204" pitchFamily="34" charset="0"/>
              </a:defRPr>
            </a:lvl4pPr>
            <a:lvl5pPr marL="2057400" indent="-228600" eaLnBrk="0" hangingPunct="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algn="ctr" eaLnBrk="1" hangingPunct="1">
              <a:spcBef>
                <a:spcPct val="50000"/>
              </a:spcBef>
            </a:pPr>
            <a:r>
              <a:rPr lang="en-US" altLang="en-US" sz="2400" b="1">
                <a:solidFill>
                  <a:srgbClr val="FF3300"/>
                </a:solidFill>
                <a:latin typeface="Wrangler" pitchFamily="2" charset="0"/>
                <a:cs typeface="Arial" panose="020B0604020202020204" pitchFamily="34" charset="0"/>
              </a:rPr>
              <a:t>The Lincoln-Douglas (Illinois Senate) Debates, 1858</a:t>
            </a:r>
          </a:p>
        </p:txBody>
      </p:sp>
      <p:pic>
        <p:nvPicPr>
          <p:cNvPr id="157699" name="Picture 3" descr="debatex_030801"/>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b="2000"/>
          <a:stretch>
            <a:fillRect/>
          </a:stretch>
        </p:blipFill>
        <p:spPr bwMode="auto">
          <a:xfrm>
            <a:off x="5943600" y="914401"/>
            <a:ext cx="4419600" cy="3522663"/>
          </a:xfrm>
          <a:prstGeom prst="rect">
            <a:avLst/>
          </a:prstGeom>
          <a:noFill/>
          <a:ln w="9525">
            <a:solidFill>
              <a:srgbClr val="003399"/>
            </a:solidFill>
            <a:miter lim="800000"/>
            <a:headEnd/>
            <a:tailEnd/>
          </a:ln>
          <a:extLst>
            <a:ext uri="{909E8E84-426E-40DD-AFC4-6F175D3DCCD1}">
              <a14:hiddenFill xmlns:a14="http://schemas.microsoft.com/office/drawing/2010/main">
                <a:solidFill>
                  <a:srgbClr val="FFFFFF"/>
                </a:solidFill>
              </a14:hiddenFill>
            </a:ext>
          </a:extLst>
        </p:spPr>
      </p:pic>
      <p:sp>
        <p:nvSpPr>
          <p:cNvPr id="157700" name="Text Box 4"/>
          <p:cNvSpPr txBox="1">
            <a:spLocks noChangeArrowheads="1"/>
          </p:cNvSpPr>
          <p:nvPr/>
        </p:nvSpPr>
        <p:spPr bwMode="auto">
          <a:xfrm>
            <a:off x="6248400" y="4876801"/>
            <a:ext cx="4267200" cy="1800493"/>
          </a:xfrm>
          <a:prstGeom prst="rect">
            <a:avLst/>
          </a:prstGeom>
          <a:noFill/>
          <a:ln>
            <a:noFill/>
          </a:ln>
          <a:effectLst>
            <a:outerShdw dist="40161" dir="4293903"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a:solidFill>
                  <a:schemeClr val="bg2"/>
                </a:solidFill>
                <a:latin typeface="Arial" panose="020B0604020202020204" pitchFamily="34" charset="0"/>
              </a:defRPr>
            </a:lvl1pPr>
            <a:lvl2pPr marL="742950" indent="-285750" eaLnBrk="0" hangingPunct="0">
              <a:defRPr>
                <a:solidFill>
                  <a:schemeClr val="bg2"/>
                </a:solidFill>
                <a:latin typeface="Arial" panose="020B0604020202020204" pitchFamily="34" charset="0"/>
              </a:defRPr>
            </a:lvl2pPr>
            <a:lvl3pPr marL="1143000" indent="-228600" eaLnBrk="0" hangingPunct="0">
              <a:defRPr>
                <a:solidFill>
                  <a:schemeClr val="bg2"/>
                </a:solidFill>
                <a:latin typeface="Arial" panose="020B0604020202020204" pitchFamily="34" charset="0"/>
              </a:defRPr>
            </a:lvl3pPr>
            <a:lvl4pPr marL="1600200" indent="-228600" eaLnBrk="0" hangingPunct="0">
              <a:defRPr>
                <a:solidFill>
                  <a:schemeClr val="bg2"/>
                </a:solidFill>
                <a:latin typeface="Arial" panose="020B0604020202020204" pitchFamily="34" charset="0"/>
              </a:defRPr>
            </a:lvl4pPr>
            <a:lvl5pPr marL="2057400" indent="-228600" eaLnBrk="0" hangingPunct="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spcBef>
                <a:spcPct val="50000"/>
              </a:spcBef>
            </a:pPr>
            <a:r>
              <a:rPr lang="en-US" altLang="en-US" sz="3700" b="1" i="1">
                <a:solidFill>
                  <a:schemeClr val="bg1"/>
                </a:solidFill>
                <a:latin typeface="Wrangler" pitchFamily="2" charset="0"/>
                <a:cs typeface="Arial" panose="020B0604020202020204" pitchFamily="34" charset="0"/>
              </a:rPr>
              <a:t>A </a:t>
            </a:r>
            <a:r>
              <a:rPr lang="en-US" altLang="en-US" sz="3700" b="1" i="1" u="sng">
                <a:solidFill>
                  <a:schemeClr val="bg1"/>
                </a:solidFill>
                <a:latin typeface="Wrangler" pitchFamily="2" charset="0"/>
                <a:cs typeface="Arial" panose="020B0604020202020204" pitchFamily="34" charset="0"/>
              </a:rPr>
              <a:t>House divided</a:t>
            </a:r>
            <a:r>
              <a:rPr lang="en-US" altLang="en-US" sz="3700" b="1" i="1">
                <a:solidFill>
                  <a:schemeClr val="bg1"/>
                </a:solidFill>
                <a:latin typeface="Wrangler" pitchFamily="2" charset="0"/>
                <a:cs typeface="Arial" panose="020B0604020202020204" pitchFamily="34" charset="0"/>
              </a:rPr>
              <a:t> against itself, cannot stand.</a:t>
            </a:r>
          </a:p>
        </p:txBody>
      </p:sp>
      <p:pic>
        <p:nvPicPr>
          <p:cNvPr id="157701" name="Picture 5" descr="Lincoln-Douglasdebate syamp"/>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a:stretch>
            <a:fillRect/>
          </a:stretch>
        </p:blipFill>
        <p:spPr bwMode="auto">
          <a:xfrm>
            <a:off x="1981200" y="1447800"/>
            <a:ext cx="3429000" cy="2243138"/>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pic>
      <p:pic>
        <p:nvPicPr>
          <p:cNvPr id="157702" name="Picture 6" descr="Lincoln-Douglasdebate - 1"/>
          <p:cNvPicPr>
            <a:picLocks noChangeAspect="1" noChangeArrowheads="1"/>
          </p:cNvPicPr>
          <p:nvPr/>
        </p:nvPicPr>
        <p:blipFill>
          <a:blip r:embed="rId4">
            <a:lum bright="-12000" contrast="6000"/>
            <a:extLst>
              <a:ext uri="{28A0092B-C50C-407E-A947-70E740481C1C}">
                <a14:useLocalDpi xmlns:a14="http://schemas.microsoft.com/office/drawing/2010/main" val="0"/>
              </a:ext>
            </a:extLst>
          </a:blip>
          <a:srcRect/>
          <a:stretch>
            <a:fillRect/>
          </a:stretch>
        </p:blipFill>
        <p:spPr bwMode="auto">
          <a:xfrm>
            <a:off x="1828800" y="4279900"/>
            <a:ext cx="3962400" cy="2273300"/>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2068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500"/>
                                  </p:stCondLst>
                                  <p:childTnLst>
                                    <p:set>
                                      <p:cBhvr>
                                        <p:cTn id="6" dur="1" fill="hold">
                                          <p:stCondLst>
                                            <p:cond delay="0"/>
                                          </p:stCondLst>
                                        </p:cTn>
                                        <p:tgtEl>
                                          <p:spTgt spid="157699"/>
                                        </p:tgtEl>
                                        <p:attrNameLst>
                                          <p:attrName>style.visibility</p:attrName>
                                        </p:attrNameLst>
                                      </p:cBhvr>
                                      <p:to>
                                        <p:strVal val="visible"/>
                                      </p:to>
                                    </p:set>
                                    <p:animEffect transition="in" filter="wipe(right)">
                                      <p:cBhvr>
                                        <p:cTn id="7" dur="500"/>
                                        <p:tgtEl>
                                          <p:spTgt spid="1576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157700"/>
                                        </p:tgtEl>
                                        <p:attrNameLst>
                                          <p:attrName>style.visibility</p:attrName>
                                        </p:attrNameLst>
                                      </p:cBhvr>
                                      <p:to>
                                        <p:strVal val="visible"/>
                                      </p:to>
                                    </p:set>
                                    <p:animEffect transition="in" filter="wipe(left)">
                                      <p:cBhvr>
                                        <p:cTn id="12" dur="75"/>
                                        <p:tgtEl>
                                          <p:spTgt spid="157700"/>
                                        </p:tgtEl>
                                      </p:cBhvr>
                                    </p:animEffect>
                                  </p:childTnLst>
                                </p:cTn>
                              </p:par>
                            </p:childTnLst>
                          </p:cTn>
                        </p:par>
                        <p:par>
                          <p:cTn id="13" fill="hold" nodeType="afterGroup">
                            <p:stCondLst>
                              <p:cond delay="2925"/>
                            </p:stCondLst>
                            <p:childTnLst>
                              <p:par>
                                <p:cTn id="14" presetID="1" presetClass="entr" presetSubtype="0" fill="hold" nodeType="afterEffect">
                                  <p:stCondLst>
                                    <p:cond delay="0"/>
                                  </p:stCondLst>
                                  <p:childTnLst>
                                    <p:set>
                                      <p:cBhvr>
                                        <p:cTn id="15" dur="1" fill="hold">
                                          <p:stCondLst>
                                            <p:cond delay="499"/>
                                          </p:stCondLst>
                                        </p:cTn>
                                        <p:tgtEl>
                                          <p:spTgt spid="157702"/>
                                        </p:tgtEl>
                                        <p:attrNameLst>
                                          <p:attrName>style.visibility</p:attrName>
                                        </p:attrNameLst>
                                      </p:cBhvr>
                                      <p:to>
                                        <p:strVal val="visible"/>
                                      </p:to>
                                    </p:set>
                                  </p:childTnLst>
                                </p:cTn>
                              </p:par>
                            </p:childTnLst>
                          </p:cTn>
                        </p:par>
                        <p:par>
                          <p:cTn id="16" fill="hold" nodeType="afterGroup">
                            <p:stCondLst>
                              <p:cond delay="3425"/>
                            </p:stCondLst>
                            <p:childTnLst>
                              <p:par>
                                <p:cTn id="17" presetID="1" presetClass="entr" presetSubtype="0" fill="hold" nodeType="afterEffect">
                                  <p:stCondLst>
                                    <p:cond delay="0"/>
                                  </p:stCondLst>
                                  <p:childTnLst>
                                    <p:set>
                                      <p:cBhvr>
                                        <p:cTn id="18" dur="1" fill="hold">
                                          <p:stCondLst>
                                            <p:cond delay="499"/>
                                          </p:stCondLst>
                                        </p:cTn>
                                        <p:tgtEl>
                                          <p:spTgt spid="1577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1981200" y="277814"/>
            <a:ext cx="8229600" cy="636587"/>
          </a:xfrm>
        </p:spPr>
        <p:txBody>
          <a:bodyPr/>
          <a:lstStyle/>
          <a:p>
            <a:pPr eaLnBrk="1" hangingPunct="1"/>
            <a:r>
              <a:rPr lang="en-US" altLang="en-US" sz="3800"/>
              <a:t>John Brown’s Raid-1859</a:t>
            </a:r>
          </a:p>
        </p:txBody>
      </p:sp>
      <p:sp>
        <p:nvSpPr>
          <p:cNvPr id="75779" name="Rectangle 5"/>
          <p:cNvSpPr>
            <a:spLocks noGrp="1" noChangeArrowheads="1"/>
          </p:cNvSpPr>
          <p:nvPr>
            <p:ph type="body" sz="half" idx="1"/>
          </p:nvPr>
        </p:nvSpPr>
        <p:spPr>
          <a:xfrm>
            <a:off x="1981200" y="990601"/>
            <a:ext cx="4038600" cy="5140325"/>
          </a:xfrm>
        </p:spPr>
        <p:txBody>
          <a:bodyPr/>
          <a:lstStyle/>
          <a:p>
            <a:pPr eaLnBrk="1" hangingPunct="1"/>
            <a:r>
              <a:rPr lang="en-US" altLang="en-US" sz="2200"/>
              <a:t>Brown an extreme abolitionist</a:t>
            </a:r>
          </a:p>
          <a:p>
            <a:pPr eaLnBrk="1" hangingPunct="1"/>
            <a:r>
              <a:rPr lang="en-US" altLang="en-US" sz="2200"/>
              <a:t>Attempted to capture </a:t>
            </a:r>
            <a:r>
              <a:rPr lang="en-US" altLang="en-US" sz="2200" b="1" u="sng"/>
              <a:t>Harpers Ferry arsenal</a:t>
            </a:r>
            <a:r>
              <a:rPr lang="en-US" altLang="en-US" sz="2200"/>
              <a:t> </a:t>
            </a:r>
          </a:p>
          <a:p>
            <a:pPr eaLnBrk="1" hangingPunct="1"/>
            <a:r>
              <a:rPr lang="en-US" altLang="en-US" sz="2200"/>
              <a:t>Forced to surrender after slaves don’t revolt</a:t>
            </a:r>
          </a:p>
          <a:p>
            <a:pPr eaLnBrk="1" hangingPunct="1"/>
            <a:r>
              <a:rPr lang="en-US" altLang="en-US" sz="2200"/>
              <a:t>Found guilty of treason and hanged</a:t>
            </a:r>
          </a:p>
          <a:p>
            <a:pPr eaLnBrk="1" hangingPunct="1"/>
            <a:r>
              <a:rPr lang="en-US" altLang="en-US" sz="2200"/>
              <a:t>Becomes martyr for abolitionists</a:t>
            </a:r>
          </a:p>
          <a:p>
            <a:pPr eaLnBrk="1" hangingPunct="1"/>
            <a:r>
              <a:rPr lang="en-US" altLang="en-US" sz="2200"/>
              <a:t>Brown represented northerners who wanted to control the southern lifestyle </a:t>
            </a:r>
          </a:p>
        </p:txBody>
      </p:sp>
      <p:sp>
        <p:nvSpPr>
          <p:cNvPr id="75780" name="Rectangle 6"/>
          <p:cNvSpPr>
            <a:spLocks noGrp="1" noChangeArrowheads="1"/>
          </p:cNvSpPr>
          <p:nvPr>
            <p:ph type="body" sz="half" idx="2"/>
          </p:nvPr>
        </p:nvSpPr>
        <p:spPr>
          <a:xfrm>
            <a:off x="6172200" y="1066801"/>
            <a:ext cx="4038600" cy="5064125"/>
          </a:xfrm>
        </p:spPr>
        <p:txBody>
          <a:bodyPr/>
          <a:lstStyle/>
          <a:p>
            <a:pPr eaLnBrk="1" hangingPunct="1"/>
            <a:endParaRPr lang="en-US" altLang="en-US" sz="2200"/>
          </a:p>
        </p:txBody>
      </p:sp>
      <p:pic>
        <p:nvPicPr>
          <p:cNvPr id="75781" name="Picture 8" descr="John_Brown_hanging_det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066800"/>
            <a:ext cx="4267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20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4"/>
          <p:cNvSpPr>
            <a:spLocks noGrp="1" noChangeArrowheads="1"/>
          </p:cNvSpPr>
          <p:nvPr>
            <p:ph type="title"/>
          </p:nvPr>
        </p:nvSpPr>
        <p:spPr/>
        <p:txBody>
          <a:bodyPr/>
          <a:lstStyle/>
          <a:p>
            <a:pPr eaLnBrk="1" hangingPunct="1"/>
            <a:r>
              <a:rPr lang="en-US" altLang="en-US" smtClean="0"/>
              <a:t>Southern Secession and 1860 Election</a:t>
            </a:r>
          </a:p>
        </p:txBody>
      </p:sp>
      <p:sp>
        <p:nvSpPr>
          <p:cNvPr id="76803" name="Rectangle 5"/>
          <p:cNvSpPr>
            <a:spLocks noGrp="1" noChangeArrowheads="1"/>
          </p:cNvSpPr>
          <p:nvPr>
            <p:ph type="body" sz="half" idx="1"/>
          </p:nvPr>
        </p:nvSpPr>
        <p:spPr>
          <a:xfrm>
            <a:off x="1676400" y="1384662"/>
            <a:ext cx="4343400" cy="4635137"/>
          </a:xfrm>
        </p:spPr>
        <p:txBody>
          <a:bodyPr>
            <a:normAutofit lnSpcReduction="10000"/>
          </a:bodyPr>
          <a:lstStyle/>
          <a:p>
            <a:pPr eaLnBrk="1" hangingPunct="1">
              <a:lnSpc>
                <a:spcPct val="80000"/>
              </a:lnSpc>
            </a:pPr>
            <a:r>
              <a:rPr lang="en-US" altLang="en-US" sz="2000" dirty="0"/>
              <a:t>1860 election</a:t>
            </a:r>
          </a:p>
          <a:p>
            <a:pPr eaLnBrk="1" hangingPunct="1">
              <a:lnSpc>
                <a:spcPct val="80000"/>
              </a:lnSpc>
            </a:pPr>
            <a:r>
              <a:rPr lang="en-US" altLang="en-US" sz="2000" dirty="0"/>
              <a:t>Stephen Douglas –North Dems</a:t>
            </a:r>
          </a:p>
          <a:p>
            <a:pPr eaLnBrk="1" hangingPunct="1">
              <a:lnSpc>
                <a:spcPct val="80000"/>
              </a:lnSpc>
            </a:pPr>
            <a:r>
              <a:rPr lang="en-US" altLang="en-US" sz="2000" dirty="0"/>
              <a:t>John Breckinridge- Southern Dems</a:t>
            </a:r>
          </a:p>
          <a:p>
            <a:pPr eaLnBrk="1" hangingPunct="1">
              <a:lnSpc>
                <a:spcPct val="80000"/>
              </a:lnSpc>
            </a:pPr>
            <a:r>
              <a:rPr lang="en-US" altLang="en-US" sz="2000" dirty="0"/>
              <a:t>John Bell- Constitutional Union</a:t>
            </a:r>
          </a:p>
          <a:p>
            <a:pPr eaLnBrk="1" hangingPunct="1">
              <a:lnSpc>
                <a:spcPct val="80000"/>
              </a:lnSpc>
            </a:pPr>
            <a:r>
              <a:rPr lang="en-US" altLang="en-US" sz="2000" b="1" u="sng" dirty="0"/>
              <a:t>Abraham Lincoln- Republican </a:t>
            </a:r>
          </a:p>
          <a:p>
            <a:pPr eaLnBrk="1" hangingPunct="1">
              <a:lnSpc>
                <a:spcPct val="80000"/>
              </a:lnSpc>
            </a:pPr>
            <a:r>
              <a:rPr lang="en-US" altLang="en-US" sz="2000" dirty="0"/>
              <a:t>Lincoln wins election with no southern votes</a:t>
            </a:r>
          </a:p>
          <a:p>
            <a:pPr eaLnBrk="1" hangingPunct="1">
              <a:lnSpc>
                <a:spcPct val="80000"/>
              </a:lnSpc>
            </a:pPr>
            <a:r>
              <a:rPr lang="en-US" altLang="en-US" sz="2000" dirty="0"/>
              <a:t>Southern States secede in fear of govt. where they have no voice</a:t>
            </a:r>
          </a:p>
          <a:p>
            <a:pPr eaLnBrk="1" hangingPunct="1">
              <a:lnSpc>
                <a:spcPct val="80000"/>
              </a:lnSpc>
            </a:pPr>
            <a:r>
              <a:rPr lang="en-US" altLang="en-US" sz="2000" b="1" u="sng" dirty="0"/>
              <a:t>*South Carolina secedes first</a:t>
            </a:r>
          </a:p>
          <a:p>
            <a:pPr eaLnBrk="1" hangingPunct="1">
              <a:lnSpc>
                <a:spcPct val="80000"/>
              </a:lnSpc>
            </a:pPr>
            <a:r>
              <a:rPr lang="en-US" altLang="en-US" sz="2000" b="1" u="sng" dirty="0"/>
              <a:t>*Confederate States of America</a:t>
            </a:r>
            <a:r>
              <a:rPr lang="en-US" altLang="en-US" sz="2000" dirty="0"/>
              <a:t> Form before Lincoln takes office</a:t>
            </a:r>
          </a:p>
          <a:p>
            <a:pPr eaLnBrk="1" hangingPunct="1">
              <a:lnSpc>
                <a:spcPct val="80000"/>
              </a:lnSpc>
            </a:pPr>
            <a:r>
              <a:rPr lang="en-US" altLang="en-US" sz="2000" b="1" u="sng" dirty="0"/>
              <a:t>*Jefferson Davis</a:t>
            </a:r>
            <a:r>
              <a:rPr lang="en-US" altLang="en-US" sz="2000" dirty="0"/>
              <a:t> elected Confederate President </a:t>
            </a:r>
          </a:p>
          <a:p>
            <a:pPr eaLnBrk="1" hangingPunct="1">
              <a:lnSpc>
                <a:spcPct val="80000"/>
              </a:lnSpc>
            </a:pPr>
            <a:endParaRPr lang="en-US" altLang="en-US" sz="2000" dirty="0"/>
          </a:p>
        </p:txBody>
      </p:sp>
      <p:sp>
        <p:nvSpPr>
          <p:cNvPr id="76804" name="Rectangle 6"/>
          <p:cNvSpPr>
            <a:spLocks noGrp="1" noChangeArrowheads="1"/>
          </p:cNvSpPr>
          <p:nvPr>
            <p:ph type="body" sz="half" idx="2"/>
          </p:nvPr>
        </p:nvSpPr>
        <p:spPr>
          <a:xfrm>
            <a:off x="6400800" y="990601"/>
            <a:ext cx="3810000" cy="5064125"/>
          </a:xfrm>
        </p:spPr>
        <p:txBody>
          <a:bodyPr/>
          <a:lstStyle/>
          <a:p>
            <a:pPr eaLnBrk="1" hangingPunct="1">
              <a:lnSpc>
                <a:spcPct val="80000"/>
              </a:lnSpc>
            </a:pPr>
            <a:endParaRPr lang="en-US" altLang="en-US" sz="2000"/>
          </a:p>
        </p:txBody>
      </p:sp>
      <p:pic>
        <p:nvPicPr>
          <p:cNvPr id="76805" name="Picture 12" descr="American_Civil_War_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914400"/>
            <a:ext cx="426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8086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title"/>
          </p:nvPr>
        </p:nvSpPr>
        <p:spPr/>
        <p:txBody>
          <a:bodyPr/>
          <a:lstStyle/>
          <a:p>
            <a:pPr eaLnBrk="1" hangingPunct="1"/>
            <a:r>
              <a:rPr lang="en-US" altLang="en-US" smtClean="0"/>
              <a:t>1860 Election</a:t>
            </a:r>
          </a:p>
        </p:txBody>
      </p:sp>
      <p:pic>
        <p:nvPicPr>
          <p:cNvPr id="77827" name="Picture 4" descr="1860 Election Ma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254034"/>
            <a:ext cx="8915400" cy="56039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73418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title"/>
          </p:nvPr>
        </p:nvSpPr>
        <p:spPr>
          <a:xfrm>
            <a:off x="1981200" y="277814"/>
            <a:ext cx="8229600" cy="712787"/>
          </a:xfrm>
        </p:spPr>
        <p:txBody>
          <a:bodyPr>
            <a:normAutofit fontScale="90000"/>
          </a:bodyPr>
          <a:lstStyle/>
          <a:p>
            <a:pPr eaLnBrk="1" hangingPunct="1"/>
            <a:r>
              <a:rPr lang="en-US" altLang="en-US" sz="3800"/>
              <a:t>Lincoln’s Inauguration- March 1861 after Secession </a:t>
            </a:r>
          </a:p>
        </p:txBody>
      </p:sp>
      <p:pic>
        <p:nvPicPr>
          <p:cNvPr id="78851"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524000"/>
            <a:ext cx="9144000" cy="5334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166477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ext Box 2"/>
          <p:cNvSpPr txBox="1">
            <a:spLocks noChangeArrowheads="1"/>
          </p:cNvSpPr>
          <p:nvPr/>
        </p:nvSpPr>
        <p:spPr bwMode="auto">
          <a:xfrm>
            <a:off x="1524000" y="228601"/>
            <a:ext cx="9144000" cy="5191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defRPr/>
            </a:pPr>
            <a:r>
              <a:rPr lang="en-US" sz="2800" b="1">
                <a:solidFill>
                  <a:srgbClr val="D42800"/>
                </a:solidFill>
                <a:effectLst>
                  <a:outerShdw blurRad="38100" dist="38100" dir="2700000" algn="tl">
                    <a:srgbClr val="C0C0C0"/>
                  </a:outerShdw>
                </a:effectLst>
                <a:latin typeface="BilboDisplay" pitchFamily="2" charset="0"/>
                <a:cs typeface="Arial" charset="0"/>
              </a:rPr>
              <a:t>The Leaders of the Confederacy</a:t>
            </a:r>
          </a:p>
        </p:txBody>
      </p:sp>
      <p:pic>
        <p:nvPicPr>
          <p:cNvPr id="79875" name="Picture 3" descr="Confederate VP Stevens"/>
          <p:cNvPicPr>
            <a:picLocks noChangeAspect="1" noChangeArrowheads="1"/>
          </p:cNvPicPr>
          <p:nvPr/>
        </p:nvPicPr>
        <p:blipFill>
          <a:blip r:embed="rId2" cstate="print">
            <a:lum bright="6000" contrast="6000"/>
            <a:extLst>
              <a:ext uri="{28A0092B-C50C-407E-A947-70E740481C1C}">
                <a14:useLocalDpi xmlns:a14="http://schemas.microsoft.com/office/drawing/2010/main" val="0"/>
              </a:ext>
            </a:extLst>
          </a:blip>
          <a:srcRect/>
          <a:stretch>
            <a:fillRect/>
          </a:stretch>
        </p:blipFill>
        <p:spPr bwMode="auto">
          <a:xfrm>
            <a:off x="6551614" y="1600200"/>
            <a:ext cx="3430587" cy="4267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9876" name="Picture 4" descr="Jefferson Davi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1" y="1676400"/>
            <a:ext cx="3673475" cy="4191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9877" name="Rectangle 8"/>
          <p:cNvSpPr>
            <a:spLocks noGrp="1" noChangeArrowheads="1"/>
          </p:cNvSpPr>
          <p:nvPr>
            <p:ph type="body" sz="half" idx="1"/>
          </p:nvPr>
        </p:nvSpPr>
        <p:spPr>
          <a:xfrm>
            <a:off x="1981200" y="762000"/>
            <a:ext cx="4038600" cy="685800"/>
          </a:xfrm>
        </p:spPr>
        <p:txBody>
          <a:bodyPr/>
          <a:lstStyle/>
          <a:p>
            <a:pPr eaLnBrk="1" hangingPunct="1"/>
            <a:r>
              <a:rPr lang="en-US" altLang="en-US" sz="2600" b="1"/>
              <a:t>Jefferson Davis</a:t>
            </a:r>
          </a:p>
        </p:txBody>
      </p:sp>
      <p:sp>
        <p:nvSpPr>
          <p:cNvPr id="79878" name="Rectangle 9"/>
          <p:cNvSpPr>
            <a:spLocks noGrp="1" noChangeArrowheads="1"/>
          </p:cNvSpPr>
          <p:nvPr>
            <p:ph type="body" sz="half" idx="2"/>
          </p:nvPr>
        </p:nvSpPr>
        <p:spPr>
          <a:xfrm>
            <a:off x="6172200" y="762000"/>
            <a:ext cx="4038600" cy="762000"/>
          </a:xfrm>
        </p:spPr>
        <p:txBody>
          <a:bodyPr/>
          <a:lstStyle/>
          <a:p>
            <a:pPr eaLnBrk="1" hangingPunct="1"/>
            <a:r>
              <a:rPr lang="en-US" altLang="en-US" sz="2600" b="1"/>
              <a:t>Alexander Stephens </a:t>
            </a:r>
          </a:p>
        </p:txBody>
      </p:sp>
    </p:spTree>
    <p:extLst>
      <p:ext uri="{BB962C8B-B14F-4D97-AF65-F5344CB8AC3E}">
        <p14:creationId xmlns:p14="http://schemas.microsoft.com/office/powerpoint/2010/main" val="4208009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ext Box 2"/>
          <p:cNvSpPr txBox="1">
            <a:spLocks noChangeArrowheads="1"/>
          </p:cNvSpPr>
          <p:nvPr/>
        </p:nvSpPr>
        <p:spPr bwMode="auto">
          <a:xfrm>
            <a:off x="1524000" y="685801"/>
            <a:ext cx="9144000" cy="5191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defRPr/>
            </a:pPr>
            <a:r>
              <a:rPr lang="en-US" sz="2800" b="1">
                <a:solidFill>
                  <a:srgbClr val="D42800"/>
                </a:solidFill>
                <a:effectLst>
                  <a:outerShdw blurRad="38100" dist="38100" dir="2700000" algn="tl">
                    <a:srgbClr val="C0C0C0"/>
                  </a:outerShdw>
                </a:effectLst>
                <a:latin typeface="BilboDisplay" pitchFamily="2" charset="0"/>
                <a:cs typeface="Arial" charset="0"/>
              </a:rPr>
              <a:t>The Confederate “White House”</a:t>
            </a:r>
          </a:p>
        </p:txBody>
      </p:sp>
      <p:pic>
        <p:nvPicPr>
          <p:cNvPr id="80899" name="Picture 3" descr="Confederate White House"/>
          <p:cNvPicPr>
            <a:picLocks noChangeAspect="1" noChangeArrowheads="1"/>
          </p:cNvPicPr>
          <p:nvPr/>
        </p:nvPicPr>
        <p:blipFill>
          <a:blip r:embed="rId2">
            <a:extLst>
              <a:ext uri="{28A0092B-C50C-407E-A947-70E740481C1C}">
                <a14:useLocalDpi xmlns:a14="http://schemas.microsoft.com/office/drawing/2010/main" val="0"/>
              </a:ext>
            </a:extLst>
          </a:blip>
          <a:srcRect t="3555" b="3999"/>
          <a:stretch>
            <a:fillRect/>
          </a:stretch>
        </p:blipFill>
        <p:spPr bwMode="auto">
          <a:xfrm>
            <a:off x="1981200" y="1219200"/>
            <a:ext cx="8305800" cy="5410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5418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2667000" y="76200"/>
            <a:ext cx="6934200" cy="579438"/>
          </a:xfrm>
          <a:prstGeom prst="rect">
            <a:avLst/>
          </a:prstGeom>
          <a:noFill/>
          <a:ln>
            <a:noFill/>
          </a:ln>
          <a:effectLst>
            <a:outerShdw dist="28398" dir="3806097"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a:solidFill>
                  <a:schemeClr val="bg2"/>
                </a:solidFill>
                <a:latin typeface="Arial" panose="020B0604020202020204" pitchFamily="34" charset="0"/>
              </a:defRPr>
            </a:lvl1pPr>
            <a:lvl2pPr marL="742950" indent="-285750" eaLnBrk="0" hangingPunct="0">
              <a:defRPr>
                <a:solidFill>
                  <a:schemeClr val="bg2"/>
                </a:solidFill>
                <a:latin typeface="Arial" panose="020B0604020202020204" pitchFamily="34" charset="0"/>
              </a:defRPr>
            </a:lvl2pPr>
            <a:lvl3pPr marL="1143000" indent="-228600" eaLnBrk="0" hangingPunct="0">
              <a:defRPr>
                <a:solidFill>
                  <a:schemeClr val="bg2"/>
                </a:solidFill>
                <a:latin typeface="Arial" panose="020B0604020202020204" pitchFamily="34" charset="0"/>
              </a:defRPr>
            </a:lvl3pPr>
            <a:lvl4pPr marL="1600200" indent="-228600" eaLnBrk="0" hangingPunct="0">
              <a:defRPr>
                <a:solidFill>
                  <a:schemeClr val="bg2"/>
                </a:solidFill>
                <a:latin typeface="Arial" panose="020B0604020202020204" pitchFamily="34" charset="0"/>
              </a:defRPr>
            </a:lvl4pPr>
            <a:lvl5pPr marL="2057400" indent="-228600" eaLnBrk="0" hangingPunct="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algn="ctr" eaLnBrk="1" hangingPunct="1">
              <a:spcBef>
                <a:spcPct val="50000"/>
              </a:spcBef>
            </a:pPr>
            <a:r>
              <a:rPr lang="en-US" altLang="en-US" sz="3200" b="1">
                <a:solidFill>
                  <a:srgbClr val="FF3300"/>
                </a:solidFill>
                <a:latin typeface="Wrangler" pitchFamily="2" charset="0"/>
                <a:cs typeface="Arial" panose="020B0604020202020204" pitchFamily="34" charset="0"/>
              </a:rPr>
              <a:t>Secession!:  SC</a:t>
            </a:r>
            <a:r>
              <a:rPr lang="en-US" altLang="en-US" sz="3200" b="1">
                <a:solidFill>
                  <a:srgbClr val="FF3300"/>
                </a:solidFill>
                <a:latin typeface="Wrangler" pitchFamily="2" charset="0"/>
                <a:cs typeface="Arial" panose="020B0604020202020204" pitchFamily="34" charset="0"/>
                <a:sym typeface="Wingdings" panose="05000000000000000000" pitchFamily="2" charset="2"/>
              </a:rPr>
              <a:t> Dec. 20, 1860</a:t>
            </a:r>
            <a:endParaRPr lang="en-US" altLang="en-US" sz="3200" b="1">
              <a:solidFill>
                <a:srgbClr val="FF3300"/>
              </a:solidFill>
              <a:latin typeface="Wrangler" pitchFamily="2" charset="0"/>
              <a:cs typeface="Arial" panose="020B0604020202020204" pitchFamily="34" charset="0"/>
            </a:endParaRPr>
          </a:p>
        </p:txBody>
      </p:sp>
      <p:pic>
        <p:nvPicPr>
          <p:cNvPr id="81923" name="Picture 3"/>
          <p:cNvPicPr>
            <a:picLocks noChangeAspect="1" noChangeArrowheads="1"/>
          </p:cNvPicPr>
          <p:nvPr/>
        </p:nvPicPr>
        <p:blipFill>
          <a:blip r:embed="rId2">
            <a:lum bright="-6000" contrast="12000"/>
            <a:extLst>
              <a:ext uri="{28A0092B-C50C-407E-A947-70E740481C1C}">
                <a14:useLocalDpi xmlns:a14="http://schemas.microsoft.com/office/drawing/2010/main" val="0"/>
              </a:ext>
            </a:extLst>
          </a:blip>
          <a:srcRect/>
          <a:stretch>
            <a:fillRect/>
          </a:stretch>
        </p:blipFill>
        <p:spPr bwMode="auto">
          <a:xfrm>
            <a:off x="1981200" y="685801"/>
            <a:ext cx="8305800" cy="5713413"/>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303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title"/>
          </p:nvPr>
        </p:nvSpPr>
        <p:spPr>
          <a:xfrm>
            <a:off x="1981200" y="277814"/>
            <a:ext cx="8229600" cy="1169987"/>
          </a:xfrm>
        </p:spPr>
        <p:txBody>
          <a:bodyPr/>
          <a:lstStyle/>
          <a:p>
            <a:pPr eaLnBrk="1" hangingPunct="1"/>
            <a:r>
              <a:rPr lang="en-US" altLang="en-US" sz="3800"/>
              <a:t>Stars and Bars vs. Stars and Stripes- Civil War Begins</a:t>
            </a:r>
          </a:p>
        </p:txBody>
      </p:sp>
      <p:sp>
        <p:nvSpPr>
          <p:cNvPr id="82947" name="Rectangle 5"/>
          <p:cNvSpPr>
            <a:spLocks noGrp="1" noChangeArrowheads="1"/>
          </p:cNvSpPr>
          <p:nvPr>
            <p:ph type="body" sz="half" idx="1"/>
          </p:nvPr>
        </p:nvSpPr>
        <p:spPr/>
        <p:txBody>
          <a:bodyPr/>
          <a:lstStyle/>
          <a:p>
            <a:pPr eaLnBrk="1" hangingPunct="1"/>
            <a:r>
              <a:rPr lang="en-US" altLang="en-US" sz="2600"/>
              <a:t>11 states leave the Union</a:t>
            </a:r>
          </a:p>
          <a:p>
            <a:pPr eaLnBrk="1" hangingPunct="1"/>
            <a:r>
              <a:rPr lang="en-US" altLang="en-US" sz="2600"/>
              <a:t>South Carolina fires on </a:t>
            </a:r>
            <a:r>
              <a:rPr lang="en-US" altLang="en-US" sz="2600" b="1" u="sng"/>
              <a:t>Fort Sumter</a:t>
            </a:r>
            <a:r>
              <a:rPr lang="en-US" altLang="en-US" sz="2600"/>
              <a:t> </a:t>
            </a:r>
          </a:p>
          <a:p>
            <a:pPr eaLnBrk="1" hangingPunct="1"/>
            <a:r>
              <a:rPr lang="en-US" altLang="en-US" sz="2600"/>
              <a:t>VA, NC, Ark, and Tenn. All secede after Fort Sumter</a:t>
            </a:r>
          </a:p>
          <a:p>
            <a:pPr eaLnBrk="1" hangingPunct="1"/>
            <a:r>
              <a:rPr lang="en-US" altLang="en-US" sz="2600"/>
              <a:t>Modern War</a:t>
            </a:r>
          </a:p>
        </p:txBody>
      </p:sp>
      <p:sp>
        <p:nvSpPr>
          <p:cNvPr id="82948" name="Rectangle 6"/>
          <p:cNvSpPr>
            <a:spLocks noGrp="1" noChangeArrowheads="1"/>
          </p:cNvSpPr>
          <p:nvPr>
            <p:ph type="body" sz="half" idx="2"/>
          </p:nvPr>
        </p:nvSpPr>
        <p:spPr/>
        <p:txBody>
          <a:bodyPr/>
          <a:lstStyle/>
          <a:p>
            <a:pPr eaLnBrk="1" hangingPunct="1"/>
            <a:endParaRPr lang="en-US" altLang="en-US" sz="2600"/>
          </a:p>
        </p:txBody>
      </p:sp>
      <p:pic>
        <p:nvPicPr>
          <p:cNvPr id="82949" name="Picture 8" descr="attack-fort-sum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143000"/>
            <a:ext cx="42862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5937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p:cNvSpPr>
            <a:spLocks noGrp="1" noChangeArrowheads="1"/>
          </p:cNvSpPr>
          <p:nvPr>
            <p:ph type="title"/>
          </p:nvPr>
        </p:nvSpPr>
        <p:spPr/>
        <p:txBody>
          <a:bodyPr/>
          <a:lstStyle/>
          <a:p>
            <a:pPr eaLnBrk="1" hangingPunct="1"/>
            <a:r>
              <a:rPr lang="en-US" altLang="en-US" smtClean="0"/>
              <a:t>Advantages and Strategies </a:t>
            </a:r>
          </a:p>
        </p:txBody>
      </p:sp>
      <p:sp>
        <p:nvSpPr>
          <p:cNvPr id="83971" name="Rectangle 5"/>
          <p:cNvSpPr>
            <a:spLocks noGrp="1" noChangeArrowheads="1"/>
          </p:cNvSpPr>
          <p:nvPr>
            <p:ph type="body" sz="half" idx="1"/>
          </p:nvPr>
        </p:nvSpPr>
        <p:spPr>
          <a:xfrm>
            <a:off x="1752600" y="1489166"/>
            <a:ext cx="4267200" cy="5064034"/>
          </a:xfrm>
        </p:spPr>
        <p:txBody>
          <a:bodyPr/>
          <a:lstStyle/>
          <a:p>
            <a:pPr eaLnBrk="1" hangingPunct="1"/>
            <a:r>
              <a:rPr lang="en-US" altLang="en-US" b="1" u="sng" dirty="0" smtClean="0"/>
              <a:t>Union </a:t>
            </a:r>
          </a:p>
          <a:p>
            <a:pPr eaLnBrk="1" hangingPunct="1"/>
            <a:r>
              <a:rPr lang="en-US" altLang="en-US" sz="2000" u="sng" dirty="0"/>
              <a:t>Strategy:</a:t>
            </a:r>
          </a:p>
          <a:p>
            <a:pPr eaLnBrk="1" hangingPunct="1"/>
            <a:r>
              <a:rPr lang="en-US" altLang="en-US" sz="2000" b="1" u="sng" dirty="0"/>
              <a:t>Anaconda (Constrictor) Plan-</a:t>
            </a:r>
            <a:r>
              <a:rPr lang="en-US" altLang="en-US" sz="2000" dirty="0"/>
              <a:t> </a:t>
            </a:r>
          </a:p>
          <a:p>
            <a:pPr lvl="1" eaLnBrk="1" hangingPunct="1"/>
            <a:r>
              <a:rPr lang="en-US" altLang="en-US" sz="1800" dirty="0"/>
              <a:t>1- blockade southern ports so they can’t import or export</a:t>
            </a:r>
          </a:p>
          <a:p>
            <a:pPr lvl="1" eaLnBrk="1" hangingPunct="1"/>
            <a:r>
              <a:rPr lang="en-US" altLang="en-US" sz="1800" dirty="0"/>
              <a:t>2- take the capital of Richmond</a:t>
            </a:r>
          </a:p>
          <a:p>
            <a:pPr lvl="1" eaLnBrk="1" hangingPunct="1"/>
            <a:r>
              <a:rPr lang="en-US" altLang="en-US" sz="1800" dirty="0"/>
              <a:t>3- cut the South into 2 parts along the Mississippi </a:t>
            </a:r>
          </a:p>
          <a:p>
            <a:pPr eaLnBrk="1" hangingPunct="1"/>
            <a:r>
              <a:rPr lang="en-US" altLang="en-US" sz="2000" u="sng" dirty="0"/>
              <a:t>Advantages:</a:t>
            </a:r>
          </a:p>
          <a:p>
            <a:pPr lvl="1" eaLnBrk="1" hangingPunct="1"/>
            <a:r>
              <a:rPr lang="en-US" altLang="en-US" sz="1800" dirty="0"/>
              <a:t>Larger population</a:t>
            </a:r>
          </a:p>
          <a:p>
            <a:pPr lvl="1" eaLnBrk="1" hangingPunct="1"/>
            <a:r>
              <a:rPr lang="en-US" altLang="en-US" sz="1800" dirty="0"/>
              <a:t>More industrialized and more resources</a:t>
            </a:r>
          </a:p>
          <a:p>
            <a:pPr lvl="1" eaLnBrk="1" hangingPunct="1"/>
            <a:r>
              <a:rPr lang="en-US" altLang="en-US" sz="1800" dirty="0"/>
              <a:t>Better transportation</a:t>
            </a:r>
          </a:p>
        </p:txBody>
      </p:sp>
      <p:sp>
        <p:nvSpPr>
          <p:cNvPr id="83972" name="Rectangle 6"/>
          <p:cNvSpPr>
            <a:spLocks noGrp="1" noChangeArrowheads="1"/>
          </p:cNvSpPr>
          <p:nvPr>
            <p:ph type="body" sz="half" idx="2"/>
          </p:nvPr>
        </p:nvSpPr>
        <p:spPr>
          <a:xfrm>
            <a:off x="6172200" y="1690688"/>
            <a:ext cx="4038600" cy="4440238"/>
          </a:xfrm>
        </p:spPr>
        <p:txBody>
          <a:bodyPr/>
          <a:lstStyle/>
          <a:p>
            <a:pPr eaLnBrk="1" hangingPunct="1"/>
            <a:r>
              <a:rPr lang="en-US" altLang="en-US" b="1" u="sng" dirty="0" smtClean="0"/>
              <a:t>Confederacy</a:t>
            </a:r>
          </a:p>
          <a:p>
            <a:pPr eaLnBrk="1" hangingPunct="1"/>
            <a:r>
              <a:rPr lang="en-US" altLang="en-US" sz="2600" u="sng" dirty="0"/>
              <a:t>Strategy:</a:t>
            </a:r>
          </a:p>
          <a:p>
            <a:pPr lvl="1" eaLnBrk="1" hangingPunct="1"/>
            <a:r>
              <a:rPr lang="en-US" altLang="en-US" sz="2200" dirty="0"/>
              <a:t>Defensive battle- with occasional northern attack</a:t>
            </a:r>
          </a:p>
          <a:p>
            <a:pPr lvl="1" eaLnBrk="1" hangingPunct="1"/>
            <a:r>
              <a:rPr lang="en-US" altLang="en-US" sz="2200" dirty="0"/>
              <a:t>European recognition</a:t>
            </a:r>
          </a:p>
          <a:p>
            <a:pPr eaLnBrk="1" hangingPunct="1"/>
            <a:r>
              <a:rPr lang="en-US" altLang="en-US" sz="2600" u="sng" dirty="0"/>
              <a:t>Advantages:</a:t>
            </a:r>
          </a:p>
          <a:p>
            <a:pPr lvl="1" eaLnBrk="1" hangingPunct="1"/>
            <a:r>
              <a:rPr lang="en-US" altLang="en-US" sz="2200" dirty="0"/>
              <a:t>Defending their homes</a:t>
            </a:r>
          </a:p>
          <a:p>
            <a:pPr lvl="1" eaLnBrk="1" hangingPunct="1"/>
            <a:r>
              <a:rPr lang="en-US" altLang="en-US" sz="2200" dirty="0"/>
              <a:t>Sectional Pride</a:t>
            </a:r>
          </a:p>
          <a:p>
            <a:pPr lvl="1" eaLnBrk="1" hangingPunct="1"/>
            <a:r>
              <a:rPr lang="en-US" altLang="en-US" sz="2200" dirty="0"/>
              <a:t>Better military tradition and leaders</a:t>
            </a:r>
          </a:p>
        </p:txBody>
      </p:sp>
    </p:spTree>
    <p:extLst>
      <p:ext uri="{BB962C8B-B14F-4D97-AF65-F5344CB8AC3E}">
        <p14:creationId xmlns:p14="http://schemas.microsoft.com/office/powerpoint/2010/main" val="2556635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2"/>
          <p:cNvSpPr txBox="1">
            <a:spLocks noChangeArrowheads="1"/>
          </p:cNvSpPr>
          <p:nvPr/>
        </p:nvSpPr>
        <p:spPr bwMode="auto">
          <a:xfrm>
            <a:off x="1676400" y="2438400"/>
            <a:ext cx="3276600" cy="15557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defRPr/>
            </a:pPr>
            <a:r>
              <a:rPr lang="en-US" sz="4800" b="1">
                <a:solidFill>
                  <a:srgbClr val="FF0000"/>
                </a:solidFill>
                <a:effectLst>
                  <a:outerShdw blurRad="38100" dist="38100" dir="2700000" algn="tl">
                    <a:srgbClr val="C0C0C0"/>
                  </a:outerShdw>
                </a:effectLst>
                <a:latin typeface="BilboDisplay" pitchFamily="2" charset="0"/>
                <a:cs typeface="Arial" charset="0"/>
              </a:rPr>
              <a:t>Anaconda Plan</a:t>
            </a:r>
          </a:p>
        </p:txBody>
      </p:sp>
      <p:pic>
        <p:nvPicPr>
          <p:cNvPr id="84995" name="Picture 3" descr="DIVI7233303"/>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5105400" y="0"/>
            <a:ext cx="5562600" cy="685800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299907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 Box 2"/>
          <p:cNvSpPr txBox="1">
            <a:spLocks noChangeArrowheads="1"/>
          </p:cNvSpPr>
          <p:nvPr/>
        </p:nvSpPr>
        <p:spPr bwMode="auto">
          <a:xfrm>
            <a:off x="1905000" y="381000"/>
            <a:ext cx="8458200" cy="6413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defRPr/>
            </a:pPr>
            <a:r>
              <a:rPr lang="en-US" sz="3600" b="1">
                <a:solidFill>
                  <a:srgbClr val="D42800"/>
                </a:solidFill>
                <a:effectLst>
                  <a:outerShdw blurRad="38100" dist="38100" dir="2700000" algn="tl">
                    <a:srgbClr val="C0C0C0"/>
                  </a:outerShdw>
                </a:effectLst>
                <a:latin typeface="BilboDisplay" pitchFamily="2" charset="0"/>
                <a:cs typeface="Arial" charset="0"/>
              </a:rPr>
              <a:t>The “Anaconda” Plan</a:t>
            </a:r>
          </a:p>
        </p:txBody>
      </p:sp>
      <p:pic>
        <p:nvPicPr>
          <p:cNvPr id="86019" name="Picture 3" descr="300px-Anaconda_Plan"/>
          <p:cNvPicPr>
            <a:picLocks noChangeAspect="1" noChangeArrowheads="1"/>
          </p:cNvPicPr>
          <p:nvPr/>
        </p:nvPicPr>
        <p:blipFill>
          <a:blip r:embed="rId2">
            <a:lum contrast="12000"/>
            <a:extLst>
              <a:ext uri="{28A0092B-C50C-407E-A947-70E740481C1C}">
                <a14:useLocalDpi xmlns:a14="http://schemas.microsoft.com/office/drawing/2010/main" val="0"/>
              </a:ext>
            </a:extLst>
          </a:blip>
          <a:srcRect/>
          <a:stretch>
            <a:fillRect/>
          </a:stretch>
        </p:blipFill>
        <p:spPr bwMode="auto">
          <a:xfrm>
            <a:off x="2057400" y="1066800"/>
            <a:ext cx="8077200" cy="55626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5127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ext Box 2"/>
          <p:cNvSpPr txBox="1">
            <a:spLocks noChangeArrowheads="1"/>
          </p:cNvSpPr>
          <p:nvPr/>
        </p:nvSpPr>
        <p:spPr bwMode="auto">
          <a:xfrm>
            <a:off x="2057400" y="319088"/>
            <a:ext cx="8153400" cy="519112"/>
          </a:xfrm>
          <a:prstGeom prst="rect">
            <a:avLst/>
          </a:prstGeom>
          <a:noFill/>
          <a:ln>
            <a:noFill/>
          </a:ln>
          <a:effectLst>
            <a:outerShdw dist="28398" dir="3806097"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defRPr/>
            </a:pPr>
            <a:r>
              <a:rPr lang="en-US" sz="2800" b="1">
                <a:solidFill>
                  <a:srgbClr val="D42800"/>
                </a:solidFill>
                <a:effectLst>
                  <a:outerShdw blurRad="38100" dist="38100" dir="2700000" algn="tl">
                    <a:srgbClr val="C0C0C0"/>
                  </a:outerShdw>
                </a:effectLst>
                <a:latin typeface="BilboDisplay" pitchFamily="2" charset="0"/>
                <a:cs typeface="Arial" charset="0"/>
              </a:rPr>
              <a:t>Rating the North &amp; the South</a:t>
            </a:r>
          </a:p>
        </p:txBody>
      </p:sp>
      <p:pic>
        <p:nvPicPr>
          <p:cNvPr id="87043" name="Picture 3" descr="chart-RatingNorth&amp;South"/>
          <p:cNvPicPr>
            <a:picLocks noChangeAspect="1" noChangeArrowheads="1"/>
          </p:cNvPicPr>
          <p:nvPr/>
        </p:nvPicPr>
        <p:blipFill>
          <a:blip r:embed="rId2">
            <a:lum contrast="6000"/>
            <a:extLst>
              <a:ext uri="{28A0092B-C50C-407E-A947-70E740481C1C}">
                <a14:useLocalDpi xmlns:a14="http://schemas.microsoft.com/office/drawing/2010/main" val="0"/>
              </a:ext>
            </a:extLst>
          </a:blip>
          <a:srcRect t="7727"/>
          <a:stretch>
            <a:fillRect/>
          </a:stretch>
        </p:blipFill>
        <p:spPr bwMode="auto">
          <a:xfrm>
            <a:off x="1905000" y="914400"/>
            <a:ext cx="8382000" cy="541020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697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4"/>
          <p:cNvSpPr>
            <a:spLocks noGrp="1" noChangeArrowheads="1"/>
          </p:cNvSpPr>
          <p:nvPr>
            <p:ph type="title"/>
          </p:nvPr>
        </p:nvSpPr>
        <p:spPr/>
        <p:txBody>
          <a:bodyPr/>
          <a:lstStyle/>
          <a:p>
            <a:pPr eaLnBrk="1" hangingPunct="1"/>
            <a:r>
              <a:rPr lang="en-US" altLang="en-US" smtClean="0"/>
              <a:t>Civil War</a:t>
            </a:r>
          </a:p>
        </p:txBody>
      </p:sp>
      <p:sp>
        <p:nvSpPr>
          <p:cNvPr id="84995" name="Rectangle 5"/>
          <p:cNvSpPr>
            <a:spLocks noGrp="1" noChangeArrowheads="1"/>
          </p:cNvSpPr>
          <p:nvPr>
            <p:ph type="body" sz="half" idx="1"/>
          </p:nvPr>
        </p:nvSpPr>
        <p:spPr/>
        <p:txBody>
          <a:bodyPr/>
          <a:lstStyle/>
          <a:p>
            <a:pPr eaLnBrk="1" hangingPunct="1">
              <a:lnSpc>
                <a:spcPct val="80000"/>
              </a:lnSpc>
            </a:pPr>
            <a:r>
              <a:rPr lang="en-US" altLang="en-US" sz="2000"/>
              <a:t>Both sides need to raise armies, pay for it, and suppress opposition</a:t>
            </a:r>
          </a:p>
          <a:p>
            <a:pPr eaLnBrk="1" hangingPunct="1">
              <a:lnSpc>
                <a:spcPct val="80000"/>
              </a:lnSpc>
            </a:pPr>
            <a:r>
              <a:rPr lang="en-US" altLang="en-US" sz="2000" b="1" u="sng"/>
              <a:t>Copperheads</a:t>
            </a:r>
            <a:r>
              <a:rPr lang="en-US" altLang="en-US" sz="2000"/>
              <a:t>- northerners who wanted peace with South </a:t>
            </a:r>
            <a:endParaRPr lang="en-US" altLang="en-US" sz="2000" b="1" u="sng"/>
          </a:p>
          <a:p>
            <a:pPr eaLnBrk="1" hangingPunct="1">
              <a:lnSpc>
                <a:spcPct val="80000"/>
              </a:lnSpc>
            </a:pPr>
            <a:r>
              <a:rPr lang="en-US" altLang="en-US" sz="2000"/>
              <a:t>North gets volunteers, then the draft</a:t>
            </a:r>
          </a:p>
          <a:p>
            <a:pPr eaLnBrk="1" hangingPunct="1">
              <a:lnSpc>
                <a:spcPct val="80000"/>
              </a:lnSpc>
            </a:pPr>
            <a:r>
              <a:rPr lang="en-US" altLang="en-US" sz="2000" b="1"/>
              <a:t>Draft riots</a:t>
            </a:r>
          </a:p>
          <a:p>
            <a:pPr eaLnBrk="1" hangingPunct="1">
              <a:lnSpc>
                <a:spcPct val="80000"/>
              </a:lnSpc>
            </a:pPr>
            <a:r>
              <a:rPr lang="en-US" altLang="en-US" sz="2000"/>
              <a:t>African-Americans fight in segregated forces </a:t>
            </a:r>
            <a:r>
              <a:rPr lang="en-US" altLang="en-US" sz="2000" b="1"/>
              <a:t>(54</a:t>
            </a:r>
            <a:r>
              <a:rPr lang="en-US" altLang="en-US" sz="2000" b="1" baseline="30000"/>
              <a:t>th</a:t>
            </a:r>
            <a:r>
              <a:rPr lang="en-US" altLang="en-US" sz="2000" b="1"/>
              <a:t> Massachusetts)</a:t>
            </a:r>
          </a:p>
          <a:p>
            <a:pPr eaLnBrk="1" hangingPunct="1">
              <a:lnSpc>
                <a:spcPct val="80000"/>
              </a:lnSpc>
            </a:pPr>
            <a:r>
              <a:rPr lang="en-US" altLang="en-US" sz="2000" b="1"/>
              <a:t>Europe</a:t>
            </a:r>
            <a:r>
              <a:rPr lang="en-US" altLang="en-US" sz="2000"/>
              <a:t> remains neutral </a:t>
            </a:r>
            <a:endParaRPr lang="en-US" altLang="en-US" sz="2000" b="1"/>
          </a:p>
          <a:p>
            <a:pPr eaLnBrk="1" hangingPunct="1">
              <a:lnSpc>
                <a:spcPct val="80000"/>
              </a:lnSpc>
            </a:pPr>
            <a:r>
              <a:rPr lang="en-US" altLang="en-US" sz="2000"/>
              <a:t>Women serve as nurses</a:t>
            </a:r>
          </a:p>
          <a:p>
            <a:pPr eaLnBrk="1" hangingPunct="1">
              <a:lnSpc>
                <a:spcPct val="80000"/>
              </a:lnSpc>
            </a:pPr>
            <a:r>
              <a:rPr lang="en-US" altLang="en-US" sz="2000" b="1" u="sng"/>
              <a:t>Clara Barton-</a:t>
            </a:r>
            <a:r>
              <a:rPr lang="en-US" altLang="en-US" sz="2000"/>
              <a:t> Union nurse on the front lines</a:t>
            </a:r>
          </a:p>
        </p:txBody>
      </p:sp>
      <p:sp>
        <p:nvSpPr>
          <p:cNvPr id="84996" name="Rectangle 11"/>
          <p:cNvSpPr>
            <a:spLocks noGrp="1" noChangeArrowheads="1"/>
          </p:cNvSpPr>
          <p:nvPr>
            <p:ph type="body" sz="half" idx="2"/>
          </p:nvPr>
        </p:nvSpPr>
        <p:spPr/>
        <p:txBody>
          <a:bodyPr/>
          <a:lstStyle/>
          <a:p>
            <a:pPr eaLnBrk="1" hangingPunct="1">
              <a:lnSpc>
                <a:spcPct val="80000"/>
              </a:lnSpc>
            </a:pPr>
            <a:endParaRPr lang="en-US" altLang="en-US" sz="2200"/>
          </a:p>
        </p:txBody>
      </p:sp>
      <p:pic>
        <p:nvPicPr>
          <p:cNvPr id="84997" name="Picture 9" descr="Copperhead%20Cartoon"/>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5943600" y="1295400"/>
            <a:ext cx="4724400" cy="480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35546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84994"/>
                                        </p:tgtEl>
                                        <p:attrNameLst>
                                          <p:attrName>style.visibility</p:attrName>
                                        </p:attrNameLst>
                                      </p:cBhvr>
                                      <p:to>
                                        <p:strVal val="visible"/>
                                      </p:to>
                                    </p:set>
                                    <p:animEffect transition="in" filter="dissolve">
                                      <p:cBhvr>
                                        <p:cTn id="7" dur="500"/>
                                        <p:tgtEl>
                                          <p:spTgt spid="84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4995">
                                            <p:txEl>
                                              <p:pRg st="0" end="0"/>
                                            </p:txEl>
                                          </p:spTgt>
                                        </p:tgtEl>
                                        <p:attrNameLst>
                                          <p:attrName>style.visibility</p:attrName>
                                        </p:attrNameLst>
                                      </p:cBhvr>
                                      <p:to>
                                        <p:strVal val="visible"/>
                                      </p:to>
                                    </p:set>
                                    <p:animEffect transition="in" filter="dissolve">
                                      <p:cBhvr>
                                        <p:cTn id="12" dur="500"/>
                                        <p:tgtEl>
                                          <p:spTgt spid="849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4995">
                                            <p:txEl>
                                              <p:pRg st="1" end="1"/>
                                            </p:txEl>
                                          </p:spTgt>
                                        </p:tgtEl>
                                        <p:attrNameLst>
                                          <p:attrName>style.visibility</p:attrName>
                                        </p:attrNameLst>
                                      </p:cBhvr>
                                      <p:to>
                                        <p:strVal val="visible"/>
                                      </p:to>
                                    </p:set>
                                    <p:animEffect transition="in" filter="dissolve">
                                      <p:cBhvr>
                                        <p:cTn id="17" dur="500"/>
                                        <p:tgtEl>
                                          <p:spTgt spid="849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4995">
                                            <p:txEl>
                                              <p:pRg st="2" end="2"/>
                                            </p:txEl>
                                          </p:spTgt>
                                        </p:tgtEl>
                                        <p:attrNameLst>
                                          <p:attrName>style.visibility</p:attrName>
                                        </p:attrNameLst>
                                      </p:cBhvr>
                                      <p:to>
                                        <p:strVal val="visible"/>
                                      </p:to>
                                    </p:set>
                                    <p:animEffect transition="in" filter="dissolve">
                                      <p:cBhvr>
                                        <p:cTn id="22" dur="500"/>
                                        <p:tgtEl>
                                          <p:spTgt spid="849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4995">
                                            <p:txEl>
                                              <p:pRg st="3" end="3"/>
                                            </p:txEl>
                                          </p:spTgt>
                                        </p:tgtEl>
                                        <p:attrNameLst>
                                          <p:attrName>style.visibility</p:attrName>
                                        </p:attrNameLst>
                                      </p:cBhvr>
                                      <p:to>
                                        <p:strVal val="visible"/>
                                      </p:to>
                                    </p:set>
                                    <p:animEffect transition="in" filter="dissolve">
                                      <p:cBhvr>
                                        <p:cTn id="27" dur="500"/>
                                        <p:tgtEl>
                                          <p:spTgt spid="849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4995">
                                            <p:txEl>
                                              <p:pRg st="4" end="4"/>
                                            </p:txEl>
                                          </p:spTgt>
                                        </p:tgtEl>
                                        <p:attrNameLst>
                                          <p:attrName>style.visibility</p:attrName>
                                        </p:attrNameLst>
                                      </p:cBhvr>
                                      <p:to>
                                        <p:strVal val="visible"/>
                                      </p:to>
                                    </p:set>
                                    <p:animEffect transition="in" filter="dissolve">
                                      <p:cBhvr>
                                        <p:cTn id="32" dur="500"/>
                                        <p:tgtEl>
                                          <p:spTgt spid="8499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4995">
                                            <p:txEl>
                                              <p:pRg st="5" end="5"/>
                                            </p:txEl>
                                          </p:spTgt>
                                        </p:tgtEl>
                                        <p:attrNameLst>
                                          <p:attrName>style.visibility</p:attrName>
                                        </p:attrNameLst>
                                      </p:cBhvr>
                                      <p:to>
                                        <p:strVal val="visible"/>
                                      </p:to>
                                    </p:set>
                                    <p:animEffect transition="in" filter="dissolve">
                                      <p:cBhvr>
                                        <p:cTn id="37" dur="500"/>
                                        <p:tgtEl>
                                          <p:spTgt spid="8499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84995">
                                            <p:txEl>
                                              <p:pRg st="6" end="6"/>
                                            </p:txEl>
                                          </p:spTgt>
                                        </p:tgtEl>
                                        <p:attrNameLst>
                                          <p:attrName>style.visibility</p:attrName>
                                        </p:attrNameLst>
                                      </p:cBhvr>
                                      <p:to>
                                        <p:strVal val="visible"/>
                                      </p:to>
                                    </p:set>
                                    <p:animEffect transition="in" filter="dissolve">
                                      <p:cBhvr>
                                        <p:cTn id="42" dur="500"/>
                                        <p:tgtEl>
                                          <p:spTgt spid="8499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4995">
                                            <p:txEl>
                                              <p:pRg st="7" end="7"/>
                                            </p:txEl>
                                          </p:spTgt>
                                        </p:tgtEl>
                                        <p:attrNameLst>
                                          <p:attrName>style.visibility</p:attrName>
                                        </p:attrNameLst>
                                      </p:cBhvr>
                                      <p:to>
                                        <p:strVal val="visible"/>
                                      </p:to>
                                    </p:set>
                                    <p:animEffect transition="in" filter="dissolve">
                                      <p:cBhvr>
                                        <p:cTn id="47" dur="500"/>
                                        <p:tgtEl>
                                          <p:spTgt spid="8499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nodePh="1">
                                  <p:stCondLst>
                                    <p:cond delay="0"/>
                                  </p:stCondLst>
                                  <p:endCondLst>
                                    <p:cond evt="begin" delay="0">
                                      <p:tn val="50"/>
                                    </p:cond>
                                  </p:endCondLst>
                                  <p:childTnLst>
                                    <p:set>
                                      <p:cBhvr>
                                        <p:cTn id="51" dur="1" fill="hold">
                                          <p:stCondLst>
                                            <p:cond delay="0"/>
                                          </p:stCondLst>
                                        </p:cTn>
                                        <p:tgtEl>
                                          <p:spTgt spid="84996">
                                            <p:txEl>
                                              <p:pRg st="0" end="0"/>
                                            </p:txEl>
                                          </p:spTgt>
                                        </p:tgtEl>
                                        <p:attrNameLst>
                                          <p:attrName>style.visibility</p:attrName>
                                        </p:attrNameLst>
                                      </p:cBhvr>
                                      <p:to>
                                        <p:strVal val="visible"/>
                                      </p:to>
                                    </p:set>
                                    <p:animEffect transition="in" filter="dissolve">
                                      <p:cBhvr>
                                        <p:cTn id="52" dur="500"/>
                                        <p:tgtEl>
                                          <p:spTgt spid="84996">
                                            <p:txEl>
                                              <p:pRg st="0" end="0"/>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84997"/>
                                        </p:tgtEl>
                                        <p:attrNameLst>
                                          <p:attrName>style.visibility</p:attrName>
                                        </p:attrNameLst>
                                      </p:cBhvr>
                                      <p:to>
                                        <p:strVal val="visible"/>
                                      </p:to>
                                    </p:set>
                                    <p:animEffect transition="in" filter="dissolve">
                                      <p:cBhvr>
                                        <p:cTn id="57" dur="500"/>
                                        <p:tgtEl>
                                          <p:spTgt spid="849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p:bldP spid="84995" grpId="0" build="p"/>
      <p:bldP spid="8499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draft"/>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1828800" y="228600"/>
            <a:ext cx="5486400" cy="64008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01731" name="Text Box 3"/>
          <p:cNvSpPr txBox="1">
            <a:spLocks noChangeArrowheads="1"/>
          </p:cNvSpPr>
          <p:nvPr/>
        </p:nvSpPr>
        <p:spPr bwMode="auto">
          <a:xfrm>
            <a:off x="7315200" y="990600"/>
            <a:ext cx="3048000" cy="36893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defRPr/>
            </a:pPr>
            <a:r>
              <a:rPr lang="en-US" sz="4800" b="1">
                <a:solidFill>
                  <a:srgbClr val="D42800"/>
                </a:solidFill>
                <a:effectLst>
                  <a:outerShdw blurRad="38100" dist="38100" dir="2700000" algn="tl">
                    <a:srgbClr val="C0C0C0"/>
                  </a:outerShdw>
                </a:effectLst>
                <a:latin typeface="BilboDisplay" pitchFamily="2" charset="0"/>
                <a:cs typeface="Arial" charset="0"/>
              </a:rPr>
              <a:t>The North Initiates the Draft, </a:t>
            </a:r>
            <a:r>
              <a:rPr lang="en-US" sz="4400" b="1">
                <a:solidFill>
                  <a:srgbClr val="D42800"/>
                </a:solidFill>
                <a:effectLst>
                  <a:outerShdw blurRad="38100" dist="38100" dir="2700000" algn="tl">
                    <a:srgbClr val="C0C0C0"/>
                  </a:outerShdw>
                </a:effectLst>
                <a:latin typeface="BilboDisplay" pitchFamily="2" charset="0"/>
                <a:cs typeface="Arial" charset="0"/>
              </a:rPr>
              <a:t>1863</a:t>
            </a:r>
            <a:endParaRPr lang="en-US" sz="3200" b="1">
              <a:solidFill>
                <a:srgbClr val="D42800"/>
              </a:solidFill>
              <a:effectLst>
                <a:outerShdw blurRad="38100" dist="38100" dir="2700000" algn="tl">
                  <a:srgbClr val="C0C0C0"/>
                </a:outerShdw>
              </a:effectLst>
              <a:latin typeface="BilboDisplay" pitchFamily="2" charset="0"/>
              <a:cs typeface="Arial" charset="0"/>
            </a:endParaRPr>
          </a:p>
        </p:txBody>
      </p:sp>
    </p:spTree>
    <p:extLst>
      <p:ext uri="{BB962C8B-B14F-4D97-AF65-F5344CB8AC3E}">
        <p14:creationId xmlns:p14="http://schemas.microsoft.com/office/powerpoint/2010/main" val="18986781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p:txBody>
          <a:bodyPr/>
          <a:lstStyle/>
          <a:p>
            <a:pPr eaLnBrk="1" hangingPunct="1"/>
            <a:r>
              <a:rPr lang="en-US" altLang="en-US" smtClean="0"/>
              <a:t>War Politics	</a:t>
            </a:r>
          </a:p>
        </p:txBody>
      </p:sp>
      <p:sp>
        <p:nvSpPr>
          <p:cNvPr id="87043" name="Rectangle 5"/>
          <p:cNvSpPr>
            <a:spLocks noGrp="1" noChangeArrowheads="1"/>
          </p:cNvSpPr>
          <p:nvPr>
            <p:ph type="body" sz="half" idx="1"/>
          </p:nvPr>
        </p:nvSpPr>
        <p:spPr/>
        <p:txBody>
          <a:bodyPr/>
          <a:lstStyle/>
          <a:p>
            <a:pPr eaLnBrk="1" hangingPunct="1"/>
            <a:r>
              <a:rPr lang="en-US" altLang="en-US" sz="2600"/>
              <a:t>Lincoln </a:t>
            </a:r>
            <a:r>
              <a:rPr lang="en-US" altLang="en-US" sz="2600" b="1" u="sng"/>
              <a:t>suspends Habeas Corpus</a:t>
            </a:r>
          </a:p>
          <a:p>
            <a:pPr eaLnBrk="1" hangingPunct="1"/>
            <a:r>
              <a:rPr lang="en-US" altLang="en-US" sz="2600" b="1" u="sng"/>
              <a:t>Emancipation of Proclamation-</a:t>
            </a:r>
            <a:r>
              <a:rPr lang="en-US" altLang="en-US" sz="2600"/>
              <a:t> needed a higher cause</a:t>
            </a:r>
          </a:p>
          <a:p>
            <a:pPr eaLnBrk="1" hangingPunct="1"/>
            <a:r>
              <a:rPr lang="en-US" altLang="en-US" sz="2600"/>
              <a:t>Freed slaves in Confederate States</a:t>
            </a:r>
          </a:p>
          <a:p>
            <a:pPr eaLnBrk="1" hangingPunct="1"/>
            <a:r>
              <a:rPr lang="en-US" altLang="en-US" sz="2600"/>
              <a:t>Not in border States</a:t>
            </a:r>
          </a:p>
          <a:p>
            <a:pPr eaLnBrk="1" hangingPunct="1"/>
            <a:r>
              <a:rPr lang="en-US" altLang="en-US" sz="2600"/>
              <a:t>Jan. 1., 1863</a:t>
            </a:r>
          </a:p>
        </p:txBody>
      </p:sp>
      <p:sp>
        <p:nvSpPr>
          <p:cNvPr id="87044" name="Rectangle 9"/>
          <p:cNvSpPr>
            <a:spLocks noGrp="1" noChangeArrowheads="1"/>
          </p:cNvSpPr>
          <p:nvPr>
            <p:ph type="body" sz="half" idx="2"/>
          </p:nvPr>
        </p:nvSpPr>
        <p:spPr/>
        <p:txBody>
          <a:bodyPr/>
          <a:lstStyle/>
          <a:p>
            <a:pPr eaLnBrk="1" hangingPunct="1"/>
            <a:endParaRPr lang="en-US" altLang="en-US" sz="2600"/>
          </a:p>
        </p:txBody>
      </p:sp>
      <p:pic>
        <p:nvPicPr>
          <p:cNvPr id="87045" name="Picture 7" descr="Emancipation Proclamation"/>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172200" y="914400"/>
            <a:ext cx="4114800" cy="5410200"/>
          </a:xfrm>
          <a:noFill/>
          <a:ln>
            <a:solidFill>
              <a:schemeClr val="bg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000586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87042"/>
                                        </p:tgtEl>
                                        <p:attrNameLst>
                                          <p:attrName>style.visibility</p:attrName>
                                        </p:attrNameLst>
                                      </p:cBhvr>
                                      <p:to>
                                        <p:strVal val="visible"/>
                                      </p:to>
                                    </p:set>
                                    <p:animEffect transition="in" filter="dissolve">
                                      <p:cBhvr>
                                        <p:cTn id="7" dur="500"/>
                                        <p:tgtEl>
                                          <p:spTgt spid="870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7043">
                                            <p:txEl>
                                              <p:pRg st="0" end="0"/>
                                            </p:txEl>
                                          </p:spTgt>
                                        </p:tgtEl>
                                        <p:attrNameLst>
                                          <p:attrName>style.visibility</p:attrName>
                                        </p:attrNameLst>
                                      </p:cBhvr>
                                      <p:to>
                                        <p:strVal val="visible"/>
                                      </p:to>
                                    </p:set>
                                    <p:animEffect transition="in" filter="dissolve">
                                      <p:cBhvr>
                                        <p:cTn id="12" dur="500"/>
                                        <p:tgtEl>
                                          <p:spTgt spid="870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7043">
                                            <p:txEl>
                                              <p:pRg st="1" end="1"/>
                                            </p:txEl>
                                          </p:spTgt>
                                        </p:tgtEl>
                                        <p:attrNameLst>
                                          <p:attrName>style.visibility</p:attrName>
                                        </p:attrNameLst>
                                      </p:cBhvr>
                                      <p:to>
                                        <p:strVal val="visible"/>
                                      </p:to>
                                    </p:set>
                                    <p:animEffect transition="in" filter="dissolve">
                                      <p:cBhvr>
                                        <p:cTn id="17" dur="500"/>
                                        <p:tgtEl>
                                          <p:spTgt spid="870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7043">
                                            <p:txEl>
                                              <p:pRg st="2" end="2"/>
                                            </p:txEl>
                                          </p:spTgt>
                                        </p:tgtEl>
                                        <p:attrNameLst>
                                          <p:attrName>style.visibility</p:attrName>
                                        </p:attrNameLst>
                                      </p:cBhvr>
                                      <p:to>
                                        <p:strVal val="visible"/>
                                      </p:to>
                                    </p:set>
                                    <p:animEffect transition="in" filter="dissolve">
                                      <p:cBhvr>
                                        <p:cTn id="22" dur="500"/>
                                        <p:tgtEl>
                                          <p:spTgt spid="870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7043">
                                            <p:txEl>
                                              <p:pRg st="3" end="3"/>
                                            </p:txEl>
                                          </p:spTgt>
                                        </p:tgtEl>
                                        <p:attrNameLst>
                                          <p:attrName>style.visibility</p:attrName>
                                        </p:attrNameLst>
                                      </p:cBhvr>
                                      <p:to>
                                        <p:strVal val="visible"/>
                                      </p:to>
                                    </p:set>
                                    <p:animEffect transition="in" filter="dissolve">
                                      <p:cBhvr>
                                        <p:cTn id="27" dur="500"/>
                                        <p:tgtEl>
                                          <p:spTgt spid="870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7043">
                                            <p:txEl>
                                              <p:pRg st="4" end="4"/>
                                            </p:txEl>
                                          </p:spTgt>
                                        </p:tgtEl>
                                        <p:attrNameLst>
                                          <p:attrName>style.visibility</p:attrName>
                                        </p:attrNameLst>
                                      </p:cBhvr>
                                      <p:to>
                                        <p:strVal val="visible"/>
                                      </p:to>
                                    </p:set>
                                    <p:animEffect transition="in" filter="dissolve">
                                      <p:cBhvr>
                                        <p:cTn id="32" dur="500"/>
                                        <p:tgtEl>
                                          <p:spTgt spid="870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nodePh="1">
                                  <p:stCondLst>
                                    <p:cond delay="0"/>
                                  </p:stCondLst>
                                  <p:endCondLst>
                                    <p:cond evt="begin" delay="0">
                                      <p:tn val="35"/>
                                    </p:cond>
                                  </p:endCondLst>
                                  <p:childTnLst>
                                    <p:set>
                                      <p:cBhvr>
                                        <p:cTn id="36" dur="1" fill="hold">
                                          <p:stCondLst>
                                            <p:cond delay="0"/>
                                          </p:stCondLst>
                                        </p:cTn>
                                        <p:tgtEl>
                                          <p:spTgt spid="87044">
                                            <p:txEl>
                                              <p:pRg st="0" end="0"/>
                                            </p:txEl>
                                          </p:spTgt>
                                        </p:tgtEl>
                                        <p:attrNameLst>
                                          <p:attrName>style.visibility</p:attrName>
                                        </p:attrNameLst>
                                      </p:cBhvr>
                                      <p:to>
                                        <p:strVal val="visible"/>
                                      </p:to>
                                    </p:set>
                                    <p:animEffect transition="in" filter="dissolve">
                                      <p:cBhvr>
                                        <p:cTn id="37" dur="500"/>
                                        <p:tgtEl>
                                          <p:spTgt spid="87044">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87045"/>
                                        </p:tgtEl>
                                        <p:attrNameLst>
                                          <p:attrName>style.visibility</p:attrName>
                                        </p:attrNameLst>
                                      </p:cBhvr>
                                      <p:to>
                                        <p:strVal val="visible"/>
                                      </p:to>
                                    </p:set>
                                    <p:animEffect transition="in" filter="dissolve">
                                      <p:cBhvr>
                                        <p:cTn id="42" dur="500"/>
                                        <p:tgtEl>
                                          <p:spTgt spid="87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p:bldP spid="87043" grpId="0" build="p"/>
      <p:bldP spid="8704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ext Box 2"/>
          <p:cNvSpPr txBox="1">
            <a:spLocks noChangeArrowheads="1"/>
          </p:cNvSpPr>
          <p:nvPr/>
        </p:nvSpPr>
        <p:spPr bwMode="auto">
          <a:xfrm>
            <a:off x="1905000" y="381001"/>
            <a:ext cx="8382000" cy="8239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defRPr/>
            </a:pPr>
            <a:r>
              <a:rPr lang="en-US" sz="4800" b="1">
                <a:solidFill>
                  <a:srgbClr val="D42800"/>
                </a:solidFill>
                <a:effectLst>
                  <a:outerShdw blurRad="38100" dist="38100" dir="2700000" algn="tl">
                    <a:srgbClr val="C0C0C0"/>
                  </a:outerShdw>
                </a:effectLst>
                <a:latin typeface="BilboDisplay" pitchFamily="2" charset="0"/>
                <a:cs typeface="Arial" charset="0"/>
              </a:rPr>
              <a:t>Emancipation in 1863</a:t>
            </a:r>
          </a:p>
        </p:txBody>
      </p:sp>
      <p:pic>
        <p:nvPicPr>
          <p:cNvPr id="91139" name="Picture 3" descr="Map-Emancipation-1863"/>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l="1250" t="8621" b="4680"/>
          <a:stretch>
            <a:fillRect/>
          </a:stretch>
        </p:blipFill>
        <p:spPr bwMode="auto">
          <a:xfrm>
            <a:off x="2057400" y="1520826"/>
            <a:ext cx="8077200" cy="44989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0940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Grp="1" noChangeArrowheads="1"/>
          </p:cNvSpPr>
          <p:nvPr>
            <p:ph type="title"/>
          </p:nvPr>
        </p:nvSpPr>
        <p:spPr>
          <a:xfrm>
            <a:off x="1981200" y="277814"/>
            <a:ext cx="8229600" cy="560387"/>
          </a:xfrm>
        </p:spPr>
        <p:txBody>
          <a:bodyPr>
            <a:normAutofit fontScale="90000"/>
          </a:bodyPr>
          <a:lstStyle/>
          <a:p>
            <a:pPr eaLnBrk="1" hangingPunct="1"/>
            <a:r>
              <a:rPr lang="en-US" altLang="en-US" sz="3800"/>
              <a:t>Civil War</a:t>
            </a:r>
          </a:p>
        </p:txBody>
      </p:sp>
      <p:sp>
        <p:nvSpPr>
          <p:cNvPr id="210949" name="Rectangle 5"/>
          <p:cNvSpPr>
            <a:spLocks noGrp="1" noChangeArrowheads="1"/>
          </p:cNvSpPr>
          <p:nvPr>
            <p:ph type="body" sz="half" idx="1"/>
          </p:nvPr>
        </p:nvSpPr>
        <p:spPr>
          <a:xfrm>
            <a:off x="1828800" y="990600"/>
            <a:ext cx="4724400" cy="5867400"/>
          </a:xfrm>
        </p:spPr>
        <p:txBody>
          <a:bodyPr/>
          <a:lstStyle/>
          <a:p>
            <a:pPr eaLnBrk="1" hangingPunct="1">
              <a:defRPr/>
            </a:pPr>
            <a:r>
              <a:rPr lang="en-US" sz="2600" b="1" u="sng">
                <a:effectLst>
                  <a:outerShdw blurRad="38100" dist="38100" dir="2700000" algn="tl">
                    <a:srgbClr val="C0C0C0"/>
                  </a:outerShdw>
                </a:effectLst>
              </a:rPr>
              <a:t>Bull Run-</a:t>
            </a:r>
            <a:r>
              <a:rPr lang="en-US" sz="2600"/>
              <a:t> 1</a:t>
            </a:r>
            <a:r>
              <a:rPr lang="en-US" sz="2600" baseline="30000"/>
              <a:t>st</a:t>
            </a:r>
            <a:r>
              <a:rPr lang="en-US" sz="2600"/>
              <a:t> Battle( July 1861)</a:t>
            </a:r>
          </a:p>
          <a:p>
            <a:pPr lvl="1" eaLnBrk="1" hangingPunct="1">
              <a:defRPr/>
            </a:pPr>
            <a:r>
              <a:rPr lang="en-US" sz="2200"/>
              <a:t>Also called Manassas</a:t>
            </a:r>
          </a:p>
          <a:p>
            <a:pPr lvl="1" eaLnBrk="1" hangingPunct="1">
              <a:defRPr/>
            </a:pPr>
            <a:r>
              <a:rPr lang="en-US" sz="2200"/>
              <a:t>Confederate </a:t>
            </a:r>
            <a:r>
              <a:rPr lang="en-US" sz="2200" b="1" u="sng">
                <a:effectLst>
                  <a:outerShdw blurRad="38100" dist="38100" dir="2700000" algn="tl">
                    <a:srgbClr val="C0C0C0"/>
                  </a:outerShdw>
                </a:effectLst>
              </a:rPr>
              <a:t>Victory</a:t>
            </a:r>
          </a:p>
          <a:p>
            <a:pPr lvl="1" eaLnBrk="1" hangingPunct="1">
              <a:defRPr/>
            </a:pPr>
            <a:r>
              <a:rPr lang="en-US" sz="2200"/>
              <a:t>Citizens watch</a:t>
            </a:r>
          </a:p>
          <a:p>
            <a:pPr lvl="1" eaLnBrk="1" hangingPunct="1">
              <a:defRPr/>
            </a:pPr>
            <a:r>
              <a:rPr lang="en-US" sz="2200"/>
              <a:t>South does not pursue retreating Union</a:t>
            </a:r>
          </a:p>
          <a:p>
            <a:pPr eaLnBrk="1" hangingPunct="1">
              <a:defRPr/>
            </a:pPr>
            <a:r>
              <a:rPr lang="en-US" sz="2600" b="1" u="sng"/>
              <a:t>Battle of</a:t>
            </a:r>
            <a:r>
              <a:rPr lang="en-US" sz="2600"/>
              <a:t> </a:t>
            </a:r>
            <a:r>
              <a:rPr lang="en-US" sz="2600" b="1" u="sng"/>
              <a:t>Shiloh</a:t>
            </a:r>
            <a:r>
              <a:rPr lang="en-US" sz="2600"/>
              <a:t> –April 1862</a:t>
            </a:r>
          </a:p>
          <a:p>
            <a:pPr lvl="1" eaLnBrk="1" hangingPunct="1">
              <a:defRPr/>
            </a:pPr>
            <a:r>
              <a:rPr lang="en-US" sz="2200"/>
              <a:t>Costly victory for </a:t>
            </a:r>
            <a:r>
              <a:rPr lang="en-US" sz="2200" b="1" u="sng"/>
              <a:t>U.S. Grant</a:t>
            </a:r>
          </a:p>
          <a:p>
            <a:pPr lvl="1" eaLnBrk="1" hangingPunct="1">
              <a:defRPr/>
            </a:pPr>
            <a:r>
              <a:rPr lang="en-US" sz="2200"/>
              <a:t>Showed victory would be costly </a:t>
            </a:r>
          </a:p>
          <a:p>
            <a:pPr lvl="1" eaLnBrk="1" hangingPunct="1">
              <a:defRPr/>
            </a:pPr>
            <a:r>
              <a:rPr lang="en-US" sz="2200"/>
              <a:t>Grant heading for Mississippi</a:t>
            </a:r>
          </a:p>
          <a:p>
            <a:pPr eaLnBrk="1" hangingPunct="1">
              <a:defRPr/>
            </a:pPr>
            <a:endParaRPr lang="en-US" sz="2600"/>
          </a:p>
        </p:txBody>
      </p:sp>
      <p:sp>
        <p:nvSpPr>
          <p:cNvPr id="92164" name="Rectangle 6"/>
          <p:cNvSpPr>
            <a:spLocks noGrp="1" noChangeArrowheads="1"/>
          </p:cNvSpPr>
          <p:nvPr>
            <p:ph type="body" sz="half" idx="2"/>
          </p:nvPr>
        </p:nvSpPr>
        <p:spPr>
          <a:xfrm>
            <a:off x="7010400" y="1600201"/>
            <a:ext cx="3200400" cy="4530725"/>
          </a:xfrm>
        </p:spPr>
        <p:txBody>
          <a:bodyPr/>
          <a:lstStyle/>
          <a:p>
            <a:pPr eaLnBrk="1" hangingPunct="1"/>
            <a:endParaRPr lang="en-US" altLang="en-US" sz="2600"/>
          </a:p>
        </p:txBody>
      </p:sp>
      <p:pic>
        <p:nvPicPr>
          <p:cNvPr id="92165" name="Picture 8" descr="Ulysses%20Gr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447800"/>
            <a:ext cx="3276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229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ext Box 2"/>
          <p:cNvSpPr txBox="1">
            <a:spLocks noChangeArrowheads="1"/>
          </p:cNvSpPr>
          <p:nvPr/>
        </p:nvSpPr>
        <p:spPr bwMode="auto">
          <a:xfrm>
            <a:off x="2057400" y="381000"/>
            <a:ext cx="8382000" cy="17399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eaLnBrk="0" hangingPunct="0">
              <a:spcBef>
                <a:spcPct val="50000"/>
              </a:spcBef>
              <a:defRPr/>
            </a:pPr>
            <a:r>
              <a:rPr lang="en-US" sz="3600" b="1">
                <a:solidFill>
                  <a:srgbClr val="D42800"/>
                </a:solidFill>
                <a:effectLst>
                  <a:outerShdw blurRad="38100" dist="38100" dir="2700000" algn="tl">
                    <a:srgbClr val="C0C0C0"/>
                  </a:outerShdw>
                </a:effectLst>
                <a:latin typeface="BilboDisplay" pitchFamily="2" charset="0"/>
                <a:cs typeface="Arial" charset="0"/>
              </a:rPr>
              <a:t>Battle of Bull Run </a:t>
            </a:r>
            <a:br>
              <a:rPr lang="en-US" sz="3600" b="1">
                <a:solidFill>
                  <a:srgbClr val="D42800"/>
                </a:solidFill>
                <a:effectLst>
                  <a:outerShdw blurRad="38100" dist="38100" dir="2700000" algn="tl">
                    <a:srgbClr val="C0C0C0"/>
                  </a:outerShdw>
                </a:effectLst>
                <a:latin typeface="BilboDisplay" pitchFamily="2" charset="0"/>
                <a:cs typeface="Arial" charset="0"/>
              </a:rPr>
            </a:br>
            <a:r>
              <a:rPr lang="en-US" sz="3600" b="1">
                <a:solidFill>
                  <a:srgbClr val="D42800"/>
                </a:solidFill>
                <a:effectLst>
                  <a:outerShdw blurRad="38100" dist="38100" dir="2700000" algn="tl">
                    <a:srgbClr val="C0C0C0"/>
                  </a:outerShdw>
                </a:effectLst>
                <a:latin typeface="BilboDisplay" pitchFamily="2" charset="0"/>
                <a:cs typeface="Arial" charset="0"/>
              </a:rPr>
              <a:t>(1</a:t>
            </a:r>
            <a:r>
              <a:rPr lang="en-US" sz="3600" b="1" baseline="30000">
                <a:solidFill>
                  <a:srgbClr val="D42800"/>
                </a:solidFill>
                <a:effectLst>
                  <a:outerShdw blurRad="38100" dist="38100" dir="2700000" algn="tl">
                    <a:srgbClr val="C0C0C0"/>
                  </a:outerShdw>
                </a:effectLst>
                <a:latin typeface="BilboDisplay" pitchFamily="2" charset="0"/>
                <a:cs typeface="Arial" charset="0"/>
              </a:rPr>
              <a:t>st</a:t>
            </a:r>
            <a:r>
              <a:rPr lang="en-US" sz="3600" b="1">
                <a:solidFill>
                  <a:srgbClr val="D42800"/>
                </a:solidFill>
                <a:effectLst>
                  <a:outerShdw blurRad="38100" dist="38100" dir="2700000" algn="tl">
                    <a:srgbClr val="C0C0C0"/>
                  </a:outerShdw>
                </a:effectLst>
                <a:latin typeface="BilboDisplay" pitchFamily="2" charset="0"/>
                <a:cs typeface="Arial" charset="0"/>
              </a:rPr>
              <a:t> Manassas)</a:t>
            </a:r>
            <a:br>
              <a:rPr lang="en-US" sz="3600" b="1">
                <a:solidFill>
                  <a:srgbClr val="D42800"/>
                </a:solidFill>
                <a:effectLst>
                  <a:outerShdw blurRad="38100" dist="38100" dir="2700000" algn="tl">
                    <a:srgbClr val="C0C0C0"/>
                  </a:outerShdw>
                </a:effectLst>
                <a:latin typeface="BilboDisplay" pitchFamily="2" charset="0"/>
                <a:cs typeface="Arial" charset="0"/>
              </a:rPr>
            </a:br>
            <a:endParaRPr lang="en-US" sz="3600" b="1">
              <a:solidFill>
                <a:srgbClr val="D42800"/>
              </a:solidFill>
              <a:effectLst>
                <a:outerShdw blurRad="38100" dist="38100" dir="2700000" algn="tl">
                  <a:srgbClr val="C0C0C0"/>
                </a:outerShdw>
              </a:effectLst>
              <a:latin typeface="BilboDisplay" pitchFamily="2" charset="0"/>
              <a:cs typeface="Arial" charset="0"/>
            </a:endParaRPr>
          </a:p>
        </p:txBody>
      </p:sp>
      <p:pic>
        <p:nvPicPr>
          <p:cNvPr id="9318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1" y="1219200"/>
            <a:ext cx="3967163" cy="51054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3188" name="Picture 4" descr="c15t02"/>
          <p:cNvPicPr preferRelativeResize="0">
            <a:picLocks noChangeAspect="1" noChangeArrowheads="1"/>
          </p:cNvPicPr>
          <p:nvPr/>
        </p:nvPicPr>
        <p:blipFill>
          <a:blip r:embed="rId3">
            <a:lum bright="-6000" contrast="12000"/>
            <a:extLst>
              <a:ext uri="{28A0092B-C50C-407E-A947-70E740481C1C}">
                <a14:useLocalDpi xmlns:a14="http://schemas.microsoft.com/office/drawing/2010/main" val="0"/>
              </a:ext>
            </a:extLst>
          </a:blip>
          <a:srcRect l="2777" t="10098" r="3703" b="24048"/>
          <a:stretch>
            <a:fillRect/>
          </a:stretch>
        </p:blipFill>
        <p:spPr bwMode="auto">
          <a:xfrm>
            <a:off x="5943600" y="3170238"/>
            <a:ext cx="4572000" cy="201136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12029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ivil war map -w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226"/>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1" name="Picture 3" descr="blink_an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352800"/>
            <a:ext cx="11430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0232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8" name="Rectangle 4"/>
          <p:cNvSpPr>
            <a:spLocks noGrp="1" noChangeArrowheads="1"/>
          </p:cNvSpPr>
          <p:nvPr>
            <p:ph type="title"/>
          </p:nvPr>
        </p:nvSpPr>
        <p:spPr/>
        <p:txBody>
          <a:bodyPr/>
          <a:lstStyle/>
          <a:p>
            <a:pPr eaLnBrk="1" hangingPunct="1">
              <a:defRPr/>
            </a:pPr>
            <a:r>
              <a:rPr lang="en-US" sz="3800" b="1">
                <a:solidFill>
                  <a:srgbClr val="D42800"/>
                </a:solidFill>
                <a:effectLst>
                  <a:outerShdw blurRad="38100" dist="38100" dir="2700000" algn="tl">
                    <a:srgbClr val="C0C0C0"/>
                  </a:outerShdw>
                </a:effectLst>
              </a:rPr>
              <a:t>The Battle of the Ironclads,</a:t>
            </a:r>
            <a:br>
              <a:rPr lang="en-US" sz="3800" b="1">
                <a:solidFill>
                  <a:srgbClr val="D42800"/>
                </a:solidFill>
                <a:effectLst>
                  <a:outerShdw blurRad="38100" dist="38100" dir="2700000" algn="tl">
                    <a:srgbClr val="C0C0C0"/>
                  </a:outerShdw>
                </a:effectLst>
              </a:rPr>
            </a:br>
            <a:r>
              <a:rPr lang="en-US" sz="3800" b="1">
                <a:solidFill>
                  <a:srgbClr val="D42800"/>
                </a:solidFill>
                <a:effectLst>
                  <a:outerShdw blurRad="38100" dist="38100" dir="2700000" algn="tl">
                    <a:srgbClr val="C0C0C0"/>
                  </a:outerShdw>
                </a:effectLst>
              </a:rPr>
              <a:t>March, 1862</a:t>
            </a:r>
          </a:p>
        </p:txBody>
      </p:sp>
      <p:sp>
        <p:nvSpPr>
          <p:cNvPr id="92163" name="Rectangle 13"/>
          <p:cNvSpPr>
            <a:spLocks noGrp="1" noChangeArrowheads="1"/>
          </p:cNvSpPr>
          <p:nvPr>
            <p:ph type="body" sz="half" idx="1"/>
          </p:nvPr>
        </p:nvSpPr>
        <p:spPr>
          <a:xfrm>
            <a:off x="1752600" y="1600201"/>
            <a:ext cx="4267200" cy="4530725"/>
          </a:xfrm>
        </p:spPr>
        <p:txBody>
          <a:bodyPr/>
          <a:lstStyle/>
          <a:p>
            <a:pPr eaLnBrk="1" hangingPunct="1"/>
            <a:r>
              <a:rPr lang="en-US" altLang="en-US" sz="2400"/>
              <a:t>Iron Ships</a:t>
            </a:r>
          </a:p>
          <a:p>
            <a:pPr eaLnBrk="1" hangingPunct="1"/>
            <a:r>
              <a:rPr lang="en-US" altLang="en-US" sz="2400" b="1"/>
              <a:t>Monitor (Union) vs.</a:t>
            </a:r>
          </a:p>
          <a:p>
            <a:pPr eaLnBrk="1" hangingPunct="1"/>
            <a:r>
              <a:rPr lang="en-US" altLang="en-US" sz="2400" b="1"/>
              <a:t>Merrimack (Confederate)</a:t>
            </a:r>
          </a:p>
        </p:txBody>
      </p:sp>
      <p:sp>
        <p:nvSpPr>
          <p:cNvPr id="92164" name="Rectangle 14"/>
          <p:cNvSpPr>
            <a:spLocks noGrp="1" noChangeArrowheads="1"/>
          </p:cNvSpPr>
          <p:nvPr>
            <p:ph type="body" sz="half" idx="2"/>
          </p:nvPr>
        </p:nvSpPr>
        <p:spPr/>
        <p:txBody>
          <a:bodyPr/>
          <a:lstStyle/>
          <a:p>
            <a:pPr eaLnBrk="1" hangingPunct="1"/>
            <a:endParaRPr lang="en-US" altLang="en-US" sz="2600"/>
          </a:p>
        </p:txBody>
      </p:sp>
      <p:pic>
        <p:nvPicPr>
          <p:cNvPr id="92165" name="Picture 11" descr="map-Civil War - 1861-62"/>
          <p:cNvPicPr>
            <a:picLocks noGrp="1" noChangeAspect="1" noChangeArrowheads="1"/>
          </p:cNvPicPr>
          <p:nvPr>
            <p:ph sz="half" idx="4294967295"/>
          </p:nvPr>
        </p:nvPicPr>
        <p:blipFill>
          <a:blip r:embed="rId2">
            <a:lum bright="-12000" contrast="18000"/>
            <a:extLst>
              <a:ext uri="{28A0092B-C50C-407E-A947-70E740481C1C}">
                <a14:useLocalDpi xmlns:a14="http://schemas.microsoft.com/office/drawing/2010/main" val="0"/>
              </a:ext>
            </a:extLst>
          </a:blip>
          <a:srcRect l="1332" t="8263" r="1422" b="4892"/>
          <a:stretch>
            <a:fillRect/>
          </a:stretch>
        </p:blipFill>
        <p:spPr>
          <a:xfrm>
            <a:off x="1905000" y="2971801"/>
            <a:ext cx="4019550" cy="3514725"/>
          </a:xfrm>
          <a:noFill/>
          <a:ln>
            <a:solidFill>
              <a:schemeClr val="bg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66" name="Picture 7" descr="Merrimac &amp; Monitor"/>
          <p:cNvPicPr>
            <a:picLocks noGrp="1" noChangeAspect="1" noChangeArrowheads="1"/>
          </p:cNvPicPr>
          <p:nvPr>
            <p:ph sz="half" idx="4294967295"/>
          </p:nvPr>
        </p:nvPicPr>
        <p:blipFill>
          <a:blip r:embed="rId3">
            <a:lum contrast="6000"/>
            <a:extLst>
              <a:ext uri="{28A0092B-C50C-407E-A947-70E740481C1C}">
                <a14:useLocalDpi xmlns:a14="http://schemas.microsoft.com/office/drawing/2010/main" val="0"/>
              </a:ext>
            </a:extLst>
          </a:blip>
          <a:srcRect r="1472"/>
          <a:stretch>
            <a:fillRect/>
          </a:stretch>
        </p:blipFill>
        <p:spPr>
          <a:xfrm>
            <a:off x="6019800" y="990600"/>
            <a:ext cx="4343400" cy="4800600"/>
          </a:xfrm>
          <a:noFill/>
          <a:ln>
            <a:solidFill>
              <a:schemeClr val="bg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547664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16068"/>
                                        </p:tgtEl>
                                        <p:attrNameLst>
                                          <p:attrName>style.visibility</p:attrName>
                                        </p:attrNameLst>
                                      </p:cBhvr>
                                      <p:to>
                                        <p:strVal val="visible"/>
                                      </p:to>
                                    </p:set>
                                    <p:animEffect transition="in" filter="dissolve">
                                      <p:cBhvr>
                                        <p:cTn id="7" dur="500"/>
                                        <p:tgtEl>
                                          <p:spTgt spid="2160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Effect transition="in" filter="dissolve">
                                      <p:cBhvr>
                                        <p:cTn id="12" dur="500"/>
                                        <p:tgtEl>
                                          <p:spTgt spid="9216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63">
                                            <p:txEl>
                                              <p:pRg st="1" end="1"/>
                                            </p:txEl>
                                          </p:spTgt>
                                        </p:tgtEl>
                                        <p:attrNameLst>
                                          <p:attrName>style.visibility</p:attrName>
                                        </p:attrNameLst>
                                      </p:cBhvr>
                                      <p:to>
                                        <p:strVal val="visible"/>
                                      </p:to>
                                    </p:set>
                                    <p:animEffect transition="in" filter="dissolve">
                                      <p:cBhvr>
                                        <p:cTn id="17" dur="500"/>
                                        <p:tgtEl>
                                          <p:spTgt spid="9216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2163">
                                            <p:txEl>
                                              <p:pRg st="2" end="2"/>
                                            </p:txEl>
                                          </p:spTgt>
                                        </p:tgtEl>
                                        <p:attrNameLst>
                                          <p:attrName>style.visibility</p:attrName>
                                        </p:attrNameLst>
                                      </p:cBhvr>
                                      <p:to>
                                        <p:strVal val="visible"/>
                                      </p:to>
                                    </p:set>
                                    <p:animEffect transition="in" filter="dissolve">
                                      <p:cBhvr>
                                        <p:cTn id="22" dur="500"/>
                                        <p:tgtEl>
                                          <p:spTgt spid="9216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nodePh="1">
                                  <p:stCondLst>
                                    <p:cond delay="0"/>
                                  </p:stCondLst>
                                  <p:endCondLst>
                                    <p:cond evt="begin" delay="0">
                                      <p:tn val="25"/>
                                    </p:cond>
                                  </p:endCondLst>
                                  <p:childTnLst>
                                    <p:set>
                                      <p:cBhvr>
                                        <p:cTn id="26" dur="1" fill="hold">
                                          <p:stCondLst>
                                            <p:cond delay="0"/>
                                          </p:stCondLst>
                                        </p:cTn>
                                        <p:tgtEl>
                                          <p:spTgt spid="92164">
                                            <p:txEl>
                                              <p:pRg st="0" end="0"/>
                                            </p:txEl>
                                          </p:spTgt>
                                        </p:tgtEl>
                                        <p:attrNameLst>
                                          <p:attrName>style.visibility</p:attrName>
                                        </p:attrNameLst>
                                      </p:cBhvr>
                                      <p:to>
                                        <p:strVal val="visible"/>
                                      </p:to>
                                    </p:set>
                                    <p:animEffect transition="in" filter="dissolve">
                                      <p:cBhvr>
                                        <p:cTn id="27" dur="500"/>
                                        <p:tgtEl>
                                          <p:spTgt spid="92164">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2165"/>
                                        </p:tgtEl>
                                        <p:attrNameLst>
                                          <p:attrName>style.visibility</p:attrName>
                                        </p:attrNameLst>
                                      </p:cBhvr>
                                      <p:to>
                                        <p:strVal val="visible"/>
                                      </p:to>
                                    </p:set>
                                    <p:animEffect transition="in" filter="dissolve">
                                      <p:cBhvr>
                                        <p:cTn id="32" dur="500"/>
                                        <p:tgtEl>
                                          <p:spTgt spid="9216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92166"/>
                                        </p:tgtEl>
                                        <p:attrNameLst>
                                          <p:attrName>style.visibility</p:attrName>
                                        </p:attrNameLst>
                                      </p:cBhvr>
                                      <p:to>
                                        <p:strVal val="visible"/>
                                      </p:to>
                                    </p:set>
                                    <p:animEffect transition="in" filter="dissolve">
                                      <p:cBhvr>
                                        <p:cTn id="37" dur="500"/>
                                        <p:tgtEl>
                                          <p:spTgt spid="92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8" grpId="0"/>
      <p:bldP spid="92163" grpId="0" build="p"/>
      <p:bldP spid="9216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4"/>
          <p:cNvSpPr>
            <a:spLocks noGrp="1" noChangeArrowheads="1"/>
          </p:cNvSpPr>
          <p:nvPr>
            <p:ph type="title"/>
          </p:nvPr>
        </p:nvSpPr>
        <p:spPr/>
        <p:txBody>
          <a:bodyPr/>
          <a:lstStyle/>
          <a:p>
            <a:pPr eaLnBrk="1" hangingPunct="1"/>
            <a:r>
              <a:rPr lang="en-US" altLang="en-US" smtClean="0"/>
              <a:t>Battle of Antietam</a:t>
            </a:r>
          </a:p>
        </p:txBody>
      </p:sp>
      <p:sp>
        <p:nvSpPr>
          <p:cNvPr id="96259" name="Rectangle 5"/>
          <p:cNvSpPr>
            <a:spLocks noGrp="1" noChangeArrowheads="1"/>
          </p:cNvSpPr>
          <p:nvPr>
            <p:ph type="body" sz="half" idx="1"/>
          </p:nvPr>
        </p:nvSpPr>
        <p:spPr/>
        <p:txBody>
          <a:bodyPr/>
          <a:lstStyle/>
          <a:p>
            <a:pPr eaLnBrk="1" hangingPunct="1"/>
            <a:r>
              <a:rPr lang="en-US" altLang="en-US" sz="2600"/>
              <a:t>Sept. 1862</a:t>
            </a:r>
          </a:p>
          <a:p>
            <a:pPr eaLnBrk="1" hangingPunct="1"/>
            <a:r>
              <a:rPr lang="en-US" altLang="en-US" sz="2600" u="sng"/>
              <a:t>Bloodiest single day in the War</a:t>
            </a:r>
          </a:p>
          <a:p>
            <a:pPr eaLnBrk="1" hangingPunct="1"/>
            <a:r>
              <a:rPr lang="en-US" altLang="en-US" sz="2600" b="1" u="sng"/>
              <a:t>Union victory</a:t>
            </a:r>
            <a:r>
              <a:rPr lang="en-US" altLang="en-US" sz="2600"/>
              <a:t> for </a:t>
            </a:r>
            <a:r>
              <a:rPr lang="en-US" altLang="en-US" sz="2600" b="1" u="sng"/>
              <a:t>McClellan</a:t>
            </a:r>
          </a:p>
          <a:p>
            <a:pPr eaLnBrk="1" hangingPunct="1"/>
            <a:r>
              <a:rPr lang="en-US" altLang="en-US" sz="2600"/>
              <a:t>November 1862-</a:t>
            </a:r>
            <a:r>
              <a:rPr lang="en-US" altLang="en-US" sz="2600" b="1" u="sng"/>
              <a:t>Vicksburg</a:t>
            </a:r>
          </a:p>
          <a:p>
            <a:pPr eaLnBrk="1" hangingPunct="1"/>
            <a:r>
              <a:rPr lang="en-US" altLang="en-US" sz="2600" u="sng"/>
              <a:t>Grant </a:t>
            </a:r>
            <a:r>
              <a:rPr lang="en-US" altLang="en-US" sz="2600"/>
              <a:t>surrounds city on the </a:t>
            </a:r>
            <a:r>
              <a:rPr lang="en-US" altLang="en-US" sz="2600" u="sng"/>
              <a:t>Mississippi </a:t>
            </a:r>
          </a:p>
          <a:p>
            <a:pPr eaLnBrk="1" hangingPunct="1"/>
            <a:r>
              <a:rPr lang="en-US" altLang="en-US" sz="2600"/>
              <a:t>“Split the South” </a:t>
            </a:r>
            <a:endParaRPr lang="en-US" altLang="en-US" sz="2600" u="sng"/>
          </a:p>
        </p:txBody>
      </p:sp>
      <p:sp>
        <p:nvSpPr>
          <p:cNvPr id="96260" name="Rectangle 6"/>
          <p:cNvSpPr>
            <a:spLocks noGrp="1" noChangeArrowheads="1"/>
          </p:cNvSpPr>
          <p:nvPr>
            <p:ph type="body" sz="half" idx="2"/>
          </p:nvPr>
        </p:nvSpPr>
        <p:spPr/>
        <p:txBody>
          <a:bodyPr/>
          <a:lstStyle/>
          <a:p>
            <a:pPr eaLnBrk="1" hangingPunct="1"/>
            <a:endParaRPr lang="en-US" altLang="en-US" sz="2600"/>
          </a:p>
        </p:txBody>
      </p:sp>
      <p:pic>
        <p:nvPicPr>
          <p:cNvPr id="96261" name="Picture 8" descr="Antietam-f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1" y="1143000"/>
            <a:ext cx="434657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417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ext Box 2"/>
          <p:cNvSpPr txBox="1">
            <a:spLocks noChangeArrowheads="1"/>
          </p:cNvSpPr>
          <p:nvPr/>
        </p:nvSpPr>
        <p:spPr bwMode="auto">
          <a:xfrm>
            <a:off x="1905000" y="288925"/>
            <a:ext cx="8382000" cy="6413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defRPr/>
            </a:pPr>
            <a:r>
              <a:rPr lang="en-US" sz="3600" b="1">
                <a:solidFill>
                  <a:srgbClr val="D42800"/>
                </a:solidFill>
                <a:effectLst>
                  <a:outerShdw blurRad="38100" dist="38100" dir="2700000" algn="tl">
                    <a:srgbClr val="C0C0C0"/>
                  </a:outerShdw>
                </a:effectLst>
                <a:latin typeface="BilboDisplay" pitchFamily="2" charset="0"/>
                <a:cs typeface="Arial" charset="0"/>
              </a:rPr>
              <a:t>War in the East:  1861-1862</a:t>
            </a:r>
          </a:p>
        </p:txBody>
      </p:sp>
      <p:pic>
        <p:nvPicPr>
          <p:cNvPr id="97283" name="Picture 3" descr="304690_m_15_01"/>
          <p:cNvPicPr preferRelativeResize="0">
            <a:picLocks noChangeAspect="1" noChangeArrowheads="1"/>
          </p:cNvPicPr>
          <p:nvPr/>
        </p:nvPicPr>
        <p:blipFill>
          <a:blip r:embed="rId2">
            <a:lum bright="-6000" contrast="12000"/>
            <a:extLst>
              <a:ext uri="{28A0092B-C50C-407E-A947-70E740481C1C}">
                <a14:useLocalDpi xmlns:a14="http://schemas.microsoft.com/office/drawing/2010/main" val="0"/>
              </a:ext>
            </a:extLst>
          </a:blip>
          <a:srcRect/>
          <a:stretch>
            <a:fillRect/>
          </a:stretch>
        </p:blipFill>
        <p:spPr bwMode="auto">
          <a:xfrm>
            <a:off x="1905000" y="1066800"/>
            <a:ext cx="8534400" cy="5562600"/>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84" name="Oval 4"/>
          <p:cNvSpPr>
            <a:spLocks noChangeArrowheads="1"/>
          </p:cNvSpPr>
          <p:nvPr/>
        </p:nvSpPr>
        <p:spPr bwMode="auto">
          <a:xfrm>
            <a:off x="3962400" y="1828800"/>
            <a:ext cx="914400" cy="838200"/>
          </a:xfrm>
          <a:prstGeom prst="ellipse">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bg2"/>
                </a:solidFill>
                <a:latin typeface="Arial" panose="020B0604020202020204" pitchFamily="34" charset="0"/>
              </a:defRPr>
            </a:lvl1pPr>
            <a:lvl2pPr marL="742950" indent="-285750" eaLnBrk="0" hangingPunct="0">
              <a:defRPr>
                <a:solidFill>
                  <a:schemeClr val="bg2"/>
                </a:solidFill>
                <a:latin typeface="Arial" panose="020B0604020202020204" pitchFamily="34" charset="0"/>
              </a:defRPr>
            </a:lvl2pPr>
            <a:lvl3pPr marL="1143000" indent="-228600" eaLnBrk="0" hangingPunct="0">
              <a:defRPr>
                <a:solidFill>
                  <a:schemeClr val="bg2"/>
                </a:solidFill>
                <a:latin typeface="Arial" panose="020B0604020202020204" pitchFamily="34" charset="0"/>
              </a:defRPr>
            </a:lvl3pPr>
            <a:lvl4pPr marL="1600200" indent="-228600" eaLnBrk="0" hangingPunct="0">
              <a:defRPr>
                <a:solidFill>
                  <a:schemeClr val="bg2"/>
                </a:solidFill>
                <a:latin typeface="Arial" panose="020B0604020202020204" pitchFamily="34" charset="0"/>
              </a:defRPr>
            </a:lvl4pPr>
            <a:lvl5pPr marL="2057400" indent="-228600" eaLnBrk="0" hangingPunct="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n-US"/>
          </a:p>
        </p:txBody>
      </p:sp>
      <p:pic>
        <p:nvPicPr>
          <p:cNvPr id="97285" name="Picture 5" descr="blink_an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981200"/>
            <a:ext cx="11430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9120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ivil war map -w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226"/>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Picture 3" descr="blink_an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4876800"/>
            <a:ext cx="11430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1194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4"/>
          <p:cNvSpPr>
            <a:spLocks noGrp="1" noChangeArrowheads="1"/>
          </p:cNvSpPr>
          <p:nvPr>
            <p:ph type="title"/>
          </p:nvPr>
        </p:nvSpPr>
        <p:spPr/>
        <p:txBody>
          <a:bodyPr/>
          <a:lstStyle/>
          <a:p>
            <a:pPr eaLnBrk="1" hangingPunct="1"/>
            <a:r>
              <a:rPr lang="en-US" altLang="en-US" smtClean="0"/>
              <a:t>Confederate Victories</a:t>
            </a:r>
          </a:p>
        </p:txBody>
      </p:sp>
      <p:sp>
        <p:nvSpPr>
          <p:cNvPr id="96259" name="Rectangle 5"/>
          <p:cNvSpPr>
            <a:spLocks noGrp="1" noChangeArrowheads="1"/>
          </p:cNvSpPr>
          <p:nvPr>
            <p:ph type="body" sz="half" idx="1"/>
          </p:nvPr>
        </p:nvSpPr>
        <p:spPr/>
        <p:txBody>
          <a:bodyPr/>
          <a:lstStyle/>
          <a:p>
            <a:pPr eaLnBrk="1" hangingPunct="1"/>
            <a:r>
              <a:rPr lang="en-US" altLang="en-US" sz="2600"/>
              <a:t>Although outnumbered, </a:t>
            </a:r>
            <a:r>
              <a:rPr lang="en-US" altLang="en-US" sz="2600" u="sng"/>
              <a:t>Confederates still win</a:t>
            </a:r>
            <a:r>
              <a:rPr lang="en-US" altLang="en-US" sz="2600"/>
              <a:t> under </a:t>
            </a:r>
            <a:r>
              <a:rPr lang="en-US" altLang="en-US" sz="2600" b="1" u="sng"/>
              <a:t>Robert E. Lee</a:t>
            </a:r>
          </a:p>
          <a:p>
            <a:pPr eaLnBrk="1" hangingPunct="1"/>
            <a:r>
              <a:rPr lang="en-US" altLang="en-US" sz="2600" b="1"/>
              <a:t>Fredericksburg-</a:t>
            </a:r>
            <a:r>
              <a:rPr lang="en-US" altLang="en-US" sz="2600"/>
              <a:t> Dec. 1862</a:t>
            </a:r>
          </a:p>
          <a:p>
            <a:pPr eaLnBrk="1" hangingPunct="1"/>
            <a:r>
              <a:rPr lang="en-US" altLang="en-US" sz="2600" b="1"/>
              <a:t>Chancellorsville</a:t>
            </a:r>
            <a:r>
              <a:rPr lang="en-US" altLang="en-US" sz="2600"/>
              <a:t>- May 1863</a:t>
            </a:r>
          </a:p>
          <a:p>
            <a:pPr eaLnBrk="1" hangingPunct="1"/>
            <a:r>
              <a:rPr lang="en-US" altLang="en-US" sz="2600" b="1" u="sng"/>
              <a:t>Stonewall Jackson</a:t>
            </a:r>
            <a:r>
              <a:rPr lang="en-US" altLang="en-US" sz="2600"/>
              <a:t> killed</a:t>
            </a:r>
          </a:p>
        </p:txBody>
      </p:sp>
      <p:sp>
        <p:nvSpPr>
          <p:cNvPr id="96260" name="Rectangle 12"/>
          <p:cNvSpPr>
            <a:spLocks noGrp="1" noChangeArrowheads="1"/>
          </p:cNvSpPr>
          <p:nvPr>
            <p:ph type="body" sz="half" idx="2"/>
          </p:nvPr>
        </p:nvSpPr>
        <p:spPr/>
        <p:txBody>
          <a:bodyPr/>
          <a:lstStyle/>
          <a:p>
            <a:pPr eaLnBrk="1" hangingPunct="1"/>
            <a:endParaRPr lang="en-US" altLang="en-US" sz="2600"/>
          </a:p>
        </p:txBody>
      </p:sp>
      <p:pic>
        <p:nvPicPr>
          <p:cNvPr id="99333" name="Picture 8" descr="stonewall_jackson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600200"/>
            <a:ext cx="4267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10" descr="paid-for-by-lemon-growers-to-foster-lemon-awareness"/>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7696200" y="381000"/>
            <a:ext cx="2590800" cy="1182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185043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dissolve">
                                      <p:cBhvr>
                                        <p:cTn id="7" dur="500"/>
                                        <p:tgtEl>
                                          <p:spTgt spid="9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6259">
                                            <p:txEl>
                                              <p:pRg st="0" end="0"/>
                                            </p:txEl>
                                          </p:spTgt>
                                        </p:tgtEl>
                                        <p:attrNameLst>
                                          <p:attrName>style.visibility</p:attrName>
                                        </p:attrNameLst>
                                      </p:cBhvr>
                                      <p:to>
                                        <p:strVal val="visible"/>
                                      </p:to>
                                    </p:set>
                                    <p:animEffect transition="in" filter="dissolve">
                                      <p:cBhvr>
                                        <p:cTn id="12" dur="500"/>
                                        <p:tgtEl>
                                          <p:spTgt spid="962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6259">
                                            <p:txEl>
                                              <p:pRg st="1" end="1"/>
                                            </p:txEl>
                                          </p:spTgt>
                                        </p:tgtEl>
                                        <p:attrNameLst>
                                          <p:attrName>style.visibility</p:attrName>
                                        </p:attrNameLst>
                                      </p:cBhvr>
                                      <p:to>
                                        <p:strVal val="visible"/>
                                      </p:to>
                                    </p:set>
                                    <p:animEffect transition="in" filter="dissolve">
                                      <p:cBhvr>
                                        <p:cTn id="17" dur="500"/>
                                        <p:tgtEl>
                                          <p:spTgt spid="962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6259">
                                            <p:txEl>
                                              <p:pRg st="2" end="2"/>
                                            </p:txEl>
                                          </p:spTgt>
                                        </p:tgtEl>
                                        <p:attrNameLst>
                                          <p:attrName>style.visibility</p:attrName>
                                        </p:attrNameLst>
                                      </p:cBhvr>
                                      <p:to>
                                        <p:strVal val="visible"/>
                                      </p:to>
                                    </p:set>
                                    <p:animEffect transition="in" filter="dissolve">
                                      <p:cBhvr>
                                        <p:cTn id="22" dur="500"/>
                                        <p:tgtEl>
                                          <p:spTgt spid="962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6259">
                                            <p:txEl>
                                              <p:pRg st="3" end="3"/>
                                            </p:txEl>
                                          </p:spTgt>
                                        </p:tgtEl>
                                        <p:attrNameLst>
                                          <p:attrName>style.visibility</p:attrName>
                                        </p:attrNameLst>
                                      </p:cBhvr>
                                      <p:to>
                                        <p:strVal val="visible"/>
                                      </p:to>
                                    </p:set>
                                    <p:animEffect transition="in" filter="dissolve">
                                      <p:cBhvr>
                                        <p:cTn id="27" dur="500"/>
                                        <p:tgtEl>
                                          <p:spTgt spid="9625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nodePh="1">
                                  <p:stCondLst>
                                    <p:cond delay="0"/>
                                  </p:stCondLst>
                                  <p:endCondLst>
                                    <p:cond evt="begin" delay="0">
                                      <p:tn val="30"/>
                                    </p:cond>
                                  </p:endCondLst>
                                  <p:childTnLst>
                                    <p:set>
                                      <p:cBhvr>
                                        <p:cTn id="31" dur="1" fill="hold">
                                          <p:stCondLst>
                                            <p:cond delay="0"/>
                                          </p:stCondLst>
                                        </p:cTn>
                                        <p:tgtEl>
                                          <p:spTgt spid="96260">
                                            <p:txEl>
                                              <p:pRg st="0" end="0"/>
                                            </p:txEl>
                                          </p:spTgt>
                                        </p:tgtEl>
                                        <p:attrNameLst>
                                          <p:attrName>style.visibility</p:attrName>
                                        </p:attrNameLst>
                                      </p:cBhvr>
                                      <p:to>
                                        <p:strVal val="visible"/>
                                      </p:to>
                                    </p:set>
                                    <p:animEffect transition="in" filter="dissolve">
                                      <p:cBhvr>
                                        <p:cTn id="32" dur="500"/>
                                        <p:tgtEl>
                                          <p:spTgt spid="96260">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96262"/>
                                        </p:tgtEl>
                                        <p:attrNameLst>
                                          <p:attrName>style.visibility</p:attrName>
                                        </p:attrNameLst>
                                      </p:cBhvr>
                                      <p:to>
                                        <p:strVal val="visible"/>
                                      </p:to>
                                    </p:set>
                                    <p:animEffect transition="in" filter="dissolve">
                                      <p:cBhvr>
                                        <p:cTn id="37" dur="500"/>
                                        <p:tgtEl>
                                          <p:spTgt spid="96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P spid="96259" grpId="0" build="p"/>
      <p:bldP spid="96260"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map-Civil War - 1861-62"/>
          <p:cNvPicPr>
            <a:picLocks noChangeAspect="1" noChangeArrowheads="1"/>
          </p:cNvPicPr>
          <p:nvPr/>
        </p:nvPicPr>
        <p:blipFill>
          <a:blip r:embed="rId2">
            <a:lum bright="-12000" contrast="18000"/>
            <a:extLst>
              <a:ext uri="{28A0092B-C50C-407E-A947-70E740481C1C}">
                <a14:useLocalDpi xmlns:a14="http://schemas.microsoft.com/office/drawing/2010/main" val="0"/>
              </a:ext>
            </a:extLst>
          </a:blip>
          <a:srcRect l="1332" t="8263" r="1422" b="4892"/>
          <a:stretch>
            <a:fillRect/>
          </a:stretch>
        </p:blipFill>
        <p:spPr bwMode="auto">
          <a:xfrm>
            <a:off x="1524000" y="0"/>
            <a:ext cx="9144000" cy="6858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0355" name="Picture 3" descr="blink_an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590800"/>
            <a:ext cx="11430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6" name="Picture 4" descr="blink_an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514600"/>
            <a:ext cx="11430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7" name="Text Box 5"/>
          <p:cNvSpPr txBox="1">
            <a:spLocks noChangeArrowheads="1"/>
          </p:cNvSpPr>
          <p:nvPr/>
        </p:nvSpPr>
        <p:spPr bwMode="auto">
          <a:xfrm>
            <a:off x="3200400" y="2514601"/>
            <a:ext cx="1447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bg2"/>
                </a:solidFill>
                <a:latin typeface="Arial" panose="020B0604020202020204" pitchFamily="34" charset="0"/>
              </a:defRPr>
            </a:lvl1pPr>
            <a:lvl2pPr marL="742950" indent="-285750" eaLnBrk="0" hangingPunct="0">
              <a:defRPr>
                <a:solidFill>
                  <a:schemeClr val="bg2"/>
                </a:solidFill>
                <a:latin typeface="Arial" panose="020B0604020202020204" pitchFamily="34" charset="0"/>
              </a:defRPr>
            </a:lvl2pPr>
            <a:lvl3pPr marL="1143000" indent="-228600" eaLnBrk="0" hangingPunct="0">
              <a:defRPr>
                <a:solidFill>
                  <a:schemeClr val="bg2"/>
                </a:solidFill>
                <a:latin typeface="Arial" panose="020B0604020202020204" pitchFamily="34" charset="0"/>
              </a:defRPr>
            </a:lvl3pPr>
            <a:lvl4pPr marL="1600200" indent="-228600" eaLnBrk="0" hangingPunct="0">
              <a:defRPr>
                <a:solidFill>
                  <a:schemeClr val="bg2"/>
                </a:solidFill>
                <a:latin typeface="Arial" panose="020B0604020202020204" pitchFamily="34" charset="0"/>
              </a:defRPr>
            </a:lvl4pPr>
            <a:lvl5pPr marL="2057400" indent="-228600" eaLnBrk="0" hangingPunct="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spcBef>
                <a:spcPct val="50000"/>
              </a:spcBef>
            </a:pPr>
            <a:r>
              <a:rPr lang="en-US" altLang="en-US" sz="1000" b="1">
                <a:solidFill>
                  <a:srgbClr val="FF0000"/>
                </a:solidFill>
                <a:latin typeface="Verdana" panose="020B0604030504040204" pitchFamily="34" charset="0"/>
                <a:cs typeface="Arial" panose="020B0604020202020204" pitchFamily="34" charset="0"/>
              </a:rPr>
              <a:t>Chancellorsville</a:t>
            </a:r>
          </a:p>
        </p:txBody>
      </p:sp>
    </p:spTree>
    <p:extLst>
      <p:ext uri="{BB962C8B-B14F-4D97-AF65-F5344CB8AC3E}">
        <p14:creationId xmlns:p14="http://schemas.microsoft.com/office/powerpoint/2010/main" val="35112117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4"/>
          <p:cNvSpPr>
            <a:spLocks noGrp="1" noChangeArrowheads="1"/>
          </p:cNvSpPr>
          <p:nvPr>
            <p:ph type="title"/>
          </p:nvPr>
        </p:nvSpPr>
        <p:spPr>
          <a:xfrm>
            <a:off x="1981200" y="277814"/>
            <a:ext cx="8229600" cy="712787"/>
          </a:xfrm>
        </p:spPr>
        <p:txBody>
          <a:bodyPr/>
          <a:lstStyle/>
          <a:p>
            <a:pPr eaLnBrk="1" hangingPunct="1"/>
            <a:r>
              <a:rPr lang="en-US" altLang="en-US" sz="3800"/>
              <a:t>Gettysburg </a:t>
            </a:r>
          </a:p>
        </p:txBody>
      </p:sp>
      <p:sp>
        <p:nvSpPr>
          <p:cNvPr id="101379" name="Rectangle 5"/>
          <p:cNvSpPr>
            <a:spLocks noGrp="1" noChangeArrowheads="1"/>
          </p:cNvSpPr>
          <p:nvPr>
            <p:ph type="body" sz="half" idx="1"/>
          </p:nvPr>
        </p:nvSpPr>
        <p:spPr>
          <a:xfrm>
            <a:off x="1981200" y="1066801"/>
            <a:ext cx="4038600" cy="5064125"/>
          </a:xfrm>
        </p:spPr>
        <p:txBody>
          <a:bodyPr/>
          <a:lstStyle/>
          <a:p>
            <a:pPr eaLnBrk="1" hangingPunct="1">
              <a:lnSpc>
                <a:spcPct val="90000"/>
              </a:lnSpc>
            </a:pPr>
            <a:r>
              <a:rPr lang="en-US" altLang="en-US" sz="2200" b="1" u="sng"/>
              <a:t>Turning point of the Civil War</a:t>
            </a:r>
          </a:p>
          <a:p>
            <a:pPr eaLnBrk="1" hangingPunct="1">
              <a:lnSpc>
                <a:spcPct val="90000"/>
              </a:lnSpc>
            </a:pPr>
            <a:r>
              <a:rPr lang="en-US" altLang="en-US" sz="2200"/>
              <a:t>July 1863</a:t>
            </a:r>
          </a:p>
          <a:p>
            <a:pPr eaLnBrk="1" hangingPunct="1">
              <a:lnSpc>
                <a:spcPct val="90000"/>
              </a:lnSpc>
            </a:pPr>
            <a:r>
              <a:rPr lang="en-US" altLang="en-US" sz="2200" b="1"/>
              <a:t>Lee invades North</a:t>
            </a:r>
          </a:p>
          <a:p>
            <a:pPr eaLnBrk="1" hangingPunct="1">
              <a:lnSpc>
                <a:spcPct val="90000"/>
              </a:lnSpc>
            </a:pPr>
            <a:r>
              <a:rPr lang="en-US" altLang="en-US" sz="2200"/>
              <a:t>Little Round Top</a:t>
            </a:r>
          </a:p>
          <a:p>
            <a:pPr eaLnBrk="1" hangingPunct="1">
              <a:lnSpc>
                <a:spcPct val="90000"/>
              </a:lnSpc>
            </a:pPr>
            <a:r>
              <a:rPr lang="en-US" altLang="en-US" sz="2200"/>
              <a:t>Cemetery Ridge</a:t>
            </a:r>
          </a:p>
          <a:p>
            <a:pPr eaLnBrk="1" hangingPunct="1">
              <a:lnSpc>
                <a:spcPct val="90000"/>
              </a:lnSpc>
            </a:pPr>
            <a:r>
              <a:rPr lang="en-US" altLang="en-US" sz="2200"/>
              <a:t>Pickett’s Charge </a:t>
            </a:r>
          </a:p>
          <a:p>
            <a:pPr eaLnBrk="1" hangingPunct="1">
              <a:lnSpc>
                <a:spcPct val="90000"/>
              </a:lnSpc>
            </a:pPr>
            <a:r>
              <a:rPr lang="en-US" altLang="en-US" sz="2200" b="1"/>
              <a:t>Gettysburg Address- </a:t>
            </a:r>
            <a:r>
              <a:rPr lang="en-US" altLang="en-US" sz="2200"/>
              <a:t>Lincoln dedicates the ground with speech</a:t>
            </a:r>
            <a:endParaRPr lang="en-US" altLang="en-US" sz="2200" b="1"/>
          </a:p>
          <a:p>
            <a:pPr eaLnBrk="1" hangingPunct="1">
              <a:lnSpc>
                <a:spcPct val="90000"/>
              </a:lnSpc>
            </a:pPr>
            <a:r>
              <a:rPr lang="en-US" altLang="en-US" sz="2200" b="1" u="sng"/>
              <a:t>Vicksburg</a:t>
            </a:r>
            <a:r>
              <a:rPr lang="en-US" altLang="en-US" sz="2200"/>
              <a:t> surrender the very next day to Grant</a:t>
            </a:r>
          </a:p>
          <a:p>
            <a:pPr eaLnBrk="1" hangingPunct="1">
              <a:lnSpc>
                <a:spcPct val="90000"/>
              </a:lnSpc>
            </a:pPr>
            <a:r>
              <a:rPr lang="en-US" altLang="en-US" sz="2200" b="1"/>
              <a:t>Grant</a:t>
            </a:r>
            <a:r>
              <a:rPr lang="en-US" altLang="en-US" sz="2200"/>
              <a:t> called to lead entire Union army</a:t>
            </a:r>
          </a:p>
          <a:p>
            <a:pPr eaLnBrk="1" hangingPunct="1">
              <a:lnSpc>
                <a:spcPct val="90000"/>
              </a:lnSpc>
            </a:pPr>
            <a:endParaRPr lang="en-US" altLang="en-US" sz="2200"/>
          </a:p>
          <a:p>
            <a:pPr eaLnBrk="1" hangingPunct="1">
              <a:lnSpc>
                <a:spcPct val="90000"/>
              </a:lnSpc>
            </a:pPr>
            <a:endParaRPr lang="en-US" altLang="en-US" sz="2200"/>
          </a:p>
        </p:txBody>
      </p:sp>
      <p:sp>
        <p:nvSpPr>
          <p:cNvPr id="101380" name="Rectangle 6"/>
          <p:cNvSpPr>
            <a:spLocks noGrp="1" noChangeArrowheads="1"/>
          </p:cNvSpPr>
          <p:nvPr>
            <p:ph type="body" sz="half" idx="2"/>
          </p:nvPr>
        </p:nvSpPr>
        <p:spPr/>
        <p:txBody>
          <a:bodyPr/>
          <a:lstStyle/>
          <a:p>
            <a:pPr eaLnBrk="1" hangingPunct="1">
              <a:lnSpc>
                <a:spcPct val="90000"/>
              </a:lnSpc>
            </a:pPr>
            <a:endParaRPr lang="en-US" altLang="en-US" sz="2200"/>
          </a:p>
        </p:txBody>
      </p:sp>
      <p:pic>
        <p:nvPicPr>
          <p:cNvPr id="101381" name="Picture 10" descr="6a00d8341c39e853ef010535fbd5dc970c-800w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524000"/>
            <a:ext cx="4267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4238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3" name="Picture 4" descr="battle_of_gettysbur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365124"/>
            <a:ext cx="9144000" cy="6492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595024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15t05"/>
          <p:cNvPicPr preferRelativeResize="0">
            <a:picLocks noChangeAspect="1" noChangeArrowheads="1"/>
          </p:cNvPicPr>
          <p:nvPr/>
        </p:nvPicPr>
        <p:blipFill>
          <a:blip r:embed="rId2">
            <a:lum bright="-12000" contrast="12000"/>
            <a:extLst>
              <a:ext uri="{28A0092B-C50C-407E-A947-70E740481C1C}">
                <a14:useLocalDpi xmlns:a14="http://schemas.microsoft.com/office/drawing/2010/main" val="0"/>
              </a:ext>
            </a:extLst>
          </a:blip>
          <a:srcRect l="1852" t="4550" r="1852" b="5835"/>
          <a:stretch>
            <a:fillRect/>
          </a:stretch>
        </p:blipFill>
        <p:spPr bwMode="auto">
          <a:xfrm>
            <a:off x="2362200" y="1981200"/>
            <a:ext cx="7543800" cy="348138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4019" name="Text Box 3"/>
          <p:cNvSpPr txBox="1">
            <a:spLocks noChangeArrowheads="1"/>
          </p:cNvSpPr>
          <p:nvPr/>
        </p:nvSpPr>
        <p:spPr bwMode="auto">
          <a:xfrm>
            <a:off x="1905000" y="533400"/>
            <a:ext cx="8382000" cy="914400"/>
          </a:xfrm>
          <a:prstGeom prst="rect">
            <a:avLst/>
          </a:prstGeom>
          <a:noFill/>
          <a:ln>
            <a:noFill/>
          </a:ln>
          <a:effectLst>
            <a:outerShdw dist="35921" dir="2700000" algn="ctr" rotWithShape="0">
              <a:srgbClr val="00206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defRPr/>
            </a:pPr>
            <a:r>
              <a:rPr lang="en-US" sz="5400" b="1">
                <a:solidFill>
                  <a:srgbClr val="D42800"/>
                </a:solidFill>
                <a:effectLst>
                  <a:outerShdw blurRad="38100" dist="38100" dir="2700000" algn="tl">
                    <a:srgbClr val="C0C0C0"/>
                  </a:outerShdw>
                </a:effectLst>
                <a:latin typeface="BilboDisplay" pitchFamily="2" charset="0"/>
                <a:cs typeface="Arial" charset="0"/>
              </a:rPr>
              <a:t>Gettysburg Casualties</a:t>
            </a:r>
          </a:p>
        </p:txBody>
      </p:sp>
    </p:spTree>
    <p:extLst>
      <p:ext uri="{BB962C8B-B14F-4D97-AF65-F5344CB8AC3E}">
        <p14:creationId xmlns:p14="http://schemas.microsoft.com/office/powerpoint/2010/main" val="21465826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4"/>
          <p:cNvSpPr>
            <a:spLocks noGrp="1" noChangeArrowheads="1"/>
          </p:cNvSpPr>
          <p:nvPr>
            <p:ph type="title"/>
          </p:nvPr>
        </p:nvSpPr>
        <p:spPr/>
        <p:txBody>
          <a:bodyPr/>
          <a:lstStyle/>
          <a:p>
            <a:pPr eaLnBrk="1" hangingPunct="1"/>
            <a:r>
              <a:rPr lang="en-US" altLang="en-US" smtClean="0"/>
              <a:t>Sherman’s March</a:t>
            </a:r>
          </a:p>
        </p:txBody>
      </p:sp>
      <p:sp>
        <p:nvSpPr>
          <p:cNvPr id="104451" name="Rectangle 5"/>
          <p:cNvSpPr>
            <a:spLocks noGrp="1" noChangeArrowheads="1"/>
          </p:cNvSpPr>
          <p:nvPr>
            <p:ph type="body" sz="half" idx="1"/>
          </p:nvPr>
        </p:nvSpPr>
        <p:spPr>
          <a:xfrm>
            <a:off x="1981200" y="1295400"/>
            <a:ext cx="4038600" cy="5029200"/>
          </a:xfrm>
        </p:spPr>
        <p:txBody>
          <a:bodyPr/>
          <a:lstStyle/>
          <a:p>
            <a:pPr eaLnBrk="1" hangingPunct="1">
              <a:lnSpc>
                <a:spcPct val="80000"/>
              </a:lnSpc>
            </a:pPr>
            <a:r>
              <a:rPr lang="en-US" altLang="en-US" sz="2200" dirty="0"/>
              <a:t>1864</a:t>
            </a:r>
          </a:p>
          <a:p>
            <a:pPr eaLnBrk="1" hangingPunct="1">
              <a:lnSpc>
                <a:spcPct val="80000"/>
              </a:lnSpc>
            </a:pPr>
            <a:r>
              <a:rPr lang="en-US" altLang="en-US" sz="2200" b="1" dirty="0"/>
              <a:t>William Tecumseh Sherman</a:t>
            </a:r>
          </a:p>
          <a:p>
            <a:pPr eaLnBrk="1" hangingPunct="1">
              <a:lnSpc>
                <a:spcPct val="80000"/>
              </a:lnSpc>
            </a:pPr>
            <a:r>
              <a:rPr lang="en-US" altLang="en-US" sz="2200" dirty="0"/>
              <a:t>Sherman’s </a:t>
            </a:r>
            <a:r>
              <a:rPr lang="en-US" altLang="en-US" sz="2200" b="1" dirty="0"/>
              <a:t>“March to the Sea”</a:t>
            </a:r>
          </a:p>
          <a:p>
            <a:pPr eaLnBrk="1" hangingPunct="1">
              <a:lnSpc>
                <a:spcPct val="80000"/>
              </a:lnSpc>
            </a:pPr>
            <a:r>
              <a:rPr lang="en-US" altLang="en-US" sz="2200" b="1" u="sng" dirty="0"/>
              <a:t>Total War-</a:t>
            </a:r>
            <a:r>
              <a:rPr lang="en-US" altLang="en-US" sz="2200" dirty="0"/>
              <a:t> break morale and target civilians who help </a:t>
            </a:r>
          </a:p>
          <a:p>
            <a:pPr eaLnBrk="1" hangingPunct="1">
              <a:lnSpc>
                <a:spcPct val="80000"/>
              </a:lnSpc>
            </a:pPr>
            <a:r>
              <a:rPr lang="en-US" altLang="en-US" sz="2200" dirty="0"/>
              <a:t>“War is hell” </a:t>
            </a:r>
          </a:p>
          <a:p>
            <a:pPr eaLnBrk="1" hangingPunct="1">
              <a:lnSpc>
                <a:spcPct val="80000"/>
              </a:lnSpc>
            </a:pPr>
            <a:r>
              <a:rPr lang="en-US" altLang="en-US" sz="2200" b="1" dirty="0"/>
              <a:t>Scorched Earth </a:t>
            </a:r>
          </a:p>
          <a:p>
            <a:pPr eaLnBrk="1" hangingPunct="1">
              <a:lnSpc>
                <a:spcPct val="80000"/>
              </a:lnSpc>
            </a:pPr>
            <a:r>
              <a:rPr lang="en-US" altLang="en-US" sz="2200" dirty="0"/>
              <a:t>Burning of Atlanta </a:t>
            </a:r>
          </a:p>
          <a:p>
            <a:pPr eaLnBrk="1" hangingPunct="1">
              <a:lnSpc>
                <a:spcPct val="80000"/>
              </a:lnSpc>
            </a:pPr>
            <a:r>
              <a:rPr lang="en-US" altLang="en-US" sz="2200" dirty="0"/>
              <a:t>Destroy South’s will to fight</a:t>
            </a:r>
          </a:p>
          <a:p>
            <a:pPr eaLnBrk="1" hangingPunct="1">
              <a:lnSpc>
                <a:spcPct val="80000"/>
              </a:lnSpc>
            </a:pPr>
            <a:r>
              <a:rPr lang="en-US" altLang="en-US" sz="2200" dirty="0"/>
              <a:t>Grant “The Butcher” continues to pursue Lee in VA </a:t>
            </a:r>
          </a:p>
          <a:p>
            <a:pPr eaLnBrk="1" hangingPunct="1">
              <a:lnSpc>
                <a:spcPct val="80000"/>
              </a:lnSpc>
            </a:pPr>
            <a:r>
              <a:rPr lang="en-US" altLang="en-US" sz="2200" dirty="0"/>
              <a:t>Helps Lincoln win re-election</a:t>
            </a:r>
          </a:p>
          <a:p>
            <a:pPr eaLnBrk="1" hangingPunct="1">
              <a:lnSpc>
                <a:spcPct val="80000"/>
              </a:lnSpc>
            </a:pPr>
            <a:endParaRPr lang="en-US" altLang="en-US" sz="2200" dirty="0"/>
          </a:p>
        </p:txBody>
      </p:sp>
      <p:sp>
        <p:nvSpPr>
          <p:cNvPr id="104452" name="Rectangle 6"/>
          <p:cNvSpPr>
            <a:spLocks noGrp="1" noChangeArrowheads="1"/>
          </p:cNvSpPr>
          <p:nvPr>
            <p:ph type="body" sz="half" idx="2"/>
          </p:nvPr>
        </p:nvSpPr>
        <p:spPr/>
        <p:txBody>
          <a:bodyPr/>
          <a:lstStyle/>
          <a:p>
            <a:pPr eaLnBrk="1" hangingPunct="1">
              <a:lnSpc>
                <a:spcPct val="90000"/>
              </a:lnSpc>
            </a:pPr>
            <a:endParaRPr lang="en-US" altLang="en-US" sz="2600"/>
          </a:p>
        </p:txBody>
      </p:sp>
      <p:pic>
        <p:nvPicPr>
          <p:cNvPr id="104453" name="Picture 8" descr="sherman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295400"/>
            <a:ext cx="4038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0870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9"/>
          <p:cNvSpPr>
            <a:spLocks noGrp="1" noChangeArrowheads="1"/>
          </p:cNvSpPr>
          <p:nvPr>
            <p:ph type="title"/>
          </p:nvPr>
        </p:nvSpPr>
        <p:spPr>
          <a:xfrm>
            <a:off x="1981200" y="277814"/>
            <a:ext cx="8229600" cy="636587"/>
          </a:xfrm>
        </p:spPr>
        <p:txBody>
          <a:bodyPr/>
          <a:lstStyle/>
          <a:p>
            <a:pPr eaLnBrk="1" hangingPunct="1"/>
            <a:r>
              <a:rPr lang="en-US" altLang="en-US" sz="3800" b="1"/>
              <a:t>The Gettysburg Address</a:t>
            </a:r>
            <a:r>
              <a:rPr lang="en-US" altLang="en-US" sz="3800"/>
              <a:t> </a:t>
            </a:r>
          </a:p>
        </p:txBody>
      </p:sp>
      <p:sp>
        <p:nvSpPr>
          <p:cNvPr id="105475" name="Rectangle 10"/>
          <p:cNvSpPr>
            <a:spLocks noGrp="1" noChangeArrowheads="1"/>
          </p:cNvSpPr>
          <p:nvPr>
            <p:ph type="body" idx="1"/>
          </p:nvPr>
        </p:nvSpPr>
        <p:spPr>
          <a:xfrm>
            <a:off x="1752600" y="914400"/>
            <a:ext cx="8915400" cy="5638800"/>
          </a:xfrm>
        </p:spPr>
        <p:txBody>
          <a:bodyPr/>
          <a:lstStyle/>
          <a:p>
            <a:pPr eaLnBrk="1" hangingPunct="1">
              <a:lnSpc>
                <a:spcPct val="80000"/>
              </a:lnSpc>
            </a:pPr>
            <a:r>
              <a:rPr lang="en-US" altLang="en-US" sz="1900"/>
              <a:t>Four score and seven years ago our fathers brought forth on this continent, a new nation, conceived in Liberty, and dedicated to the proposition that all men are created equal. </a:t>
            </a:r>
            <a:br>
              <a:rPr lang="en-US" altLang="en-US" sz="1900"/>
            </a:br>
            <a:r>
              <a:rPr lang="en-US" altLang="en-US" sz="1900"/>
              <a:t/>
            </a:r>
            <a:br>
              <a:rPr lang="en-US" altLang="en-US" sz="1900"/>
            </a:br>
            <a:r>
              <a:rPr lang="en-US" altLang="en-US" sz="1900"/>
              <a:t>Now we are engaged in a great civil war, testing whether that nation, or any nation so conceived and so dedicated, can long endure. We are met on a great battlefield of that war. We have come to dedicate a portion of that field, as a final resting place for those who here gave their lives that that nation might live. It is altogether fitting and proper that we should do this. </a:t>
            </a:r>
            <a:br>
              <a:rPr lang="en-US" altLang="en-US" sz="1900"/>
            </a:br>
            <a:r>
              <a:rPr lang="en-US" altLang="en-US" sz="1900"/>
              <a:t/>
            </a:r>
            <a:br>
              <a:rPr lang="en-US" altLang="en-US" sz="1900"/>
            </a:br>
            <a:r>
              <a:rPr lang="en-US" altLang="en-US" sz="1900"/>
              <a:t>But, in a larger sense, we cannot dedicate—we cannot consecrate—we cannot hallow—this ground. The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us—that from these honored dead we take increased devotion to that cause for which they gave the last full measure of devotion—that we here highly resolve that these dead shall not have died in vain—that this nation, under God, shall have a new birth of freedom— and that government of the people, by the people, for the people, shall not perish from the earth. </a:t>
            </a:r>
          </a:p>
        </p:txBody>
      </p:sp>
    </p:spTree>
    <p:extLst>
      <p:ext uri="{BB962C8B-B14F-4D97-AF65-F5344CB8AC3E}">
        <p14:creationId xmlns:p14="http://schemas.microsoft.com/office/powerpoint/2010/main" val="22037161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endParaRPr lang="en-US" altLang="en-US" smtClean="0"/>
          </a:p>
        </p:txBody>
      </p:sp>
      <p:sp>
        <p:nvSpPr>
          <p:cNvPr id="106499" name="Rectangle 3"/>
          <p:cNvSpPr>
            <a:spLocks noGrp="1" noChangeArrowheads="1"/>
          </p:cNvSpPr>
          <p:nvPr>
            <p:ph type="body" idx="1"/>
          </p:nvPr>
        </p:nvSpPr>
        <p:spPr/>
        <p:txBody>
          <a:bodyPr/>
          <a:lstStyle/>
          <a:p>
            <a:pPr eaLnBrk="1" hangingPunct="1"/>
            <a:endParaRPr lang="en-US" altLang="en-US" smtClean="0"/>
          </a:p>
        </p:txBody>
      </p:sp>
      <p:pic>
        <p:nvPicPr>
          <p:cNvPr id="106500" name="Picture 5" descr="USAH017-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04800"/>
            <a:ext cx="8382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5789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n-US" altLang="en-US" smtClean="0"/>
              <a:t>War ends</a:t>
            </a:r>
          </a:p>
        </p:txBody>
      </p:sp>
      <p:sp>
        <p:nvSpPr>
          <p:cNvPr id="107523" name="Rectangle 4"/>
          <p:cNvSpPr>
            <a:spLocks noGrp="1" noChangeArrowheads="1"/>
          </p:cNvSpPr>
          <p:nvPr>
            <p:ph type="body" sz="half" idx="1"/>
          </p:nvPr>
        </p:nvSpPr>
        <p:spPr/>
        <p:txBody>
          <a:bodyPr/>
          <a:lstStyle/>
          <a:p>
            <a:pPr eaLnBrk="1" hangingPunct="1"/>
            <a:r>
              <a:rPr lang="en-US" altLang="en-US" sz="2200"/>
              <a:t>1864</a:t>
            </a:r>
          </a:p>
          <a:p>
            <a:pPr eaLnBrk="1" hangingPunct="1"/>
            <a:r>
              <a:rPr lang="en-US" altLang="en-US" sz="2200"/>
              <a:t>Lee retreating</a:t>
            </a:r>
          </a:p>
          <a:p>
            <a:pPr eaLnBrk="1" hangingPunct="1"/>
            <a:r>
              <a:rPr lang="en-US" altLang="en-US" sz="2200"/>
              <a:t>Grant always on the attack</a:t>
            </a:r>
          </a:p>
          <a:p>
            <a:pPr eaLnBrk="1" hangingPunct="1"/>
            <a:r>
              <a:rPr lang="en-US" altLang="en-US" sz="2200" b="1"/>
              <a:t>Lincoln</a:t>
            </a:r>
            <a:r>
              <a:rPr lang="en-US" altLang="en-US" sz="2200"/>
              <a:t> wants speedy end to war</a:t>
            </a:r>
          </a:p>
          <a:p>
            <a:pPr eaLnBrk="1" hangingPunct="1"/>
            <a:r>
              <a:rPr lang="en-US" altLang="en-US" sz="2200"/>
              <a:t>April 1865</a:t>
            </a:r>
          </a:p>
          <a:p>
            <a:pPr eaLnBrk="1" hangingPunct="1"/>
            <a:r>
              <a:rPr lang="en-US" altLang="en-US" sz="2200"/>
              <a:t>Grant surrounds Lee at </a:t>
            </a:r>
            <a:r>
              <a:rPr lang="en-US" altLang="en-US" sz="2200" b="1" u="sng"/>
              <a:t>Appomattox court House</a:t>
            </a:r>
          </a:p>
          <a:p>
            <a:pPr eaLnBrk="1" hangingPunct="1"/>
            <a:r>
              <a:rPr lang="en-US" altLang="en-US" sz="2200"/>
              <a:t>Just outside Richmond</a:t>
            </a:r>
          </a:p>
          <a:p>
            <a:pPr eaLnBrk="1" hangingPunct="1"/>
            <a:r>
              <a:rPr lang="en-US" altLang="en-US" sz="2200"/>
              <a:t>Lincoln is generous </a:t>
            </a:r>
          </a:p>
          <a:p>
            <a:pPr eaLnBrk="1" hangingPunct="1"/>
            <a:r>
              <a:rPr lang="en-US" altLang="en-US" sz="2200"/>
              <a:t>Will be our brothers again</a:t>
            </a:r>
          </a:p>
        </p:txBody>
      </p:sp>
      <p:sp>
        <p:nvSpPr>
          <p:cNvPr id="107524" name="Rectangle 5"/>
          <p:cNvSpPr>
            <a:spLocks noGrp="1" noChangeArrowheads="1"/>
          </p:cNvSpPr>
          <p:nvPr>
            <p:ph type="body" sz="half" idx="2"/>
          </p:nvPr>
        </p:nvSpPr>
        <p:spPr/>
        <p:txBody>
          <a:bodyPr/>
          <a:lstStyle/>
          <a:p>
            <a:pPr eaLnBrk="1" hangingPunct="1">
              <a:lnSpc>
                <a:spcPct val="90000"/>
              </a:lnSpc>
            </a:pPr>
            <a:endParaRPr lang="en-US" altLang="en-US" sz="2600"/>
          </a:p>
        </p:txBody>
      </p:sp>
      <p:pic>
        <p:nvPicPr>
          <p:cNvPr id="107525" name="Picture 7" descr="Rocco%20Surren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1371600"/>
            <a:ext cx="425767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266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304690_m_15_08"/>
          <p:cNvPicPr preferRelativeResize="0">
            <a:picLocks noChangeAspect="1" noChangeArrowheads="1"/>
          </p:cNvPicPr>
          <p:nvPr/>
        </p:nvPicPr>
        <p:blipFill>
          <a:blip r:embed="rId2">
            <a:lum bright="-12000" contrast="18000"/>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47" name="Picture 3" descr="blink_an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5181600"/>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9193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ext Box 2"/>
          <p:cNvSpPr txBox="1">
            <a:spLocks noChangeArrowheads="1"/>
          </p:cNvSpPr>
          <p:nvPr/>
        </p:nvSpPr>
        <p:spPr bwMode="auto">
          <a:xfrm>
            <a:off x="1905000" y="381001"/>
            <a:ext cx="8382000" cy="11906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defRPr/>
            </a:pPr>
            <a:r>
              <a:rPr lang="en-US" sz="3600" b="1">
                <a:solidFill>
                  <a:srgbClr val="D42800"/>
                </a:solidFill>
                <a:effectLst>
                  <a:outerShdw blurRad="38100" dist="38100" dir="2700000" algn="tl">
                    <a:srgbClr val="C0C0C0"/>
                  </a:outerShdw>
                </a:effectLst>
                <a:latin typeface="BilboDisplay" pitchFamily="2" charset="0"/>
                <a:cs typeface="Arial" charset="0"/>
              </a:rPr>
              <a:t>Civil War Casualties</a:t>
            </a:r>
            <a:br>
              <a:rPr lang="en-US" sz="3600" b="1">
                <a:solidFill>
                  <a:srgbClr val="D42800"/>
                </a:solidFill>
                <a:effectLst>
                  <a:outerShdw blurRad="38100" dist="38100" dir="2700000" algn="tl">
                    <a:srgbClr val="C0C0C0"/>
                  </a:outerShdw>
                </a:effectLst>
                <a:latin typeface="BilboDisplay" pitchFamily="2" charset="0"/>
                <a:cs typeface="Arial" charset="0"/>
              </a:rPr>
            </a:br>
            <a:r>
              <a:rPr lang="en-US" sz="3600" b="1">
                <a:solidFill>
                  <a:srgbClr val="D42800"/>
                </a:solidFill>
                <a:effectLst>
                  <a:outerShdw blurRad="38100" dist="38100" dir="2700000" algn="tl">
                    <a:srgbClr val="C0C0C0"/>
                  </a:outerShdw>
                </a:effectLst>
                <a:latin typeface="BilboDisplay" pitchFamily="2" charset="0"/>
                <a:cs typeface="Arial" charset="0"/>
              </a:rPr>
              <a:t>in Comparison to Other Wars</a:t>
            </a:r>
          </a:p>
        </p:txBody>
      </p:sp>
      <p:pic>
        <p:nvPicPr>
          <p:cNvPr id="109571" name="Picture 3" descr="304690_la_15_03"/>
          <p:cNvPicPr>
            <a:picLocks noChangeAspect="1" noChangeArrowheads="1"/>
          </p:cNvPicPr>
          <p:nvPr/>
        </p:nvPicPr>
        <p:blipFill>
          <a:blip r:embed="rId2">
            <a:lum bright="-12000" contrast="18000"/>
            <a:extLst>
              <a:ext uri="{28A0092B-C50C-407E-A947-70E740481C1C}">
                <a14:useLocalDpi xmlns:a14="http://schemas.microsoft.com/office/drawing/2010/main" val="0"/>
              </a:ext>
            </a:extLst>
          </a:blip>
          <a:srcRect/>
          <a:stretch>
            <a:fillRect/>
          </a:stretch>
        </p:blipFill>
        <p:spPr bwMode="auto">
          <a:xfrm>
            <a:off x="1981200" y="1905001"/>
            <a:ext cx="8382000" cy="4625975"/>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0912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4"/>
          <p:cNvSpPr>
            <a:spLocks noGrp="1" noChangeArrowheads="1"/>
          </p:cNvSpPr>
          <p:nvPr>
            <p:ph type="title"/>
          </p:nvPr>
        </p:nvSpPr>
        <p:spPr/>
        <p:txBody>
          <a:bodyPr/>
          <a:lstStyle/>
          <a:p>
            <a:pPr eaLnBrk="1" hangingPunct="1"/>
            <a:r>
              <a:rPr lang="en-US" altLang="en-US" smtClean="0"/>
              <a:t>War</a:t>
            </a:r>
          </a:p>
        </p:txBody>
      </p:sp>
      <p:sp>
        <p:nvSpPr>
          <p:cNvPr id="110595" name="Rectangle 3"/>
          <p:cNvSpPr>
            <a:spLocks noGrp="1" noChangeArrowheads="1"/>
          </p:cNvSpPr>
          <p:nvPr>
            <p:ph type="body" sz="half" idx="1"/>
          </p:nvPr>
        </p:nvSpPr>
        <p:spPr/>
        <p:txBody>
          <a:bodyPr/>
          <a:lstStyle/>
          <a:p>
            <a:pPr eaLnBrk="1" hangingPunct="1"/>
            <a:r>
              <a:rPr lang="en-US" altLang="en-US" sz="2600"/>
              <a:t>Modern warfare</a:t>
            </a:r>
          </a:p>
          <a:p>
            <a:pPr eaLnBrk="1" hangingPunct="1"/>
            <a:r>
              <a:rPr lang="en-US" altLang="en-US" sz="2600"/>
              <a:t>Riffles and mini-balls</a:t>
            </a:r>
          </a:p>
          <a:p>
            <a:pPr eaLnBrk="1" hangingPunct="1"/>
            <a:r>
              <a:rPr lang="en-US" altLang="en-US" sz="2600"/>
              <a:t>Trench warfare</a:t>
            </a:r>
          </a:p>
          <a:p>
            <a:pPr eaLnBrk="1" hangingPunct="1"/>
            <a:r>
              <a:rPr lang="en-US" altLang="en-US" sz="2600"/>
              <a:t>Grenades</a:t>
            </a:r>
          </a:p>
          <a:p>
            <a:pPr eaLnBrk="1" hangingPunct="1"/>
            <a:r>
              <a:rPr lang="en-US" altLang="en-US" sz="2600"/>
              <a:t>Submarines</a:t>
            </a:r>
          </a:p>
          <a:p>
            <a:pPr eaLnBrk="1" hangingPunct="1"/>
            <a:r>
              <a:rPr lang="en-US" altLang="en-US" sz="2600"/>
              <a:t>Iron ships</a:t>
            </a:r>
          </a:p>
          <a:p>
            <a:pPr eaLnBrk="1" hangingPunct="1"/>
            <a:r>
              <a:rPr lang="en-US" altLang="en-US" sz="2600" b="1"/>
              <a:t>Andersonville</a:t>
            </a:r>
          </a:p>
        </p:txBody>
      </p:sp>
      <p:pic>
        <p:nvPicPr>
          <p:cNvPr id="110596" name="Picture 6"/>
          <p:cNvPicPr>
            <a:picLocks noGrp="1"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a:xfrm>
            <a:off x="5562600" y="914400"/>
            <a:ext cx="4724400" cy="5208588"/>
          </a:xfrm>
          <a:noFill/>
        </p:spPr>
      </p:pic>
    </p:spTree>
    <p:extLst>
      <p:ext uri="{BB962C8B-B14F-4D97-AF65-F5344CB8AC3E}">
        <p14:creationId xmlns:p14="http://schemas.microsoft.com/office/powerpoint/2010/main" val="22693360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r>
              <a:rPr lang="en-US" altLang="en-US" smtClean="0"/>
              <a:t>Legacy of War</a:t>
            </a:r>
          </a:p>
        </p:txBody>
      </p:sp>
      <p:sp>
        <p:nvSpPr>
          <p:cNvPr id="111619" name="Rectangle 3"/>
          <p:cNvSpPr>
            <a:spLocks noGrp="1" noChangeArrowheads="1"/>
          </p:cNvSpPr>
          <p:nvPr>
            <p:ph type="body" sz="half" idx="1"/>
          </p:nvPr>
        </p:nvSpPr>
        <p:spPr/>
        <p:txBody>
          <a:bodyPr>
            <a:normAutofit lnSpcReduction="10000"/>
          </a:bodyPr>
          <a:lstStyle/>
          <a:p>
            <a:pPr eaLnBrk="1" hangingPunct="1">
              <a:lnSpc>
                <a:spcPct val="90000"/>
              </a:lnSpc>
            </a:pPr>
            <a:r>
              <a:rPr lang="en-US" altLang="en-US" sz="2000" b="1"/>
              <a:t>Federal Government</a:t>
            </a:r>
            <a:r>
              <a:rPr lang="en-US" altLang="en-US" sz="2000"/>
              <a:t> Supremacy</a:t>
            </a:r>
          </a:p>
          <a:p>
            <a:pPr eaLnBrk="1" hangingPunct="1">
              <a:lnSpc>
                <a:spcPct val="90000"/>
              </a:lnSpc>
            </a:pPr>
            <a:r>
              <a:rPr lang="en-US" altLang="en-US" sz="2000"/>
              <a:t>Income taxes</a:t>
            </a:r>
          </a:p>
          <a:p>
            <a:pPr eaLnBrk="1" hangingPunct="1">
              <a:lnSpc>
                <a:spcPct val="90000"/>
              </a:lnSpc>
            </a:pPr>
            <a:r>
              <a:rPr lang="en-US" altLang="en-US" sz="2000"/>
              <a:t>Draft</a:t>
            </a:r>
          </a:p>
          <a:p>
            <a:pPr eaLnBrk="1" hangingPunct="1">
              <a:lnSpc>
                <a:spcPct val="90000"/>
              </a:lnSpc>
            </a:pPr>
            <a:r>
              <a:rPr lang="en-US" altLang="en-US" sz="2000"/>
              <a:t>Civil liberties suppressed during war time</a:t>
            </a:r>
          </a:p>
          <a:p>
            <a:pPr eaLnBrk="1" hangingPunct="1">
              <a:lnSpc>
                <a:spcPct val="90000"/>
              </a:lnSpc>
            </a:pPr>
            <a:r>
              <a:rPr lang="en-US" altLang="en-US" sz="2000" b="1" u="sng"/>
              <a:t>Southern economy wrecked</a:t>
            </a:r>
            <a:r>
              <a:rPr lang="en-US" altLang="en-US" sz="2000"/>
              <a:t> for over fifty years</a:t>
            </a:r>
          </a:p>
          <a:p>
            <a:pPr eaLnBrk="1" hangingPunct="1">
              <a:lnSpc>
                <a:spcPct val="90000"/>
              </a:lnSpc>
            </a:pPr>
            <a:r>
              <a:rPr lang="en-US" altLang="en-US" sz="2000"/>
              <a:t>Must be rebuilt</a:t>
            </a:r>
          </a:p>
          <a:p>
            <a:pPr eaLnBrk="1" hangingPunct="1">
              <a:lnSpc>
                <a:spcPct val="90000"/>
              </a:lnSpc>
            </a:pPr>
            <a:r>
              <a:rPr lang="en-US" altLang="en-US" sz="2000"/>
              <a:t>North gets stronger </a:t>
            </a:r>
          </a:p>
          <a:p>
            <a:pPr eaLnBrk="1" hangingPunct="1">
              <a:lnSpc>
                <a:spcPct val="90000"/>
              </a:lnSpc>
            </a:pPr>
            <a:r>
              <a:rPr lang="en-US" altLang="en-US" sz="2000"/>
              <a:t>600,000 dead</a:t>
            </a:r>
          </a:p>
          <a:p>
            <a:pPr eaLnBrk="1" hangingPunct="1">
              <a:lnSpc>
                <a:spcPct val="90000"/>
              </a:lnSpc>
            </a:pPr>
            <a:r>
              <a:rPr lang="en-US" altLang="en-US" sz="2000"/>
              <a:t>½ million wounded</a:t>
            </a:r>
          </a:p>
          <a:p>
            <a:pPr eaLnBrk="1" hangingPunct="1">
              <a:lnSpc>
                <a:spcPct val="90000"/>
              </a:lnSpc>
            </a:pPr>
            <a:r>
              <a:rPr lang="en-US" altLang="en-US" sz="2000"/>
              <a:t>$20 Billion- 5x that spent in the previous 80 years</a:t>
            </a:r>
          </a:p>
          <a:p>
            <a:pPr eaLnBrk="1" hangingPunct="1">
              <a:lnSpc>
                <a:spcPct val="90000"/>
              </a:lnSpc>
            </a:pPr>
            <a:endParaRPr lang="en-US" altLang="en-US" sz="2000"/>
          </a:p>
        </p:txBody>
      </p:sp>
      <p:pic>
        <p:nvPicPr>
          <p:cNvPr id="111620" name="Picture 4"/>
          <p:cNvPicPr>
            <a:picLocks noGrp="1"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5607915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en-US" altLang="en-US" smtClean="0"/>
              <a:t>War Politics</a:t>
            </a:r>
          </a:p>
        </p:txBody>
      </p:sp>
      <p:sp>
        <p:nvSpPr>
          <p:cNvPr id="112643" name="Rectangle 3"/>
          <p:cNvSpPr>
            <a:spLocks noGrp="1" noChangeArrowheads="1"/>
          </p:cNvSpPr>
          <p:nvPr>
            <p:ph type="body" sz="half" idx="1"/>
          </p:nvPr>
        </p:nvSpPr>
        <p:spPr>
          <a:xfrm>
            <a:off x="1981200" y="1371601"/>
            <a:ext cx="4038600" cy="4759325"/>
          </a:xfrm>
        </p:spPr>
        <p:txBody>
          <a:bodyPr/>
          <a:lstStyle/>
          <a:p>
            <a:pPr eaLnBrk="1" hangingPunct="1">
              <a:lnSpc>
                <a:spcPct val="90000"/>
              </a:lnSpc>
            </a:pPr>
            <a:r>
              <a:rPr lang="en-US" altLang="en-US" sz="2200" b="1" u="sng"/>
              <a:t>13</a:t>
            </a:r>
            <a:r>
              <a:rPr lang="en-US" altLang="en-US" sz="2200" b="1" u="sng" baseline="30000"/>
              <a:t>th</a:t>
            </a:r>
            <a:r>
              <a:rPr lang="en-US" altLang="en-US" sz="2200" b="1" u="sng"/>
              <a:t> amendment-</a:t>
            </a:r>
            <a:r>
              <a:rPr lang="en-US" altLang="en-US" sz="2200"/>
              <a:t> bans slavery</a:t>
            </a:r>
          </a:p>
          <a:p>
            <a:pPr eaLnBrk="1" hangingPunct="1">
              <a:lnSpc>
                <a:spcPct val="90000"/>
              </a:lnSpc>
            </a:pPr>
            <a:r>
              <a:rPr lang="en-US" altLang="en-US" sz="2200"/>
              <a:t>Soldiers return home</a:t>
            </a:r>
          </a:p>
          <a:p>
            <a:pPr eaLnBrk="1" hangingPunct="1">
              <a:lnSpc>
                <a:spcPct val="90000"/>
              </a:lnSpc>
            </a:pPr>
            <a:r>
              <a:rPr lang="en-US" altLang="en-US" sz="2200"/>
              <a:t>Urban population growth</a:t>
            </a:r>
          </a:p>
          <a:p>
            <a:pPr eaLnBrk="1" hangingPunct="1">
              <a:lnSpc>
                <a:spcPct val="90000"/>
              </a:lnSpc>
            </a:pPr>
            <a:r>
              <a:rPr lang="en-US" altLang="en-US" sz="2200"/>
              <a:t>Lincoln wanted a forgiving peace to the South to restore Union</a:t>
            </a:r>
          </a:p>
          <a:p>
            <a:pPr eaLnBrk="1" hangingPunct="1">
              <a:lnSpc>
                <a:spcPct val="90000"/>
              </a:lnSpc>
            </a:pPr>
            <a:r>
              <a:rPr lang="en-US" altLang="en-US" sz="2200"/>
              <a:t>Lincoln assassinated at </a:t>
            </a:r>
            <a:r>
              <a:rPr lang="en-US" altLang="en-US" sz="2200" b="1" u="sng"/>
              <a:t>Ford’s Theatre</a:t>
            </a:r>
            <a:r>
              <a:rPr lang="en-US" altLang="en-US" sz="2200"/>
              <a:t> 5 days after war ends</a:t>
            </a:r>
          </a:p>
          <a:p>
            <a:pPr eaLnBrk="1" hangingPunct="1">
              <a:lnSpc>
                <a:spcPct val="90000"/>
              </a:lnSpc>
            </a:pPr>
            <a:r>
              <a:rPr lang="en-US" altLang="en-US" sz="2200" b="1" u="sng"/>
              <a:t>John Wilkes Booth</a:t>
            </a:r>
          </a:p>
          <a:p>
            <a:pPr eaLnBrk="1" hangingPunct="1">
              <a:lnSpc>
                <a:spcPct val="90000"/>
              </a:lnSpc>
            </a:pPr>
            <a:r>
              <a:rPr lang="en-US" altLang="en-US" sz="2200" u="sng"/>
              <a:t>1</a:t>
            </a:r>
            <a:r>
              <a:rPr lang="en-US" altLang="en-US" sz="2200" u="sng" baseline="30000"/>
              <a:t>st</a:t>
            </a:r>
            <a:r>
              <a:rPr lang="en-US" altLang="en-US" sz="2200" u="sng"/>
              <a:t> assassination of a President </a:t>
            </a:r>
          </a:p>
        </p:txBody>
      </p:sp>
      <p:pic>
        <p:nvPicPr>
          <p:cNvPr id="112644" name="Picture 4"/>
          <p:cNvPicPr>
            <a:picLocks noGrp="1"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a:xfrm>
            <a:off x="5943600" y="1219200"/>
            <a:ext cx="4267200" cy="5257800"/>
          </a:xfrm>
        </p:spPr>
      </p:pic>
    </p:spTree>
    <p:extLst>
      <p:ext uri="{BB962C8B-B14F-4D97-AF65-F5344CB8AC3E}">
        <p14:creationId xmlns:p14="http://schemas.microsoft.com/office/powerpoint/2010/main" val="11255663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876</Words>
  <Application>Microsoft Office PowerPoint</Application>
  <PresentationFormat>Widescreen</PresentationFormat>
  <Paragraphs>177</Paragraphs>
  <Slides>42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BilboDisplay</vt:lpstr>
      <vt:lpstr>Calibri</vt:lpstr>
      <vt:lpstr>Calibri Light</vt:lpstr>
      <vt:lpstr>Verdana</vt:lpstr>
      <vt:lpstr>Wingdings</vt:lpstr>
      <vt:lpstr>Wrangler</vt:lpstr>
      <vt:lpstr>Office Theme</vt:lpstr>
      <vt:lpstr>Unit One:  The Civil War</vt:lpstr>
      <vt:lpstr>Development of Political Parties </vt:lpstr>
      <vt:lpstr>Lincoln-Douglas Debates </vt:lpstr>
      <vt:lpstr>Lincoln gains fame over debates </vt:lpstr>
      <vt:lpstr>PowerPoint Presentation</vt:lpstr>
      <vt:lpstr>John Brown’s Raid-1859</vt:lpstr>
      <vt:lpstr>Southern Secession and 1860 Election</vt:lpstr>
      <vt:lpstr>1860 Election</vt:lpstr>
      <vt:lpstr>Lincoln’s Inauguration- March 1861 after Secession </vt:lpstr>
      <vt:lpstr>PowerPoint Presentation</vt:lpstr>
      <vt:lpstr>PowerPoint Presentation</vt:lpstr>
      <vt:lpstr>PowerPoint Presentation</vt:lpstr>
      <vt:lpstr>Stars and Bars vs. Stars and Stripes- Civil War Begins</vt:lpstr>
      <vt:lpstr>Advantages and Strategies </vt:lpstr>
      <vt:lpstr>PowerPoint Presentation</vt:lpstr>
      <vt:lpstr>PowerPoint Presentation</vt:lpstr>
      <vt:lpstr>PowerPoint Presentation</vt:lpstr>
      <vt:lpstr>Civil War</vt:lpstr>
      <vt:lpstr>PowerPoint Presentation</vt:lpstr>
      <vt:lpstr>War Politics </vt:lpstr>
      <vt:lpstr>PowerPoint Presentation</vt:lpstr>
      <vt:lpstr>Civil War</vt:lpstr>
      <vt:lpstr>PowerPoint Presentation</vt:lpstr>
      <vt:lpstr>PowerPoint Presentation</vt:lpstr>
      <vt:lpstr>The Battle of the Ironclads, March, 1862</vt:lpstr>
      <vt:lpstr>Battle of Antietam</vt:lpstr>
      <vt:lpstr>PowerPoint Presentation</vt:lpstr>
      <vt:lpstr>PowerPoint Presentation</vt:lpstr>
      <vt:lpstr>Confederate Victories</vt:lpstr>
      <vt:lpstr>PowerPoint Presentation</vt:lpstr>
      <vt:lpstr>Gettysburg </vt:lpstr>
      <vt:lpstr>PowerPoint Presentation</vt:lpstr>
      <vt:lpstr>PowerPoint Presentation</vt:lpstr>
      <vt:lpstr>Sherman’s March</vt:lpstr>
      <vt:lpstr>The Gettysburg Address </vt:lpstr>
      <vt:lpstr>PowerPoint Presentation</vt:lpstr>
      <vt:lpstr>War ends</vt:lpstr>
      <vt:lpstr>PowerPoint Presentation</vt:lpstr>
      <vt:lpstr>PowerPoint Presentation</vt:lpstr>
      <vt:lpstr>War</vt:lpstr>
      <vt:lpstr>Legacy of War</vt:lpstr>
      <vt:lpstr>War Politics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One:  The Civil War</dc:title>
  <dc:creator>Michael Tomberlin</dc:creator>
  <cp:lastModifiedBy>Michael Tomberlin</cp:lastModifiedBy>
  <cp:revision>1</cp:revision>
  <dcterms:created xsi:type="dcterms:W3CDTF">2017-01-25T18:57:42Z</dcterms:created>
  <dcterms:modified xsi:type="dcterms:W3CDTF">2017-06-08T18:18:58Z</dcterms:modified>
</cp:coreProperties>
</file>