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 varScale="1">
        <p:scale>
          <a:sx n="73" d="100"/>
          <a:sy n="73" d="100"/>
        </p:scale>
        <p:origin x="6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52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14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35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1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7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1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0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8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6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6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879F3-1DA8-422A-B385-003E3BB4A430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9E12E-4DC3-4B64-8138-8CAD80D0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4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 FOUR – INDUSTRIALISM,LABOR, and IMMIGRATION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84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Industrial Development	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066801"/>
            <a:ext cx="41910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1880- U.S. industrial world leader in producing goods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Labor force-immigrants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Coal supply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Iron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/>
              <a:t>Edwin Drake- </a:t>
            </a:r>
            <a:r>
              <a:rPr lang="en-US" altLang="en-US" sz="2600"/>
              <a:t>discovers </a:t>
            </a:r>
            <a:r>
              <a:rPr lang="en-US" altLang="en-US" sz="2600" b="1" u="sng"/>
              <a:t>Oil </a:t>
            </a:r>
            <a:r>
              <a:rPr lang="en-US" altLang="en-US" sz="2600" u="sng"/>
              <a:t>in U.S.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Railroads- Public $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Laissez- Faire Govt.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High tariffs on U.S. goods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15053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1143001"/>
            <a:ext cx="4191000" cy="4987925"/>
          </a:xfrm>
        </p:spPr>
      </p:pic>
    </p:spTree>
    <p:extLst>
      <p:ext uri="{BB962C8B-B14F-4D97-AF65-F5344CB8AC3E}">
        <p14:creationId xmlns:p14="http://schemas.microsoft.com/office/powerpoint/2010/main" val="14840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Innovations and Entrepreneurs 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066801"/>
            <a:ext cx="42672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Late 1800’s- inventions explode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Telephone- Alexander Graham Bell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Light Bulb/ Phonograph- Thomas Edison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Electric Power-</a:t>
            </a:r>
            <a:r>
              <a:rPr lang="en-US" altLang="en-US" sz="2000"/>
              <a:t> Nikola Tesla (AC power)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Radio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Bessemer Process- Carnegie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Typewriter-</a:t>
            </a:r>
            <a:r>
              <a:rPr lang="en-US" altLang="en-US" sz="2000"/>
              <a:t> Christopher Sholes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Photography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Motion Pictures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Retail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Canned foods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2</a:t>
            </a:r>
            <a:r>
              <a:rPr lang="en-US" altLang="en-US" sz="2000" baseline="30000"/>
              <a:t>nd</a:t>
            </a:r>
            <a:r>
              <a:rPr lang="en-US" altLang="en-US" sz="2000"/>
              <a:t> Industrial Revolution</a:t>
            </a:r>
          </a:p>
        </p:txBody>
      </p:sp>
      <p:pic>
        <p:nvPicPr>
          <p:cNvPr id="15155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3276601"/>
            <a:ext cx="4038600" cy="2854325"/>
          </a:xfrm>
        </p:spPr>
      </p:pic>
      <p:pic>
        <p:nvPicPr>
          <p:cNvPr id="151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838200"/>
            <a:ext cx="390525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11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Entrepreneurs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0"/>
            <a:ext cx="4038600" cy="5181600"/>
          </a:xfrm>
        </p:spPr>
        <p:txBody>
          <a:bodyPr/>
          <a:lstStyle/>
          <a:p>
            <a:pPr eaLnBrk="1" hangingPunct="1"/>
            <a:r>
              <a:rPr lang="en-US" altLang="en-US" sz="2200" b="1"/>
              <a:t>John D. Rockefeller-</a:t>
            </a:r>
            <a:r>
              <a:rPr lang="en-US" altLang="en-US" sz="2200"/>
              <a:t> </a:t>
            </a:r>
            <a:r>
              <a:rPr lang="en-US" altLang="en-US" sz="2200" b="1" u="sng"/>
              <a:t>Standard Oil Company</a:t>
            </a:r>
          </a:p>
          <a:p>
            <a:pPr eaLnBrk="1" hangingPunct="1"/>
            <a:r>
              <a:rPr lang="en-US" altLang="en-US" sz="2200" b="1"/>
              <a:t>Andrew Carnegie- </a:t>
            </a:r>
            <a:r>
              <a:rPr lang="en-US" altLang="en-US" sz="2200" b="1" u="sng"/>
              <a:t>Carnegie Steel</a:t>
            </a:r>
          </a:p>
          <a:p>
            <a:pPr eaLnBrk="1" hangingPunct="1"/>
            <a:r>
              <a:rPr lang="en-US" altLang="en-US" sz="2200" b="1"/>
              <a:t>J.P. Morgan- </a:t>
            </a:r>
            <a:r>
              <a:rPr lang="en-US" altLang="en-US" sz="2200" b="1" u="sng"/>
              <a:t>U.S. Steel</a:t>
            </a:r>
          </a:p>
          <a:p>
            <a:pPr eaLnBrk="1" hangingPunct="1"/>
            <a:r>
              <a:rPr lang="en-US" altLang="en-US" sz="2200" b="1"/>
              <a:t>Cornelius Vanderbilt- </a:t>
            </a:r>
            <a:r>
              <a:rPr lang="en-US" altLang="en-US" sz="2200" b="1" u="sng"/>
              <a:t>Railroads</a:t>
            </a:r>
          </a:p>
          <a:p>
            <a:pPr eaLnBrk="1" hangingPunct="1"/>
            <a:r>
              <a:rPr lang="en-US" altLang="en-US" sz="2200"/>
              <a:t>James Duke- Tobacco-electric power</a:t>
            </a:r>
          </a:p>
          <a:p>
            <a:pPr eaLnBrk="1" hangingPunct="1"/>
            <a:r>
              <a:rPr lang="en-US" altLang="en-US" sz="2200" b="1"/>
              <a:t>George Westinghouse-</a:t>
            </a:r>
            <a:r>
              <a:rPr lang="en-US" altLang="en-US" sz="2200"/>
              <a:t> electric power</a:t>
            </a:r>
            <a:endParaRPr lang="en-US" altLang="en-US" sz="2200" b="1"/>
          </a:p>
        </p:txBody>
      </p:sp>
      <p:pic>
        <p:nvPicPr>
          <p:cNvPr id="15258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1143001"/>
            <a:ext cx="4267200" cy="4987925"/>
          </a:xfrm>
        </p:spPr>
      </p:pic>
    </p:spTree>
    <p:extLst>
      <p:ext uri="{BB962C8B-B14F-4D97-AF65-F5344CB8AC3E}">
        <p14:creationId xmlns:p14="http://schemas.microsoft.com/office/powerpoint/2010/main" val="41938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Railroads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0"/>
            <a:ext cx="4038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Iron Horse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Standardization of time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Transcontinental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Urban areas grow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Company Towns- George Pullman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Makes RR carts in Illinois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Strikes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Scandals- </a:t>
            </a:r>
            <a:r>
              <a:rPr lang="en-US" altLang="en-US" sz="2200" u="sng"/>
              <a:t>Credit Mobilier</a:t>
            </a:r>
            <a:r>
              <a:rPr lang="en-US" altLang="en-US" sz="22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Govt. and fraud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Abuses leads to Granger Laws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Interstate Commerce Act- creates ICC</a:t>
            </a:r>
            <a:r>
              <a:rPr lang="en-US" altLang="en-US" sz="2200"/>
              <a:t> (1887) to regulate business</a:t>
            </a:r>
          </a:p>
        </p:txBody>
      </p:sp>
      <p:pic>
        <p:nvPicPr>
          <p:cNvPr id="153604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219201"/>
            <a:ext cx="4038600" cy="4911725"/>
          </a:xfrm>
        </p:spPr>
      </p:pic>
    </p:spTree>
    <p:extLst>
      <p:ext uri="{BB962C8B-B14F-4D97-AF65-F5344CB8AC3E}">
        <p14:creationId xmlns:p14="http://schemas.microsoft.com/office/powerpoint/2010/main" val="1020208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57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Growth of Big Business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90601"/>
            <a:ext cx="4267200" cy="5135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Corporations emerge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u="sng"/>
              <a:t>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Limited liability- stocks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Mass production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More efficient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Manager-workers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Productivity- studies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i="1"/>
              <a:t>Frederick Taylor</a:t>
            </a:r>
            <a:r>
              <a:rPr lang="en-US" altLang="en-US" sz="2600"/>
              <a:t>-”Taylorism”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u="sng"/>
              <a:t>Disadvantages: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Unfair competition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Corruption and bribery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Destroy Labor Unions</a:t>
            </a:r>
          </a:p>
        </p:txBody>
      </p:sp>
      <p:pic>
        <p:nvPicPr>
          <p:cNvPr id="154628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990600"/>
            <a:ext cx="1981200" cy="3352800"/>
          </a:xfrm>
        </p:spPr>
      </p:pic>
      <p:pic>
        <p:nvPicPr>
          <p:cNvPr id="1546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990600"/>
            <a:ext cx="2676525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6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495800"/>
            <a:ext cx="17145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6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1" y="4572000"/>
            <a:ext cx="2347913" cy="144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49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Social Darwinism 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066801"/>
            <a:ext cx="4191000" cy="5064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New Theory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Based on Darwin’s Theory of Evolution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“Survival of the Fittest”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Apply this business world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Best business survive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Justifies wealth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“</a:t>
            </a:r>
            <a:r>
              <a:rPr lang="en-US" altLang="en-US" sz="2200" b="1"/>
              <a:t>Gospel of Wealth</a:t>
            </a:r>
            <a:r>
              <a:rPr lang="en-US" altLang="en-US" sz="2200"/>
              <a:t>”- Carnegie writes this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Give to worthy causes-philanthropy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Horatio Alger- Dime Novels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Rags to Riches- “American Dream”</a:t>
            </a:r>
          </a:p>
        </p:txBody>
      </p:sp>
      <p:pic>
        <p:nvPicPr>
          <p:cNvPr id="15565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990601"/>
            <a:ext cx="4038600" cy="5140325"/>
          </a:xfrm>
        </p:spPr>
      </p:pic>
    </p:spTree>
    <p:extLst>
      <p:ext uri="{BB962C8B-B14F-4D97-AF65-F5344CB8AC3E}">
        <p14:creationId xmlns:p14="http://schemas.microsoft.com/office/powerpoint/2010/main" val="2889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Types of Big Business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990601"/>
            <a:ext cx="4191000" cy="5140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Monopoly-</a:t>
            </a:r>
            <a:r>
              <a:rPr lang="en-US" altLang="en-US" sz="2000"/>
              <a:t> one business controls most of the supply of a product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Trust-</a:t>
            </a:r>
            <a:r>
              <a:rPr lang="en-US" altLang="en-US" sz="2000"/>
              <a:t> when several businesses act as one under the control of directors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Merger</a:t>
            </a:r>
            <a:r>
              <a:rPr lang="en-US" altLang="en-US" sz="2000" b="1"/>
              <a:t>- </a:t>
            </a:r>
            <a:r>
              <a:rPr lang="en-US" altLang="en-US" sz="2000"/>
              <a:t>businesses come together to become one larger business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Horizontal vs. Vertical Integration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Horizontal- </a:t>
            </a:r>
            <a:r>
              <a:rPr lang="en-US" altLang="en-US" sz="2000"/>
              <a:t>type of monopoly formed by controlling all of the same type of business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Vertical-</a:t>
            </a:r>
            <a:r>
              <a:rPr lang="en-US" altLang="en-US" sz="2000"/>
              <a:t> monopoly by controlling businesses related to the primary business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pic>
        <p:nvPicPr>
          <p:cNvPr id="15667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914401"/>
            <a:ext cx="4038600" cy="5216525"/>
          </a:xfrm>
        </p:spPr>
      </p:pic>
    </p:spTree>
    <p:extLst>
      <p:ext uri="{BB962C8B-B14F-4D97-AF65-F5344CB8AC3E}">
        <p14:creationId xmlns:p14="http://schemas.microsoft.com/office/powerpoint/2010/main" val="4226008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Standard Oil</a:t>
            </a:r>
          </a:p>
        </p:txBody>
      </p:sp>
      <p:pic>
        <p:nvPicPr>
          <p:cNvPr id="1576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95636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Vanderbilt Railroads</a:t>
            </a:r>
          </a:p>
        </p:txBody>
      </p:sp>
      <p:pic>
        <p:nvPicPr>
          <p:cNvPr id="15872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066800"/>
            <a:ext cx="8229600" cy="5486400"/>
          </a:xfrm>
        </p:spPr>
      </p:pic>
    </p:spTree>
    <p:extLst>
      <p:ext uri="{BB962C8B-B14F-4D97-AF65-F5344CB8AC3E}">
        <p14:creationId xmlns:p14="http://schemas.microsoft.com/office/powerpoint/2010/main" val="1717671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Robber Barons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066801"/>
            <a:ext cx="42672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Term used to negatively describe businessmen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Profits are huge by Businesses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Philanthropy-</a:t>
            </a:r>
            <a:r>
              <a:rPr lang="en-US" altLang="en-US" sz="2000"/>
              <a:t> giving away $ to charity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Helped improve image of robber barons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Business practices start to get exposed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Public starts to call for regulation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Sherman Anti-Trust Act- 1890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Weak law but sets a precedent for future regulation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Illegal to have monopoly or trusts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Too weak to begin with</a:t>
            </a:r>
          </a:p>
        </p:txBody>
      </p:sp>
      <p:pic>
        <p:nvPicPr>
          <p:cNvPr id="159748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990601"/>
            <a:ext cx="4038600" cy="5140325"/>
          </a:xfrm>
        </p:spPr>
      </p:pic>
    </p:spTree>
    <p:extLst>
      <p:ext uri="{BB962C8B-B14F-4D97-AF65-F5344CB8AC3E}">
        <p14:creationId xmlns:p14="http://schemas.microsoft.com/office/powerpoint/2010/main" val="1010265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Workers and Growth of Labor Unions</a:t>
            </a:r>
          </a:p>
        </p:txBody>
      </p:sp>
      <p:sp>
        <p:nvSpPr>
          <p:cNvPr id="16077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14401"/>
            <a:ext cx="4038600" cy="5216525"/>
          </a:xfrm>
        </p:spPr>
        <p:txBody>
          <a:bodyPr/>
          <a:lstStyle/>
          <a:p>
            <a:pPr eaLnBrk="1" hangingPunct="1"/>
            <a:r>
              <a:rPr lang="en-US" altLang="en-US" sz="2600"/>
              <a:t>Urban Labor increases 400% by 1890</a:t>
            </a:r>
          </a:p>
          <a:p>
            <a:pPr eaLnBrk="1" hangingPunct="1"/>
            <a:r>
              <a:rPr lang="en-US" altLang="en-US" sz="2600"/>
              <a:t>Unskilled laborers </a:t>
            </a:r>
          </a:p>
          <a:p>
            <a:pPr eaLnBrk="1" hangingPunct="1"/>
            <a:r>
              <a:rPr lang="en-US" altLang="en-US" sz="2600"/>
              <a:t>Assembly line work</a:t>
            </a:r>
          </a:p>
          <a:p>
            <a:pPr eaLnBrk="1" hangingPunct="1"/>
            <a:r>
              <a:rPr lang="en-US" altLang="en-US" sz="2600" u="sng"/>
              <a:t>Conditions poor:</a:t>
            </a:r>
          </a:p>
          <a:p>
            <a:pPr lvl="1" eaLnBrk="1" hangingPunct="1"/>
            <a:r>
              <a:rPr lang="en-US" altLang="en-US" sz="2200"/>
              <a:t>Sweatshops</a:t>
            </a:r>
          </a:p>
          <a:p>
            <a:pPr lvl="1" eaLnBrk="1" hangingPunct="1"/>
            <a:r>
              <a:rPr lang="en-US" altLang="en-US" sz="2200"/>
              <a:t>Low wages</a:t>
            </a:r>
          </a:p>
          <a:p>
            <a:pPr lvl="1" eaLnBrk="1" hangingPunct="1"/>
            <a:r>
              <a:rPr lang="en-US" altLang="en-US" sz="2200"/>
              <a:t>Long hours</a:t>
            </a:r>
          </a:p>
          <a:p>
            <a:pPr lvl="1" eaLnBrk="1" hangingPunct="1"/>
            <a:r>
              <a:rPr lang="en-US" altLang="en-US" sz="2200"/>
              <a:t>Dangerous conditions</a:t>
            </a:r>
          </a:p>
          <a:p>
            <a:pPr lvl="1" eaLnBrk="1" hangingPunct="1"/>
            <a:r>
              <a:rPr lang="en-US" altLang="en-US" sz="2200"/>
              <a:t>Company towns</a:t>
            </a:r>
          </a:p>
          <a:p>
            <a:pPr lvl="1" eaLnBrk="1" hangingPunct="1"/>
            <a:r>
              <a:rPr lang="en-US" altLang="en-US" sz="2200"/>
              <a:t>Child labor </a:t>
            </a:r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066801"/>
            <a:ext cx="4038600" cy="5064125"/>
          </a:xfrm>
        </p:spPr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160773" name="Picture 8" descr="childlab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90600"/>
            <a:ext cx="426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296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Child Labor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61796" name="Picture 5" descr="sweeper-and-doffer-in-cotton-mi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90600"/>
            <a:ext cx="4191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7" name="Picture 7" descr="6a00d8345381ce69e2010536410069970b-500w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838200"/>
            <a:ext cx="441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275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itle 1"/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>
            <a:normAutofit fontScale="90000"/>
          </a:bodyPr>
          <a:lstStyle/>
          <a:p>
            <a:r>
              <a:rPr lang="en-US" altLang="en-US" smtClean="0"/>
              <a:t>Tenement Housing</a:t>
            </a:r>
          </a:p>
        </p:txBody>
      </p:sp>
      <p:pic>
        <p:nvPicPr>
          <p:cNvPr id="1628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881064"/>
            <a:ext cx="8458200" cy="521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970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Labor Unions</a:t>
            </a:r>
          </a:p>
        </p:txBody>
      </p:sp>
      <p:sp>
        <p:nvSpPr>
          <p:cNvPr id="16384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600" u="sng"/>
              <a:t>Workers</a:t>
            </a:r>
          </a:p>
          <a:p>
            <a:pPr lvl="1" eaLnBrk="1" hangingPunct="1"/>
            <a:r>
              <a:rPr lang="en-US" altLang="en-US" sz="2200"/>
              <a:t>unite for better conditions of workers</a:t>
            </a:r>
          </a:p>
          <a:p>
            <a:pPr lvl="1" eaLnBrk="1" hangingPunct="1"/>
            <a:r>
              <a:rPr lang="en-US" altLang="en-US" sz="2200" b="1"/>
              <a:t>Strikes</a:t>
            </a:r>
          </a:p>
          <a:p>
            <a:pPr lvl="1" eaLnBrk="1" hangingPunct="1"/>
            <a:r>
              <a:rPr lang="en-US" altLang="en-US" sz="2200" b="1"/>
              <a:t>Collective bargaining</a:t>
            </a:r>
          </a:p>
          <a:p>
            <a:pPr lvl="1" eaLnBrk="1" hangingPunct="1"/>
            <a:r>
              <a:rPr lang="en-US" altLang="en-US" sz="2200" b="1"/>
              <a:t>Arbitration</a:t>
            </a:r>
          </a:p>
          <a:p>
            <a:pPr eaLnBrk="1" hangingPunct="1"/>
            <a:r>
              <a:rPr lang="en-US" altLang="en-US" sz="2600" u="sng"/>
              <a:t>Owners:</a:t>
            </a:r>
          </a:p>
          <a:p>
            <a:pPr lvl="1" eaLnBrk="1" hangingPunct="1"/>
            <a:r>
              <a:rPr lang="en-US" altLang="en-US" sz="2200" b="1"/>
              <a:t>Blacklists</a:t>
            </a:r>
          </a:p>
          <a:p>
            <a:pPr lvl="1" eaLnBrk="1" hangingPunct="1"/>
            <a:r>
              <a:rPr lang="en-US" altLang="en-US" sz="2200" b="1"/>
              <a:t>Lockouts</a:t>
            </a:r>
          </a:p>
          <a:p>
            <a:pPr lvl="1" eaLnBrk="1" hangingPunct="1"/>
            <a:r>
              <a:rPr lang="en-US" altLang="en-US" sz="2200" b="1"/>
              <a:t>Scabs</a:t>
            </a:r>
          </a:p>
        </p:txBody>
      </p:sp>
      <p:sp>
        <p:nvSpPr>
          <p:cNvPr id="16384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163845" name="Picture 8" descr="ihy94120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762000"/>
            <a:ext cx="43148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78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Unions</a:t>
            </a:r>
          </a:p>
        </p:txBody>
      </p:sp>
      <p:sp>
        <p:nvSpPr>
          <p:cNvPr id="16486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0"/>
            <a:ext cx="4267200" cy="5334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Knights of Labor- Terence Powderly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Accepted </a:t>
            </a:r>
            <a:r>
              <a:rPr lang="en-US" altLang="en-US" sz="2000" u="sng"/>
              <a:t>all </a:t>
            </a:r>
            <a:r>
              <a:rPr lang="en-US" altLang="en-US" sz="2000"/>
              <a:t>labor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Fails because unskilled labor lacks power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AFL- American Federation of Labor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Samuel Gompers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Only skilled labor-Craft Union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Strikes become legitimate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Industrial Unions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Industrial Workers of the World (IWW)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Big Bill Haywood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u="sng"/>
              <a:t>Eugene Debs-</a:t>
            </a:r>
            <a:r>
              <a:rPr lang="en-US" altLang="en-US" sz="2000"/>
              <a:t> united railroad workers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socialism?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sp>
        <p:nvSpPr>
          <p:cNvPr id="16486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164869" name="Picture 8" descr="iww_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14400"/>
            <a:ext cx="4038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85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Labor Unrest and Strikes</a:t>
            </a:r>
          </a:p>
        </p:txBody>
      </p:sp>
      <p:sp>
        <p:nvSpPr>
          <p:cNvPr id="16589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838200"/>
            <a:ext cx="4495800" cy="5638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1- Railroad Strike of 1877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Violent protest leads govt. troops to restore order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2- Haymarket Square 1886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McCormick Strike day before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Bomb is thrown at square- police and workers die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KOL blamed- several arrested, convicted, hanged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3- </a:t>
            </a:r>
            <a:r>
              <a:rPr lang="en-US" altLang="en-US" sz="2000" b="1" u="sng"/>
              <a:t>Pullman Coach Strike- 1894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Wages cut but not rent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Govt. jails Debs- becomes a socialist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4- </a:t>
            </a:r>
            <a:r>
              <a:rPr lang="en-US" altLang="en-US" sz="2000" b="1" u="sng"/>
              <a:t>Homestead Strike- 1892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Violent strike in a Carnegie Steel Plant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Strikebreakers brought in- national guard used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endParaRPr lang="en-US" altLang="en-US" sz="1700"/>
          </a:p>
        </p:txBody>
      </p:sp>
      <p:sp>
        <p:nvSpPr>
          <p:cNvPr id="16589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1700"/>
          </a:p>
        </p:txBody>
      </p:sp>
      <p:pic>
        <p:nvPicPr>
          <p:cNvPr id="165893" name="Picture 8" descr="HomesteadRiot18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6800"/>
            <a:ext cx="43053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79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Pressure on Business</a:t>
            </a:r>
          </a:p>
        </p:txBody>
      </p:sp>
      <p:sp>
        <p:nvSpPr>
          <p:cNvPr id="16691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Women fight for better working conditions for miners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Helped strike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Mary Harris “Mother” Jones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Fights against Child Labor</a:t>
            </a:r>
            <a:endParaRPr lang="en-US" altLang="en-US" sz="2200"/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Public supports workers problems, but likes cheap products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Triangle Shirtwaist Factory Fire- </a:t>
            </a:r>
            <a:r>
              <a:rPr lang="en-US" altLang="en-US" sz="2200"/>
              <a:t>146 women dies in NYC fire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Exits blocked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sp>
        <p:nvSpPr>
          <p:cNvPr id="16691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166917" name="Picture 8" descr="TriangleShirtwa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0"/>
            <a:ext cx="4191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68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Triangle Shirtwaist Factory 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503" y="1825625"/>
            <a:ext cx="11249297" cy="4351338"/>
          </a:xfrm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pic>
        <p:nvPicPr>
          <p:cNvPr id="167940" name="Picture 5" descr="oneofahundredmurde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4504"/>
            <a:ext cx="7162799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1" name="Picture 7" descr="image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7536"/>
            <a:ext cx="7110550" cy="317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2" name="Picture 9" descr="TestPagetriang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1" y="1825625"/>
            <a:ext cx="4191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76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95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Urbanization 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90601"/>
            <a:ext cx="4267200" cy="51355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Old Immigration vs. New Immigration (1890)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Eastern Europe and Pacific immigration-New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Western Europe- old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Long journey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Ellis Island- </a:t>
            </a:r>
            <a:r>
              <a:rPr lang="en-US" altLang="en-US" sz="2200"/>
              <a:t>NY immigrant processing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Angel Island- </a:t>
            </a:r>
            <a:r>
              <a:rPr lang="en-US" altLang="en-US" sz="2200"/>
              <a:t>SF immigrant processing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Culture Shock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Melting Pot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Nativism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Chinese Exclusion Act</a:t>
            </a:r>
            <a:r>
              <a:rPr lang="en-US" altLang="en-US" sz="2200"/>
              <a:t>- limited immigration of Chinese </a:t>
            </a:r>
            <a:endParaRPr lang="en-US" altLang="en-US" sz="2200" b="1" u="sng"/>
          </a:p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168964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1295401"/>
            <a:ext cx="4191000" cy="4835525"/>
          </a:xfrm>
        </p:spPr>
      </p:pic>
    </p:spTree>
    <p:extLst>
      <p:ext uri="{BB962C8B-B14F-4D97-AF65-F5344CB8AC3E}">
        <p14:creationId xmlns:p14="http://schemas.microsoft.com/office/powerpoint/2010/main" val="399440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Urbanization		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990600"/>
            <a:ext cx="4191000" cy="5410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Farming decreases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1/3 by 1900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Poor housing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Tenements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Crime, fire, sanitation, water, pollution, disease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Social Gospel-</a:t>
            </a:r>
            <a:r>
              <a:rPr lang="en-US" altLang="en-US" sz="2200"/>
              <a:t> Christian theme of helping the less fortunate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Salvation army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Jacob Riis- “How the Other Half Lives”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Jane Addams- Hull House- Chicago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Settlement Houses </a:t>
            </a:r>
          </a:p>
        </p:txBody>
      </p:sp>
      <p:pic>
        <p:nvPicPr>
          <p:cNvPr id="169988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066801"/>
            <a:ext cx="4038600" cy="5064125"/>
          </a:xfrm>
        </p:spPr>
      </p:pic>
    </p:spTree>
    <p:extLst>
      <p:ext uri="{BB962C8B-B14F-4D97-AF65-F5344CB8AC3E}">
        <p14:creationId xmlns:p14="http://schemas.microsoft.com/office/powerpoint/2010/main" val="22227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The Gilded Age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143001"/>
            <a:ext cx="41910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Corrupt Govt.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Political Machines-</a:t>
            </a:r>
            <a:r>
              <a:rPr lang="en-US" altLang="en-US" sz="2200"/>
              <a:t> party dominates an area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Led by a city boss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Patronage (spoils), Grafts, jobs, services, kickbacks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Why?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Cities lack services, helped the bottom for votes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Tweed Ring ran NYC</a:t>
            </a:r>
            <a:r>
              <a:rPr lang="en-US" altLang="en-US" sz="2200"/>
              <a:t>- </a:t>
            </a:r>
            <a:r>
              <a:rPr lang="en-US" altLang="en-US" sz="2200" u="sng"/>
              <a:t>Tammany Hall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Corrupt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Exposed  by Political Cartoonist </a:t>
            </a:r>
            <a:r>
              <a:rPr lang="en-US" altLang="en-US" sz="2200" b="1" u="sng"/>
              <a:t>Thomas Nast</a:t>
            </a:r>
          </a:p>
        </p:txBody>
      </p:sp>
      <p:pic>
        <p:nvPicPr>
          <p:cNvPr id="171012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27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Tammany Hall Tiger</a:t>
            </a:r>
          </a:p>
        </p:txBody>
      </p:sp>
      <p:pic>
        <p:nvPicPr>
          <p:cNvPr id="17203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6195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Civil Service Reform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914400"/>
            <a:ext cx="44196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Patronage (Spoils) put unqualified people in positions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Hayes advocates reform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Wants a merit system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Garfield continues Hayes reforms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Garfield assassinated by job seeker replaced by Chester Arthur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Pendelton Act-</a:t>
            </a:r>
            <a:r>
              <a:rPr lang="en-US" altLang="en-US" sz="2000" b="1"/>
              <a:t> </a:t>
            </a:r>
            <a:r>
              <a:rPr lang="en-US" altLang="en-US" sz="2000"/>
              <a:t>replaces spoils system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Civil Service System</a:t>
            </a: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Republicans dominate (1860-1908)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Cleveland, Harrison, Cleveland 1884-1892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Tariffs</a:t>
            </a:r>
            <a:r>
              <a:rPr lang="en-US" altLang="en-US" sz="2000"/>
              <a:t> become an issue- Big Business likes them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McKinley Tariff the highest yet </a:t>
            </a:r>
          </a:p>
        </p:txBody>
      </p:sp>
      <p:pic>
        <p:nvPicPr>
          <p:cNvPr id="173060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7000" y="838200"/>
            <a:ext cx="4038600" cy="5181600"/>
          </a:xfrm>
        </p:spPr>
      </p:pic>
    </p:spTree>
    <p:extLst>
      <p:ext uri="{BB962C8B-B14F-4D97-AF65-F5344CB8AC3E}">
        <p14:creationId xmlns:p14="http://schemas.microsoft.com/office/powerpoint/2010/main" val="736562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Life at the Turn of the Century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1371600"/>
            <a:ext cx="5532120" cy="4759326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Cities grow up</a:t>
            </a:r>
          </a:p>
          <a:p>
            <a:pPr>
              <a:defRPr/>
            </a:pPr>
            <a:r>
              <a:rPr lang="en-US" sz="2000" b="1" dirty="0"/>
              <a:t>Daniel Burnham- </a:t>
            </a:r>
            <a:r>
              <a:rPr lang="en-US" sz="2000" dirty="0"/>
              <a:t>Architect</a:t>
            </a:r>
            <a:r>
              <a:rPr lang="en-US" sz="2000" b="1" dirty="0"/>
              <a:t> </a:t>
            </a:r>
          </a:p>
          <a:p>
            <a:pPr>
              <a:defRPr/>
            </a:pPr>
            <a:r>
              <a:rPr lang="en-US" sz="2000" b="1" dirty="0"/>
              <a:t>Frederick Olmstead- </a:t>
            </a:r>
            <a:r>
              <a:rPr lang="en-US" sz="2000" dirty="0"/>
              <a:t>Landscape architect</a:t>
            </a:r>
          </a:p>
          <a:p>
            <a:pPr>
              <a:defRPr/>
            </a:pPr>
            <a:r>
              <a:rPr lang="en-US" sz="2000" dirty="0"/>
              <a:t>NY Central Park</a:t>
            </a:r>
          </a:p>
          <a:p>
            <a:pPr>
              <a:defRPr/>
            </a:pPr>
            <a:r>
              <a:rPr lang="en-US" sz="2000" b="1" u="sng" dirty="0"/>
              <a:t>Airplanes- Wright Brothers</a:t>
            </a:r>
          </a:p>
          <a:p>
            <a:pPr>
              <a:defRPr/>
            </a:pPr>
            <a:r>
              <a:rPr lang="en-US" sz="2000" dirty="0"/>
              <a:t>Photography-</a:t>
            </a:r>
            <a:r>
              <a:rPr lang="en-US" sz="2000" b="1" dirty="0"/>
              <a:t> George Eastman</a:t>
            </a:r>
          </a:p>
          <a:p>
            <a:pPr>
              <a:defRPr/>
            </a:pPr>
            <a:r>
              <a:rPr lang="en-US" sz="2000" b="1" dirty="0"/>
              <a:t>Newspapers- Pulitzer vs. Hearst</a:t>
            </a:r>
          </a:p>
          <a:p>
            <a:pPr>
              <a:defRPr/>
            </a:pPr>
            <a:r>
              <a:rPr lang="en-US" sz="2000" b="1" u="sng" dirty="0"/>
              <a:t>Mass Culture- </a:t>
            </a:r>
          </a:p>
          <a:p>
            <a:pPr lvl="1">
              <a:defRPr/>
            </a:pPr>
            <a:r>
              <a:rPr lang="en-US" sz="1600" dirty="0"/>
              <a:t>Baseball</a:t>
            </a:r>
          </a:p>
          <a:p>
            <a:pPr lvl="1">
              <a:defRPr/>
            </a:pPr>
            <a:r>
              <a:rPr lang="en-US" sz="1600" dirty="0"/>
              <a:t>Bicycles</a:t>
            </a:r>
          </a:p>
          <a:p>
            <a:pPr lvl="1">
              <a:defRPr/>
            </a:pPr>
            <a:r>
              <a:rPr lang="en-US" sz="1600" dirty="0"/>
              <a:t> Parks</a:t>
            </a:r>
          </a:p>
          <a:p>
            <a:pPr lvl="1">
              <a:defRPr/>
            </a:pPr>
            <a:r>
              <a:rPr lang="en-US" sz="1600" dirty="0"/>
              <a:t>Department Stores(RFD)</a:t>
            </a:r>
          </a:p>
          <a:p>
            <a:pPr lvl="1">
              <a:defRPr/>
            </a:pPr>
            <a:r>
              <a:rPr lang="en-US" sz="1600" dirty="0"/>
              <a:t>Chain Stores</a:t>
            </a:r>
          </a:p>
          <a:p>
            <a:pPr marL="344487" lvl="1" indent="0">
              <a:buNone/>
              <a:defRPr/>
            </a:pPr>
            <a:endParaRPr lang="en-US" sz="1600" dirty="0"/>
          </a:p>
        </p:txBody>
      </p:sp>
      <p:sp>
        <p:nvSpPr>
          <p:cNvPr id="17408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66801"/>
            <a:ext cx="4038600" cy="5064125"/>
          </a:xfrm>
        </p:spPr>
        <p:txBody>
          <a:bodyPr/>
          <a:lstStyle/>
          <a:p>
            <a:endParaRPr lang="en-US" altLang="en-US" smtClean="0"/>
          </a:p>
        </p:txBody>
      </p:sp>
      <p:pic>
        <p:nvPicPr>
          <p:cNvPr id="174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066800"/>
            <a:ext cx="4038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0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505200"/>
            <a:ext cx="4038600" cy="267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907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844</Words>
  <Application>Microsoft Office PowerPoint</Application>
  <PresentationFormat>Widescreen</PresentationFormat>
  <Paragraphs>204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UNIT FOUR – INDUSTRIALISM,LABOR, and IMMIGRATION</vt:lpstr>
      <vt:lpstr>Industrial Development </vt:lpstr>
      <vt:lpstr>Innovations and Entrepreneurs </vt:lpstr>
      <vt:lpstr>Entrepreneurs </vt:lpstr>
      <vt:lpstr>Railroads</vt:lpstr>
      <vt:lpstr>Growth of Big Business</vt:lpstr>
      <vt:lpstr>Social Darwinism </vt:lpstr>
      <vt:lpstr>Types of Big Business</vt:lpstr>
      <vt:lpstr>Standard Oil</vt:lpstr>
      <vt:lpstr>Vanderbilt Railroads</vt:lpstr>
      <vt:lpstr>Robber Barons</vt:lpstr>
      <vt:lpstr>Workers and Growth of Labor Unions</vt:lpstr>
      <vt:lpstr>Child Labor</vt:lpstr>
      <vt:lpstr>Tenement Housing</vt:lpstr>
      <vt:lpstr>Labor Unions</vt:lpstr>
      <vt:lpstr>Unions</vt:lpstr>
      <vt:lpstr>Labor Unrest and Strikes</vt:lpstr>
      <vt:lpstr>Pressure on Business</vt:lpstr>
      <vt:lpstr>Triangle Shirtwaist Factory </vt:lpstr>
      <vt:lpstr>Urbanization </vt:lpstr>
      <vt:lpstr>Urbanization  </vt:lpstr>
      <vt:lpstr>The Gilded Age</vt:lpstr>
      <vt:lpstr>Tammany Hall Tiger</vt:lpstr>
      <vt:lpstr>Civil Service Reform</vt:lpstr>
      <vt:lpstr>Life at the Turn of the Century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FOUR – INDUSTRIALISM,LABOR, and IMMIGRATION</dc:title>
  <dc:creator>Michael Tomberlin</dc:creator>
  <cp:lastModifiedBy>Michael Tomberlin</cp:lastModifiedBy>
  <cp:revision>1</cp:revision>
  <dcterms:created xsi:type="dcterms:W3CDTF">2017-02-07T16:49:18Z</dcterms:created>
  <dcterms:modified xsi:type="dcterms:W3CDTF">2017-06-08T18:21:58Z</dcterms:modified>
</cp:coreProperties>
</file>