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7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0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0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95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91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7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5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66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8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44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5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AC544-F538-4F2D-944E-F50E9A6EAAE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BD1CC-1304-4391-A362-D5D36C57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6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 7:  THE GREAT WAR and THE SHAPING OF THE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88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b="1" u="sng"/>
              <a:t>Causes of WW I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38862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Instability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Nationalism-</a:t>
            </a:r>
            <a:r>
              <a:rPr lang="en-US" altLang="en-US" sz="2200"/>
              <a:t> loyalty to one’s country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Imperialism-</a:t>
            </a:r>
            <a:r>
              <a:rPr lang="en-US" altLang="en-US" sz="2200"/>
              <a:t> competition for markets and for control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Militarism-</a:t>
            </a:r>
            <a:r>
              <a:rPr lang="en-US" altLang="en-US" sz="2200"/>
              <a:t> bigger armies and </a:t>
            </a:r>
            <a:r>
              <a:rPr lang="en-US" altLang="en-US" sz="2200" u="sng"/>
              <a:t>navy’s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*Alliance system-</a:t>
            </a:r>
            <a:r>
              <a:rPr lang="en-US" altLang="en-US" sz="2200"/>
              <a:t> pacts to protect or fight for countries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Central Powers-</a:t>
            </a:r>
            <a:r>
              <a:rPr lang="en-US" altLang="en-US" sz="2200"/>
              <a:t> Germany, Austria-Hungary, Ottoman Empire (Triple Alliance)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Allies-</a:t>
            </a:r>
            <a:r>
              <a:rPr lang="en-US" altLang="en-US" sz="2200" u="sng"/>
              <a:t> </a:t>
            </a:r>
            <a:r>
              <a:rPr lang="en-US" altLang="en-US" sz="2200"/>
              <a:t>France, Britain, Russia (Triple Entente) </a:t>
            </a:r>
            <a:endParaRPr lang="en-US" altLang="en-US" sz="2200" b="1"/>
          </a:p>
        </p:txBody>
      </p:sp>
      <p:pic>
        <p:nvPicPr>
          <p:cNvPr id="21709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457201"/>
            <a:ext cx="4724400" cy="5673725"/>
          </a:xfrm>
        </p:spPr>
      </p:pic>
    </p:spTree>
    <p:extLst>
      <p:ext uri="{BB962C8B-B14F-4D97-AF65-F5344CB8AC3E}">
        <p14:creationId xmlns:p14="http://schemas.microsoft.com/office/powerpoint/2010/main" val="69877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War Starts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Archduke </a:t>
            </a:r>
            <a:r>
              <a:rPr lang="en-US" altLang="en-US" sz="2200" b="1" u="sng"/>
              <a:t>Franz Ferdinand</a:t>
            </a:r>
            <a:r>
              <a:rPr lang="en-US" altLang="en-US" sz="2200"/>
              <a:t> assassinated by Serbian Nationalist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One nation after another joins the war as a result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Germany</a:t>
            </a:r>
            <a:r>
              <a:rPr lang="en-US" altLang="en-US" sz="2200"/>
              <a:t> wants to defeat France quick on Western Front- then fight Russia (Schlieffen Plan)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Allies want 2 fronts and U.S. to enter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U.S. declares </a:t>
            </a:r>
            <a:r>
              <a:rPr lang="en-US" altLang="en-US" sz="2200" b="1" u="sng"/>
              <a:t>neutrality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Sympathetic to Allies- export war materials to Allies</a:t>
            </a:r>
          </a:p>
        </p:txBody>
      </p:sp>
      <p:pic>
        <p:nvPicPr>
          <p:cNvPr id="21811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990601"/>
            <a:ext cx="4038600" cy="5140325"/>
          </a:xfrm>
        </p:spPr>
      </p:pic>
    </p:spTree>
    <p:extLst>
      <p:ext uri="{BB962C8B-B14F-4D97-AF65-F5344CB8AC3E}">
        <p14:creationId xmlns:p14="http://schemas.microsoft.com/office/powerpoint/2010/main" val="308483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Fighting Stalemate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3429000" cy="5064125"/>
          </a:xfrm>
        </p:spPr>
        <p:txBody>
          <a:bodyPr/>
          <a:lstStyle/>
          <a:p>
            <a:pPr eaLnBrk="1" hangingPunct="1"/>
            <a:r>
              <a:rPr lang="en-US" altLang="en-US" sz="2600"/>
              <a:t>War becomes a stalemate</a:t>
            </a:r>
          </a:p>
          <a:p>
            <a:pPr eaLnBrk="1" hangingPunct="1"/>
            <a:r>
              <a:rPr lang="en-US" altLang="en-US" sz="2600" b="1"/>
              <a:t>Trench Warfare-</a:t>
            </a:r>
            <a:r>
              <a:rPr lang="en-US" altLang="en-US" sz="2600"/>
              <a:t> “going over the top”</a:t>
            </a:r>
          </a:p>
          <a:p>
            <a:pPr eaLnBrk="1" hangingPunct="1"/>
            <a:r>
              <a:rPr lang="en-US" altLang="en-US" sz="2600"/>
              <a:t>“No Man’s Land”</a:t>
            </a:r>
          </a:p>
          <a:p>
            <a:pPr eaLnBrk="1" hangingPunct="1"/>
            <a:r>
              <a:rPr lang="en-US" altLang="en-US" sz="2600"/>
              <a:t>New Technology</a:t>
            </a:r>
          </a:p>
          <a:p>
            <a:pPr eaLnBrk="1" hangingPunct="1"/>
            <a:r>
              <a:rPr lang="en-US" altLang="en-US" sz="2600"/>
              <a:t>Airplanes, Submarine warfare</a:t>
            </a:r>
          </a:p>
          <a:p>
            <a:pPr eaLnBrk="1" hangingPunct="1"/>
            <a:r>
              <a:rPr lang="en-US" altLang="en-US" sz="2600"/>
              <a:t>German U-Boats</a:t>
            </a:r>
          </a:p>
          <a:p>
            <a:pPr eaLnBrk="1" hangingPunct="1"/>
            <a:r>
              <a:rPr lang="en-US" altLang="en-US" sz="2600"/>
              <a:t>Poison gas, </a:t>
            </a:r>
            <a:r>
              <a:rPr lang="en-US" altLang="en-US" sz="2600" u="sng"/>
              <a:t>mustard gas</a:t>
            </a:r>
            <a:endParaRPr lang="en-US" altLang="en-US" sz="2600" b="1" u="sng"/>
          </a:p>
        </p:txBody>
      </p:sp>
      <p:pic>
        <p:nvPicPr>
          <p:cNvPr id="21914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838201"/>
            <a:ext cx="4724400" cy="5292725"/>
          </a:xfrm>
        </p:spPr>
      </p:pic>
    </p:spTree>
    <p:extLst>
      <p:ext uri="{BB962C8B-B14F-4D97-AF65-F5344CB8AC3E}">
        <p14:creationId xmlns:p14="http://schemas.microsoft.com/office/powerpoint/2010/main" val="82574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Modern Technology and Warfare</a:t>
            </a:r>
          </a:p>
        </p:txBody>
      </p:sp>
      <p:pic>
        <p:nvPicPr>
          <p:cNvPr id="2201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066801"/>
            <a:ext cx="8229600" cy="5064125"/>
          </a:xfrm>
        </p:spPr>
      </p:pic>
    </p:spTree>
    <p:extLst>
      <p:ext uri="{BB962C8B-B14F-4D97-AF65-F5344CB8AC3E}">
        <p14:creationId xmlns:p14="http://schemas.microsoft.com/office/powerpoint/2010/main" val="389008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b="1" u="sng"/>
              <a:t>Uncle Sam enters the War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41148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Began by exporting war materials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U- Boats sink any ships on the sea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Lusitania sinks 1915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Sussex Pledge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Wilson wins </a:t>
            </a:r>
            <a:r>
              <a:rPr lang="en-US" altLang="en-US" sz="2000" b="1" u="sng"/>
              <a:t>1916 election-</a:t>
            </a:r>
            <a:r>
              <a:rPr lang="en-US" altLang="en-US" sz="2000"/>
              <a:t> “He kept us out of war!”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Wants peace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“Peace without victory”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Isolationism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*Zimmerman note/telegraph-</a:t>
            </a:r>
            <a:r>
              <a:rPr lang="en-US" altLang="en-US" sz="2000" b="1"/>
              <a:t> </a:t>
            </a:r>
            <a:r>
              <a:rPr lang="en-US" altLang="en-US" sz="2000"/>
              <a:t>attempt to get Mexico to fight a war with the U.S.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Promises to help them regain lost land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22118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990601"/>
            <a:ext cx="4419600" cy="5140325"/>
          </a:xfrm>
        </p:spPr>
      </p:pic>
    </p:spTree>
    <p:extLst>
      <p:ext uri="{BB962C8B-B14F-4D97-AF65-F5344CB8AC3E}">
        <p14:creationId xmlns:p14="http://schemas.microsoft.com/office/powerpoint/2010/main" val="303528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U.S and War	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990600"/>
            <a:ext cx="4343400" cy="556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Wilson calls for war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the world “safe for Democracy”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Russian Revolution</a:t>
            </a:r>
            <a:r>
              <a:rPr lang="en-US" altLang="en-US" sz="2000"/>
              <a:t> takes them out of war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Selective Service Act</a:t>
            </a:r>
            <a:r>
              <a:rPr lang="en-US" altLang="en-US" sz="2000"/>
              <a:t>- require men to register for draft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About 3 million actually called up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Train for 9 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American support to send boys “Over There”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Dough Boys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General John Pershing- American Expeditionary Force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Alvin York- American Hero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Former pacifist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Armistice signed</a:t>
            </a:r>
            <a:r>
              <a:rPr lang="en-US" altLang="en-US" sz="2000"/>
              <a:t>- Nov. 1918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No battles fought in Germany 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22221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447800"/>
            <a:ext cx="4425950" cy="4648200"/>
          </a:xfrm>
        </p:spPr>
      </p:pic>
    </p:spTree>
    <p:extLst>
      <p:ext uri="{BB962C8B-B14F-4D97-AF65-F5344CB8AC3E}">
        <p14:creationId xmlns:p14="http://schemas.microsoft.com/office/powerpoint/2010/main" val="49539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War Effects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0"/>
            <a:ext cx="4038600" cy="838200"/>
          </a:xfrm>
        </p:spPr>
        <p:txBody>
          <a:bodyPr/>
          <a:lstStyle/>
          <a:p>
            <a:pPr eaLnBrk="1" hangingPunct="1"/>
            <a:r>
              <a:rPr lang="en-US" altLang="en-US" sz="2200"/>
              <a:t>Shell Shock AKA Post Traumatic Stress Disorder </a:t>
            </a:r>
          </a:p>
        </p:txBody>
      </p:sp>
      <p:sp>
        <p:nvSpPr>
          <p:cNvPr id="2232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143000"/>
            <a:ext cx="4038600" cy="533400"/>
          </a:xfrm>
        </p:spPr>
        <p:txBody>
          <a:bodyPr/>
          <a:lstStyle/>
          <a:p>
            <a:pPr eaLnBrk="1" hangingPunct="1"/>
            <a:r>
              <a:rPr lang="en-US" altLang="en-US" sz="2200"/>
              <a:t>Trench Foot</a:t>
            </a:r>
          </a:p>
        </p:txBody>
      </p:sp>
      <p:pic>
        <p:nvPicPr>
          <p:cNvPr id="2232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3733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32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1676400"/>
            <a:ext cx="404812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16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WWI-Home Front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0"/>
            <a:ext cx="42672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War Industries Board-</a:t>
            </a:r>
            <a:r>
              <a:rPr lang="en-US" altLang="en-US" sz="2000"/>
              <a:t> Regulates American Economy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Rations items (conservation)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Victory Gardens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Daylight Savings Time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Raise taxes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Liberty War Bonds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u="sng"/>
              <a:t>Committee on Public Information-</a:t>
            </a:r>
            <a:r>
              <a:rPr lang="en-US" altLang="en-US" sz="2000"/>
              <a:t> George Creel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4 minute men/ “I Want You”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Espionage and Sedition Acts-</a:t>
            </a:r>
            <a:r>
              <a:rPr lang="en-US" altLang="en-US" sz="2000" b="1"/>
              <a:t> </a:t>
            </a:r>
            <a:r>
              <a:rPr lang="en-US" altLang="en-US" sz="2000"/>
              <a:t>Crime to interfere with war effort or protest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i="1" u="sng"/>
              <a:t>Schenck v. U.S.-</a:t>
            </a:r>
            <a:r>
              <a:rPr lang="en-US" altLang="en-US" sz="2000"/>
              <a:t> “Clear and Present Danger Speech” can be limited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Anti-Immigrant sentiment </a:t>
            </a:r>
          </a:p>
        </p:txBody>
      </p:sp>
      <p:pic>
        <p:nvPicPr>
          <p:cNvPr id="22426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992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Victory Gardens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25285" name="Picture 5" descr="73%20victory%20garden%20poster%2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396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286" name="Picture 6" descr="Victory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41910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945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WWI 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Women fill jobs</a:t>
            </a:r>
            <a:r>
              <a:rPr lang="en-US" altLang="en-US" sz="2200"/>
              <a:t> as men are gone and have a labor shortage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19</a:t>
            </a:r>
            <a:r>
              <a:rPr lang="en-US" altLang="en-US" sz="2200" baseline="30000"/>
              <a:t>th</a:t>
            </a:r>
            <a:r>
              <a:rPr lang="en-US" altLang="en-US" sz="2200"/>
              <a:t> amendment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African Americans move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Great Migration</a:t>
            </a:r>
            <a:r>
              <a:rPr lang="en-US" altLang="en-US" sz="2200"/>
              <a:t>- AA’s move North for jobs, better opportunities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Disease spreads world wide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Influenza</a:t>
            </a:r>
            <a:r>
              <a:rPr lang="en-US" altLang="en-US" sz="2200"/>
              <a:t> (Flu) outbreak in 1918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¼ </a:t>
            </a:r>
            <a:r>
              <a:rPr lang="en-US" altLang="en-US" sz="2200"/>
              <a:t>U.S fell victim and ½ million die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40 million die worldwide </a:t>
            </a:r>
          </a:p>
        </p:txBody>
      </p:sp>
      <p:pic>
        <p:nvPicPr>
          <p:cNvPr id="22630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1600201"/>
            <a:ext cx="4191000" cy="4530725"/>
          </a:xfrm>
        </p:spPr>
      </p:pic>
    </p:spTree>
    <p:extLst>
      <p:ext uri="{BB962C8B-B14F-4D97-AF65-F5344CB8AC3E}">
        <p14:creationId xmlns:p14="http://schemas.microsoft.com/office/powerpoint/2010/main" val="426356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Wilson’s Fourteen Points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Wants to eliminate reasons for future wars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Goals for the world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Democracy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Fourteen Points Speech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Outlined how to prevent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No secret treaties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Freedom of the seas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Lower tariffs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Reduce armaments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Self-determination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League of Nations</a:t>
            </a:r>
            <a:r>
              <a:rPr lang="en-US" altLang="en-US" sz="2200"/>
              <a:t>- organization of countries to discuss issues</a:t>
            </a:r>
            <a:endParaRPr lang="en-US" altLang="en-US" sz="2200" b="1" u="sng"/>
          </a:p>
        </p:txBody>
      </p:sp>
      <p:pic>
        <p:nvPicPr>
          <p:cNvPr id="22733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066801"/>
            <a:ext cx="4038600" cy="5064125"/>
          </a:xfrm>
        </p:spPr>
      </p:pic>
    </p:spTree>
    <p:extLst>
      <p:ext uri="{BB962C8B-B14F-4D97-AF65-F5344CB8AC3E}">
        <p14:creationId xmlns:p14="http://schemas.microsoft.com/office/powerpoint/2010/main" val="22015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Versailles Peace Conference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Big Four</a:t>
            </a:r>
            <a:r>
              <a:rPr lang="en-US" altLang="en-US" sz="2000"/>
              <a:t>- U.S, Britain, France, Italy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Central Powers and Russia left out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Most of 14 points ignored&gt; Allied leaders wanted to punish Germany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9 new nations created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Germany demilitarized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Germany must pay reparations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War Guilt Clause</a:t>
            </a:r>
            <a:r>
              <a:rPr lang="en-US" altLang="en-US" sz="2000"/>
              <a:t>-Germany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Wilson does get </a:t>
            </a:r>
            <a:r>
              <a:rPr lang="en-US" altLang="en-US" sz="2000" u="sng"/>
              <a:t>League of Nations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Weakness of </a:t>
            </a:r>
            <a:r>
              <a:rPr lang="en-US" altLang="en-US" sz="2000" u="sng"/>
              <a:t>Treaty of Versailles</a:t>
            </a:r>
            <a:r>
              <a:rPr lang="en-US" altLang="en-US" sz="2000"/>
              <a:t> will lead to future war</a:t>
            </a:r>
          </a:p>
        </p:txBody>
      </p:sp>
      <p:pic>
        <p:nvPicPr>
          <p:cNvPr id="22835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143001"/>
            <a:ext cx="4038600" cy="4987925"/>
          </a:xfrm>
        </p:spPr>
      </p:pic>
    </p:spTree>
    <p:extLst>
      <p:ext uri="{BB962C8B-B14F-4D97-AF65-F5344CB8AC3E}">
        <p14:creationId xmlns:p14="http://schemas.microsoft.com/office/powerpoint/2010/main" val="249141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Treaty Reaction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Faces opposition in U.S.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Some thought it was too harsh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Congress dislikes League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Henry Cabot Lodge-</a:t>
            </a:r>
            <a:r>
              <a:rPr lang="en-US" altLang="en-US" sz="2000" b="1"/>
              <a:t> </a:t>
            </a:r>
            <a:r>
              <a:rPr lang="en-US" altLang="en-US" sz="2000"/>
              <a:t>said league threatens ability to stay out of foreign affairs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Wilson suffers a stroke while trying to appeal to the people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U.S. Senate</a:t>
            </a:r>
            <a:r>
              <a:rPr lang="en-US" altLang="en-US" sz="2000"/>
              <a:t> never approves treaty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Wilson Legacy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Progressive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Women’s suffrage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Prohibition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Victory in WWI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Vision of world organization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Predicts future war</a:t>
            </a:r>
          </a:p>
        </p:txBody>
      </p:sp>
      <p:pic>
        <p:nvPicPr>
          <p:cNvPr id="22938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371601"/>
            <a:ext cx="4038600" cy="4759325"/>
          </a:xfrm>
        </p:spPr>
      </p:pic>
    </p:spTree>
    <p:extLst>
      <p:ext uri="{BB962C8B-B14F-4D97-AF65-F5344CB8AC3E}">
        <p14:creationId xmlns:p14="http://schemas.microsoft.com/office/powerpoint/2010/main" val="30660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UNIT 7:  THE GREAT WAR and THE SHAPING OF THE 20TH CENTURY</vt:lpstr>
      <vt:lpstr>Causes of WW I</vt:lpstr>
      <vt:lpstr>War Starts</vt:lpstr>
      <vt:lpstr>Fighting Stalemate</vt:lpstr>
      <vt:lpstr>Modern Technology and Warfare</vt:lpstr>
      <vt:lpstr>Uncle Sam enters the War</vt:lpstr>
      <vt:lpstr>U.S and War </vt:lpstr>
      <vt:lpstr>War Effects</vt:lpstr>
      <vt:lpstr>WWI-Home Front</vt:lpstr>
      <vt:lpstr>Victory Gardens</vt:lpstr>
      <vt:lpstr>WWI </vt:lpstr>
      <vt:lpstr>Wilson’s Fourteen Points</vt:lpstr>
      <vt:lpstr>Versailles Peace Conference</vt:lpstr>
      <vt:lpstr>Treaty Reaction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7:  THE GREAT WAR and THE SHAPING OF THE 20TH CENTURY</dc:title>
  <dc:creator>Michael Tomberlin</dc:creator>
  <cp:lastModifiedBy>Michael Tomberlin</cp:lastModifiedBy>
  <cp:revision>1</cp:revision>
  <dcterms:created xsi:type="dcterms:W3CDTF">2017-03-06T16:48:58Z</dcterms:created>
  <dcterms:modified xsi:type="dcterms:W3CDTF">2017-06-08T18:23:29Z</dcterms:modified>
</cp:coreProperties>
</file>