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6D94-E613-462E-A7D0-4EC54AB5CA0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8D8-0A90-4080-AF10-B8D193D87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488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6D94-E613-462E-A7D0-4EC54AB5CA0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8D8-0A90-4080-AF10-B8D193D87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60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6D94-E613-462E-A7D0-4EC54AB5CA0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8D8-0A90-4080-AF10-B8D193D87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10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6D94-E613-462E-A7D0-4EC54AB5CA0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8D8-0A90-4080-AF10-B8D193D87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902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6D94-E613-462E-A7D0-4EC54AB5CA0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8D8-0A90-4080-AF10-B8D193D87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439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6D94-E613-462E-A7D0-4EC54AB5CA0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8D8-0A90-4080-AF10-B8D193D87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20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6D94-E613-462E-A7D0-4EC54AB5CA0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8D8-0A90-4080-AF10-B8D193D87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796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6D94-E613-462E-A7D0-4EC54AB5CA0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8D8-0A90-4080-AF10-B8D193D87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107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6D94-E613-462E-A7D0-4EC54AB5CA0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8D8-0A90-4080-AF10-B8D193D87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90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6D94-E613-462E-A7D0-4EC54AB5CA0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8D8-0A90-4080-AF10-B8D193D87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319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6D94-E613-462E-A7D0-4EC54AB5CA0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8D8-0A90-4080-AF10-B8D193D87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974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36D94-E613-462E-A7D0-4EC54AB5CA08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B98D8-0A90-4080-AF10-B8D193D87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498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6:  THE PROGRESSIVE ERA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114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841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DuBois v. Washington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219201"/>
            <a:ext cx="4038600" cy="4911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Booker T. Washington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b="1"/>
              <a:t>Tuskegee Institute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Gradual improvement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Vocational training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Economic equality 1</a:t>
            </a:r>
            <a:r>
              <a:rPr lang="en-US" altLang="en-US" sz="2000" baseline="30000"/>
              <a:t>st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b="1" u="sng"/>
              <a:t>Atlanta Compromise-</a:t>
            </a:r>
            <a:r>
              <a:rPr lang="en-US" altLang="en-US" sz="2000"/>
              <a:t> Could cooperate on economic measures and still be separate in social issues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W.E.B. DuBois-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1</a:t>
            </a:r>
            <a:r>
              <a:rPr lang="en-US" altLang="en-US" sz="2000" baseline="30000"/>
              <a:t>st</a:t>
            </a:r>
            <a:r>
              <a:rPr lang="en-US" altLang="en-US" sz="2000"/>
              <a:t> Harvard grad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Full rights now-equality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Education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b="1" u="sng"/>
              <a:t>Niagara Falls Convention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Helps found </a:t>
            </a:r>
            <a:r>
              <a:rPr lang="en-US" altLang="en-US" sz="2000" b="1" u="sng"/>
              <a:t>NAACP</a:t>
            </a:r>
          </a:p>
        </p:txBody>
      </p:sp>
      <p:pic>
        <p:nvPicPr>
          <p:cNvPr id="191492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3600" y="1600201"/>
            <a:ext cx="4267200" cy="4530725"/>
          </a:xfrm>
        </p:spPr>
      </p:pic>
    </p:spTree>
    <p:extLst>
      <p:ext uri="{BB962C8B-B14F-4D97-AF65-F5344CB8AC3E}">
        <p14:creationId xmlns:p14="http://schemas.microsoft.com/office/powerpoint/2010/main" val="169703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Progressives Emerge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295401"/>
            <a:ext cx="4038600" cy="4835525"/>
          </a:xfrm>
        </p:spPr>
        <p:txBody>
          <a:bodyPr/>
          <a:lstStyle/>
          <a:p>
            <a:pPr eaLnBrk="1" hangingPunct="1"/>
            <a:r>
              <a:rPr lang="en-US" altLang="en-US" sz="2600"/>
              <a:t>Prior reforms</a:t>
            </a:r>
          </a:p>
          <a:p>
            <a:pPr lvl="1" eaLnBrk="1" hangingPunct="1"/>
            <a:r>
              <a:rPr lang="en-US" altLang="en-US" sz="2200"/>
              <a:t>Grange/Populists</a:t>
            </a:r>
          </a:p>
          <a:p>
            <a:pPr lvl="1" eaLnBrk="1" hangingPunct="1"/>
            <a:r>
              <a:rPr lang="en-US" altLang="en-US" sz="2200"/>
              <a:t>Suffragists</a:t>
            </a:r>
          </a:p>
          <a:p>
            <a:pPr lvl="1" eaLnBrk="1" hangingPunct="1"/>
            <a:r>
              <a:rPr lang="en-US" altLang="en-US" sz="2200"/>
              <a:t>Temperance </a:t>
            </a:r>
          </a:p>
          <a:p>
            <a:pPr lvl="1" eaLnBrk="1" hangingPunct="1"/>
            <a:r>
              <a:rPr lang="en-US" altLang="en-US" sz="2200"/>
              <a:t>Wealth Gap</a:t>
            </a:r>
          </a:p>
          <a:p>
            <a:pPr eaLnBrk="1" hangingPunct="1"/>
            <a:r>
              <a:rPr lang="en-US" altLang="en-US" sz="2600"/>
              <a:t>Services?</a:t>
            </a:r>
          </a:p>
          <a:p>
            <a:pPr eaLnBrk="1" hangingPunct="1"/>
            <a:r>
              <a:rPr lang="en-US" altLang="en-US" sz="2600"/>
              <a:t>Goals</a:t>
            </a:r>
          </a:p>
          <a:p>
            <a:pPr lvl="1" eaLnBrk="1" hangingPunct="1"/>
            <a:r>
              <a:rPr lang="en-US" altLang="en-US" sz="2200"/>
              <a:t>Social welfare</a:t>
            </a:r>
          </a:p>
          <a:p>
            <a:pPr lvl="1" eaLnBrk="1" hangingPunct="1"/>
            <a:r>
              <a:rPr lang="en-US" altLang="en-US" sz="2200"/>
              <a:t>Moral improvements</a:t>
            </a:r>
          </a:p>
          <a:p>
            <a:pPr lvl="1" eaLnBrk="1" hangingPunct="1"/>
            <a:r>
              <a:rPr lang="en-US" altLang="en-US" sz="2200"/>
              <a:t>Economic reform</a:t>
            </a:r>
          </a:p>
          <a:p>
            <a:pPr lvl="1" eaLnBrk="1" hangingPunct="1"/>
            <a:r>
              <a:rPr lang="en-US" altLang="en-US" sz="2200"/>
              <a:t>Efficiency </a:t>
            </a:r>
          </a:p>
        </p:txBody>
      </p:sp>
      <p:pic>
        <p:nvPicPr>
          <p:cNvPr id="192516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1295401"/>
            <a:ext cx="4038600" cy="4835525"/>
          </a:xfrm>
        </p:spPr>
      </p:pic>
    </p:spTree>
    <p:extLst>
      <p:ext uri="{BB962C8B-B14F-4D97-AF65-F5344CB8AC3E}">
        <p14:creationId xmlns:p14="http://schemas.microsoft.com/office/powerpoint/2010/main" val="292656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Progressivism 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90601"/>
            <a:ext cx="4038600" cy="5140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/>
              <a:t>Some fear Socialism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“Ideal society”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Debs- American Socialist Party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I.W.W.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Progressives are middle class mostly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Want “Progress”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Remember “Social Gospel”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Help less fortunate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Religious groups, salvation army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Opposite of Social Darwinism </a:t>
            </a:r>
          </a:p>
        </p:txBody>
      </p:sp>
      <p:pic>
        <p:nvPicPr>
          <p:cNvPr id="193540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270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941387"/>
          </a:xfrm>
        </p:spPr>
        <p:txBody>
          <a:bodyPr/>
          <a:lstStyle/>
          <a:p>
            <a:pPr eaLnBrk="1" hangingPunct="1"/>
            <a:r>
              <a:rPr lang="en-US" altLang="en-US" smtClean="0"/>
              <a:t>Muckrakers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600"/>
              <a:t>Journalists who expose corruption in govt. and society</a:t>
            </a:r>
          </a:p>
          <a:p>
            <a:pPr eaLnBrk="1" hangingPunct="1"/>
            <a:r>
              <a:rPr lang="en-US" altLang="en-US" sz="2600" b="1" u="sng"/>
              <a:t>Ida Tarbell- Standard Oil</a:t>
            </a:r>
          </a:p>
          <a:p>
            <a:pPr eaLnBrk="1" hangingPunct="1"/>
            <a:r>
              <a:rPr lang="en-US" altLang="en-US" sz="2600" b="1" u="sng"/>
              <a:t>Upton Sinclair- The Jungle</a:t>
            </a:r>
          </a:p>
          <a:p>
            <a:pPr eaLnBrk="1" hangingPunct="1"/>
            <a:r>
              <a:rPr lang="en-US" altLang="en-US" sz="2600" b="1" u="sng"/>
              <a:t>Lincoln Steffins-</a:t>
            </a:r>
            <a:r>
              <a:rPr lang="en-US" altLang="en-US" sz="2600"/>
              <a:t> business and govt. corruption </a:t>
            </a:r>
          </a:p>
        </p:txBody>
      </p:sp>
      <p:pic>
        <p:nvPicPr>
          <p:cNvPr id="194564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5681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Jungle- Upton Sinclair </a:t>
            </a:r>
          </a:p>
        </p:txBody>
      </p:sp>
      <p:pic>
        <p:nvPicPr>
          <p:cNvPr id="19558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2413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Progressive Reforms	</a:t>
            </a:r>
          </a:p>
        </p:txBody>
      </p:sp>
      <p:sp>
        <p:nvSpPr>
          <p:cNvPr id="19661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/>
              <a:t>Commission and Manager Governments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Better public interests and utilities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Voting Reforms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Initiative-</a:t>
            </a:r>
            <a:r>
              <a:rPr lang="en-US" altLang="en-US" sz="2200"/>
              <a:t> citizens start own law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Referendum-</a:t>
            </a:r>
            <a:r>
              <a:rPr lang="en-US" altLang="en-US" sz="2200"/>
              <a:t> vote on that law or existing one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Recall-</a:t>
            </a:r>
            <a:r>
              <a:rPr lang="en-US" altLang="en-US" sz="2200"/>
              <a:t>remove an elected official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17</a:t>
            </a:r>
            <a:r>
              <a:rPr lang="en-US" altLang="en-US" sz="2200" b="1" u="sng" baseline="30000"/>
              <a:t>th</a:t>
            </a:r>
            <a:r>
              <a:rPr lang="en-US" altLang="en-US" sz="2200" b="1" u="sng"/>
              <a:t> Amendment- Direct Election of Senators</a:t>
            </a:r>
            <a:endParaRPr lang="en-US" altLang="en-US" sz="2200"/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Robert M. La Follete</a:t>
            </a:r>
            <a:r>
              <a:rPr lang="en-US" altLang="en-US" sz="2200" u="sng"/>
              <a:t>- </a:t>
            </a:r>
            <a:r>
              <a:rPr lang="en-US" altLang="en-US" sz="2200"/>
              <a:t>busted up businesses and regulated railroads  </a:t>
            </a:r>
            <a:endParaRPr lang="en-US" altLang="en-US" sz="2200" b="1" u="sng"/>
          </a:p>
        </p:txBody>
      </p:sp>
      <p:sp>
        <p:nvSpPr>
          <p:cNvPr id="19661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196613" name="Picture 8" descr="NEOQPUORvIYtTU_1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"/>
            <a:ext cx="4114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614" name="Picture 10" descr="prop+8+sig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200401"/>
            <a:ext cx="455295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5270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079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Other Reforms	</a:t>
            </a:r>
          </a:p>
        </p:txBody>
      </p:sp>
      <p:sp>
        <p:nvSpPr>
          <p:cNvPr id="19763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1"/>
            <a:ext cx="4038600" cy="49879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/>
              <a:t>Women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Some states allowed </a:t>
            </a:r>
            <a:r>
              <a:rPr lang="en-US" altLang="en-US" sz="2200" u="sng"/>
              <a:t>suffrage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Protests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Susan B. Anthony, Elizabeth Cady Stanton, Lucy Stone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Inequality in economics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Other reforms: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Workers’ comp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Child Labor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Women’s working conditions- Oregon v. Muller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Meat Packing-</a:t>
            </a:r>
            <a:r>
              <a:rPr lang="en-US" altLang="en-US" sz="2200" b="1" u="sng"/>
              <a:t>FDA-</a:t>
            </a:r>
            <a:r>
              <a:rPr lang="en-US" altLang="en-US" sz="2200"/>
              <a:t>Sinclair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Building codes </a:t>
            </a:r>
          </a:p>
        </p:txBody>
      </p:sp>
      <p:sp>
        <p:nvSpPr>
          <p:cNvPr id="19763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197637" name="Picture 8" descr="feminis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4000"/>
            <a:ext cx="42291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847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98660" name="Picture 5" descr="Opposed_to_suffr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0"/>
            <a:ext cx="4953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8661" name="Picture 7" descr="SusanBAntho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4114800" cy="612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580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865187"/>
          </a:xfrm>
        </p:spPr>
        <p:txBody>
          <a:bodyPr/>
          <a:lstStyle/>
          <a:p>
            <a:pPr eaLnBrk="1" hangingPunct="1"/>
            <a:r>
              <a:rPr lang="en-US" altLang="en-US" smtClean="0"/>
              <a:t>Other Reforms</a:t>
            </a:r>
          </a:p>
        </p:txBody>
      </p:sp>
      <p:sp>
        <p:nvSpPr>
          <p:cNvPr id="19968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600" b="1"/>
              <a:t>Income Tax Established- 16</a:t>
            </a:r>
            <a:r>
              <a:rPr lang="en-US" altLang="en-US" sz="2600" b="1" baseline="30000"/>
              <a:t>th</a:t>
            </a:r>
            <a:r>
              <a:rPr lang="en-US" altLang="en-US" sz="2600"/>
              <a:t> </a:t>
            </a:r>
            <a:r>
              <a:rPr lang="en-US" altLang="en-US" sz="2600" b="1"/>
              <a:t>amendment </a:t>
            </a:r>
          </a:p>
          <a:p>
            <a:pPr eaLnBrk="1" hangingPunct="1"/>
            <a:r>
              <a:rPr lang="en-US" altLang="en-US" sz="2600" b="1"/>
              <a:t>Prohibition- 18</a:t>
            </a:r>
            <a:r>
              <a:rPr lang="en-US" altLang="en-US" sz="2600" b="1" baseline="30000"/>
              <a:t>th</a:t>
            </a:r>
            <a:r>
              <a:rPr lang="en-US" altLang="en-US" sz="2600" b="1"/>
              <a:t> amendment </a:t>
            </a:r>
          </a:p>
          <a:p>
            <a:pPr eaLnBrk="1" hangingPunct="1"/>
            <a:r>
              <a:rPr lang="en-US" altLang="en-US" sz="2600"/>
              <a:t>Volstead Act</a:t>
            </a:r>
          </a:p>
          <a:p>
            <a:pPr eaLnBrk="1" hangingPunct="1"/>
            <a:r>
              <a:rPr lang="en-US" altLang="en-US" sz="2600"/>
              <a:t>WCTU- Women’s Christian Temperance Movement</a:t>
            </a:r>
          </a:p>
          <a:p>
            <a:pPr eaLnBrk="1" hangingPunct="1"/>
            <a:r>
              <a:rPr lang="en-US" altLang="en-US" sz="2600" b="1" u="sng"/>
              <a:t>Carrie Nation</a:t>
            </a:r>
          </a:p>
        </p:txBody>
      </p:sp>
      <p:sp>
        <p:nvSpPr>
          <p:cNvPr id="19968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199685" name="Picture 8" descr="CarrieN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66800"/>
            <a:ext cx="4191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231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841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Roosevelt as a Progressive</a:t>
            </a:r>
          </a:p>
        </p:txBody>
      </p:sp>
      <p:sp>
        <p:nvSpPr>
          <p:cNvPr id="20070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600"/>
              <a:t>Rose steadily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Spanish-American War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Gov. of NY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VP for McKinley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President when McKinley assassinated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/>
              <a:t>Square Deal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Fair for all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“</a:t>
            </a:r>
            <a:r>
              <a:rPr lang="en-US" altLang="en-US" sz="2600" u="sng"/>
              <a:t>Bully Pulpit”-</a:t>
            </a:r>
            <a:r>
              <a:rPr lang="en-US" altLang="en-US" sz="2600"/>
              <a:t> protector of the people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Square deal would fix society</a:t>
            </a:r>
          </a:p>
          <a:p>
            <a:pPr eaLnBrk="1" hangingPunct="1">
              <a:lnSpc>
                <a:spcPct val="90000"/>
              </a:lnSpc>
            </a:pPr>
            <a:endParaRPr lang="en-US" altLang="en-US" sz="2600"/>
          </a:p>
        </p:txBody>
      </p:sp>
      <p:pic>
        <p:nvPicPr>
          <p:cNvPr id="200708" name="Picture 8" descr="8tedd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04800"/>
            <a:ext cx="31432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0709" name="Picture 10" descr="23t5yy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09800"/>
            <a:ext cx="396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578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457200"/>
            <a:ext cx="4038600" cy="6096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u="sng"/>
              <a:t>1902 Coal Strike-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Workers refused to work, but strike threatens nation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TR arbitrates- sets example of President  mediating conflicts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Trust-busting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TR</a:t>
            </a:r>
            <a:r>
              <a:rPr lang="en-US" altLang="en-US" sz="2000"/>
              <a:t> believes in good and bad trusts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Trusts control 80% of industry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Several trusts broken-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Sherman Anti-Trust law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RR regulation-</a:t>
            </a:r>
            <a:r>
              <a:rPr lang="en-US" altLang="en-US" sz="2000"/>
              <a:t> Northern </a:t>
            </a:r>
            <a:r>
              <a:rPr lang="en-US" altLang="en-US" sz="2000" i="1"/>
              <a:t>Securities v. U.S.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Meat Inspection Act 1906- leads to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Pure Food and Drug Act- FDA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“The Jungle”</a:t>
            </a:r>
          </a:p>
        </p:txBody>
      </p:sp>
      <p:sp>
        <p:nvSpPr>
          <p:cNvPr id="201731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000"/>
          </a:p>
        </p:txBody>
      </p:sp>
      <p:pic>
        <p:nvPicPr>
          <p:cNvPr id="201732" name="Picture 8" descr="trtoonTa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762000"/>
            <a:ext cx="4038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860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Conservation	</a:t>
            </a:r>
          </a:p>
        </p:txBody>
      </p:sp>
      <p:sp>
        <p:nvSpPr>
          <p:cNvPr id="20275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/>
          <a:lstStyle/>
          <a:p>
            <a:pPr eaLnBrk="1" hangingPunct="1"/>
            <a:r>
              <a:rPr lang="en-US" altLang="en-US" sz="2200"/>
              <a:t>Industry sucking resources</a:t>
            </a:r>
          </a:p>
          <a:p>
            <a:pPr eaLnBrk="1" hangingPunct="1"/>
            <a:r>
              <a:rPr lang="en-US" altLang="en-US" sz="2200"/>
              <a:t>Pollution</a:t>
            </a:r>
          </a:p>
          <a:p>
            <a:pPr eaLnBrk="1" hangingPunct="1"/>
            <a:r>
              <a:rPr lang="en-US" altLang="en-US" sz="2200"/>
              <a:t>TR establishes National Parks</a:t>
            </a:r>
          </a:p>
          <a:p>
            <a:pPr eaLnBrk="1" hangingPunct="1"/>
            <a:r>
              <a:rPr lang="en-US" altLang="en-US" sz="2200"/>
              <a:t>Sets aside large portions of land</a:t>
            </a:r>
          </a:p>
          <a:p>
            <a:pPr eaLnBrk="1" hangingPunct="1"/>
            <a:r>
              <a:rPr lang="en-US" altLang="en-US" sz="2200"/>
              <a:t>Gifford Pinchot</a:t>
            </a:r>
          </a:p>
          <a:p>
            <a:pPr eaLnBrk="1" hangingPunct="1"/>
            <a:r>
              <a:rPr lang="en-US" altLang="en-US" sz="2200"/>
              <a:t>Development of land for common good</a:t>
            </a:r>
          </a:p>
          <a:p>
            <a:pPr eaLnBrk="1" hangingPunct="1"/>
            <a:r>
              <a:rPr lang="en-US" altLang="en-US" sz="2200"/>
              <a:t>TR and progressive ignore civil rights</a:t>
            </a:r>
          </a:p>
          <a:p>
            <a:pPr eaLnBrk="1" hangingPunct="1"/>
            <a:r>
              <a:rPr lang="en-US" altLang="en-US" sz="2200" b="1" u="sng"/>
              <a:t>DuBois v. Washington</a:t>
            </a:r>
          </a:p>
        </p:txBody>
      </p:sp>
      <p:sp>
        <p:nvSpPr>
          <p:cNvPr id="20275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200"/>
          </a:p>
        </p:txBody>
      </p:sp>
      <p:pic>
        <p:nvPicPr>
          <p:cNvPr id="202757" name="Picture 8" descr="yosemite-national-park-to-install-solar-arr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219200"/>
            <a:ext cx="41529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7997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03780" name="Picture 5" descr="Nationa_geographic_Theodore_Roosevelt_safari_elephant_afr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57200"/>
            <a:ext cx="82296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5656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Taft takes over</a:t>
            </a:r>
          </a:p>
        </p:txBody>
      </p:sp>
      <p:sp>
        <p:nvSpPr>
          <p:cNvPr id="20480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838200"/>
            <a:ext cx="4267200" cy="5715000"/>
          </a:xfrm>
        </p:spPr>
        <p:txBody>
          <a:bodyPr/>
          <a:lstStyle/>
          <a:p>
            <a:pPr eaLnBrk="1" hangingPunct="1"/>
            <a:r>
              <a:rPr lang="en-US" altLang="en-US" sz="2000"/>
              <a:t>TR- </a:t>
            </a:r>
            <a:r>
              <a:rPr lang="en-US" altLang="en-US" sz="2000" b="1" u="sng"/>
              <a:t>(R)</a:t>
            </a:r>
            <a:r>
              <a:rPr lang="en-US" altLang="en-US" sz="2000"/>
              <a:t> serves 2 terms</a:t>
            </a:r>
          </a:p>
          <a:p>
            <a:pPr eaLnBrk="1" hangingPunct="1"/>
            <a:r>
              <a:rPr lang="en-US" altLang="en-US" sz="2000"/>
              <a:t>William Howard Taft replaces him</a:t>
            </a:r>
          </a:p>
          <a:p>
            <a:pPr eaLnBrk="1" hangingPunct="1"/>
            <a:r>
              <a:rPr lang="en-US" altLang="en-US" sz="2000"/>
              <a:t>Does not use “bully pulpit”</a:t>
            </a:r>
          </a:p>
          <a:p>
            <a:pPr eaLnBrk="1" hangingPunct="1"/>
            <a:r>
              <a:rPr lang="en-US" altLang="en-US" sz="2000" b="1" u="sng"/>
              <a:t>Dollar Diplomacy</a:t>
            </a:r>
          </a:p>
          <a:p>
            <a:pPr eaLnBrk="1" hangingPunct="1"/>
            <a:r>
              <a:rPr lang="en-US" altLang="en-US" sz="2000"/>
              <a:t>Taft breaks 2x as many trusts as the “Trustbuster” TR</a:t>
            </a:r>
          </a:p>
          <a:p>
            <a:pPr eaLnBrk="1" hangingPunct="1"/>
            <a:r>
              <a:rPr lang="en-US" altLang="en-US" sz="2000"/>
              <a:t>Tries to lower tariffs</a:t>
            </a:r>
          </a:p>
          <a:p>
            <a:pPr eaLnBrk="1" hangingPunct="1"/>
            <a:r>
              <a:rPr lang="en-US" altLang="en-US" sz="2000" u="sng"/>
              <a:t>*</a:t>
            </a:r>
            <a:r>
              <a:rPr lang="en-US" altLang="en-US" sz="2000" b="1" u="sng"/>
              <a:t>Fires Gifford Pinchot</a:t>
            </a:r>
            <a:r>
              <a:rPr lang="en-US" altLang="en-US" sz="2000"/>
              <a:t> over dispute over Government lands (Conservation)</a:t>
            </a:r>
          </a:p>
          <a:p>
            <a:pPr eaLnBrk="1" hangingPunct="1"/>
            <a:r>
              <a:rPr lang="en-US" altLang="en-US" sz="2000"/>
              <a:t>Progressive and Conservative parts of Party fight </a:t>
            </a:r>
          </a:p>
          <a:p>
            <a:pPr eaLnBrk="1" hangingPunct="1"/>
            <a:r>
              <a:rPr lang="en-US" altLang="en-US" sz="2000"/>
              <a:t>Republicans lose HOR</a:t>
            </a:r>
          </a:p>
          <a:p>
            <a:pPr eaLnBrk="1" hangingPunct="1"/>
            <a:r>
              <a:rPr lang="en-US" altLang="en-US" sz="2000"/>
              <a:t>TR decides to come back run for a 3</a:t>
            </a:r>
            <a:r>
              <a:rPr lang="en-US" altLang="en-US" sz="2000" baseline="30000"/>
              <a:t>rd</a:t>
            </a:r>
            <a:r>
              <a:rPr lang="en-US" altLang="en-US" sz="2000"/>
              <a:t> term in 1912 against Taft</a:t>
            </a:r>
          </a:p>
        </p:txBody>
      </p:sp>
      <p:pic>
        <p:nvPicPr>
          <p:cNvPr id="204804" name="Picture 8" descr="CLgrwHTHun_taf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85800"/>
            <a:ext cx="4038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13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Bull Moose Party</a:t>
            </a:r>
          </a:p>
        </p:txBody>
      </p:sp>
      <p:sp>
        <p:nvSpPr>
          <p:cNvPr id="20582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1143001"/>
            <a:ext cx="4267200" cy="4987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Roosevelt forms own party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u="sng"/>
              <a:t>Progressive Party/ Bull Moose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Promises a </a:t>
            </a:r>
            <a:r>
              <a:rPr lang="en-US" altLang="en-US" sz="2400" b="1" u="sng"/>
              <a:t>“New Nationalism”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Federal powers to expand and protect the public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Supports progressive reforms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Taft vs. TR vs. Debs vs. Woodrow Wilson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Wilson promises a </a:t>
            </a:r>
            <a:r>
              <a:rPr lang="en-US" altLang="en-US" sz="2000" b="1" u="sng"/>
              <a:t>New Freedom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Fight 4 privileges: wealth, banks, tariffs, trusts,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Small business over monopolies </a:t>
            </a:r>
          </a:p>
        </p:txBody>
      </p:sp>
      <p:sp>
        <p:nvSpPr>
          <p:cNvPr id="205828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000"/>
          </a:p>
        </p:txBody>
      </p:sp>
      <p:pic>
        <p:nvPicPr>
          <p:cNvPr id="205829" name="Picture 9" descr="Bull_Moo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57200"/>
            <a:ext cx="42672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40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1912 election</a:t>
            </a:r>
          </a:p>
        </p:txBody>
      </p:sp>
      <p:sp>
        <p:nvSpPr>
          <p:cNvPr id="20685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981200" y="1143001"/>
            <a:ext cx="8229600" cy="4987925"/>
          </a:xfrm>
        </p:spPr>
        <p:txBody>
          <a:bodyPr/>
          <a:lstStyle/>
          <a:p>
            <a:pPr eaLnBrk="1" hangingPunct="1"/>
            <a:r>
              <a:rPr lang="en-US" altLang="en-US" i="1" smtClean="0"/>
              <a:t>New Nationalism</a:t>
            </a:r>
            <a:r>
              <a:rPr lang="en-US" altLang="en-US" smtClean="0"/>
              <a:t> - Roosevelt</a:t>
            </a:r>
          </a:p>
          <a:p>
            <a:pPr eaLnBrk="1" hangingPunct="1"/>
            <a:r>
              <a:rPr lang="en-US" altLang="en-US" i="1" smtClean="0"/>
              <a:t>New Freedom-</a:t>
            </a:r>
            <a:r>
              <a:rPr lang="en-US" altLang="en-US" smtClean="0"/>
              <a:t> Wilson</a:t>
            </a:r>
          </a:p>
          <a:p>
            <a:pPr eaLnBrk="1" hangingPunct="1"/>
            <a:r>
              <a:rPr lang="en-US" altLang="en-US" i="1" smtClean="0"/>
              <a:t>Conservatism</a:t>
            </a:r>
            <a:r>
              <a:rPr lang="en-US" altLang="en-US" smtClean="0"/>
              <a:t>- Taft</a:t>
            </a:r>
          </a:p>
          <a:p>
            <a:pPr eaLnBrk="1" hangingPunct="1"/>
            <a:r>
              <a:rPr lang="en-US" altLang="en-US" i="1" smtClean="0"/>
              <a:t>Socialism</a:t>
            </a:r>
            <a:r>
              <a:rPr lang="en-US" altLang="en-US" smtClean="0"/>
              <a:t>- Debs</a:t>
            </a:r>
          </a:p>
          <a:p>
            <a:pPr eaLnBrk="1" hangingPunct="1"/>
            <a:r>
              <a:rPr lang="en-US" altLang="en-US" smtClean="0"/>
              <a:t>TR and Taft split votes</a:t>
            </a:r>
          </a:p>
          <a:p>
            <a:pPr eaLnBrk="1" hangingPunct="1"/>
            <a:r>
              <a:rPr lang="en-US" altLang="en-US" b="1" u="sng" smtClean="0"/>
              <a:t>Wilson wins election</a:t>
            </a:r>
            <a:r>
              <a:rPr lang="en-US" altLang="en-US" smtClean="0"/>
              <a:t> with only 42% of popular vote </a:t>
            </a:r>
          </a:p>
        </p:txBody>
      </p:sp>
    </p:spTree>
    <p:extLst>
      <p:ext uri="{BB962C8B-B14F-4D97-AF65-F5344CB8AC3E}">
        <p14:creationId xmlns:p14="http://schemas.microsoft.com/office/powerpoint/2010/main" val="41930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1912 Election</a:t>
            </a:r>
          </a:p>
        </p:txBody>
      </p:sp>
      <p:pic>
        <p:nvPicPr>
          <p:cNvPr id="207875" name="Picture 4" descr="1912elect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1722438"/>
            <a:ext cx="8153400" cy="4906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584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3317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1912 election </a:t>
            </a:r>
          </a:p>
        </p:txBody>
      </p:sp>
      <p:pic>
        <p:nvPicPr>
          <p:cNvPr id="202755" name="Picture 4" descr="The GOP divided by the Bull Moose Party Equals a Democratic Victory, Puck, 191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066800"/>
            <a:ext cx="8763000" cy="5486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437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2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2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5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Wilson- New Freedom	</a:t>
            </a:r>
          </a:p>
        </p:txBody>
      </p:sp>
      <p:sp>
        <p:nvSpPr>
          <p:cNvPr id="20992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/>
          <a:lstStyle/>
          <a:p>
            <a:pPr eaLnBrk="1" hangingPunct="1"/>
            <a:r>
              <a:rPr lang="en-US" altLang="en-US" sz="2200"/>
              <a:t>Wilson pledges to fight evils</a:t>
            </a:r>
          </a:p>
          <a:p>
            <a:pPr eaLnBrk="1" hangingPunct="1"/>
            <a:r>
              <a:rPr lang="en-US" altLang="en-US" sz="2200"/>
              <a:t>Trusts, poverty, disease, corruption </a:t>
            </a:r>
          </a:p>
          <a:p>
            <a:pPr eaLnBrk="1" hangingPunct="1"/>
            <a:r>
              <a:rPr lang="en-US" altLang="en-US" sz="2200"/>
              <a:t>Will address Congress in person (1</a:t>
            </a:r>
            <a:r>
              <a:rPr lang="en-US" altLang="en-US" sz="2200" baseline="30000"/>
              <a:t>st</a:t>
            </a:r>
            <a:r>
              <a:rPr lang="en-US" altLang="en-US" sz="2200"/>
              <a:t> since Madison)</a:t>
            </a:r>
          </a:p>
          <a:p>
            <a:pPr eaLnBrk="1" hangingPunct="1"/>
            <a:r>
              <a:rPr lang="en-US" altLang="en-US" sz="2200" b="1"/>
              <a:t>Tariffs and Taxes</a:t>
            </a:r>
          </a:p>
          <a:p>
            <a:pPr eaLnBrk="1" hangingPunct="1"/>
            <a:r>
              <a:rPr lang="en-US" altLang="en-US" sz="2200" b="1"/>
              <a:t>Lowers tariffs- </a:t>
            </a:r>
            <a:r>
              <a:rPr lang="en-US" altLang="en-US" sz="2200"/>
              <a:t>1</a:t>
            </a:r>
            <a:r>
              <a:rPr lang="en-US" altLang="en-US" sz="2200" baseline="30000"/>
              <a:t>st</a:t>
            </a:r>
            <a:r>
              <a:rPr lang="en-US" altLang="en-US" sz="2200"/>
              <a:t> time since Civil War</a:t>
            </a:r>
          </a:p>
          <a:p>
            <a:pPr eaLnBrk="1" hangingPunct="1"/>
            <a:r>
              <a:rPr lang="en-US" altLang="en-US" sz="2200" b="1"/>
              <a:t>Underwood Tariff</a:t>
            </a:r>
          </a:p>
          <a:p>
            <a:pPr eaLnBrk="1" hangingPunct="1"/>
            <a:r>
              <a:rPr lang="en-US" altLang="en-US" sz="2200"/>
              <a:t>Income Tax added </a:t>
            </a:r>
          </a:p>
          <a:p>
            <a:pPr eaLnBrk="1" hangingPunct="1"/>
            <a:r>
              <a:rPr lang="en-US" altLang="en-US" sz="2200"/>
              <a:t>16</a:t>
            </a:r>
            <a:r>
              <a:rPr lang="en-US" altLang="en-US" sz="2200" baseline="30000"/>
              <a:t>th</a:t>
            </a:r>
            <a:r>
              <a:rPr lang="en-US" altLang="en-US" sz="2200"/>
              <a:t> Amendment-Progressive</a:t>
            </a:r>
          </a:p>
          <a:p>
            <a:pPr eaLnBrk="1" hangingPunct="1"/>
            <a:r>
              <a:rPr lang="en-US" altLang="en-US" sz="2200"/>
              <a:t>Main revenue source </a:t>
            </a:r>
          </a:p>
          <a:p>
            <a:pPr eaLnBrk="1" hangingPunct="1"/>
            <a:endParaRPr lang="en-US" altLang="en-US" sz="2200"/>
          </a:p>
          <a:p>
            <a:pPr eaLnBrk="1" hangingPunct="1"/>
            <a:endParaRPr lang="en-US" altLang="en-US" sz="2200" b="1"/>
          </a:p>
        </p:txBody>
      </p:sp>
      <p:sp>
        <p:nvSpPr>
          <p:cNvPr id="20992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172200" y="1066801"/>
            <a:ext cx="4038600" cy="5064125"/>
          </a:xfrm>
        </p:spPr>
        <p:txBody>
          <a:bodyPr/>
          <a:lstStyle/>
          <a:p>
            <a:pPr eaLnBrk="1" hangingPunct="1"/>
            <a:endParaRPr lang="en-US" altLang="en-US" sz="2200"/>
          </a:p>
        </p:txBody>
      </p:sp>
      <p:pic>
        <p:nvPicPr>
          <p:cNvPr id="209925" name="Picture 8" descr="President_Woodrow_Wilson_portrait_December_2_19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66800"/>
            <a:ext cx="41148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35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10948" name="Picture 5" descr="090414_cartoon_6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8600"/>
            <a:ext cx="8458200" cy="615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631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Federal Reserve</a:t>
            </a:r>
          </a:p>
        </p:txBody>
      </p:sp>
      <p:sp>
        <p:nvSpPr>
          <p:cNvPr id="21197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838200"/>
            <a:ext cx="4191000" cy="5562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/>
              <a:t>Wants Govt. to control $ supply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Reform would remove this from power from banking trusts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Sets up 12 national banks- 1 Main Bank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Still around today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Federal Trade Commission (FTC)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b="1"/>
              <a:t>1914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b="1"/>
              <a:t>created  to investigate and regulate unfair business practices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Clayton Anti-Trust Act</a:t>
            </a:r>
            <a:r>
              <a:rPr lang="en-US" altLang="en-US" sz="2200" b="1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1914 </a:t>
            </a:r>
            <a:r>
              <a:rPr lang="en-US" altLang="en-US" sz="220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Strengthens Sherman Law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Protects Unions</a:t>
            </a:r>
          </a:p>
        </p:txBody>
      </p:sp>
      <p:sp>
        <p:nvSpPr>
          <p:cNvPr id="21197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211973" name="Picture 8" descr="federal_reserve_act_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762000"/>
            <a:ext cx="41148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258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88987"/>
          </a:xfrm>
        </p:spPr>
        <p:txBody>
          <a:bodyPr/>
          <a:lstStyle/>
          <a:p>
            <a:pPr eaLnBrk="1" hangingPunct="1"/>
            <a:r>
              <a:rPr lang="en-US" altLang="en-US" smtClean="0"/>
              <a:t>The Fed</a:t>
            </a: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12996" name="Picture 7" descr="FRtoiletpap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066800"/>
            <a:ext cx="83820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37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Suffrage </a:t>
            </a:r>
          </a:p>
        </p:txBody>
      </p:sp>
      <p:sp>
        <p:nvSpPr>
          <p:cNvPr id="21401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1"/>
            <a:ext cx="4038600" cy="49879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200"/>
              <a:t>Susan B. Anthony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Carrie Chapman Catt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Presidents of NAWSA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Protests become militant/ persistent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Women’s role in WW I help them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19</a:t>
            </a:r>
            <a:r>
              <a:rPr lang="en-US" altLang="en-US" sz="2200" b="1" u="sng" baseline="30000"/>
              <a:t>th</a:t>
            </a:r>
            <a:r>
              <a:rPr lang="en-US" altLang="en-US" sz="2200" b="1" u="sng"/>
              <a:t> amendment</a:t>
            </a:r>
            <a:r>
              <a:rPr lang="en-US" altLang="en-US" sz="2200"/>
              <a:t> passed-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72 yrs after Seneca Falls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Progressivism Ends due to WW I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African-Americans still ignored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Laissez-Fair had faded</a:t>
            </a:r>
          </a:p>
        </p:txBody>
      </p:sp>
      <p:sp>
        <p:nvSpPr>
          <p:cNvPr id="21402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200"/>
          </a:p>
        </p:txBody>
      </p:sp>
      <p:pic>
        <p:nvPicPr>
          <p:cNvPr id="214021" name="Picture 10" descr="suffrag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762000"/>
            <a:ext cx="4191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021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841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Birth of a Nation/ The Clansman 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15044" name="Picture 5" descr="Birth-of-a-nation-poster-col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143001"/>
            <a:ext cx="3657600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45" name="Picture 7" descr="wilson-quote-in-birth-of-a-n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143000"/>
            <a:ext cx="45720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694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Picture 4" descr="birt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381001"/>
            <a:ext cx="8153400" cy="574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7723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701</Words>
  <Application>Microsoft Office PowerPoint</Application>
  <PresentationFormat>Widescreen</PresentationFormat>
  <Paragraphs>166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UNIT 6:  THE PROGRESSIVE ERA</vt:lpstr>
      <vt:lpstr>DuBois v. Washington</vt:lpstr>
      <vt:lpstr>Progressives Emerge</vt:lpstr>
      <vt:lpstr>Progressivism </vt:lpstr>
      <vt:lpstr>Muckrakers</vt:lpstr>
      <vt:lpstr>The Jungle- Upton Sinclair </vt:lpstr>
      <vt:lpstr>Progressive Reforms </vt:lpstr>
      <vt:lpstr>Other Reforms </vt:lpstr>
      <vt:lpstr>PowerPoint Presentation</vt:lpstr>
      <vt:lpstr>Other Reforms</vt:lpstr>
      <vt:lpstr>Roosevelt as a Progressive</vt:lpstr>
      <vt:lpstr>PowerPoint Presentation</vt:lpstr>
      <vt:lpstr>Conservation </vt:lpstr>
      <vt:lpstr>PowerPoint Presentation</vt:lpstr>
      <vt:lpstr>Taft takes over</vt:lpstr>
      <vt:lpstr>Bull Moose Party</vt:lpstr>
      <vt:lpstr>1912 election</vt:lpstr>
      <vt:lpstr>1912 Election</vt:lpstr>
      <vt:lpstr>1912 election </vt:lpstr>
      <vt:lpstr>Wilson- New Freedom </vt:lpstr>
      <vt:lpstr>PowerPoint Presentation</vt:lpstr>
      <vt:lpstr>Federal Reserve</vt:lpstr>
      <vt:lpstr>The Fed</vt:lpstr>
      <vt:lpstr>Suffrage </vt:lpstr>
      <vt:lpstr>Birth of a Nation/ The Clansman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6:  THE PROGRESSIVE ERA</dc:title>
  <dc:creator>Michael Tomberlin</dc:creator>
  <cp:lastModifiedBy>Michael Tomberlin</cp:lastModifiedBy>
  <cp:revision>1</cp:revision>
  <dcterms:created xsi:type="dcterms:W3CDTF">2017-02-24T20:26:28Z</dcterms:created>
  <dcterms:modified xsi:type="dcterms:W3CDTF">2017-06-08T18:22:58Z</dcterms:modified>
</cp:coreProperties>
</file>