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52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0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5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46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8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2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9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4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4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78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0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24A72-CF9E-4720-91AE-F1F89F154A96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985E-6490-4100-84CE-BB795547B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7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UNIT 11:  </a:t>
            </a:r>
            <a:r>
              <a:rPr lang="en-US" dirty="0" smtClean="0"/>
              <a:t>COLD WAR, PART ONE:  TRUMAN, IKE, JFK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23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Rebuilding 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838201"/>
            <a:ext cx="4191000" cy="5292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Yalta Conference-</a:t>
            </a:r>
            <a:r>
              <a:rPr lang="en-US" altLang="en-US" sz="2000" b="1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Big 3 meet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FDR, Stalin, Churchill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Creation of </a:t>
            </a:r>
            <a:r>
              <a:rPr lang="en-US" altLang="en-US" sz="1800" b="1"/>
              <a:t>United Nations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/>
              <a:t>Security Council is most important body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Potsdam Conference</a:t>
            </a:r>
            <a:endParaRPr lang="en-US" altLang="en-US" sz="2000"/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Division of Germany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Nuremberg Trials</a:t>
            </a:r>
            <a:r>
              <a:rPr lang="en-US" altLang="en-US" sz="2000" b="1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Put Nazi war criminals on trial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Many executed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Japan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MacArthur controls 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Establish Democracy/ freedoms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Still have same Constitution today </a:t>
            </a:r>
          </a:p>
        </p:txBody>
      </p:sp>
      <p:sp>
        <p:nvSpPr>
          <p:cNvPr id="283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83653" name="Picture 5" descr="yalta_confe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600201"/>
            <a:ext cx="412432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8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 b="1" u="sng"/>
              <a:t>The Cold War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1"/>
            <a:ext cx="4114800" cy="5216525"/>
          </a:xfrm>
        </p:spPr>
        <p:txBody>
          <a:bodyPr/>
          <a:lstStyle/>
          <a:p>
            <a:pPr eaLnBrk="1" hangingPunct="1"/>
            <a:r>
              <a:rPr lang="en-US" altLang="en-US" sz="2600"/>
              <a:t>Communism vs. Capitalism/Democracy</a:t>
            </a:r>
          </a:p>
          <a:p>
            <a:pPr eaLnBrk="1" hangingPunct="1"/>
            <a:r>
              <a:rPr lang="en-US" altLang="en-US" sz="2600"/>
              <a:t>War is over- what to do with Europe?</a:t>
            </a:r>
          </a:p>
          <a:p>
            <a:pPr eaLnBrk="1" hangingPunct="1"/>
            <a:r>
              <a:rPr lang="en-US" altLang="en-US" sz="2600"/>
              <a:t> U.S. wants free elections</a:t>
            </a:r>
          </a:p>
          <a:p>
            <a:pPr eaLnBrk="1" hangingPunct="1"/>
            <a:r>
              <a:rPr lang="en-US" altLang="en-US" sz="2600"/>
              <a:t>Churchill says East Europe has fallen under an </a:t>
            </a:r>
            <a:r>
              <a:rPr lang="en-US" altLang="en-US" sz="2600" b="1" i="1" u="sng"/>
              <a:t>“Iron Curtain”</a:t>
            </a:r>
            <a:endParaRPr lang="en-US" altLang="en-US" sz="2600"/>
          </a:p>
          <a:p>
            <a:pPr eaLnBrk="1" hangingPunct="1"/>
            <a:r>
              <a:rPr lang="en-US" altLang="en-US" sz="2600"/>
              <a:t>Use those countries as </a:t>
            </a:r>
            <a:r>
              <a:rPr lang="en-US" altLang="en-US" sz="2600" b="1" u="sng"/>
              <a:t>Satellite Nations</a:t>
            </a:r>
            <a:r>
              <a:rPr lang="en-US" altLang="en-US" sz="2600" b="1"/>
              <a:t> </a:t>
            </a:r>
            <a:r>
              <a:rPr lang="en-US" altLang="en-US" sz="2600"/>
              <a:t>and buffer zones</a:t>
            </a:r>
            <a:endParaRPr lang="en-US" altLang="en-US" sz="2600" b="1" i="1" u="sng"/>
          </a:p>
        </p:txBody>
      </p:sp>
      <p:sp>
        <p:nvSpPr>
          <p:cNvPr id="2846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781800" y="1600201"/>
            <a:ext cx="3429000" cy="4530725"/>
          </a:xfrm>
        </p:spPr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84677" name="Picture 5" descr="N8ooEi6IkkzhpngiZigLdRt4o1_4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33401"/>
            <a:ext cx="45720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4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Iron Curtain </a:t>
            </a:r>
          </a:p>
        </p:txBody>
      </p:sp>
      <p:pic>
        <p:nvPicPr>
          <p:cNvPr id="285699" name="Picture 3" descr="soviet_influence_in_europ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990600"/>
            <a:ext cx="85344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7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 u="sng"/>
              <a:t>U.S.  Cold War Policy</a:t>
            </a:r>
            <a:r>
              <a:rPr lang="en-US" altLang="en-US" sz="3800"/>
              <a:t> 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90600"/>
            <a:ext cx="43434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Containment-</a:t>
            </a:r>
            <a:r>
              <a:rPr lang="en-US" altLang="en-US" sz="2200"/>
              <a:t> theory of trying to stop the spread of communism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George F. Kennan- U.S. Diplomat to USSR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Truman Doctrine-</a:t>
            </a:r>
            <a:r>
              <a:rPr lang="en-US" altLang="en-US" sz="2200"/>
              <a:t> give any nation aid that needs it to prevent the spread of communism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Greece and Turkey- 1</a:t>
            </a:r>
            <a:r>
              <a:rPr lang="en-US" altLang="en-US" sz="2200" baseline="30000"/>
              <a:t>st</a:t>
            </a:r>
            <a:r>
              <a:rPr lang="en-US" altLang="en-US" sz="2200"/>
              <a:t> countries given aid in 1947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Marshall Plan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Europe devastated by war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 communism looks appealing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Marshall offers recovery plan-$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Offered to all nations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Very successful 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sp>
        <p:nvSpPr>
          <p:cNvPr id="286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77000" y="1600201"/>
            <a:ext cx="37338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86725" name="Picture 5" descr="Marshallb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85801"/>
            <a:ext cx="39624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27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Cold War Politics 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990600"/>
            <a:ext cx="49530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Berlin Airlift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Germany and capital are split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Soviets blockade Berlin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U.S. airlifts supplies for over a year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2 million tons of supplies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National Security Act-1947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Dept. of Defense created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u="sng"/>
              <a:t>CIA</a:t>
            </a:r>
            <a:r>
              <a:rPr lang="en-US" altLang="en-US" sz="2000"/>
              <a:t> and </a:t>
            </a:r>
            <a:r>
              <a:rPr lang="en-US" altLang="en-US" sz="2000" u="sng"/>
              <a:t>NSC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NATO-</a:t>
            </a:r>
            <a:r>
              <a:rPr lang="en-US" altLang="en-US" sz="2200" b="1"/>
              <a:t> North Atlantic Treaty Organization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U.S. part of pact with W. Europe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Isolationism gone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Warsaw Pact</a:t>
            </a:r>
            <a:r>
              <a:rPr lang="en-US" altLang="en-US" sz="2200" b="1"/>
              <a:t> </a:t>
            </a:r>
            <a:r>
              <a:rPr lang="en-US" altLang="en-US" sz="2200"/>
              <a:t>created to unite Communist nations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1949- USSR becomes Nuclear Power 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87748" name="Picture 4" descr="nato_europe_countries_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1001"/>
            <a:ext cx="3810000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31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Berlin Airlift </a:t>
            </a:r>
          </a:p>
        </p:txBody>
      </p:sp>
      <p:pic>
        <p:nvPicPr>
          <p:cNvPr id="288772" name="Picture 4" descr="0,,3399491_1,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1"/>
            <a:ext cx="84582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84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Cold War Heats Up 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0"/>
            <a:ext cx="43434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China falls to Communism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Nationalist </a:t>
            </a:r>
            <a:r>
              <a:rPr lang="en-US" altLang="en-US" sz="2600" b="1" u="sng"/>
              <a:t>Chang Kai-shek</a:t>
            </a:r>
            <a:r>
              <a:rPr lang="en-US" altLang="en-US" sz="2600"/>
              <a:t> is backed by U.S.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Mao Zedong-</a:t>
            </a:r>
            <a:r>
              <a:rPr lang="en-US" altLang="en-US" sz="2600"/>
              <a:t> communist leader of China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Commies beat Nationalists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Nationalist flee to Taiwan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U.S. doesn’t recognize the People’s Republic of China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Does Containment fail?</a:t>
            </a:r>
          </a:p>
        </p:txBody>
      </p:sp>
      <p:sp>
        <p:nvSpPr>
          <p:cNvPr id="2897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629400" y="1600201"/>
            <a:ext cx="358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289797" name="Picture 5" descr="mao-zedo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00400"/>
            <a:ext cx="38862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8" name="Picture 6" descr="General-Chiang-Kai-Shek-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09600"/>
            <a:ext cx="39624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421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Korean War-1954 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200"/>
              <a:t>Korea split on </a:t>
            </a:r>
            <a:r>
              <a:rPr lang="en-US" altLang="en-US" sz="2200" u="sng"/>
              <a:t>38</a:t>
            </a:r>
            <a:r>
              <a:rPr lang="en-US" altLang="en-US" sz="2200" u="sng" baseline="30000"/>
              <a:t>th</a:t>
            </a:r>
            <a:r>
              <a:rPr lang="en-US" altLang="en-US" sz="2200" u="sng"/>
              <a:t> parallel</a:t>
            </a:r>
            <a:r>
              <a:rPr lang="en-US" altLang="en-US" sz="2200"/>
              <a:t> </a:t>
            </a:r>
          </a:p>
          <a:p>
            <a:pPr eaLnBrk="1" hangingPunct="1"/>
            <a:r>
              <a:rPr lang="en-US" altLang="en-US" sz="2200"/>
              <a:t>North Korea (Communist) invades South Korea (Democratic)</a:t>
            </a:r>
          </a:p>
          <a:p>
            <a:pPr eaLnBrk="1" hangingPunct="1"/>
            <a:r>
              <a:rPr lang="en-US" altLang="en-US" sz="2200" b="1" u="sng"/>
              <a:t>U.S and UN</a:t>
            </a:r>
            <a:r>
              <a:rPr lang="en-US" altLang="en-US" sz="2200"/>
              <a:t> intervene</a:t>
            </a:r>
          </a:p>
          <a:p>
            <a:pPr eaLnBrk="1" hangingPunct="1"/>
            <a:r>
              <a:rPr lang="en-US" altLang="en-US" sz="2200"/>
              <a:t>Macarthur launches counter into NK</a:t>
            </a:r>
          </a:p>
          <a:p>
            <a:pPr eaLnBrk="1" hangingPunct="1"/>
            <a:r>
              <a:rPr lang="en-US" altLang="en-US" sz="2200" u="sng"/>
              <a:t>China </a:t>
            </a:r>
            <a:r>
              <a:rPr lang="en-US" altLang="en-US" sz="2200"/>
              <a:t>enters on NK side</a:t>
            </a:r>
          </a:p>
          <a:p>
            <a:pPr eaLnBrk="1" hangingPunct="1"/>
            <a:r>
              <a:rPr lang="en-US" altLang="en-US" sz="2200"/>
              <a:t>War drags on-stalemate</a:t>
            </a:r>
          </a:p>
          <a:p>
            <a:pPr eaLnBrk="1" hangingPunct="1"/>
            <a:r>
              <a:rPr lang="en-US" altLang="en-US" sz="2200"/>
              <a:t>Macarthur wants war with China- criticizes Truman</a:t>
            </a:r>
          </a:p>
          <a:p>
            <a:pPr eaLnBrk="1" hangingPunct="1"/>
            <a:r>
              <a:rPr lang="en-US" altLang="en-US" sz="2200" b="1" u="sng"/>
              <a:t>Truman fires Macarthur</a:t>
            </a:r>
          </a:p>
          <a:p>
            <a:pPr eaLnBrk="1" hangingPunct="1"/>
            <a:r>
              <a:rPr lang="en-US" altLang="en-US" sz="2200"/>
              <a:t>War ends @ 38</a:t>
            </a:r>
            <a:r>
              <a:rPr lang="en-US" altLang="en-US" sz="2200" baseline="30000"/>
              <a:t>th</a:t>
            </a:r>
            <a:r>
              <a:rPr lang="en-US" altLang="en-US" sz="2200"/>
              <a:t> parallel </a:t>
            </a:r>
          </a:p>
          <a:p>
            <a:pPr eaLnBrk="1" hangingPunct="1"/>
            <a:endParaRPr lang="en-US" altLang="en-US" sz="2200"/>
          </a:p>
        </p:txBody>
      </p:sp>
      <p:sp>
        <p:nvSpPr>
          <p:cNvPr id="2908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290821" name="Picture 5" descr="USAkor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33400"/>
            <a:ext cx="4191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56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Fear of Communism Grows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6482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Spies discovered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USSR gets A-Bomb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Loyalty boards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HUAC:</a:t>
            </a:r>
            <a:r>
              <a:rPr lang="en-US" altLang="en-US" sz="2200" b="1"/>
              <a:t> House Un-American Activities Committee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Investigate Hollywood-”</a:t>
            </a:r>
            <a:r>
              <a:rPr lang="en-US" altLang="en-US" sz="2200" u="sng"/>
              <a:t>Hollywood ten</a:t>
            </a:r>
            <a:r>
              <a:rPr lang="en-US" altLang="en-US" sz="2200"/>
              <a:t>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Blacklisting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Alger Hiss-</a:t>
            </a:r>
            <a:r>
              <a:rPr lang="en-US" altLang="en-US" sz="2200" b="1"/>
              <a:t> </a:t>
            </a:r>
            <a:r>
              <a:rPr lang="en-US" altLang="en-US" sz="2200"/>
              <a:t>state dept. official imprisoned of spying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Rosenbergs</a:t>
            </a:r>
            <a:r>
              <a:rPr lang="en-US" altLang="en-US" sz="2200" u="sng"/>
              <a:t>-</a:t>
            </a:r>
            <a:r>
              <a:rPr lang="en-US" altLang="en-US" sz="2200"/>
              <a:t> accused of passing atomic secrets and executed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Joseph McCarthy-</a:t>
            </a:r>
            <a:r>
              <a:rPr lang="en-US" altLang="en-US" sz="2200" b="1"/>
              <a:t> </a:t>
            </a:r>
            <a:r>
              <a:rPr lang="en-US" altLang="en-US" sz="2200"/>
              <a:t>Senator who investigated communists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“</a:t>
            </a:r>
            <a:r>
              <a:rPr lang="en-US" altLang="en-US" sz="2200"/>
              <a:t>Witch Hunts” </a:t>
            </a:r>
            <a:endParaRPr lang="en-US" altLang="en-US" sz="2200" b="1"/>
          </a:p>
        </p:txBody>
      </p:sp>
      <p:sp>
        <p:nvSpPr>
          <p:cNvPr id="2918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696200" y="1600201"/>
            <a:ext cx="2514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91845" name="Picture 5" descr="alger_hiss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81000"/>
            <a:ext cx="2819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1846" name="Picture 6" descr="B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438401"/>
            <a:ext cx="32004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50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9451" y="277814"/>
            <a:ext cx="6272349" cy="6365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 dirty="0" smtClean="0"/>
              <a:t>HUAAC – House Un-American Activities </a:t>
            </a:r>
            <a:r>
              <a:rPr lang="en-US" altLang="en-US" sz="3800" dirty="0" err="1" smtClean="0"/>
              <a:t>Comittee</a:t>
            </a:r>
            <a:r>
              <a:rPr lang="en-US" altLang="en-US" sz="3800" dirty="0" smtClean="0"/>
              <a:t> </a:t>
            </a:r>
            <a:endParaRPr lang="en-US" altLang="en-US" sz="3800" dirty="0"/>
          </a:p>
        </p:txBody>
      </p:sp>
      <p:pic>
        <p:nvPicPr>
          <p:cNvPr id="292868" name="Picture 4" descr="19471023_Reagan_HU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075610"/>
            <a:ext cx="5185954" cy="202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869" name="Picture 5" descr="hu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1188720"/>
            <a:ext cx="6128657" cy="4897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870" name="Picture 6" descr="hu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277814"/>
            <a:ext cx="5068389" cy="379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1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8229600" cy="5603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 dirty="0" smtClean="0"/>
              <a:t>Joe McCarthy and </a:t>
            </a:r>
            <a:r>
              <a:rPr lang="en-US" altLang="en-US" sz="3800" dirty="0" err="1" smtClean="0"/>
              <a:t>McCarthysim</a:t>
            </a:r>
            <a:r>
              <a:rPr lang="en-US" altLang="en-US" sz="3800" dirty="0" smtClean="0"/>
              <a:t> (State </a:t>
            </a:r>
            <a:r>
              <a:rPr lang="en-US" altLang="en-US" sz="3800" dirty="0" err="1" smtClean="0"/>
              <a:t>Dept</a:t>
            </a:r>
            <a:r>
              <a:rPr lang="en-US" altLang="en-US" sz="3800" dirty="0" smtClean="0"/>
              <a:t>)</a:t>
            </a:r>
            <a:endParaRPr lang="en-US" altLang="en-US" sz="3800" dirty="0"/>
          </a:p>
        </p:txBody>
      </p:sp>
      <p:pic>
        <p:nvPicPr>
          <p:cNvPr id="293892" name="Picture 4" descr="200692175834968778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0600"/>
            <a:ext cx="460248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893" name="Picture 5" descr="300px-H10Pro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062" y="990601"/>
            <a:ext cx="3454037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69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Home Life after War 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143001"/>
            <a:ext cx="44196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G.I. Bill-</a:t>
            </a:r>
            <a:r>
              <a:rPr lang="en-US" altLang="en-US" sz="2200"/>
              <a:t> Education and low-interest loans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Suburbs grow- </a:t>
            </a:r>
            <a:r>
              <a:rPr lang="en-US" altLang="en-US" sz="2200" b="1" u="sng"/>
              <a:t>Levittowns</a:t>
            </a:r>
            <a:r>
              <a:rPr lang="en-US" altLang="en-US" sz="22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Economy Slumping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Truman takes blame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Taft-Hartley Act-</a:t>
            </a:r>
            <a:r>
              <a:rPr lang="en-US" altLang="en-US" sz="2200"/>
              <a:t> curbs Unions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Truman desegregates armed forces and govt.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Angers Southern Dems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1948 election </a:t>
            </a:r>
            <a:r>
              <a:rPr lang="en-US" altLang="en-US" sz="2200" b="1" u="sng"/>
              <a:t>Truman</a:t>
            </a:r>
            <a:r>
              <a:rPr lang="en-US" altLang="en-US" sz="2200"/>
              <a:t> beats Dewey and </a:t>
            </a:r>
            <a:r>
              <a:rPr lang="en-US" altLang="en-US" sz="2200" b="1" u="sng"/>
              <a:t>Dixiecrats</a:t>
            </a:r>
            <a:r>
              <a:rPr lang="en-US" altLang="en-US" sz="2200"/>
              <a:t> in an upset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Truman</a:t>
            </a:r>
            <a:r>
              <a:rPr lang="en-US" altLang="en-US" sz="2200" b="1"/>
              <a:t> </a:t>
            </a:r>
            <a:r>
              <a:rPr lang="en-US" altLang="en-US" sz="2200"/>
              <a:t>offers a </a:t>
            </a:r>
            <a:r>
              <a:rPr lang="en-US" altLang="en-US" sz="2200" b="1"/>
              <a:t>“</a:t>
            </a:r>
            <a:r>
              <a:rPr lang="en-US" altLang="en-US" sz="2200" b="1" u="sng"/>
              <a:t>Fair Deal”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SS extended, low income housing pass, others fail 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 u="sng"/>
          </a:p>
        </p:txBody>
      </p:sp>
      <p:sp>
        <p:nvSpPr>
          <p:cNvPr id="2949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94917" name="Picture 5" descr="dewey-defeats-tru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24001"/>
            <a:ext cx="4114800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2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Cold War continues under Eisenhower 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14400"/>
            <a:ext cx="4800600" cy="5562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1952 Eisenhower elected (IKE)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Nixon is V.P.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“Checkers Speech”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u="sng"/>
              <a:t>Middle or Straight Road</a:t>
            </a:r>
            <a:r>
              <a:rPr lang="en-US" altLang="en-US" sz="2000"/>
              <a:t> policies- moderate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Eisenhower ends Korean War @ 38 Parallel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War hurt Truman’s popularity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Sec. of State </a:t>
            </a:r>
            <a:r>
              <a:rPr lang="en-US" altLang="en-US" sz="2000" u="sng"/>
              <a:t>John Foster Dulles proposes: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1- Massive Retaliation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2- Brinkmanship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Begin to build of Nukes and scale down troops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u="sng"/>
              <a:t>Arms Race</a:t>
            </a:r>
            <a:r>
              <a:rPr lang="en-US" altLang="en-US" sz="2000"/>
              <a:t> begins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1952- H Bomb test in U.S.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1953- USSR tests H Bomb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Citizens build cover shelters</a:t>
            </a:r>
          </a:p>
        </p:txBody>
      </p:sp>
      <p:pic>
        <p:nvPicPr>
          <p:cNvPr id="295940" name="Picture 4" descr="duck-and-cover-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43200"/>
            <a:ext cx="3657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5941" name="Picture 5" descr="eisenhower2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00" y="1066800"/>
            <a:ext cx="3657600" cy="167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26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7280" y="365125"/>
            <a:ext cx="10256520" cy="66684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u="sng" dirty="0" smtClean="0"/>
              <a:t>Military Industrial Complex</a:t>
            </a:r>
          </a:p>
        </p:txBody>
      </p:sp>
      <p:sp>
        <p:nvSpPr>
          <p:cNvPr id="29696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81200" y="1240970"/>
            <a:ext cx="8229600" cy="1045029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100" dirty="0"/>
              <a:t>Eisenhower warns of an </a:t>
            </a:r>
            <a:r>
              <a:rPr lang="en-US" altLang="en-US" sz="2100" b="1" dirty="0"/>
              <a:t>Iron Triangle </a:t>
            </a:r>
            <a:r>
              <a:rPr lang="en-US" altLang="en-US" sz="2100" dirty="0"/>
              <a:t>in his farewell address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 dirty="0"/>
              <a:t>Involves military, legislators/politicians, and industry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 dirty="0"/>
              <a:t>Corruption and Misplaced power </a:t>
            </a:r>
          </a:p>
        </p:txBody>
      </p:sp>
      <p:pic>
        <p:nvPicPr>
          <p:cNvPr id="296964" name="Picture 7" descr="military-industrial-compl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95002"/>
            <a:ext cx="8839200" cy="3905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20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Cold War Spreads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CIA does secret actions in Iran and Guatemala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1953- Stalin dies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Nikita Khrushchev</a:t>
            </a:r>
            <a:r>
              <a:rPr lang="en-US" altLang="en-US" sz="2600"/>
              <a:t> takes over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Hungarian revolt squashed by Soviets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Eisenhower Doctrine</a:t>
            </a:r>
            <a:r>
              <a:rPr lang="en-US" altLang="en-US" sz="2600"/>
              <a:t> copies Truman in U.S. should defend Nations against Communism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Middle East too</a:t>
            </a:r>
          </a:p>
        </p:txBody>
      </p:sp>
      <p:sp>
        <p:nvSpPr>
          <p:cNvPr id="297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297989" name="Picture 5" descr="article-1290531-0A3D3B14000005DC-633_634x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19200"/>
            <a:ext cx="4267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25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The Space Race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495800" cy="4987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1957- USSR develops </a:t>
            </a:r>
            <a:r>
              <a:rPr lang="en-US" altLang="en-US" sz="2200" b="1" u="sng"/>
              <a:t>ICMB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Long Range attack?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!957- </a:t>
            </a:r>
            <a:r>
              <a:rPr lang="en-US" altLang="en-US" sz="2200" b="1"/>
              <a:t>USSR launches </a:t>
            </a:r>
            <a:r>
              <a:rPr lang="en-US" altLang="en-US" sz="2200" b="1" i="1" u="sng"/>
              <a:t>SPUTNIK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1</a:t>
            </a:r>
            <a:r>
              <a:rPr lang="en-US" altLang="en-US" sz="2200" baseline="30000"/>
              <a:t>st</a:t>
            </a:r>
            <a:r>
              <a:rPr lang="en-US" altLang="en-US" sz="2200"/>
              <a:t> satellite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U.S. embarrasses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Creates </a:t>
            </a:r>
            <a:r>
              <a:rPr lang="en-US" altLang="en-US" sz="2200" b="1" u="sng"/>
              <a:t>NASA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Launches 1</a:t>
            </a:r>
            <a:r>
              <a:rPr lang="en-US" altLang="en-US" sz="2200" baseline="30000"/>
              <a:t>st</a:t>
            </a:r>
            <a:r>
              <a:rPr lang="en-US" altLang="en-US" sz="2200"/>
              <a:t> satellite in 1958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Race to Space and Moon has begun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U-2 Incident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U.S doing secret flights over USSR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May 1960- Gary Francis Powers U-2 plane shot down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Tensions escalate 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 b="1" i="1" u="sng"/>
          </a:p>
        </p:txBody>
      </p:sp>
      <p:sp>
        <p:nvSpPr>
          <p:cNvPr id="2990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0" y="1600201"/>
            <a:ext cx="33528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99013" name="Picture 5" descr="u2_incident_head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33401"/>
            <a:ext cx="38862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7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algn="ctr" eaLnBrk="1" hangingPunct="1"/>
            <a:r>
              <a:rPr lang="en-US" altLang="en-US" sz="3800" dirty="0"/>
              <a:t>Sputnik </a:t>
            </a:r>
          </a:p>
        </p:txBody>
      </p:sp>
      <p:pic>
        <p:nvPicPr>
          <p:cNvPr id="300036" name="Picture 4" descr="sputnikanniversary07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1"/>
            <a:ext cx="8305800" cy="586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93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 b="1" u="sng"/>
              <a:t>1950’s economy</a:t>
            </a:r>
            <a:r>
              <a:rPr lang="en-US" altLang="en-US" sz="3800"/>
              <a:t> 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495800" cy="5064125"/>
          </a:xfrm>
        </p:spPr>
        <p:txBody>
          <a:bodyPr/>
          <a:lstStyle/>
          <a:p>
            <a:pPr eaLnBrk="1" hangingPunct="1"/>
            <a:r>
              <a:rPr lang="en-US" altLang="en-US" sz="2600"/>
              <a:t>Business Grows bigger</a:t>
            </a:r>
          </a:p>
          <a:p>
            <a:pPr eaLnBrk="1" hangingPunct="1"/>
            <a:r>
              <a:rPr lang="en-US" altLang="en-US" sz="2600"/>
              <a:t>Franchising and Conglomerates emerge</a:t>
            </a:r>
          </a:p>
          <a:p>
            <a:pPr eaLnBrk="1" hangingPunct="1"/>
            <a:r>
              <a:rPr lang="en-US" altLang="en-US" sz="2600"/>
              <a:t>Mass production and consumption</a:t>
            </a:r>
          </a:p>
          <a:p>
            <a:pPr eaLnBrk="1" hangingPunct="1"/>
            <a:r>
              <a:rPr lang="en-US" altLang="en-US" sz="2600"/>
              <a:t>Planned Obsolescence </a:t>
            </a:r>
          </a:p>
          <a:p>
            <a:pPr eaLnBrk="1" hangingPunct="1"/>
            <a:r>
              <a:rPr lang="en-US" altLang="en-US" sz="2600"/>
              <a:t>Buying on credit</a:t>
            </a:r>
          </a:p>
          <a:p>
            <a:pPr eaLnBrk="1" hangingPunct="1"/>
            <a:r>
              <a:rPr lang="en-US" altLang="en-US" sz="2600"/>
              <a:t>New advertising </a:t>
            </a:r>
          </a:p>
          <a:p>
            <a:pPr eaLnBrk="1" hangingPunct="1"/>
            <a:r>
              <a:rPr lang="en-US" altLang="en-US" sz="2600"/>
              <a:t>Overall more conservative era under Eisenhower </a:t>
            </a:r>
          </a:p>
        </p:txBody>
      </p:sp>
      <p:sp>
        <p:nvSpPr>
          <p:cNvPr id="3010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705600" y="1600201"/>
            <a:ext cx="3505200" cy="4530725"/>
          </a:xfrm>
        </p:spPr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301061" name="Picture 5" descr="McD_19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838200"/>
            <a:ext cx="4038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78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r>
              <a:rPr lang="en-US" altLang="en-US" sz="3800"/>
              <a:t>50’s culture </a:t>
            </a:r>
          </a:p>
        </p:txBody>
      </p:sp>
      <p:sp>
        <p:nvSpPr>
          <p:cNvPr id="30208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838200"/>
            <a:ext cx="5105400" cy="5638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000" b="1"/>
              <a:t>Baby Boom Generation</a:t>
            </a:r>
            <a:r>
              <a:rPr lang="en-US" altLang="en-US" sz="2000"/>
              <a:t>- babies born postwar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People live in suburbs-loss of tax $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White Flight out/ </a:t>
            </a:r>
            <a:r>
              <a:rPr lang="en-US" altLang="en-US" sz="2000" b="1" u="sng"/>
              <a:t>Urban Renewal</a:t>
            </a:r>
            <a:r>
              <a:rPr lang="en-US" altLang="en-US" sz="2000"/>
              <a:t> </a:t>
            </a:r>
          </a:p>
          <a:p>
            <a:pPr>
              <a:lnSpc>
                <a:spcPct val="80000"/>
              </a:lnSpc>
            </a:pPr>
            <a:r>
              <a:rPr lang="en-US" altLang="en-US" sz="2000" b="1" u="sng"/>
              <a:t>Interstate Highway System</a:t>
            </a:r>
            <a:r>
              <a:rPr lang="en-US" altLang="en-US" sz="2000" u="sng"/>
              <a:t>-</a:t>
            </a:r>
            <a:r>
              <a:rPr lang="en-US" altLang="en-US" sz="2000"/>
              <a:t> Eisenhower okays building 41,000 miles of expressway 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TV </a:t>
            </a:r>
            <a:r>
              <a:rPr lang="en-US" altLang="en-US" sz="2000"/>
              <a:t>become widely affordable in 1948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Regulated by the </a:t>
            </a:r>
            <a:r>
              <a:rPr lang="en-US" altLang="en-US" sz="2000" b="1" u="sng"/>
              <a:t>FCC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Quiz shows are popular-scandals</a:t>
            </a:r>
          </a:p>
          <a:p>
            <a:pPr>
              <a:lnSpc>
                <a:spcPct val="80000"/>
              </a:lnSpc>
            </a:pPr>
            <a:r>
              <a:rPr lang="en-US" altLang="en-US" sz="2000" i="1"/>
              <a:t>“I Love Lucy”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Sets social norms- Women is housekeeper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Few minorities on TV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Portrays ideal America 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Radio turns to news mostly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Movies have to go to 3D and color to draw viewers because TV</a:t>
            </a:r>
          </a:p>
          <a:p>
            <a:pPr>
              <a:lnSpc>
                <a:spcPct val="80000"/>
              </a:lnSpc>
            </a:pPr>
            <a:r>
              <a:rPr lang="en-US" altLang="en-US" sz="2000" b="1" u="sng"/>
              <a:t>Jonas Salk-</a:t>
            </a:r>
            <a:r>
              <a:rPr lang="en-US" altLang="en-US" sz="2000" b="1"/>
              <a:t> </a:t>
            </a:r>
            <a:r>
              <a:rPr lang="en-US" altLang="en-US" sz="2000"/>
              <a:t>Creates vaccine for </a:t>
            </a:r>
            <a:r>
              <a:rPr lang="en-US" altLang="en-US" sz="2000" u="sng"/>
              <a:t>Polio </a:t>
            </a:r>
            <a:endParaRPr lang="en-US" altLang="en-US" sz="2000" b="1" u="sng"/>
          </a:p>
        </p:txBody>
      </p:sp>
      <p:sp>
        <p:nvSpPr>
          <p:cNvPr id="30208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086600" y="1066801"/>
            <a:ext cx="3124200" cy="50641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302085" name="Picture 8" descr="634_luc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2000"/>
            <a:ext cx="32766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6" name="Picture 10" descr="300px-Babybo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200"/>
            <a:ext cx="3276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45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US" altLang="en-US" sz="3800"/>
              <a:t>Highway System 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03108" name="Picture 5" descr="Interstate+highway+syst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95400"/>
            <a:ext cx="8534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5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r>
              <a:rPr lang="en-US" altLang="en-US" sz="3800"/>
              <a:t>50’s Culture</a:t>
            </a:r>
          </a:p>
        </p:txBody>
      </p:sp>
      <p:sp>
        <p:nvSpPr>
          <p:cNvPr id="30413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838200"/>
            <a:ext cx="4724400" cy="5638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200" b="1"/>
              <a:t>Beatniks-</a:t>
            </a:r>
            <a:r>
              <a:rPr lang="en-US" altLang="en-US" sz="2200"/>
              <a:t> movement against mainstream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Pre-runner to the Hippies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Non-conformist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Social and literary non-conformity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Teenagers</a:t>
            </a:r>
          </a:p>
          <a:p>
            <a:pPr>
              <a:lnSpc>
                <a:spcPct val="80000"/>
              </a:lnSpc>
            </a:pPr>
            <a:r>
              <a:rPr lang="en-US" altLang="en-US" sz="2200" b="1"/>
              <a:t>Rock-n-Roll </a:t>
            </a:r>
            <a:r>
              <a:rPr lang="en-US" altLang="en-US" sz="2200"/>
              <a:t>develops</a:t>
            </a:r>
          </a:p>
          <a:p>
            <a:pPr>
              <a:lnSpc>
                <a:spcPct val="80000"/>
              </a:lnSpc>
            </a:pPr>
            <a:r>
              <a:rPr lang="en-US" altLang="en-US" sz="2200" b="1"/>
              <a:t>Elvis Presley, </a:t>
            </a:r>
            <a:r>
              <a:rPr lang="en-US" altLang="en-US" sz="2200"/>
              <a:t>Chuck Berry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¼ of America lives in poverty-Other America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Women still seen as homemakers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Some work same jobs for less $</a:t>
            </a:r>
          </a:p>
          <a:p>
            <a:pPr>
              <a:lnSpc>
                <a:spcPct val="80000"/>
              </a:lnSpc>
            </a:pPr>
            <a:r>
              <a:rPr lang="en-US" altLang="en-US" sz="2200" b="1"/>
              <a:t>Betty Freidan- </a:t>
            </a:r>
            <a:r>
              <a:rPr lang="en-US" altLang="en-US" sz="2200"/>
              <a:t>writes </a:t>
            </a:r>
            <a:r>
              <a:rPr lang="en-US" altLang="en-US" sz="2200" i="1" u="sng"/>
              <a:t>“ Feminine Mystique’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Movement in Feminism and women’s liberation 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All immigrants face discrimination </a:t>
            </a:r>
          </a:p>
          <a:p>
            <a:pPr>
              <a:lnSpc>
                <a:spcPct val="80000"/>
              </a:lnSpc>
            </a:pPr>
            <a:endParaRPr lang="en-US" altLang="en-US" sz="2200" b="1"/>
          </a:p>
        </p:txBody>
      </p:sp>
      <p:sp>
        <p:nvSpPr>
          <p:cNvPr id="30413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934200" y="1600201"/>
            <a:ext cx="3276600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04133" name="Picture 10" descr="hipp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914400"/>
            <a:ext cx="3657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19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JFK and The Cold War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14401"/>
            <a:ext cx="4495800" cy="52165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700"/>
              <a:t>1960 Election: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JFK- Dem vs. Nixon- Rep.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JFK Catholic?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 b="1" u="sng"/>
              <a:t>JFK wins</a:t>
            </a:r>
            <a:r>
              <a:rPr lang="en-US" altLang="en-US" sz="1700"/>
              <a:t> in close election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TV vs. Radio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Hard line on Communism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Cuba taken over by Fidel Castro a communist who welcomes Soviet aide- </a:t>
            </a:r>
            <a:r>
              <a:rPr lang="en-US" altLang="en-US" sz="1700" b="1" u="sng"/>
              <a:t>Cuban Revolution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Seen as threat as he takes over all of Cuban corporations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 b="1" u="sng"/>
              <a:t>Bay of Pigs</a:t>
            </a:r>
            <a:r>
              <a:rPr lang="en-US" altLang="en-US" sz="1700"/>
              <a:t>- Cuban exiles with U.S. military support try to overthrow Castro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 u="sng"/>
              <a:t>Massive failure-</a:t>
            </a:r>
            <a:r>
              <a:rPr lang="en-US" altLang="en-US" sz="1700"/>
              <a:t> embarrasses JFK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Cuba looks for more aide from Soviets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Soviets build </a:t>
            </a:r>
            <a:r>
              <a:rPr lang="en-US" altLang="en-US" sz="1700" b="1" u="sng"/>
              <a:t>Berlin Wall</a:t>
            </a:r>
            <a:r>
              <a:rPr lang="en-US" altLang="en-US" sz="1700"/>
              <a:t> splitting East and West Germany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2 nations now- East and West Germany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/>
              <a:t>Becomes symbol of communism</a:t>
            </a:r>
          </a:p>
          <a:p>
            <a:pPr eaLnBrk="1" hangingPunct="1">
              <a:lnSpc>
                <a:spcPct val="80000"/>
              </a:lnSpc>
            </a:pPr>
            <a:endParaRPr lang="en-US" altLang="en-US" sz="1700"/>
          </a:p>
          <a:p>
            <a:pPr eaLnBrk="1" hangingPunct="1">
              <a:lnSpc>
                <a:spcPct val="80000"/>
              </a:lnSpc>
            </a:pPr>
            <a:endParaRPr lang="en-US" altLang="en-US" sz="1700"/>
          </a:p>
        </p:txBody>
      </p:sp>
      <p:pic>
        <p:nvPicPr>
          <p:cNvPr id="30515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8200" y="3733801"/>
            <a:ext cx="1752600" cy="2397125"/>
          </a:xfrm>
        </p:spPr>
      </p:pic>
      <p:pic>
        <p:nvPicPr>
          <p:cNvPr id="3051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09600"/>
            <a:ext cx="33528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515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657600"/>
            <a:ext cx="16764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8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Cold War</a:t>
            </a:r>
          </a:p>
        </p:txBody>
      </p:sp>
      <p:pic>
        <p:nvPicPr>
          <p:cNvPr id="30617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066801"/>
            <a:ext cx="3581400" cy="5064125"/>
          </a:xfrm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66801"/>
            <a:ext cx="4191000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155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Cold War heats up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Cuban Missile Crisis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Soviets place nuclear missiles in Cuba in 1962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U.S. spy planes get intel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JFK demands removal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Blockade Cuba-</a:t>
            </a:r>
            <a:r>
              <a:rPr lang="en-US" altLang="en-US" sz="2200"/>
              <a:t> USSR ships heading towards Cuba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Soviets back down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After crisis JFK and Khrushchev establish a </a:t>
            </a:r>
            <a:r>
              <a:rPr lang="en-US" altLang="en-US" sz="2200" b="1" u="sng"/>
              <a:t>Hot Line</a:t>
            </a:r>
            <a:r>
              <a:rPr lang="en-US" altLang="en-US" sz="2200"/>
              <a:t> and sing </a:t>
            </a:r>
            <a:r>
              <a:rPr lang="en-US" altLang="en-US" sz="2200" b="1" u="sng"/>
              <a:t>treaty banning above ground nuke testing </a:t>
            </a:r>
          </a:p>
        </p:txBody>
      </p:sp>
      <p:pic>
        <p:nvPicPr>
          <p:cNvPr id="30720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3276601"/>
            <a:ext cx="4038600" cy="2854325"/>
          </a:xfrm>
        </p:spPr>
      </p:pic>
      <p:pic>
        <p:nvPicPr>
          <p:cNvPr id="3072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04800"/>
            <a:ext cx="411003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60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The New Frontier</a:t>
            </a:r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0"/>
            <a:ext cx="40386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JFK represents hope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Camelot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New Frontier</a:t>
            </a:r>
            <a:r>
              <a:rPr lang="en-US" altLang="en-US" sz="2600"/>
              <a:t> his legislative package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Lacked voter mandate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Increased deficit spending in military and NASA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Created </a:t>
            </a:r>
            <a:r>
              <a:rPr lang="en-US" altLang="en-US" sz="2600" b="1" u="sng"/>
              <a:t>Peace Corp</a:t>
            </a:r>
            <a:r>
              <a:rPr lang="en-US" altLang="en-US" sz="2600"/>
              <a:t> in 1961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Alliance for Progress-</a:t>
            </a:r>
            <a:r>
              <a:rPr lang="en-US" altLang="en-US" sz="2600"/>
              <a:t> gave aid to Latin America </a:t>
            </a:r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308229" name="Picture 5" descr="jfk+the+new+front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62000"/>
            <a:ext cx="426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884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Space Race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 b="1"/>
              <a:t>Sputnik</a:t>
            </a:r>
            <a:r>
              <a:rPr lang="en-US" altLang="en-US" sz="2200"/>
              <a:t> in 1957</a:t>
            </a:r>
          </a:p>
          <a:p>
            <a:pPr eaLnBrk="1" hangingPunct="1"/>
            <a:r>
              <a:rPr lang="en-US" altLang="en-US" sz="2200"/>
              <a:t>1961 USSR sends man into space</a:t>
            </a:r>
          </a:p>
          <a:p>
            <a:pPr eaLnBrk="1" hangingPunct="1"/>
            <a:r>
              <a:rPr lang="en-US" altLang="en-US" sz="2200"/>
              <a:t>JKF challenges U.S. to win the race</a:t>
            </a:r>
          </a:p>
          <a:p>
            <a:pPr eaLnBrk="1" hangingPunct="1"/>
            <a:r>
              <a:rPr lang="en-US" altLang="en-US" sz="2200"/>
              <a:t>NASA created</a:t>
            </a:r>
          </a:p>
          <a:p>
            <a:pPr eaLnBrk="1" hangingPunct="1"/>
            <a:r>
              <a:rPr lang="en-US" altLang="en-US" sz="2200"/>
              <a:t>Alan Shepard- 1</a:t>
            </a:r>
            <a:r>
              <a:rPr lang="en-US" altLang="en-US" sz="2200" baseline="30000"/>
              <a:t>st</a:t>
            </a:r>
            <a:r>
              <a:rPr lang="en-US" altLang="en-US" sz="2200"/>
              <a:t> in space</a:t>
            </a:r>
          </a:p>
          <a:p>
            <a:pPr eaLnBrk="1" hangingPunct="1"/>
            <a:r>
              <a:rPr lang="en-US" altLang="en-US" sz="2200" b="1"/>
              <a:t>John Glenn</a:t>
            </a:r>
            <a:r>
              <a:rPr lang="en-US" altLang="en-US" sz="2200"/>
              <a:t> -first to orbit</a:t>
            </a:r>
          </a:p>
          <a:p>
            <a:pPr eaLnBrk="1" hangingPunct="1"/>
            <a:r>
              <a:rPr lang="en-US" altLang="en-US" sz="2200"/>
              <a:t>July of 1969- U.S. lands on Moon</a:t>
            </a:r>
          </a:p>
          <a:p>
            <a:pPr eaLnBrk="1" hangingPunct="1"/>
            <a:r>
              <a:rPr lang="en-US" altLang="en-US" sz="2200" b="1"/>
              <a:t>Neil Armstrong-</a:t>
            </a:r>
            <a:r>
              <a:rPr lang="en-US" altLang="en-US" sz="2200"/>
              <a:t> first on the moon </a:t>
            </a:r>
          </a:p>
        </p:txBody>
      </p:sp>
      <p:sp>
        <p:nvSpPr>
          <p:cNvPr id="3092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09253" name="Picture 5" descr="m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403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582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636588"/>
          </a:xfrm>
        </p:spPr>
        <p:txBody>
          <a:bodyPr/>
          <a:lstStyle/>
          <a:p>
            <a:pPr eaLnBrk="1" hangingPunct="1"/>
            <a:r>
              <a:rPr lang="en-US" altLang="en-US" sz="3800" b="1" u="sng"/>
              <a:t>JFK Assassinated</a:t>
            </a:r>
            <a:r>
              <a:rPr lang="en-US" altLang="en-US" sz="3800"/>
              <a:t> 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Nov. 22 1963</a:t>
            </a:r>
          </a:p>
          <a:p>
            <a:pPr eaLnBrk="1" hangingPunct="1"/>
            <a:r>
              <a:rPr lang="en-US" altLang="en-US" sz="2200"/>
              <a:t>Dallas, Texas </a:t>
            </a:r>
          </a:p>
          <a:p>
            <a:pPr eaLnBrk="1" hangingPunct="1"/>
            <a:r>
              <a:rPr lang="en-US" altLang="en-US" sz="2200"/>
              <a:t>Texas School Book Depository</a:t>
            </a:r>
          </a:p>
          <a:p>
            <a:pPr eaLnBrk="1" hangingPunct="1"/>
            <a:r>
              <a:rPr lang="en-US" altLang="en-US" sz="2200"/>
              <a:t>LBJ takes over as President </a:t>
            </a:r>
          </a:p>
          <a:p>
            <a:pPr eaLnBrk="1" hangingPunct="1"/>
            <a:r>
              <a:rPr lang="en-US" altLang="en-US" sz="2200"/>
              <a:t>Lee Harvey Oswald arrested </a:t>
            </a:r>
          </a:p>
          <a:p>
            <a:pPr eaLnBrk="1" hangingPunct="1"/>
            <a:r>
              <a:rPr lang="en-US" altLang="en-US" sz="2200" i="1" u="sng"/>
              <a:t>Jack Ruby</a:t>
            </a:r>
            <a:r>
              <a:rPr lang="en-US" altLang="en-US" sz="2200"/>
              <a:t> kills Oswald as he is being moved</a:t>
            </a:r>
          </a:p>
          <a:p>
            <a:pPr eaLnBrk="1" hangingPunct="1"/>
            <a:r>
              <a:rPr lang="en-US" altLang="en-US" sz="2200"/>
              <a:t>Conspiracy theories </a:t>
            </a:r>
          </a:p>
          <a:p>
            <a:pPr eaLnBrk="1" hangingPunct="1"/>
            <a:r>
              <a:rPr lang="en-US" altLang="en-US" sz="2200" b="1" u="sng"/>
              <a:t>Warren Commission-</a:t>
            </a:r>
            <a:r>
              <a:rPr lang="en-US" altLang="en-US" sz="2200"/>
              <a:t> conclude a single or magic bullet theory</a:t>
            </a:r>
          </a:p>
          <a:p>
            <a:pPr eaLnBrk="1" hangingPunct="1"/>
            <a:endParaRPr lang="en-US" altLang="en-US" sz="2200" b="1"/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10277" name="Picture 5" descr="jpk-assassin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1"/>
            <a:ext cx="42672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433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Magic Bullet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11300" name="Picture 4" descr="magic_bullet_sm_x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71600"/>
            <a:ext cx="82296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831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1109</Words>
  <Application>Microsoft Office PowerPoint</Application>
  <PresentationFormat>Widescreen</PresentationFormat>
  <Paragraphs>220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UNIT 11:  COLD WAR, PART ONE:  TRUMAN, IKE, JFK</vt:lpstr>
      <vt:lpstr>Rebuilding </vt:lpstr>
      <vt:lpstr>The Cold War</vt:lpstr>
      <vt:lpstr>Iron Curtain </vt:lpstr>
      <vt:lpstr>U.S.  Cold War Policy </vt:lpstr>
      <vt:lpstr>Cold War Politics </vt:lpstr>
      <vt:lpstr>Berlin Airlift </vt:lpstr>
      <vt:lpstr>Cold War Heats Up </vt:lpstr>
      <vt:lpstr>Korean War-1954 </vt:lpstr>
      <vt:lpstr>Fear of Communism Grows</vt:lpstr>
      <vt:lpstr>HUAAC – House Un-American Activities Comittee </vt:lpstr>
      <vt:lpstr>Joe McCarthy and McCarthysim (State Dept)</vt:lpstr>
      <vt:lpstr>Home Life after War </vt:lpstr>
      <vt:lpstr>Cold War continues under Eisenhower </vt:lpstr>
      <vt:lpstr>Military Industrial Complex</vt:lpstr>
      <vt:lpstr>Cold War Spreads</vt:lpstr>
      <vt:lpstr>The Space Race</vt:lpstr>
      <vt:lpstr>Sputnik </vt:lpstr>
      <vt:lpstr>1950’s economy </vt:lpstr>
      <vt:lpstr>50’s culture </vt:lpstr>
      <vt:lpstr>Highway System </vt:lpstr>
      <vt:lpstr>50’s Culture</vt:lpstr>
      <vt:lpstr>JFK and The Cold War</vt:lpstr>
      <vt:lpstr>Cold War</vt:lpstr>
      <vt:lpstr>Cold War heats up</vt:lpstr>
      <vt:lpstr>The New Frontier</vt:lpstr>
      <vt:lpstr>Space Race</vt:lpstr>
      <vt:lpstr>JFK Assassinated </vt:lpstr>
      <vt:lpstr>Magic Bullet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 COLD WAR, PART ONE:  TRUMAN, IKE, JFK</dc:title>
  <dc:creator>Michael Tomberlin</dc:creator>
  <cp:lastModifiedBy>Michael Tomberlin</cp:lastModifiedBy>
  <cp:revision>1</cp:revision>
  <dcterms:created xsi:type="dcterms:W3CDTF">2017-04-05T12:19:54Z</dcterms:created>
  <dcterms:modified xsi:type="dcterms:W3CDTF">2017-06-08T18:26:16Z</dcterms:modified>
</cp:coreProperties>
</file>