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0ABB3-DEE4-412C-9EBF-EAAC79A45117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48C16-BB6C-42D8-B6B5-026C78E11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632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0ABB3-DEE4-412C-9EBF-EAAC79A45117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48C16-BB6C-42D8-B6B5-026C78E11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386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0ABB3-DEE4-412C-9EBF-EAAC79A45117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48C16-BB6C-42D8-B6B5-026C78E11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160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0ABB3-DEE4-412C-9EBF-EAAC79A45117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48C16-BB6C-42D8-B6B5-026C78E11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28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0ABB3-DEE4-412C-9EBF-EAAC79A45117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48C16-BB6C-42D8-B6B5-026C78E11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888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0ABB3-DEE4-412C-9EBF-EAAC79A45117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48C16-BB6C-42D8-B6B5-026C78E11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585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0ABB3-DEE4-412C-9EBF-EAAC79A45117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48C16-BB6C-42D8-B6B5-026C78E11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81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0ABB3-DEE4-412C-9EBF-EAAC79A45117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48C16-BB6C-42D8-B6B5-026C78E11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577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0ABB3-DEE4-412C-9EBF-EAAC79A45117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48C16-BB6C-42D8-B6B5-026C78E11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121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0ABB3-DEE4-412C-9EBF-EAAC79A45117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48C16-BB6C-42D8-B6B5-026C78E11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933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0ABB3-DEE4-412C-9EBF-EAAC79A45117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48C16-BB6C-42D8-B6B5-026C78E11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87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70ABB3-DEE4-412C-9EBF-EAAC79A45117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648C16-BB6C-42D8-B6B5-026C78E11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573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youtube.com/watch?v=7o9YOHxMzRI&amp;feature=related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www.youtube.com/watch?v=HDAXHM5LBRY&amp;feature=related" TargetMode="Externa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0/02/March_of_Death_from_Bataan_to_the_prison_camp_-_Dead_soldiers.jpg" TargetMode="Externa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 10:  WORLD WAR II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494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/>
              <a:t>WW II begins</a:t>
            </a:r>
          </a:p>
        </p:txBody>
      </p:sp>
      <p:sp>
        <p:nvSpPr>
          <p:cNvPr id="2580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990601"/>
            <a:ext cx="4038600" cy="5140325"/>
          </a:xfrm>
        </p:spPr>
        <p:txBody>
          <a:bodyPr/>
          <a:lstStyle/>
          <a:p>
            <a:pPr eaLnBrk="1" hangingPunct="1"/>
            <a:r>
              <a:rPr lang="en-US" altLang="en-US" sz="2600"/>
              <a:t>U.S. focused on Depression</a:t>
            </a:r>
          </a:p>
          <a:p>
            <a:pPr eaLnBrk="1" hangingPunct="1"/>
            <a:r>
              <a:rPr lang="en-US" altLang="en-US" sz="2600"/>
              <a:t>Worldwide Depression-leads to rise of dictators </a:t>
            </a:r>
          </a:p>
          <a:p>
            <a:pPr eaLnBrk="1" hangingPunct="1"/>
            <a:r>
              <a:rPr lang="en-US" altLang="en-US" sz="2600"/>
              <a:t>Anti-war feelings-</a:t>
            </a:r>
            <a:r>
              <a:rPr lang="en-US" altLang="en-US" sz="2600" u="sng"/>
              <a:t>isolationism</a:t>
            </a:r>
          </a:p>
          <a:p>
            <a:pPr eaLnBrk="1" hangingPunct="1"/>
            <a:r>
              <a:rPr lang="en-US" altLang="en-US" sz="2600" b="1"/>
              <a:t>Neutrality acts</a:t>
            </a:r>
            <a:r>
              <a:rPr lang="en-US" altLang="en-US" sz="2600"/>
              <a:t>- forbids arms sales to warring nations</a:t>
            </a:r>
          </a:p>
          <a:p>
            <a:pPr eaLnBrk="1" hangingPunct="1"/>
            <a:r>
              <a:rPr lang="en-US" altLang="en-US" sz="2600"/>
              <a:t>1937 FDR gives </a:t>
            </a:r>
            <a:r>
              <a:rPr lang="en-US" altLang="en-US" sz="2600" b="1" u="sng"/>
              <a:t>Quarantine speech</a:t>
            </a:r>
          </a:p>
        </p:txBody>
      </p:sp>
      <p:pic>
        <p:nvPicPr>
          <p:cNvPr id="258052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685801"/>
            <a:ext cx="4038600" cy="5445125"/>
          </a:xfrm>
        </p:spPr>
      </p:pic>
    </p:spTree>
    <p:extLst>
      <p:ext uri="{BB962C8B-B14F-4D97-AF65-F5344CB8AC3E}">
        <p14:creationId xmlns:p14="http://schemas.microsoft.com/office/powerpoint/2010/main" val="190075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304800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en-US" sz="3800"/>
              <a:t>Causes of WWII</a:t>
            </a:r>
          </a:p>
        </p:txBody>
      </p:sp>
      <p:sp>
        <p:nvSpPr>
          <p:cNvPr id="259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838201"/>
            <a:ext cx="4038600" cy="52927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200" b="1" u="sng"/>
              <a:t>Japanese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 Imperialism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Manchuria/China-1937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Emperor Hirohito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Tojo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b="1" u="sng"/>
              <a:t>Italy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Mussolini and Fascism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b="1" u="sng"/>
              <a:t>Germany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Failed Weimar Republic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Adolf Hitler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Third Reich-Nazi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b="1" u="sng"/>
              <a:t>Russia (USSR)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Joseph Stalin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Communism</a:t>
            </a:r>
          </a:p>
        </p:txBody>
      </p:sp>
      <p:pic>
        <p:nvPicPr>
          <p:cNvPr id="259076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62600" y="1524000"/>
            <a:ext cx="1562100" cy="1600200"/>
          </a:xfrm>
        </p:spPr>
      </p:pic>
      <p:pic>
        <p:nvPicPr>
          <p:cNvPr id="259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28600"/>
            <a:ext cx="22860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90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228600"/>
            <a:ext cx="24384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907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524000"/>
            <a:ext cx="16383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9080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1524000"/>
            <a:ext cx="17526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9081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1" y="3200400"/>
            <a:ext cx="3228975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2090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560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Causes WW II</a:t>
            </a:r>
          </a:p>
        </p:txBody>
      </p:sp>
      <p:sp>
        <p:nvSpPr>
          <p:cNvPr id="260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52600" y="1066801"/>
            <a:ext cx="4267200" cy="50641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2200"/>
              <a:t>Kellogg-Briand Pact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Failures of Versailles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Germans Rearm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Take Rhineland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Take Austria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Munich Peace Conference-</a:t>
            </a:r>
            <a:r>
              <a:rPr lang="en-US" altLang="en-US" sz="2200"/>
              <a:t> Hitler declares Sudetenland  his last advance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Appeasement Policy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USSR and Germany sign Non-Aggression Pact-1939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Germany invades </a:t>
            </a:r>
            <a:r>
              <a:rPr lang="en-US" altLang="en-US" sz="2200" u="sng"/>
              <a:t>Poland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Starts WWII- France and GB declare war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American neutral </a:t>
            </a:r>
          </a:p>
        </p:txBody>
      </p:sp>
      <p:pic>
        <p:nvPicPr>
          <p:cNvPr id="260100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2971801"/>
            <a:ext cx="4038600" cy="3159125"/>
          </a:xfrm>
        </p:spPr>
      </p:pic>
      <p:pic>
        <p:nvPicPr>
          <p:cNvPr id="260101" name="Picture 5" descr="chamberlainmunic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81000"/>
            <a:ext cx="39624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0375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/>
              <a:t>Warfare</a:t>
            </a:r>
          </a:p>
        </p:txBody>
      </p:sp>
      <p:sp>
        <p:nvSpPr>
          <p:cNvPr id="261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066801"/>
            <a:ext cx="4038600" cy="50641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2200"/>
              <a:t>Germans use </a:t>
            </a:r>
            <a:r>
              <a:rPr lang="en-US" altLang="en-US" sz="2200" b="1" u="sng"/>
              <a:t>Blitzkrieg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Lighting war-heavy use of machines and aircraft- </a:t>
            </a:r>
            <a:r>
              <a:rPr lang="en-US" altLang="en-US" sz="2200" u="sng"/>
              <a:t>Luftwaffe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Quick victory in Poland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Phony war with France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Finally Hitler invades France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France surrenders in 1940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Germany controls most of Europe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Battle of Britain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Massive bombing of GB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RAF defends Britain-radar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b="1" u="sng"/>
              <a:t>Winston Churchill</a:t>
            </a:r>
            <a:r>
              <a:rPr lang="en-US" altLang="en-US" sz="2000"/>
              <a:t>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Germany never invades GB</a:t>
            </a:r>
          </a:p>
        </p:txBody>
      </p:sp>
      <p:pic>
        <p:nvPicPr>
          <p:cNvPr id="261124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61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52400"/>
            <a:ext cx="22860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2753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Battle of Britain </a:t>
            </a:r>
          </a:p>
        </p:txBody>
      </p:sp>
      <p:pic>
        <p:nvPicPr>
          <p:cNvPr id="26214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990601"/>
            <a:ext cx="4038600" cy="5140325"/>
          </a:xfrm>
        </p:spPr>
      </p:pic>
      <p:pic>
        <p:nvPicPr>
          <p:cNvPr id="262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990600"/>
            <a:ext cx="411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882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/>
              <a:t>The Holocaust</a:t>
            </a:r>
          </a:p>
        </p:txBody>
      </p:sp>
      <p:sp>
        <p:nvSpPr>
          <p:cNvPr id="263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219201"/>
            <a:ext cx="4038600" cy="4911725"/>
          </a:xfrm>
        </p:spPr>
        <p:txBody>
          <a:bodyPr/>
          <a:lstStyle/>
          <a:p>
            <a:pPr eaLnBrk="1" hangingPunct="1"/>
            <a:r>
              <a:rPr lang="en-US" altLang="en-US" sz="2600"/>
              <a:t>Nazi’s persecute Jews</a:t>
            </a:r>
          </a:p>
          <a:p>
            <a:pPr eaLnBrk="1" hangingPunct="1"/>
            <a:r>
              <a:rPr lang="en-US" altLang="en-US" sz="2600"/>
              <a:t>Hitler blames them for problems</a:t>
            </a:r>
          </a:p>
          <a:p>
            <a:pPr eaLnBrk="1" hangingPunct="1"/>
            <a:r>
              <a:rPr lang="en-US" altLang="en-US" sz="2600"/>
              <a:t>1939 </a:t>
            </a:r>
            <a:r>
              <a:rPr lang="en-US" altLang="en-US" sz="2600" b="1" u="sng"/>
              <a:t>Final Solution</a:t>
            </a:r>
            <a:r>
              <a:rPr lang="en-US" altLang="en-US" sz="2600"/>
              <a:t> </a:t>
            </a:r>
          </a:p>
          <a:p>
            <a:pPr eaLnBrk="1" hangingPunct="1"/>
            <a:r>
              <a:rPr lang="en-US" altLang="en-US" sz="2600"/>
              <a:t>Concentration camps</a:t>
            </a:r>
          </a:p>
          <a:p>
            <a:pPr eaLnBrk="1" hangingPunct="1"/>
            <a:r>
              <a:rPr lang="en-US" altLang="en-US" sz="2600"/>
              <a:t>Death Camps</a:t>
            </a:r>
          </a:p>
          <a:p>
            <a:pPr eaLnBrk="1" hangingPunct="1"/>
            <a:r>
              <a:rPr lang="en-US" altLang="en-US" sz="2600"/>
              <a:t>6 Million killed-Jews</a:t>
            </a:r>
          </a:p>
          <a:p>
            <a:pPr eaLnBrk="1" hangingPunct="1"/>
            <a:r>
              <a:rPr lang="en-US" altLang="en-US" sz="2600"/>
              <a:t>Camps liberated at the end by allies</a:t>
            </a:r>
          </a:p>
          <a:p>
            <a:pPr eaLnBrk="1" hangingPunct="1"/>
            <a:r>
              <a:rPr lang="en-US" altLang="en-US" sz="2600">
                <a:hlinkClick r:id="rId2"/>
              </a:rPr>
              <a:t> The Holocaust</a:t>
            </a:r>
            <a:endParaRPr lang="en-US" altLang="en-US" sz="2600"/>
          </a:p>
          <a:p>
            <a:pPr eaLnBrk="1" hangingPunct="1"/>
            <a:endParaRPr lang="en-US" altLang="en-US" sz="2600"/>
          </a:p>
          <a:p>
            <a:pPr eaLnBrk="1" hangingPunct="1"/>
            <a:endParaRPr lang="en-US" altLang="en-US" sz="2600"/>
          </a:p>
        </p:txBody>
      </p:sp>
      <p:sp>
        <p:nvSpPr>
          <p:cNvPr id="26317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altLang="en-US" sz="2600"/>
          </a:p>
        </p:txBody>
      </p:sp>
      <p:pic>
        <p:nvPicPr>
          <p:cNvPr id="263173" name="Picture 5" descr="crematori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24000"/>
            <a:ext cx="42672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3552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4114800" cy="1139825"/>
          </a:xfrm>
        </p:spPr>
        <p:txBody>
          <a:bodyPr/>
          <a:lstStyle/>
          <a:p>
            <a:pPr eaLnBrk="1" hangingPunct="1"/>
            <a:r>
              <a:rPr lang="en-US" altLang="en-US" smtClean="0"/>
              <a:t>Holocaust</a:t>
            </a:r>
          </a:p>
        </p:txBody>
      </p:sp>
      <p:sp>
        <p:nvSpPr>
          <p:cNvPr id="264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524001"/>
            <a:ext cx="8229600" cy="4530725"/>
          </a:xfrm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264196" name="Picture 4" descr="holocau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524000"/>
            <a:ext cx="4724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4197" name="Picture 5" descr="Holocaust%20Children%20Skeletons%20Pic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657600"/>
            <a:ext cx="36576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4198" name="Picture 6" descr="belsen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1" y="304801"/>
            <a:ext cx="3648075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5023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560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U.S. Prepares for  WWII</a:t>
            </a:r>
          </a:p>
        </p:txBody>
      </p:sp>
      <p:sp>
        <p:nvSpPr>
          <p:cNvPr id="265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52600" y="1143001"/>
            <a:ext cx="4267200" cy="498792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en-US" sz="2200"/>
              <a:t>1939- FDR gets “Cash and Carry Policy”</a:t>
            </a:r>
          </a:p>
          <a:p>
            <a:pPr eaLnBrk="1" hangingPunct="1"/>
            <a:r>
              <a:rPr lang="en-US" altLang="en-US" sz="2200" b="1" u="sng"/>
              <a:t>Axis Powers</a:t>
            </a:r>
            <a:r>
              <a:rPr lang="en-US" altLang="en-US" sz="2200"/>
              <a:t> forms</a:t>
            </a:r>
          </a:p>
          <a:p>
            <a:pPr eaLnBrk="1" hangingPunct="1"/>
            <a:r>
              <a:rPr lang="en-US" altLang="en-US" sz="2200"/>
              <a:t>Germany, Japan, Italy</a:t>
            </a:r>
          </a:p>
          <a:p>
            <a:pPr eaLnBrk="1" hangingPunct="1"/>
            <a:r>
              <a:rPr lang="en-US" altLang="en-US" sz="2200" b="1"/>
              <a:t>Selective Service Act</a:t>
            </a:r>
            <a:r>
              <a:rPr lang="en-US" altLang="en-US" sz="2200"/>
              <a:t>- peacetime draft</a:t>
            </a:r>
          </a:p>
          <a:p>
            <a:pPr eaLnBrk="1" hangingPunct="1"/>
            <a:r>
              <a:rPr lang="en-US" altLang="en-US" sz="2200"/>
              <a:t>FDR seeks/wins 3</a:t>
            </a:r>
            <a:r>
              <a:rPr lang="en-US" altLang="en-US" sz="2200" baseline="30000"/>
              <a:t>rd</a:t>
            </a:r>
            <a:r>
              <a:rPr lang="en-US" altLang="en-US" sz="2200"/>
              <a:t> term</a:t>
            </a:r>
          </a:p>
          <a:p>
            <a:pPr eaLnBrk="1" hangingPunct="1"/>
            <a:r>
              <a:rPr lang="en-US" altLang="en-US" sz="2200" b="1" u="sng"/>
              <a:t>Lend-Lease Act-</a:t>
            </a:r>
            <a:r>
              <a:rPr lang="en-US" altLang="en-US" sz="2200"/>
              <a:t>begin sending arms to allies-</a:t>
            </a:r>
          </a:p>
          <a:p>
            <a:pPr eaLnBrk="1" hangingPunct="1"/>
            <a:r>
              <a:rPr lang="en-US" altLang="en-US" sz="2200"/>
              <a:t>Arsenal of Democracy</a:t>
            </a:r>
          </a:p>
          <a:p>
            <a:pPr eaLnBrk="1" hangingPunct="1"/>
            <a:r>
              <a:rPr lang="en-US" altLang="en-US" sz="2200"/>
              <a:t>Churchill and FDR sign Atlantic Charter</a:t>
            </a:r>
          </a:p>
          <a:p>
            <a:pPr eaLnBrk="1" hangingPunct="1"/>
            <a:r>
              <a:rPr lang="en-US" altLang="en-US" sz="2200"/>
              <a:t>Same goals as old 14 points </a:t>
            </a:r>
          </a:p>
          <a:p>
            <a:pPr eaLnBrk="1" hangingPunct="1"/>
            <a:endParaRPr lang="en-US" altLang="en-US" sz="2200" b="1"/>
          </a:p>
        </p:txBody>
      </p:sp>
      <p:sp>
        <p:nvSpPr>
          <p:cNvPr id="26522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altLang="en-US" sz="2200"/>
          </a:p>
        </p:txBody>
      </p:sp>
      <p:pic>
        <p:nvPicPr>
          <p:cNvPr id="265221" name="Picture 5" descr="02750j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143000"/>
            <a:ext cx="44958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52322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/>
              <a:t>U.S. Enters War</a:t>
            </a:r>
          </a:p>
        </p:txBody>
      </p:sp>
      <p:sp>
        <p:nvSpPr>
          <p:cNvPr id="266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066801"/>
            <a:ext cx="4038600" cy="50641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2200"/>
              <a:t>Battle of Britain stalled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June 1941- </a:t>
            </a:r>
            <a:r>
              <a:rPr lang="en-US" altLang="en-US" sz="2200" u="sng"/>
              <a:t>Germany attacks USSR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2 front war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Hitler has early success, but success stalls with Russian winter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U.S. embargos Japan for aggressive actions in Pacific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U.S. suspects an attack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DEC. 7</a:t>
            </a:r>
            <a:r>
              <a:rPr lang="en-US" altLang="en-US" sz="2200" baseline="30000"/>
              <a:t>TH,</a:t>
            </a:r>
            <a:r>
              <a:rPr lang="en-US" altLang="en-US" sz="2200"/>
              <a:t> 1941 </a:t>
            </a:r>
            <a:r>
              <a:rPr lang="en-US" altLang="en-US" sz="2200" b="1" u="sng"/>
              <a:t>Pearl Harbor</a:t>
            </a:r>
            <a:r>
              <a:rPr lang="en-US" altLang="en-US" sz="2200" b="1"/>
              <a:t> </a:t>
            </a:r>
            <a:r>
              <a:rPr lang="en-US" altLang="en-US" sz="2200"/>
              <a:t>is attacked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U.S declares war on Japan and Germany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200"/>
              <a:t> </a:t>
            </a:r>
          </a:p>
        </p:txBody>
      </p:sp>
      <p:sp>
        <p:nvSpPr>
          <p:cNvPr id="26624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200"/>
          </a:p>
        </p:txBody>
      </p:sp>
      <p:pic>
        <p:nvPicPr>
          <p:cNvPr id="266245" name="Picture 5" descr="pearl-harbor2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2895601"/>
            <a:ext cx="4238625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46" name="Picture 6" descr="05-22-06%20Pearl%20Harbor%20newspaper%20-free%20sampl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28600"/>
            <a:ext cx="4267200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97604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/>
              <a:t>Home Front</a:t>
            </a:r>
          </a:p>
        </p:txBody>
      </p:sp>
      <p:sp>
        <p:nvSpPr>
          <p:cNvPr id="267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914401"/>
            <a:ext cx="4038600" cy="52165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2200"/>
              <a:t>Draft and Volunteers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/>
              <a:t>Women’s Auxiliary Corps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Segregated units-Tuskegee Airmen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War Production Board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Govt. rations out resources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Price freezes/ raise taxes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War Bonds sold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Scientists used-Manhattan Project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Women fill jobs in factories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“Rosie the Riveter”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Propaganda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>
                <a:hlinkClick r:id="rId2"/>
              </a:rPr>
              <a:t>YouTube - Hitler Donald Duck</a:t>
            </a:r>
            <a:endParaRPr lang="en-US" altLang="en-US" sz="2200"/>
          </a:p>
          <a:p>
            <a:pPr eaLnBrk="1" hangingPunct="1">
              <a:lnSpc>
                <a:spcPct val="80000"/>
              </a:lnSpc>
            </a:pPr>
            <a:endParaRPr lang="en-US" altLang="en-US" sz="2200"/>
          </a:p>
        </p:txBody>
      </p:sp>
      <p:sp>
        <p:nvSpPr>
          <p:cNvPr id="26726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200"/>
          </a:p>
        </p:txBody>
      </p:sp>
      <p:pic>
        <p:nvPicPr>
          <p:cNvPr id="267269" name="Picture 5" descr="WeCanDoItPoster%5B1%5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295400"/>
            <a:ext cx="41148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8061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88987"/>
          </a:xfrm>
        </p:spPr>
        <p:txBody>
          <a:bodyPr/>
          <a:lstStyle/>
          <a:p>
            <a:pPr eaLnBrk="1" hangingPunct="1"/>
            <a:r>
              <a:rPr lang="en-US" altLang="en-US" smtClean="0"/>
              <a:t>WW II Propaganda </a:t>
            </a:r>
          </a:p>
        </p:txBody>
      </p:sp>
      <p:sp>
        <p:nvSpPr>
          <p:cNvPr id="26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268292" name="Picture 4" descr="Ww2_poster_oct04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1" y="1524000"/>
            <a:ext cx="2943225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8293" name="Picture 5" descr="309856393_0b02b023d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524000"/>
            <a:ext cx="25908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8294" name="Picture 6" descr="AntiJapanesePropagandaTakeDayOf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1524000"/>
            <a:ext cx="27432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12027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/>
              <a:t>Japanese Internment </a:t>
            </a:r>
          </a:p>
        </p:txBody>
      </p:sp>
      <p:sp>
        <p:nvSpPr>
          <p:cNvPr id="269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143001"/>
            <a:ext cx="4038600" cy="4987925"/>
          </a:xfrm>
        </p:spPr>
        <p:txBody>
          <a:bodyPr/>
          <a:lstStyle/>
          <a:p>
            <a:pPr eaLnBrk="1" hangingPunct="1"/>
            <a:r>
              <a:rPr lang="en-US" altLang="en-US" sz="2600"/>
              <a:t>FDR issue executive order sending Japanese Americans into Internment camps</a:t>
            </a:r>
          </a:p>
          <a:p>
            <a:pPr eaLnBrk="1" hangingPunct="1"/>
            <a:r>
              <a:rPr lang="en-US" altLang="en-US" sz="2600" b="1" u="sng"/>
              <a:t>Korematsu v. U.S.-</a:t>
            </a:r>
            <a:r>
              <a:rPr lang="en-US" altLang="en-US" sz="2600"/>
              <a:t> Supreme court upholds internment camps/ limits minority rights during wartime </a:t>
            </a:r>
            <a:endParaRPr lang="en-US" altLang="en-US" sz="2600" b="1"/>
          </a:p>
        </p:txBody>
      </p:sp>
      <p:sp>
        <p:nvSpPr>
          <p:cNvPr id="26931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altLang="en-US" sz="2600"/>
          </a:p>
        </p:txBody>
      </p:sp>
      <p:pic>
        <p:nvPicPr>
          <p:cNvPr id="269317" name="Picture 5" descr="internment_l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533400"/>
            <a:ext cx="39624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9318" name="Picture 6" descr="Order_906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743200"/>
            <a:ext cx="40386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0133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560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War in Europe-</a:t>
            </a:r>
          </a:p>
        </p:txBody>
      </p:sp>
      <p:sp>
        <p:nvSpPr>
          <p:cNvPr id="270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52600" y="914401"/>
            <a:ext cx="4267200" cy="52165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200"/>
              <a:t>FDR and Churchill agree Germany top priority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Battle of Atlantic- Allies use convoy system and liberty ships to control sea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b="1" u="sng"/>
              <a:t>Eastern Front</a:t>
            </a:r>
            <a:endParaRPr lang="en-US" altLang="en-US" sz="2200" u="sng"/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Germany has initial success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Winter stops advance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1942 Stalingrad surrounded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b="1" u="sng"/>
              <a:t>Germany is defeated at Stalingrad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b="1" u="sng"/>
              <a:t>Turning Point</a:t>
            </a:r>
            <a:r>
              <a:rPr lang="en-US" altLang="en-US" sz="2000"/>
              <a:t> of European War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Stalin wants another front- a Western Front </a:t>
            </a:r>
          </a:p>
        </p:txBody>
      </p:sp>
      <p:sp>
        <p:nvSpPr>
          <p:cNvPr id="27034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sz="2200"/>
          </a:p>
        </p:txBody>
      </p:sp>
      <p:pic>
        <p:nvPicPr>
          <p:cNvPr id="270341" name="Picture 5" descr="Russian_winter%23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371601"/>
            <a:ext cx="4191000" cy="473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63205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153400" cy="3317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WWII European Theater </a:t>
            </a:r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271364" name="Picture 4" descr="WWII_European_and_North_African_Theat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90600"/>
            <a:ext cx="91440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5910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560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Western Front	</a:t>
            </a:r>
          </a:p>
        </p:txBody>
      </p:sp>
      <p:sp>
        <p:nvSpPr>
          <p:cNvPr id="272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838200"/>
            <a:ext cx="51054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200"/>
              <a:t>U.S. and GB invade North Africa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Defeat Germans and Rommel at </a:t>
            </a:r>
            <a:r>
              <a:rPr lang="en-US" altLang="en-US" sz="2200" b="1" u="sng"/>
              <a:t>El Alamein</a:t>
            </a:r>
            <a:r>
              <a:rPr lang="en-US" altLang="en-US" sz="2200" u="sng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Move to take Italy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Germans make it tough-eventually falls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Allies plan an invasion of mainland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b="1" u="sng"/>
              <a:t>Operation Overlord</a:t>
            </a:r>
            <a:r>
              <a:rPr lang="en-US" altLang="en-US" sz="2200" b="1"/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b="1"/>
              <a:t>Known as </a:t>
            </a:r>
            <a:r>
              <a:rPr lang="en-US" altLang="en-US" sz="2000" b="1" u="sng"/>
              <a:t>D-Day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June 6, 1944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Planned by Dwight D. Eisenhower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Land on Omaha and Utah Beaches in France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France liberated in weeks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b="1"/>
              <a:t>General George Patton</a:t>
            </a:r>
            <a:r>
              <a:rPr lang="en-US" altLang="en-US" sz="2000"/>
              <a:t> </a:t>
            </a:r>
          </a:p>
          <a:p>
            <a:pPr eaLnBrk="1" hangingPunct="1">
              <a:lnSpc>
                <a:spcPct val="90000"/>
              </a:lnSpc>
            </a:pPr>
            <a:endParaRPr lang="en-US" altLang="en-US" sz="2200"/>
          </a:p>
        </p:txBody>
      </p:sp>
      <p:sp>
        <p:nvSpPr>
          <p:cNvPr id="27238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858000" y="1600201"/>
            <a:ext cx="33528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sz="2200"/>
          </a:p>
        </p:txBody>
      </p:sp>
      <p:pic>
        <p:nvPicPr>
          <p:cNvPr id="272389" name="Picture 5" descr="d-day-landing-june-1944-omaha-beach-in-normandy-fra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819401"/>
            <a:ext cx="3714750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2390" name="Picture 6" descr="aa_eisenhower_dday_2_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04800"/>
            <a:ext cx="35052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08937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4841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D Day Invasion </a:t>
            </a:r>
          </a:p>
        </p:txBody>
      </p:sp>
      <p:sp>
        <p:nvSpPr>
          <p:cNvPr id="273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273412" name="Picture 4" descr="d-day-map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066800"/>
            <a:ext cx="83058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86761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/>
              <a:t>European Theater ends</a:t>
            </a:r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828800" y="1066801"/>
            <a:ext cx="4495800" cy="50641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200"/>
              <a:t>Dec. 1944- </a:t>
            </a:r>
            <a:r>
              <a:rPr lang="en-US" altLang="en-US" sz="2200" b="1"/>
              <a:t>Battle of the Bulge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Last German offensive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Germany then retreats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FDR wins 3</a:t>
            </a:r>
            <a:r>
              <a:rPr lang="en-US" altLang="en-US" sz="2200" baseline="30000"/>
              <a:t>rd</a:t>
            </a:r>
            <a:r>
              <a:rPr lang="en-US" altLang="en-US" sz="2200"/>
              <a:t> with Harry Truman as VP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Soviets pushing towards Berlin from the east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Stalin, Churchill, FDR begin to discuss end of war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u="sng"/>
              <a:t>FDR dies&gt; Truman President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Hitler commits suicide as Russians get to Berlin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Germany surrenders May 8, 1945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V-E Day- Victory in Europe Day</a:t>
            </a:r>
          </a:p>
        </p:txBody>
      </p:sp>
      <p:sp>
        <p:nvSpPr>
          <p:cNvPr id="27443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7772400" y="1600201"/>
            <a:ext cx="2438400" cy="45307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200"/>
          </a:p>
        </p:txBody>
      </p:sp>
      <p:pic>
        <p:nvPicPr>
          <p:cNvPr id="274437" name="Picture 5" descr="66528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1" y="3514726"/>
            <a:ext cx="2886075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4438" name="Picture 6" descr="v-e-news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28600"/>
            <a:ext cx="2895600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88697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560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War in the Pacific </a:t>
            </a:r>
          </a:p>
        </p:txBody>
      </p:sp>
      <p:sp>
        <p:nvSpPr>
          <p:cNvPr id="275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828800" y="914401"/>
            <a:ext cx="4419600" cy="52165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200"/>
              <a:t>Japan has empire much bigger than Nazis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Japan advance into Philippines- </a:t>
            </a:r>
            <a:r>
              <a:rPr lang="en-US" altLang="en-US" sz="2200" b="1" u="sng"/>
              <a:t>General MacArthur</a:t>
            </a:r>
            <a:r>
              <a:rPr lang="en-US" altLang="en-US" sz="2200"/>
              <a:t> has to leave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“I shall return”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“Bataan Death March”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America recovers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Bombs Tokyo April 1942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b="1" u="sng"/>
              <a:t>Battle of Midway- 1942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b="1"/>
              <a:t>Turning Point of Pacific War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b="1"/>
              <a:t>Admiral Chester Nimitz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Japan never recovers naval power</a:t>
            </a:r>
          </a:p>
          <a:p>
            <a:pPr eaLnBrk="1" hangingPunct="1">
              <a:lnSpc>
                <a:spcPct val="90000"/>
              </a:lnSpc>
            </a:pPr>
            <a:endParaRPr lang="en-US" altLang="en-US" sz="2200" b="1"/>
          </a:p>
        </p:txBody>
      </p:sp>
      <p:sp>
        <p:nvSpPr>
          <p:cNvPr id="27546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400800" y="1600201"/>
            <a:ext cx="38100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sz="2200"/>
          </a:p>
        </p:txBody>
      </p:sp>
      <p:pic>
        <p:nvPicPr>
          <p:cNvPr id="275461" name="Picture 5" descr="20610c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114" y="1143000"/>
            <a:ext cx="4052887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14776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/>
              <a:t>Bataan Death March</a:t>
            </a:r>
          </a:p>
        </p:txBody>
      </p:sp>
      <p:sp>
        <p:nvSpPr>
          <p:cNvPr id="27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276484" name="Picture 4" descr="3fb10a663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600200"/>
            <a:ext cx="3962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485" name="Picture 5" descr="File:March of Death from Bataan to the prison camp - Dead soldiers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600200"/>
            <a:ext cx="4343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97322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560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Midway Islands and Japanese Empire</a:t>
            </a:r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277508" name="Picture 4" descr="Japaneseempire%5B1%5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066800"/>
            <a:ext cx="86106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591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560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Island Hopping </a:t>
            </a:r>
          </a:p>
        </p:txBody>
      </p:sp>
      <p:sp>
        <p:nvSpPr>
          <p:cNvPr id="278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990601"/>
            <a:ext cx="4038600" cy="5140325"/>
          </a:xfrm>
        </p:spPr>
        <p:txBody>
          <a:bodyPr/>
          <a:lstStyle/>
          <a:p>
            <a:pPr eaLnBrk="1" hangingPunct="1"/>
            <a:r>
              <a:rPr lang="en-US" altLang="en-US" sz="2200"/>
              <a:t>U.S. builds Navy</a:t>
            </a:r>
          </a:p>
          <a:p>
            <a:pPr eaLnBrk="1" hangingPunct="1"/>
            <a:r>
              <a:rPr lang="en-US" altLang="en-US" sz="2200"/>
              <a:t>Japan hangs on tight to islands</a:t>
            </a:r>
          </a:p>
          <a:p>
            <a:pPr eaLnBrk="1" hangingPunct="1"/>
            <a:r>
              <a:rPr lang="en-US" altLang="en-US" sz="2200" b="1"/>
              <a:t>Guadalcanal</a:t>
            </a:r>
            <a:r>
              <a:rPr lang="en-US" altLang="en-US" sz="2200"/>
              <a:t>- 1942</a:t>
            </a:r>
          </a:p>
          <a:p>
            <a:pPr eaLnBrk="1" hangingPunct="1"/>
            <a:r>
              <a:rPr lang="en-US" altLang="en-US" sz="2200"/>
              <a:t>Philippines- 1944- MacArthur returns</a:t>
            </a:r>
          </a:p>
          <a:p>
            <a:pPr eaLnBrk="1" hangingPunct="1"/>
            <a:r>
              <a:rPr lang="en-US" altLang="en-US" sz="2200"/>
              <a:t>Kamikaze attacks</a:t>
            </a:r>
          </a:p>
          <a:p>
            <a:pPr eaLnBrk="1" hangingPunct="1"/>
            <a:r>
              <a:rPr lang="en-US" altLang="en-US" sz="2200" b="1" u="sng"/>
              <a:t>Iwo Jima -1945</a:t>
            </a:r>
          </a:p>
          <a:p>
            <a:pPr eaLnBrk="1" hangingPunct="1"/>
            <a:r>
              <a:rPr lang="en-US" altLang="en-US" sz="2200"/>
              <a:t>6,000 Marines die</a:t>
            </a:r>
          </a:p>
          <a:p>
            <a:pPr eaLnBrk="1" hangingPunct="1"/>
            <a:r>
              <a:rPr lang="en-US" altLang="en-US" sz="2200" b="1" u="sng"/>
              <a:t>Okinawa 1945</a:t>
            </a:r>
          </a:p>
          <a:p>
            <a:pPr eaLnBrk="1" hangingPunct="1"/>
            <a:r>
              <a:rPr lang="en-US" altLang="en-US" sz="2200"/>
              <a:t>Even more deadly</a:t>
            </a:r>
          </a:p>
          <a:p>
            <a:pPr eaLnBrk="1" hangingPunct="1"/>
            <a:r>
              <a:rPr lang="en-US" altLang="en-US" sz="2200"/>
              <a:t>What would an invasion cost? </a:t>
            </a:r>
          </a:p>
        </p:txBody>
      </p:sp>
      <p:sp>
        <p:nvSpPr>
          <p:cNvPr id="27853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altLang="en-US" sz="2200"/>
          </a:p>
        </p:txBody>
      </p:sp>
      <p:pic>
        <p:nvPicPr>
          <p:cNvPr id="278533" name="Picture 5" descr="lfl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914400"/>
            <a:ext cx="44196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48173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560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Iwo Jima Memorial </a:t>
            </a:r>
          </a:p>
        </p:txBody>
      </p:sp>
      <p:pic>
        <p:nvPicPr>
          <p:cNvPr id="279555" name="Picture 3" descr="Iwo-Jima-Memorial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066800"/>
            <a:ext cx="76200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36123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 b="1" u="sng"/>
              <a:t>Manhattan Project</a:t>
            </a:r>
          </a:p>
        </p:txBody>
      </p:sp>
      <p:sp>
        <p:nvSpPr>
          <p:cNvPr id="280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066801"/>
            <a:ext cx="4038600" cy="50641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J. Robert Oppenheimer</a:t>
            </a:r>
            <a:r>
              <a:rPr lang="en-US" altLang="en-US" sz="2200"/>
              <a:t> leads project to create </a:t>
            </a:r>
            <a:r>
              <a:rPr lang="en-US" altLang="en-US" sz="2200" u="sng"/>
              <a:t>atomic bomb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Tested and works in NM desert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Truman makes decision to drop bomb despite some resistance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Drop leaflets urging surrender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Japan refuses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August 6, 1945 Enola gay drops bomb on </a:t>
            </a:r>
            <a:r>
              <a:rPr lang="en-US" altLang="en-US" sz="2200" b="1" u="sng"/>
              <a:t>Hiroshima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Nagasaki-</a:t>
            </a:r>
            <a:r>
              <a:rPr lang="en-US" altLang="en-US" sz="2200"/>
              <a:t> 3 days later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Japanese surrender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V-J day-</a:t>
            </a:r>
            <a:r>
              <a:rPr lang="en-US" altLang="en-US" sz="2200"/>
              <a:t> Victory in Japan </a:t>
            </a:r>
          </a:p>
          <a:p>
            <a:pPr eaLnBrk="1" hangingPunct="1">
              <a:lnSpc>
                <a:spcPct val="80000"/>
              </a:lnSpc>
            </a:pPr>
            <a:endParaRPr lang="en-US" altLang="en-US" sz="2200"/>
          </a:p>
        </p:txBody>
      </p:sp>
      <p:sp>
        <p:nvSpPr>
          <p:cNvPr id="28058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200"/>
          </a:p>
        </p:txBody>
      </p:sp>
      <p:pic>
        <p:nvPicPr>
          <p:cNvPr id="280581" name="Picture 5" descr="6032-004-16E5D05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066800"/>
            <a:ext cx="4038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59131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3733800" cy="1139825"/>
          </a:xfrm>
        </p:spPr>
        <p:txBody>
          <a:bodyPr/>
          <a:lstStyle/>
          <a:p>
            <a:pPr eaLnBrk="1" hangingPunct="1"/>
            <a:r>
              <a:rPr lang="en-US" altLang="en-US" sz="3800"/>
              <a:t>Hiroshima and Nagasaki </a:t>
            </a:r>
          </a:p>
        </p:txBody>
      </p:sp>
      <p:sp>
        <p:nvSpPr>
          <p:cNvPr id="281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281604" name="Picture 4" descr="nag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286000"/>
            <a:ext cx="441960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1605" name="Picture 5" descr="BoyWithBurnedBa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"/>
            <a:ext cx="441960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1606" name="Picture 6" descr="tumblr_lh3aeaLWVJ1qcytd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524001"/>
            <a:ext cx="36576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49345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V-J Day 1945 </a:t>
            </a:r>
          </a:p>
        </p:txBody>
      </p:sp>
      <p:sp>
        <p:nvSpPr>
          <p:cNvPr id="28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282628" name="Picture 4" descr="eisenstaedt_alfred_M2_vj_day_lasiter_16x20_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676400"/>
            <a:ext cx="4343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2629" name="Picture 5" descr="VJ-Da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1" y="1676400"/>
            <a:ext cx="3705225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71784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/>
              <a:t>Rebuilding </a:t>
            </a:r>
          </a:p>
        </p:txBody>
      </p:sp>
      <p:sp>
        <p:nvSpPr>
          <p:cNvPr id="283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828800" y="838201"/>
            <a:ext cx="4191000" cy="5292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 b="1" u="sng"/>
              <a:t>Yalta Conference-</a:t>
            </a:r>
            <a:r>
              <a:rPr lang="en-US" altLang="en-US" sz="2000" b="1"/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/>
              <a:t>Big 3 meet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/>
              <a:t>FDR, Stalin, Churchill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/>
              <a:t>Creation of </a:t>
            </a:r>
            <a:r>
              <a:rPr lang="en-US" altLang="en-US" sz="1800" b="1"/>
              <a:t>United Nations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b="1"/>
              <a:t>Security Council is most important body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u="sng"/>
              <a:t>Potsdam Conference</a:t>
            </a:r>
            <a:endParaRPr lang="en-US" altLang="en-US" sz="2000"/>
          </a:p>
          <a:p>
            <a:pPr lvl="1" eaLnBrk="1" hangingPunct="1">
              <a:lnSpc>
                <a:spcPct val="90000"/>
              </a:lnSpc>
            </a:pPr>
            <a:r>
              <a:rPr lang="en-US" altLang="en-US" sz="1800"/>
              <a:t>Division of Germany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u="sng"/>
              <a:t>Nuremberg Trials</a:t>
            </a:r>
            <a:r>
              <a:rPr lang="en-US" altLang="en-US" sz="2000" b="1"/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/>
              <a:t>Put Nazi war criminals on trial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/>
              <a:t>Many executed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u="sng"/>
              <a:t>Japan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/>
              <a:t>MacArthur controls it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/>
              <a:t>Establish Democracy/ freedoms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/>
              <a:t>Still have same Constitution today </a:t>
            </a:r>
          </a:p>
        </p:txBody>
      </p:sp>
      <p:sp>
        <p:nvSpPr>
          <p:cNvPr id="28365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200"/>
          </a:p>
        </p:txBody>
      </p:sp>
      <p:pic>
        <p:nvPicPr>
          <p:cNvPr id="283653" name="Picture 5" descr="yalta_confere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1600201"/>
            <a:ext cx="4124325" cy="448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1443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774</Words>
  <Application>Microsoft Office PowerPoint</Application>
  <PresentationFormat>Widescreen</PresentationFormat>
  <Paragraphs>183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Wingdings</vt:lpstr>
      <vt:lpstr>Office Theme</vt:lpstr>
      <vt:lpstr>UNIT 10:  WORLD WAR II</vt:lpstr>
      <vt:lpstr>WW II begins</vt:lpstr>
      <vt:lpstr>Causes of WWII</vt:lpstr>
      <vt:lpstr>Causes WW II</vt:lpstr>
      <vt:lpstr>Warfare</vt:lpstr>
      <vt:lpstr>Battle of Britain </vt:lpstr>
      <vt:lpstr>The Holocaust</vt:lpstr>
      <vt:lpstr>Holocaust</vt:lpstr>
      <vt:lpstr>U.S. Prepares for  WWII</vt:lpstr>
      <vt:lpstr>U.S. Enters War</vt:lpstr>
      <vt:lpstr>Home Front</vt:lpstr>
      <vt:lpstr>WW II Propaganda </vt:lpstr>
      <vt:lpstr>Japanese Internment </vt:lpstr>
      <vt:lpstr>War in Europe-</vt:lpstr>
      <vt:lpstr>WWII European Theater </vt:lpstr>
      <vt:lpstr>Western Front </vt:lpstr>
      <vt:lpstr>D Day Invasion </vt:lpstr>
      <vt:lpstr>European Theater ends</vt:lpstr>
      <vt:lpstr>War in the Pacific </vt:lpstr>
      <vt:lpstr>Bataan Death March</vt:lpstr>
      <vt:lpstr>Midway Islands and Japanese Empire</vt:lpstr>
      <vt:lpstr>Island Hopping </vt:lpstr>
      <vt:lpstr>Iwo Jima Memorial </vt:lpstr>
      <vt:lpstr>Manhattan Project</vt:lpstr>
      <vt:lpstr>Hiroshima and Nagasaki </vt:lpstr>
      <vt:lpstr>V-J Day 1945 </vt:lpstr>
      <vt:lpstr>Rebuilding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10:  WORLD WAR II</dc:title>
  <dc:creator>Michael Tomberlin</dc:creator>
  <cp:lastModifiedBy>Michael Tomberlin</cp:lastModifiedBy>
  <cp:revision>1</cp:revision>
  <dcterms:created xsi:type="dcterms:W3CDTF">2017-03-23T15:49:05Z</dcterms:created>
  <dcterms:modified xsi:type="dcterms:W3CDTF">2017-06-08T18:25:44Z</dcterms:modified>
</cp:coreProperties>
</file>