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2"/>
  </p:notesMasterIdLst>
  <p:sldIdLst>
    <p:sldId id="276" r:id="rId2"/>
    <p:sldId id="280" r:id="rId3"/>
    <p:sldId id="282" r:id="rId4"/>
    <p:sldId id="284" r:id="rId5"/>
    <p:sldId id="381" r:id="rId6"/>
    <p:sldId id="382" r:id="rId7"/>
    <p:sldId id="287" r:id="rId8"/>
    <p:sldId id="289" r:id="rId9"/>
    <p:sldId id="290" r:id="rId10"/>
    <p:sldId id="291" r:id="rId11"/>
    <p:sldId id="296" r:id="rId12"/>
    <p:sldId id="292" r:id="rId13"/>
    <p:sldId id="426" r:id="rId14"/>
    <p:sldId id="425" r:id="rId15"/>
    <p:sldId id="297" r:id="rId16"/>
    <p:sldId id="298" r:id="rId17"/>
    <p:sldId id="299" r:id="rId18"/>
    <p:sldId id="300" r:id="rId19"/>
    <p:sldId id="385" r:id="rId20"/>
    <p:sldId id="302" r:id="rId21"/>
    <p:sldId id="303" r:id="rId22"/>
    <p:sldId id="313" r:id="rId23"/>
    <p:sldId id="304" r:id="rId24"/>
    <p:sldId id="305" r:id="rId25"/>
    <p:sldId id="314" r:id="rId26"/>
    <p:sldId id="315" r:id="rId27"/>
    <p:sldId id="316" r:id="rId28"/>
    <p:sldId id="317" r:id="rId29"/>
    <p:sldId id="318" r:id="rId30"/>
    <p:sldId id="319" r:id="rId31"/>
    <p:sldId id="320" r:id="rId32"/>
    <p:sldId id="321" r:id="rId33"/>
    <p:sldId id="322" r:id="rId34"/>
    <p:sldId id="323" r:id="rId35"/>
    <p:sldId id="324" r:id="rId36"/>
    <p:sldId id="325" r:id="rId37"/>
    <p:sldId id="326" r:id="rId38"/>
    <p:sldId id="328" r:id="rId39"/>
    <p:sldId id="329" r:id="rId40"/>
    <p:sldId id="330" r:id="rId41"/>
    <p:sldId id="334" r:id="rId42"/>
    <p:sldId id="335" r:id="rId43"/>
    <p:sldId id="336" r:id="rId44"/>
    <p:sldId id="332" r:id="rId45"/>
    <p:sldId id="306" r:id="rId46"/>
    <p:sldId id="384" r:id="rId47"/>
    <p:sldId id="309" r:id="rId48"/>
    <p:sldId id="338" r:id="rId49"/>
    <p:sldId id="260" r:id="rId50"/>
    <p:sldId id="261" r:id="rId51"/>
    <p:sldId id="337" r:id="rId52"/>
    <p:sldId id="427" r:id="rId53"/>
    <p:sldId id="383" r:id="rId54"/>
    <p:sldId id="387" r:id="rId55"/>
    <p:sldId id="386" r:id="rId56"/>
    <p:sldId id="263" r:id="rId57"/>
    <p:sldId id="268" r:id="rId58"/>
    <p:sldId id="269" r:id="rId59"/>
    <p:sldId id="273" r:id="rId60"/>
    <p:sldId id="266" r:id="rId61"/>
    <p:sldId id="388" r:id="rId62"/>
    <p:sldId id="431" r:id="rId63"/>
    <p:sldId id="430" r:id="rId64"/>
    <p:sldId id="432" r:id="rId65"/>
    <p:sldId id="390" r:id="rId66"/>
    <p:sldId id="391" r:id="rId67"/>
    <p:sldId id="392" r:id="rId68"/>
    <p:sldId id="408" r:id="rId69"/>
    <p:sldId id="393" r:id="rId70"/>
    <p:sldId id="267" r:id="rId71"/>
    <p:sldId id="419" r:id="rId72"/>
    <p:sldId id="271" r:id="rId73"/>
    <p:sldId id="395" r:id="rId74"/>
    <p:sldId id="396" r:id="rId75"/>
    <p:sldId id="411" r:id="rId76"/>
    <p:sldId id="412" r:id="rId77"/>
    <p:sldId id="413" r:id="rId78"/>
    <p:sldId id="414" r:id="rId79"/>
    <p:sldId id="415" r:id="rId80"/>
    <p:sldId id="423" r:id="rId81"/>
    <p:sldId id="436" r:id="rId82"/>
    <p:sldId id="403" r:id="rId83"/>
    <p:sldId id="404" r:id="rId84"/>
    <p:sldId id="405" r:id="rId85"/>
    <p:sldId id="406" r:id="rId86"/>
    <p:sldId id="407" r:id="rId87"/>
    <p:sldId id="420" r:id="rId88"/>
    <p:sldId id="274" r:id="rId89"/>
    <p:sldId id="358" r:id="rId90"/>
    <p:sldId id="416" r:id="rId91"/>
    <p:sldId id="418" r:id="rId92"/>
    <p:sldId id="409" r:id="rId93"/>
    <p:sldId id="361" r:id="rId94"/>
    <p:sldId id="363" r:id="rId95"/>
    <p:sldId id="365" r:id="rId96"/>
    <p:sldId id="366" r:id="rId97"/>
    <p:sldId id="438" r:id="rId98"/>
    <p:sldId id="368" r:id="rId99"/>
    <p:sldId id="370" r:id="rId100"/>
    <p:sldId id="371" r:id="rId101"/>
    <p:sldId id="373" r:id="rId102"/>
    <p:sldId id="437" r:id="rId103"/>
    <p:sldId id="433" r:id="rId104"/>
    <p:sldId id="376" r:id="rId105"/>
    <p:sldId id="434" r:id="rId106"/>
    <p:sldId id="410" r:id="rId107"/>
    <p:sldId id="435" r:id="rId108"/>
    <p:sldId id="422" r:id="rId109"/>
    <p:sldId id="310" r:id="rId110"/>
    <p:sldId id="428" r:id="rId1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798" autoAdjust="0"/>
  </p:normalViewPr>
  <p:slideViewPr>
    <p:cSldViewPr>
      <p:cViewPr>
        <p:scale>
          <a:sx n="94" d="100"/>
          <a:sy n="94" d="100"/>
        </p:scale>
        <p:origin x="-1114" y="-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961B25-CCA3-7C49-899A-F038E5F66753}" type="doc">
      <dgm:prSet loTypeId="urn:microsoft.com/office/officeart/2005/8/layout/hierarchy3" loCatId="" qsTypeId="urn:microsoft.com/office/officeart/2005/8/quickstyle/simple1" qsCatId="simple" csTypeId="urn:microsoft.com/office/officeart/2005/8/colors/accent0_1" csCatId="mainScheme" phldr="1"/>
      <dgm:spPr/>
      <dgm:t>
        <a:bodyPr/>
        <a:lstStyle/>
        <a:p>
          <a:endParaRPr lang="en-US"/>
        </a:p>
      </dgm:t>
    </dgm:pt>
    <dgm:pt modelId="{0F3AC668-F171-9049-97AC-674F56DFEAB7}">
      <dgm:prSet phldrT="[Text]"/>
      <dgm:spPr>
        <a:solidFill>
          <a:srgbClr val="FF6600"/>
        </a:solidFill>
        <a:ln>
          <a:noFill/>
        </a:ln>
      </dgm:spPr>
      <dgm:t>
        <a:bodyPr/>
        <a:lstStyle/>
        <a:p>
          <a:r>
            <a:rPr lang="en-US" b="1" dirty="0" smtClean="0">
              <a:solidFill>
                <a:srgbClr val="FFFFFF"/>
              </a:solidFill>
            </a:rPr>
            <a:t>Instruction</a:t>
          </a:r>
          <a:endParaRPr lang="en-US" b="1" dirty="0">
            <a:solidFill>
              <a:srgbClr val="FFFFFF"/>
            </a:solidFill>
          </a:endParaRPr>
        </a:p>
      </dgm:t>
    </dgm:pt>
    <dgm:pt modelId="{C33E616F-EF07-A244-AFDB-CFD3AEB226F9}" type="parTrans" cxnId="{F5158FA8-F97F-0449-A01D-D0730100BD69}">
      <dgm:prSet/>
      <dgm:spPr/>
      <dgm:t>
        <a:bodyPr/>
        <a:lstStyle/>
        <a:p>
          <a:endParaRPr lang="en-US"/>
        </a:p>
      </dgm:t>
    </dgm:pt>
    <dgm:pt modelId="{35801548-9D32-5D4B-8F99-A428A20D24D0}" type="sibTrans" cxnId="{F5158FA8-F97F-0449-A01D-D0730100BD69}">
      <dgm:prSet/>
      <dgm:spPr/>
      <dgm:t>
        <a:bodyPr/>
        <a:lstStyle/>
        <a:p>
          <a:endParaRPr lang="en-US"/>
        </a:p>
      </dgm:t>
    </dgm:pt>
    <dgm:pt modelId="{1ED739A7-812A-BA43-9896-EC8AA9BA57D1}">
      <dgm:prSet phldrT="[Text]"/>
      <dgm:spPr>
        <a:solidFill>
          <a:srgbClr val="9FC400">
            <a:alpha val="90000"/>
          </a:srgbClr>
        </a:solidFill>
        <a:ln>
          <a:noFill/>
        </a:ln>
      </dgm:spPr>
      <dgm:t>
        <a:bodyPr/>
        <a:lstStyle/>
        <a:p>
          <a:r>
            <a:rPr lang="en-US" dirty="0" smtClean="0"/>
            <a:t>Review</a:t>
          </a:r>
          <a:endParaRPr lang="en-US" dirty="0"/>
        </a:p>
      </dgm:t>
    </dgm:pt>
    <dgm:pt modelId="{CC7AD707-4563-CA4E-9B58-7CD09D42C289}" type="parTrans" cxnId="{6BABB0D9-6FC8-4549-A403-168FC144FF94}">
      <dgm:prSet/>
      <dgm:spPr/>
      <dgm:t>
        <a:bodyPr/>
        <a:lstStyle/>
        <a:p>
          <a:endParaRPr lang="en-US"/>
        </a:p>
      </dgm:t>
    </dgm:pt>
    <dgm:pt modelId="{099498E1-37AC-0144-B76D-CBC99C2A54CF}" type="sibTrans" cxnId="{6BABB0D9-6FC8-4549-A403-168FC144FF94}">
      <dgm:prSet/>
      <dgm:spPr/>
      <dgm:t>
        <a:bodyPr/>
        <a:lstStyle/>
        <a:p>
          <a:endParaRPr lang="en-US"/>
        </a:p>
      </dgm:t>
    </dgm:pt>
    <dgm:pt modelId="{13A4D913-5865-C141-A1BC-EEE1B17F860C}">
      <dgm:prSet phldrT="[Text]"/>
      <dgm:spPr>
        <a:solidFill>
          <a:srgbClr val="FF6600"/>
        </a:solidFill>
        <a:ln>
          <a:noFill/>
        </a:ln>
      </dgm:spPr>
      <dgm:t>
        <a:bodyPr/>
        <a:lstStyle/>
        <a:p>
          <a:r>
            <a:rPr lang="en-US" b="1" dirty="0" smtClean="0">
              <a:solidFill>
                <a:srgbClr val="FFFFFF"/>
              </a:solidFill>
            </a:rPr>
            <a:t>Curriculum</a:t>
          </a:r>
          <a:endParaRPr lang="en-US" b="1" dirty="0">
            <a:solidFill>
              <a:srgbClr val="FFFFFF"/>
            </a:solidFill>
          </a:endParaRPr>
        </a:p>
      </dgm:t>
    </dgm:pt>
    <dgm:pt modelId="{AF9F7A52-65A9-B045-9BA1-9FC0A6189121}" type="parTrans" cxnId="{6F79D3E4-CD06-9F46-B126-6E9B321A77C3}">
      <dgm:prSet/>
      <dgm:spPr/>
      <dgm:t>
        <a:bodyPr/>
        <a:lstStyle/>
        <a:p>
          <a:endParaRPr lang="en-US"/>
        </a:p>
      </dgm:t>
    </dgm:pt>
    <dgm:pt modelId="{32562C55-A8E1-724B-8EF4-C7A6B25DDE84}" type="sibTrans" cxnId="{6F79D3E4-CD06-9F46-B126-6E9B321A77C3}">
      <dgm:prSet/>
      <dgm:spPr/>
      <dgm:t>
        <a:bodyPr/>
        <a:lstStyle/>
        <a:p>
          <a:endParaRPr lang="en-US"/>
        </a:p>
      </dgm:t>
    </dgm:pt>
    <dgm:pt modelId="{12CE7E6F-6241-FD4A-A9FB-2AC2C753DC15}">
      <dgm:prSet phldrT="[Text]"/>
      <dgm:spPr>
        <a:solidFill>
          <a:srgbClr val="FF6600"/>
        </a:solidFill>
        <a:ln>
          <a:noFill/>
        </a:ln>
      </dgm:spPr>
      <dgm:t>
        <a:bodyPr/>
        <a:lstStyle/>
        <a:p>
          <a:r>
            <a:rPr lang="en-US" b="1" dirty="0" smtClean="0">
              <a:solidFill>
                <a:srgbClr val="FFFFFF"/>
              </a:solidFill>
            </a:rPr>
            <a:t>Environment</a:t>
          </a:r>
          <a:endParaRPr lang="en-US" b="1" dirty="0">
            <a:solidFill>
              <a:srgbClr val="FFFFFF"/>
            </a:solidFill>
          </a:endParaRPr>
        </a:p>
      </dgm:t>
    </dgm:pt>
    <dgm:pt modelId="{2DE75AA7-5763-C343-969D-D2578429093E}" type="parTrans" cxnId="{84222DB8-EAF5-B547-8A7F-211BA05CDB16}">
      <dgm:prSet/>
      <dgm:spPr/>
      <dgm:t>
        <a:bodyPr/>
        <a:lstStyle/>
        <a:p>
          <a:endParaRPr lang="en-US"/>
        </a:p>
      </dgm:t>
    </dgm:pt>
    <dgm:pt modelId="{540FE7E4-DAAA-F641-A034-6CC44312C7A7}" type="sibTrans" cxnId="{84222DB8-EAF5-B547-8A7F-211BA05CDB16}">
      <dgm:prSet/>
      <dgm:spPr/>
      <dgm:t>
        <a:bodyPr/>
        <a:lstStyle/>
        <a:p>
          <a:endParaRPr lang="en-US"/>
        </a:p>
      </dgm:t>
    </dgm:pt>
    <dgm:pt modelId="{7AEF1F61-4C66-1141-9369-B368FDFF6F18}">
      <dgm:prSet phldrT="[Text]"/>
      <dgm:spPr>
        <a:solidFill>
          <a:srgbClr val="9FC400">
            <a:alpha val="90000"/>
          </a:srgbClr>
        </a:solidFill>
        <a:ln>
          <a:noFill/>
        </a:ln>
      </dgm:spPr>
      <dgm:t>
        <a:bodyPr/>
        <a:lstStyle/>
        <a:p>
          <a:r>
            <a:rPr lang="en-US" dirty="0" smtClean="0"/>
            <a:t>Review</a:t>
          </a:r>
          <a:endParaRPr lang="en-US" dirty="0"/>
        </a:p>
      </dgm:t>
    </dgm:pt>
    <dgm:pt modelId="{ECA108F9-F7F1-AF49-AC0E-7A8FC6A3EBC8}" type="parTrans" cxnId="{048F52E2-61A9-6E44-81B3-6D7D35C7F27C}">
      <dgm:prSet/>
      <dgm:spPr/>
      <dgm:t>
        <a:bodyPr/>
        <a:lstStyle/>
        <a:p>
          <a:endParaRPr lang="en-US"/>
        </a:p>
      </dgm:t>
    </dgm:pt>
    <dgm:pt modelId="{DA65CBAD-2D90-A648-8B40-38D01F440EF3}" type="sibTrans" cxnId="{048F52E2-61A9-6E44-81B3-6D7D35C7F27C}">
      <dgm:prSet/>
      <dgm:spPr/>
      <dgm:t>
        <a:bodyPr/>
        <a:lstStyle/>
        <a:p>
          <a:endParaRPr lang="en-US"/>
        </a:p>
      </dgm:t>
    </dgm:pt>
    <dgm:pt modelId="{28F49AC2-8DFD-1A43-8664-33CFC589FB3E}">
      <dgm:prSet phldrT="[Text]"/>
      <dgm:spPr>
        <a:solidFill>
          <a:srgbClr val="FF6600">
            <a:alpha val="90000"/>
          </a:srgbClr>
        </a:solidFill>
        <a:ln>
          <a:noFill/>
        </a:ln>
      </dgm:spPr>
      <dgm:t>
        <a:bodyPr/>
        <a:lstStyle/>
        <a:p>
          <a:r>
            <a:rPr lang="en-US" b="1" dirty="0" smtClean="0">
              <a:solidFill>
                <a:srgbClr val="FFFFFF"/>
              </a:solidFill>
            </a:rPr>
            <a:t>Learner</a:t>
          </a:r>
          <a:endParaRPr lang="en-US" b="1" dirty="0">
            <a:solidFill>
              <a:srgbClr val="FFFFFF"/>
            </a:solidFill>
          </a:endParaRPr>
        </a:p>
      </dgm:t>
    </dgm:pt>
    <dgm:pt modelId="{78698BA0-E668-A54A-9F96-01FA9CA2AF89}" type="parTrans" cxnId="{8003E702-7971-7B4E-B3EF-BD608FC2F8E3}">
      <dgm:prSet/>
      <dgm:spPr/>
      <dgm:t>
        <a:bodyPr/>
        <a:lstStyle/>
        <a:p>
          <a:endParaRPr lang="en-US"/>
        </a:p>
      </dgm:t>
    </dgm:pt>
    <dgm:pt modelId="{FCACC77F-6E9E-AA41-B3AB-20EAAA7A1E80}" type="sibTrans" cxnId="{8003E702-7971-7B4E-B3EF-BD608FC2F8E3}">
      <dgm:prSet/>
      <dgm:spPr/>
      <dgm:t>
        <a:bodyPr/>
        <a:lstStyle/>
        <a:p>
          <a:endParaRPr lang="en-US"/>
        </a:p>
      </dgm:t>
    </dgm:pt>
    <dgm:pt modelId="{73749BEC-C734-874F-AA46-38473C72E1B3}">
      <dgm:prSet phldrT="[Text]"/>
      <dgm:spPr>
        <a:solidFill>
          <a:srgbClr val="9FC400">
            <a:alpha val="90000"/>
          </a:srgbClr>
        </a:solidFill>
        <a:ln>
          <a:noFill/>
        </a:ln>
      </dgm:spPr>
      <dgm:t>
        <a:bodyPr/>
        <a:lstStyle/>
        <a:p>
          <a:r>
            <a:rPr lang="en-US" dirty="0" smtClean="0"/>
            <a:t>Interview</a:t>
          </a:r>
          <a:endParaRPr lang="en-US" dirty="0"/>
        </a:p>
      </dgm:t>
    </dgm:pt>
    <dgm:pt modelId="{3FDD51D5-519D-C54F-A6AA-556BA30781CC}" type="parTrans" cxnId="{EB71DF19-26A9-6149-8046-D6E839628C37}">
      <dgm:prSet/>
      <dgm:spPr/>
      <dgm:t>
        <a:bodyPr/>
        <a:lstStyle/>
        <a:p>
          <a:endParaRPr lang="en-US"/>
        </a:p>
      </dgm:t>
    </dgm:pt>
    <dgm:pt modelId="{32DFFDD6-FC8F-A442-9B27-6F9AF0BE989C}" type="sibTrans" cxnId="{EB71DF19-26A9-6149-8046-D6E839628C37}">
      <dgm:prSet/>
      <dgm:spPr/>
      <dgm:t>
        <a:bodyPr/>
        <a:lstStyle/>
        <a:p>
          <a:endParaRPr lang="en-US"/>
        </a:p>
      </dgm:t>
    </dgm:pt>
    <dgm:pt modelId="{D0B97A8A-458F-DF46-89E1-E81BED25CC71}">
      <dgm:prSet phldrT="[Text]"/>
      <dgm:spPr>
        <a:solidFill>
          <a:srgbClr val="9FC400">
            <a:alpha val="90000"/>
          </a:srgbClr>
        </a:solidFill>
        <a:ln>
          <a:noFill/>
        </a:ln>
      </dgm:spPr>
      <dgm:t>
        <a:bodyPr/>
        <a:lstStyle/>
        <a:p>
          <a:r>
            <a:rPr lang="en-US" dirty="0" smtClean="0"/>
            <a:t>Observe</a:t>
          </a:r>
          <a:endParaRPr lang="en-US" dirty="0"/>
        </a:p>
      </dgm:t>
    </dgm:pt>
    <dgm:pt modelId="{A8CC5B89-CADA-3B40-A84A-DD9DAE542CA2}" type="parTrans" cxnId="{E131EB66-EF1B-E546-9C90-277517347DF5}">
      <dgm:prSet/>
      <dgm:spPr/>
      <dgm:t>
        <a:bodyPr/>
        <a:lstStyle/>
        <a:p>
          <a:endParaRPr lang="en-US"/>
        </a:p>
      </dgm:t>
    </dgm:pt>
    <dgm:pt modelId="{6B86F531-D4E8-994F-AF76-801B2E10BA2C}" type="sibTrans" cxnId="{E131EB66-EF1B-E546-9C90-277517347DF5}">
      <dgm:prSet/>
      <dgm:spPr/>
      <dgm:t>
        <a:bodyPr/>
        <a:lstStyle/>
        <a:p>
          <a:endParaRPr lang="en-US"/>
        </a:p>
      </dgm:t>
    </dgm:pt>
    <dgm:pt modelId="{7E205876-E9B0-9A4A-8182-5DA35B05CF49}">
      <dgm:prSet phldrT="[Text]"/>
      <dgm:spPr>
        <a:solidFill>
          <a:srgbClr val="9FC400">
            <a:alpha val="90000"/>
          </a:srgbClr>
        </a:solidFill>
        <a:ln>
          <a:noFill/>
        </a:ln>
      </dgm:spPr>
      <dgm:t>
        <a:bodyPr/>
        <a:lstStyle/>
        <a:p>
          <a:r>
            <a:rPr lang="en-US" dirty="0" smtClean="0"/>
            <a:t>Test</a:t>
          </a:r>
          <a:endParaRPr lang="en-US" dirty="0"/>
        </a:p>
      </dgm:t>
    </dgm:pt>
    <dgm:pt modelId="{39462AD9-7437-4E4E-BE5C-4657FA757D8A}" type="parTrans" cxnId="{F8B3399C-728D-A044-AE14-BA4AAB7A5E7A}">
      <dgm:prSet/>
      <dgm:spPr/>
      <dgm:t>
        <a:bodyPr/>
        <a:lstStyle/>
        <a:p>
          <a:endParaRPr lang="en-US"/>
        </a:p>
      </dgm:t>
    </dgm:pt>
    <dgm:pt modelId="{30517FFF-4031-4D49-84C0-A917FBD85872}" type="sibTrans" cxnId="{F8B3399C-728D-A044-AE14-BA4AAB7A5E7A}">
      <dgm:prSet/>
      <dgm:spPr/>
      <dgm:t>
        <a:bodyPr/>
        <a:lstStyle/>
        <a:p>
          <a:endParaRPr lang="en-US"/>
        </a:p>
      </dgm:t>
    </dgm:pt>
    <dgm:pt modelId="{67C7836F-F292-2C42-9299-98FB54B5B497}">
      <dgm:prSet phldrT="[Text]"/>
      <dgm:spPr>
        <a:solidFill>
          <a:srgbClr val="9FC400">
            <a:alpha val="90000"/>
          </a:srgbClr>
        </a:solidFill>
        <a:ln>
          <a:noFill/>
        </a:ln>
      </dgm:spPr>
      <dgm:t>
        <a:bodyPr/>
        <a:lstStyle/>
        <a:p>
          <a:r>
            <a:rPr lang="en-US" dirty="0" smtClean="0"/>
            <a:t>Review</a:t>
          </a:r>
          <a:endParaRPr lang="en-US" dirty="0"/>
        </a:p>
      </dgm:t>
    </dgm:pt>
    <dgm:pt modelId="{813FC213-B0AE-674F-8EEC-012CFA4DA153}" type="parTrans" cxnId="{93E6A02F-8033-2F49-A928-343F08C956A9}">
      <dgm:prSet/>
      <dgm:spPr/>
      <dgm:t>
        <a:bodyPr/>
        <a:lstStyle/>
        <a:p>
          <a:endParaRPr lang="en-US"/>
        </a:p>
      </dgm:t>
    </dgm:pt>
    <dgm:pt modelId="{2E0E57E4-FF4F-8C44-B803-EB423A412C03}" type="sibTrans" cxnId="{93E6A02F-8033-2F49-A928-343F08C956A9}">
      <dgm:prSet/>
      <dgm:spPr/>
      <dgm:t>
        <a:bodyPr/>
        <a:lstStyle/>
        <a:p>
          <a:endParaRPr lang="en-US"/>
        </a:p>
      </dgm:t>
    </dgm:pt>
    <dgm:pt modelId="{B79FCD1B-BCAB-164E-8BFF-EDCB1DDC8BF6}">
      <dgm:prSet phldrT="[Text]"/>
      <dgm:spPr>
        <a:solidFill>
          <a:srgbClr val="9FC400">
            <a:alpha val="90000"/>
          </a:srgbClr>
        </a:solidFill>
        <a:ln>
          <a:noFill/>
        </a:ln>
      </dgm:spPr>
      <dgm:t>
        <a:bodyPr/>
        <a:lstStyle/>
        <a:p>
          <a:r>
            <a:rPr lang="en-US" dirty="0" smtClean="0"/>
            <a:t>Interview</a:t>
          </a:r>
          <a:endParaRPr lang="en-US" dirty="0"/>
        </a:p>
      </dgm:t>
    </dgm:pt>
    <dgm:pt modelId="{254BCA5D-E9CC-814D-A8C5-DFFFFC37292D}" type="parTrans" cxnId="{4501A00F-EF8E-364C-8AA2-CF5819A770D8}">
      <dgm:prSet/>
      <dgm:spPr/>
      <dgm:t>
        <a:bodyPr/>
        <a:lstStyle/>
        <a:p>
          <a:endParaRPr lang="en-US"/>
        </a:p>
      </dgm:t>
    </dgm:pt>
    <dgm:pt modelId="{D94B85F1-C91E-9445-9093-BAFA788C1BEC}" type="sibTrans" cxnId="{4501A00F-EF8E-364C-8AA2-CF5819A770D8}">
      <dgm:prSet/>
      <dgm:spPr/>
      <dgm:t>
        <a:bodyPr/>
        <a:lstStyle/>
        <a:p>
          <a:endParaRPr lang="en-US"/>
        </a:p>
      </dgm:t>
    </dgm:pt>
    <dgm:pt modelId="{96A35EF6-C6DF-A041-A8BB-1080FD13DDD8}">
      <dgm:prSet phldrT="[Text]"/>
      <dgm:spPr>
        <a:solidFill>
          <a:srgbClr val="9FC400">
            <a:alpha val="90000"/>
          </a:srgbClr>
        </a:solidFill>
        <a:ln>
          <a:noFill/>
        </a:ln>
      </dgm:spPr>
      <dgm:t>
        <a:bodyPr/>
        <a:lstStyle/>
        <a:p>
          <a:r>
            <a:rPr lang="en-US" dirty="0" smtClean="0"/>
            <a:t>Observe</a:t>
          </a:r>
          <a:endParaRPr lang="en-US" dirty="0"/>
        </a:p>
      </dgm:t>
    </dgm:pt>
    <dgm:pt modelId="{6F8E93A3-5AAA-C946-BED0-8CFBF2414143}" type="parTrans" cxnId="{C8411137-60CE-9E40-B5AE-1A2CFEF4867B}">
      <dgm:prSet/>
      <dgm:spPr/>
      <dgm:t>
        <a:bodyPr/>
        <a:lstStyle/>
        <a:p>
          <a:endParaRPr lang="en-US"/>
        </a:p>
      </dgm:t>
    </dgm:pt>
    <dgm:pt modelId="{8EB5F174-88F6-5D46-95ED-6D6315229D9E}" type="sibTrans" cxnId="{C8411137-60CE-9E40-B5AE-1A2CFEF4867B}">
      <dgm:prSet/>
      <dgm:spPr/>
      <dgm:t>
        <a:bodyPr/>
        <a:lstStyle/>
        <a:p>
          <a:endParaRPr lang="en-US"/>
        </a:p>
      </dgm:t>
    </dgm:pt>
    <dgm:pt modelId="{57697812-6C60-D04B-A9D1-66EEC1D26E62}">
      <dgm:prSet phldrT="[Text]"/>
      <dgm:spPr>
        <a:solidFill>
          <a:srgbClr val="9FC400">
            <a:alpha val="90000"/>
          </a:srgbClr>
        </a:solidFill>
        <a:ln>
          <a:noFill/>
        </a:ln>
      </dgm:spPr>
      <dgm:t>
        <a:bodyPr/>
        <a:lstStyle/>
        <a:p>
          <a:r>
            <a:rPr lang="en-US" dirty="0" smtClean="0"/>
            <a:t>Test</a:t>
          </a:r>
          <a:endParaRPr lang="en-US" dirty="0"/>
        </a:p>
      </dgm:t>
    </dgm:pt>
    <dgm:pt modelId="{013B04B3-D8B5-B142-BCF6-15F6D479F5CB}" type="parTrans" cxnId="{D0C8039D-8811-5F4E-A657-520DFEAA5758}">
      <dgm:prSet/>
      <dgm:spPr/>
      <dgm:t>
        <a:bodyPr/>
        <a:lstStyle/>
        <a:p>
          <a:endParaRPr lang="en-US"/>
        </a:p>
      </dgm:t>
    </dgm:pt>
    <dgm:pt modelId="{6CD3326F-3050-CC4C-A8D6-E1A00D31909F}" type="sibTrans" cxnId="{D0C8039D-8811-5F4E-A657-520DFEAA5758}">
      <dgm:prSet/>
      <dgm:spPr/>
      <dgm:t>
        <a:bodyPr/>
        <a:lstStyle/>
        <a:p>
          <a:endParaRPr lang="en-US"/>
        </a:p>
      </dgm:t>
    </dgm:pt>
    <dgm:pt modelId="{DF9F1581-11BE-FB45-B3A3-9122C8DDF08F}">
      <dgm:prSet phldrT="[Text]"/>
      <dgm:spPr>
        <a:solidFill>
          <a:srgbClr val="9FC400">
            <a:alpha val="90000"/>
          </a:srgbClr>
        </a:solidFill>
        <a:ln>
          <a:noFill/>
        </a:ln>
      </dgm:spPr>
      <dgm:t>
        <a:bodyPr/>
        <a:lstStyle/>
        <a:p>
          <a:r>
            <a:rPr lang="en-US" dirty="0" smtClean="0"/>
            <a:t>Interview</a:t>
          </a:r>
          <a:endParaRPr lang="en-US" dirty="0"/>
        </a:p>
      </dgm:t>
    </dgm:pt>
    <dgm:pt modelId="{462F959A-B543-144D-B46A-F4FB57E2261A}" type="parTrans" cxnId="{388437CB-2D6D-AE40-8957-38FC8E670928}">
      <dgm:prSet/>
      <dgm:spPr/>
      <dgm:t>
        <a:bodyPr/>
        <a:lstStyle/>
        <a:p>
          <a:endParaRPr lang="en-US"/>
        </a:p>
      </dgm:t>
    </dgm:pt>
    <dgm:pt modelId="{21F782CB-9EA0-D347-876A-EC14597B1FB9}" type="sibTrans" cxnId="{388437CB-2D6D-AE40-8957-38FC8E670928}">
      <dgm:prSet/>
      <dgm:spPr/>
      <dgm:t>
        <a:bodyPr/>
        <a:lstStyle/>
        <a:p>
          <a:endParaRPr lang="en-US"/>
        </a:p>
      </dgm:t>
    </dgm:pt>
    <dgm:pt modelId="{175CFB8C-5192-324C-850A-7891BF309232}">
      <dgm:prSet phldrT="[Text]"/>
      <dgm:spPr>
        <a:solidFill>
          <a:srgbClr val="9FC400">
            <a:alpha val="90000"/>
          </a:srgbClr>
        </a:solidFill>
        <a:ln>
          <a:noFill/>
        </a:ln>
      </dgm:spPr>
      <dgm:t>
        <a:bodyPr/>
        <a:lstStyle/>
        <a:p>
          <a:r>
            <a:rPr lang="en-US" dirty="0" smtClean="0"/>
            <a:t>Observe</a:t>
          </a:r>
          <a:endParaRPr lang="en-US" dirty="0"/>
        </a:p>
      </dgm:t>
    </dgm:pt>
    <dgm:pt modelId="{F6188DDA-AF1E-644E-9194-2DA532D01C0F}" type="parTrans" cxnId="{F3858161-1520-FA4E-81C8-2105195588E8}">
      <dgm:prSet/>
      <dgm:spPr/>
      <dgm:t>
        <a:bodyPr/>
        <a:lstStyle/>
        <a:p>
          <a:endParaRPr lang="en-US"/>
        </a:p>
      </dgm:t>
    </dgm:pt>
    <dgm:pt modelId="{07DAC3F9-F652-2943-9DA4-5781A71E24DE}" type="sibTrans" cxnId="{F3858161-1520-FA4E-81C8-2105195588E8}">
      <dgm:prSet/>
      <dgm:spPr/>
      <dgm:t>
        <a:bodyPr/>
        <a:lstStyle/>
        <a:p>
          <a:endParaRPr lang="en-US"/>
        </a:p>
      </dgm:t>
    </dgm:pt>
    <dgm:pt modelId="{66F08B3F-5C23-034A-B7F2-D3E3D224708C}">
      <dgm:prSet phldrT="[Text]"/>
      <dgm:spPr>
        <a:solidFill>
          <a:srgbClr val="9FC400">
            <a:alpha val="90000"/>
          </a:srgbClr>
        </a:solidFill>
        <a:ln>
          <a:noFill/>
        </a:ln>
      </dgm:spPr>
      <dgm:t>
        <a:bodyPr/>
        <a:lstStyle/>
        <a:p>
          <a:r>
            <a:rPr lang="en-US" dirty="0" smtClean="0"/>
            <a:t>Test</a:t>
          </a:r>
          <a:endParaRPr lang="en-US" dirty="0"/>
        </a:p>
      </dgm:t>
    </dgm:pt>
    <dgm:pt modelId="{3E479B1A-240C-EB48-8CB4-2552F279B9C2}" type="parTrans" cxnId="{E1B3232F-149A-4041-B19B-336CEECDE141}">
      <dgm:prSet/>
      <dgm:spPr/>
      <dgm:t>
        <a:bodyPr/>
        <a:lstStyle/>
        <a:p>
          <a:endParaRPr lang="en-US"/>
        </a:p>
      </dgm:t>
    </dgm:pt>
    <dgm:pt modelId="{B70C7713-9A8B-E740-8AAD-90A6C4BC316C}" type="sibTrans" cxnId="{E1B3232F-149A-4041-B19B-336CEECDE141}">
      <dgm:prSet/>
      <dgm:spPr/>
      <dgm:t>
        <a:bodyPr/>
        <a:lstStyle/>
        <a:p>
          <a:endParaRPr lang="en-US"/>
        </a:p>
      </dgm:t>
    </dgm:pt>
    <dgm:pt modelId="{B62149D5-D70C-FB40-81C3-F77C3920C106}">
      <dgm:prSet phldrT="[Text]"/>
      <dgm:spPr>
        <a:solidFill>
          <a:srgbClr val="9FC400">
            <a:alpha val="90000"/>
          </a:srgbClr>
        </a:solidFill>
        <a:ln>
          <a:noFill/>
        </a:ln>
      </dgm:spPr>
      <dgm:t>
        <a:bodyPr/>
        <a:lstStyle/>
        <a:p>
          <a:r>
            <a:rPr lang="en-US" dirty="0" smtClean="0"/>
            <a:t>Review</a:t>
          </a:r>
          <a:endParaRPr lang="en-US" dirty="0"/>
        </a:p>
      </dgm:t>
    </dgm:pt>
    <dgm:pt modelId="{2B9C8ECB-07FF-6F4E-8FD7-020B60369AB2}" type="parTrans" cxnId="{1808ED88-AEF1-6A4A-AF02-D68238205507}">
      <dgm:prSet/>
      <dgm:spPr/>
      <dgm:t>
        <a:bodyPr/>
        <a:lstStyle/>
        <a:p>
          <a:endParaRPr lang="en-US"/>
        </a:p>
      </dgm:t>
    </dgm:pt>
    <dgm:pt modelId="{8362844C-8E8D-D34F-9230-929658032E39}" type="sibTrans" cxnId="{1808ED88-AEF1-6A4A-AF02-D68238205507}">
      <dgm:prSet/>
      <dgm:spPr/>
      <dgm:t>
        <a:bodyPr/>
        <a:lstStyle/>
        <a:p>
          <a:endParaRPr lang="en-US"/>
        </a:p>
      </dgm:t>
    </dgm:pt>
    <dgm:pt modelId="{C7B13077-5253-BF4A-9194-8225F754BFC4}">
      <dgm:prSet phldrT="[Text]"/>
      <dgm:spPr>
        <a:solidFill>
          <a:srgbClr val="9FC400">
            <a:alpha val="90000"/>
          </a:srgbClr>
        </a:solidFill>
        <a:ln>
          <a:noFill/>
        </a:ln>
      </dgm:spPr>
      <dgm:t>
        <a:bodyPr/>
        <a:lstStyle/>
        <a:p>
          <a:r>
            <a:rPr lang="en-US" dirty="0" smtClean="0"/>
            <a:t>Interview</a:t>
          </a:r>
          <a:endParaRPr lang="en-US" dirty="0"/>
        </a:p>
      </dgm:t>
    </dgm:pt>
    <dgm:pt modelId="{EEDD1E03-DB85-0C4C-B289-4244FE12D2C7}" type="parTrans" cxnId="{01A2966D-C18C-5D48-802B-E326F5B39A27}">
      <dgm:prSet/>
      <dgm:spPr/>
      <dgm:t>
        <a:bodyPr/>
        <a:lstStyle/>
        <a:p>
          <a:endParaRPr lang="en-US"/>
        </a:p>
      </dgm:t>
    </dgm:pt>
    <dgm:pt modelId="{366A6606-72B1-6D4F-A42E-519498BAC11D}" type="sibTrans" cxnId="{01A2966D-C18C-5D48-802B-E326F5B39A27}">
      <dgm:prSet/>
      <dgm:spPr/>
      <dgm:t>
        <a:bodyPr/>
        <a:lstStyle/>
        <a:p>
          <a:endParaRPr lang="en-US"/>
        </a:p>
      </dgm:t>
    </dgm:pt>
    <dgm:pt modelId="{8E452746-4A3D-D544-8D72-3DA6DB1FFF3B}">
      <dgm:prSet phldrT="[Text]"/>
      <dgm:spPr>
        <a:solidFill>
          <a:srgbClr val="9FC400">
            <a:alpha val="90000"/>
          </a:srgbClr>
        </a:solidFill>
        <a:ln>
          <a:noFill/>
        </a:ln>
      </dgm:spPr>
      <dgm:t>
        <a:bodyPr/>
        <a:lstStyle/>
        <a:p>
          <a:r>
            <a:rPr lang="en-US" dirty="0" smtClean="0"/>
            <a:t>Observe</a:t>
          </a:r>
          <a:endParaRPr lang="en-US" dirty="0"/>
        </a:p>
      </dgm:t>
    </dgm:pt>
    <dgm:pt modelId="{0827D290-C90D-DC41-91E4-E7E15010BFFE}" type="parTrans" cxnId="{30D579AB-AC49-4F43-85AD-849C8F36A079}">
      <dgm:prSet/>
      <dgm:spPr/>
      <dgm:t>
        <a:bodyPr/>
        <a:lstStyle/>
        <a:p>
          <a:endParaRPr lang="en-US"/>
        </a:p>
      </dgm:t>
    </dgm:pt>
    <dgm:pt modelId="{EE40D5ED-AC0A-404D-9C1B-360E9D4F4958}" type="sibTrans" cxnId="{30D579AB-AC49-4F43-85AD-849C8F36A079}">
      <dgm:prSet/>
      <dgm:spPr/>
      <dgm:t>
        <a:bodyPr/>
        <a:lstStyle/>
        <a:p>
          <a:endParaRPr lang="en-US"/>
        </a:p>
      </dgm:t>
    </dgm:pt>
    <dgm:pt modelId="{D12EB71D-9E16-1440-B585-6488DB995C8D}">
      <dgm:prSet phldrT="[Text]"/>
      <dgm:spPr>
        <a:solidFill>
          <a:srgbClr val="9FC400">
            <a:alpha val="90000"/>
          </a:srgbClr>
        </a:solidFill>
        <a:ln>
          <a:noFill/>
        </a:ln>
      </dgm:spPr>
      <dgm:t>
        <a:bodyPr/>
        <a:lstStyle/>
        <a:p>
          <a:r>
            <a:rPr lang="en-US" dirty="0" smtClean="0"/>
            <a:t>Test</a:t>
          </a:r>
          <a:endParaRPr lang="en-US" dirty="0"/>
        </a:p>
      </dgm:t>
    </dgm:pt>
    <dgm:pt modelId="{F3A65931-D91C-B94C-834D-BE18ACBFC660}" type="parTrans" cxnId="{2BF302C9-8595-CE4D-A6CF-AED6983076C9}">
      <dgm:prSet/>
      <dgm:spPr/>
      <dgm:t>
        <a:bodyPr/>
        <a:lstStyle/>
        <a:p>
          <a:endParaRPr lang="en-US"/>
        </a:p>
      </dgm:t>
    </dgm:pt>
    <dgm:pt modelId="{8DCE6571-03CC-3C45-B45F-2AFCE853F027}" type="sibTrans" cxnId="{2BF302C9-8595-CE4D-A6CF-AED6983076C9}">
      <dgm:prSet/>
      <dgm:spPr/>
      <dgm:t>
        <a:bodyPr/>
        <a:lstStyle/>
        <a:p>
          <a:endParaRPr lang="en-US"/>
        </a:p>
      </dgm:t>
    </dgm:pt>
    <dgm:pt modelId="{4421A96E-A8DD-6D43-BF99-96A3BF738E26}" type="pres">
      <dgm:prSet presAssocID="{AA961B25-CCA3-7C49-899A-F038E5F66753}" presName="diagram" presStyleCnt="0">
        <dgm:presLayoutVars>
          <dgm:chPref val="1"/>
          <dgm:dir/>
          <dgm:animOne val="branch"/>
          <dgm:animLvl val="lvl"/>
          <dgm:resizeHandles/>
        </dgm:presLayoutVars>
      </dgm:prSet>
      <dgm:spPr/>
      <dgm:t>
        <a:bodyPr/>
        <a:lstStyle/>
        <a:p>
          <a:endParaRPr lang="en-US"/>
        </a:p>
      </dgm:t>
    </dgm:pt>
    <dgm:pt modelId="{AFDBA575-1AC6-BB4B-9B43-7B24F7C6A567}" type="pres">
      <dgm:prSet presAssocID="{0F3AC668-F171-9049-97AC-674F56DFEAB7}" presName="root" presStyleCnt="0"/>
      <dgm:spPr/>
    </dgm:pt>
    <dgm:pt modelId="{EA52275E-BC33-C144-AD41-C74010FAEEC6}" type="pres">
      <dgm:prSet presAssocID="{0F3AC668-F171-9049-97AC-674F56DFEAB7}" presName="rootComposite" presStyleCnt="0"/>
      <dgm:spPr/>
    </dgm:pt>
    <dgm:pt modelId="{465016EB-946C-CA49-B89F-2E76E6CE33F6}" type="pres">
      <dgm:prSet presAssocID="{0F3AC668-F171-9049-97AC-674F56DFEAB7}" presName="rootText" presStyleLbl="node1" presStyleIdx="0" presStyleCnt="4" custLinFactNeighborX="-205" custLinFactNeighborY="-1616"/>
      <dgm:spPr/>
      <dgm:t>
        <a:bodyPr/>
        <a:lstStyle/>
        <a:p>
          <a:endParaRPr lang="en-US"/>
        </a:p>
      </dgm:t>
    </dgm:pt>
    <dgm:pt modelId="{1CDAA4D5-C712-5C4D-A1E4-B7E3946B0BF7}" type="pres">
      <dgm:prSet presAssocID="{0F3AC668-F171-9049-97AC-674F56DFEAB7}" presName="rootConnector" presStyleLbl="node1" presStyleIdx="0" presStyleCnt="4"/>
      <dgm:spPr/>
      <dgm:t>
        <a:bodyPr/>
        <a:lstStyle/>
        <a:p>
          <a:endParaRPr lang="en-US"/>
        </a:p>
      </dgm:t>
    </dgm:pt>
    <dgm:pt modelId="{7F41570A-090C-5D41-8AB7-B6937CFEA6D5}" type="pres">
      <dgm:prSet presAssocID="{0F3AC668-F171-9049-97AC-674F56DFEAB7}" presName="childShape" presStyleCnt="0"/>
      <dgm:spPr/>
    </dgm:pt>
    <dgm:pt modelId="{BD39BE4B-9698-B149-B1B8-6C710096E877}" type="pres">
      <dgm:prSet presAssocID="{CC7AD707-4563-CA4E-9B58-7CD09D42C289}" presName="Name13" presStyleLbl="parChTrans1D2" presStyleIdx="0" presStyleCnt="16"/>
      <dgm:spPr/>
      <dgm:t>
        <a:bodyPr/>
        <a:lstStyle/>
        <a:p>
          <a:endParaRPr lang="en-US"/>
        </a:p>
      </dgm:t>
    </dgm:pt>
    <dgm:pt modelId="{A9F53E90-9B40-6D40-86D9-9D807FB8EAE8}" type="pres">
      <dgm:prSet presAssocID="{1ED739A7-812A-BA43-9896-EC8AA9BA57D1}" presName="childText" presStyleLbl="bgAcc1" presStyleIdx="0" presStyleCnt="16">
        <dgm:presLayoutVars>
          <dgm:bulletEnabled val="1"/>
        </dgm:presLayoutVars>
      </dgm:prSet>
      <dgm:spPr/>
      <dgm:t>
        <a:bodyPr/>
        <a:lstStyle/>
        <a:p>
          <a:endParaRPr lang="en-US"/>
        </a:p>
      </dgm:t>
    </dgm:pt>
    <dgm:pt modelId="{95079318-83EB-5045-8574-3762CB44490D}" type="pres">
      <dgm:prSet presAssocID="{3FDD51D5-519D-C54F-A6AA-556BA30781CC}" presName="Name13" presStyleLbl="parChTrans1D2" presStyleIdx="1" presStyleCnt="16"/>
      <dgm:spPr/>
      <dgm:t>
        <a:bodyPr/>
        <a:lstStyle/>
        <a:p>
          <a:endParaRPr lang="en-US"/>
        </a:p>
      </dgm:t>
    </dgm:pt>
    <dgm:pt modelId="{A2EA4A26-6680-444E-89F9-AE065E0FA16B}" type="pres">
      <dgm:prSet presAssocID="{73749BEC-C734-874F-AA46-38473C72E1B3}" presName="childText" presStyleLbl="bgAcc1" presStyleIdx="1" presStyleCnt="16">
        <dgm:presLayoutVars>
          <dgm:bulletEnabled val="1"/>
        </dgm:presLayoutVars>
      </dgm:prSet>
      <dgm:spPr/>
      <dgm:t>
        <a:bodyPr/>
        <a:lstStyle/>
        <a:p>
          <a:endParaRPr lang="en-US"/>
        </a:p>
      </dgm:t>
    </dgm:pt>
    <dgm:pt modelId="{301E58AD-A271-A846-A814-25C4D6DB250F}" type="pres">
      <dgm:prSet presAssocID="{A8CC5B89-CADA-3B40-A84A-DD9DAE542CA2}" presName="Name13" presStyleLbl="parChTrans1D2" presStyleIdx="2" presStyleCnt="16"/>
      <dgm:spPr/>
      <dgm:t>
        <a:bodyPr/>
        <a:lstStyle/>
        <a:p>
          <a:endParaRPr lang="en-US"/>
        </a:p>
      </dgm:t>
    </dgm:pt>
    <dgm:pt modelId="{3F3701E7-2E69-B648-93A2-1A63A0A96D2C}" type="pres">
      <dgm:prSet presAssocID="{D0B97A8A-458F-DF46-89E1-E81BED25CC71}" presName="childText" presStyleLbl="bgAcc1" presStyleIdx="2" presStyleCnt="16">
        <dgm:presLayoutVars>
          <dgm:bulletEnabled val="1"/>
        </dgm:presLayoutVars>
      </dgm:prSet>
      <dgm:spPr/>
      <dgm:t>
        <a:bodyPr/>
        <a:lstStyle/>
        <a:p>
          <a:endParaRPr lang="en-US"/>
        </a:p>
      </dgm:t>
    </dgm:pt>
    <dgm:pt modelId="{19200CAA-62DD-DC43-A4E1-E5AF96C36AF7}" type="pres">
      <dgm:prSet presAssocID="{39462AD9-7437-4E4E-BE5C-4657FA757D8A}" presName="Name13" presStyleLbl="parChTrans1D2" presStyleIdx="3" presStyleCnt="16"/>
      <dgm:spPr/>
      <dgm:t>
        <a:bodyPr/>
        <a:lstStyle/>
        <a:p>
          <a:endParaRPr lang="en-US"/>
        </a:p>
      </dgm:t>
    </dgm:pt>
    <dgm:pt modelId="{3A8E9FEA-4AE7-0B41-B7AE-82CFD9F6FFF0}" type="pres">
      <dgm:prSet presAssocID="{7E205876-E9B0-9A4A-8182-5DA35B05CF49}" presName="childText" presStyleLbl="bgAcc1" presStyleIdx="3" presStyleCnt="16">
        <dgm:presLayoutVars>
          <dgm:bulletEnabled val="1"/>
        </dgm:presLayoutVars>
      </dgm:prSet>
      <dgm:spPr/>
      <dgm:t>
        <a:bodyPr/>
        <a:lstStyle/>
        <a:p>
          <a:endParaRPr lang="en-US"/>
        </a:p>
      </dgm:t>
    </dgm:pt>
    <dgm:pt modelId="{6AAB7D29-502C-6844-9E61-63604F29B4FD}" type="pres">
      <dgm:prSet presAssocID="{13A4D913-5865-C141-A1BC-EEE1B17F860C}" presName="root" presStyleCnt="0"/>
      <dgm:spPr/>
    </dgm:pt>
    <dgm:pt modelId="{736B12E4-9137-184C-BE08-71E1808B1228}" type="pres">
      <dgm:prSet presAssocID="{13A4D913-5865-C141-A1BC-EEE1B17F860C}" presName="rootComposite" presStyleCnt="0"/>
      <dgm:spPr/>
    </dgm:pt>
    <dgm:pt modelId="{0A8B8EEB-2AF1-B648-9899-AFA0540388DF}" type="pres">
      <dgm:prSet presAssocID="{13A4D913-5865-C141-A1BC-EEE1B17F860C}" presName="rootText" presStyleLbl="node1" presStyleIdx="1" presStyleCnt="4"/>
      <dgm:spPr/>
      <dgm:t>
        <a:bodyPr/>
        <a:lstStyle/>
        <a:p>
          <a:endParaRPr lang="en-US"/>
        </a:p>
      </dgm:t>
    </dgm:pt>
    <dgm:pt modelId="{262FF8F6-E2E2-9047-8531-A9D335774066}" type="pres">
      <dgm:prSet presAssocID="{13A4D913-5865-C141-A1BC-EEE1B17F860C}" presName="rootConnector" presStyleLbl="node1" presStyleIdx="1" presStyleCnt="4"/>
      <dgm:spPr/>
      <dgm:t>
        <a:bodyPr/>
        <a:lstStyle/>
        <a:p>
          <a:endParaRPr lang="en-US"/>
        </a:p>
      </dgm:t>
    </dgm:pt>
    <dgm:pt modelId="{911C7ED2-EC7F-114F-AFD7-A75B1E09EA36}" type="pres">
      <dgm:prSet presAssocID="{13A4D913-5865-C141-A1BC-EEE1B17F860C}" presName="childShape" presStyleCnt="0"/>
      <dgm:spPr/>
    </dgm:pt>
    <dgm:pt modelId="{712BE304-FB2E-7747-8813-DBED3FBD2744}" type="pres">
      <dgm:prSet presAssocID="{813FC213-B0AE-674F-8EEC-012CFA4DA153}" presName="Name13" presStyleLbl="parChTrans1D2" presStyleIdx="4" presStyleCnt="16"/>
      <dgm:spPr/>
      <dgm:t>
        <a:bodyPr/>
        <a:lstStyle/>
        <a:p>
          <a:endParaRPr lang="en-US"/>
        </a:p>
      </dgm:t>
    </dgm:pt>
    <dgm:pt modelId="{841411E3-6DAC-ED4A-8CE8-2FF91DE5BFBE}" type="pres">
      <dgm:prSet presAssocID="{67C7836F-F292-2C42-9299-98FB54B5B497}" presName="childText" presStyleLbl="bgAcc1" presStyleIdx="4" presStyleCnt="16">
        <dgm:presLayoutVars>
          <dgm:bulletEnabled val="1"/>
        </dgm:presLayoutVars>
      </dgm:prSet>
      <dgm:spPr/>
      <dgm:t>
        <a:bodyPr/>
        <a:lstStyle/>
        <a:p>
          <a:endParaRPr lang="en-US"/>
        </a:p>
      </dgm:t>
    </dgm:pt>
    <dgm:pt modelId="{36721921-A8C8-F641-8441-593C774A268C}" type="pres">
      <dgm:prSet presAssocID="{254BCA5D-E9CC-814D-A8C5-DFFFFC37292D}" presName="Name13" presStyleLbl="parChTrans1D2" presStyleIdx="5" presStyleCnt="16"/>
      <dgm:spPr/>
      <dgm:t>
        <a:bodyPr/>
        <a:lstStyle/>
        <a:p>
          <a:endParaRPr lang="en-US"/>
        </a:p>
      </dgm:t>
    </dgm:pt>
    <dgm:pt modelId="{4068BF8B-B8D7-4849-A25B-CC7B9D0093F2}" type="pres">
      <dgm:prSet presAssocID="{B79FCD1B-BCAB-164E-8BFF-EDCB1DDC8BF6}" presName="childText" presStyleLbl="bgAcc1" presStyleIdx="5" presStyleCnt="16">
        <dgm:presLayoutVars>
          <dgm:bulletEnabled val="1"/>
        </dgm:presLayoutVars>
      </dgm:prSet>
      <dgm:spPr/>
      <dgm:t>
        <a:bodyPr/>
        <a:lstStyle/>
        <a:p>
          <a:endParaRPr lang="en-US"/>
        </a:p>
      </dgm:t>
    </dgm:pt>
    <dgm:pt modelId="{EBEF022D-1843-104D-8453-6835EF9446FE}" type="pres">
      <dgm:prSet presAssocID="{6F8E93A3-5AAA-C946-BED0-8CFBF2414143}" presName="Name13" presStyleLbl="parChTrans1D2" presStyleIdx="6" presStyleCnt="16"/>
      <dgm:spPr/>
      <dgm:t>
        <a:bodyPr/>
        <a:lstStyle/>
        <a:p>
          <a:endParaRPr lang="en-US"/>
        </a:p>
      </dgm:t>
    </dgm:pt>
    <dgm:pt modelId="{34F1E8D6-352C-8444-B712-3A0AFCA29E37}" type="pres">
      <dgm:prSet presAssocID="{96A35EF6-C6DF-A041-A8BB-1080FD13DDD8}" presName="childText" presStyleLbl="bgAcc1" presStyleIdx="6" presStyleCnt="16">
        <dgm:presLayoutVars>
          <dgm:bulletEnabled val="1"/>
        </dgm:presLayoutVars>
      </dgm:prSet>
      <dgm:spPr/>
      <dgm:t>
        <a:bodyPr/>
        <a:lstStyle/>
        <a:p>
          <a:endParaRPr lang="en-US"/>
        </a:p>
      </dgm:t>
    </dgm:pt>
    <dgm:pt modelId="{5FACCD69-3459-A44E-BD71-7FD104E43949}" type="pres">
      <dgm:prSet presAssocID="{013B04B3-D8B5-B142-BCF6-15F6D479F5CB}" presName="Name13" presStyleLbl="parChTrans1D2" presStyleIdx="7" presStyleCnt="16"/>
      <dgm:spPr/>
      <dgm:t>
        <a:bodyPr/>
        <a:lstStyle/>
        <a:p>
          <a:endParaRPr lang="en-US"/>
        </a:p>
      </dgm:t>
    </dgm:pt>
    <dgm:pt modelId="{8C62E70B-37B6-0D48-B58F-75DD8D27DD4F}" type="pres">
      <dgm:prSet presAssocID="{57697812-6C60-D04B-A9D1-66EEC1D26E62}" presName="childText" presStyleLbl="bgAcc1" presStyleIdx="7" presStyleCnt="16">
        <dgm:presLayoutVars>
          <dgm:bulletEnabled val="1"/>
        </dgm:presLayoutVars>
      </dgm:prSet>
      <dgm:spPr/>
      <dgm:t>
        <a:bodyPr/>
        <a:lstStyle/>
        <a:p>
          <a:endParaRPr lang="en-US"/>
        </a:p>
      </dgm:t>
    </dgm:pt>
    <dgm:pt modelId="{DA4BC564-8990-854D-B7B7-6BFB0DC48E5C}" type="pres">
      <dgm:prSet presAssocID="{12CE7E6F-6241-FD4A-A9FB-2AC2C753DC15}" presName="root" presStyleCnt="0"/>
      <dgm:spPr/>
    </dgm:pt>
    <dgm:pt modelId="{1CF94A80-A01F-3341-94F5-8A945B667FD7}" type="pres">
      <dgm:prSet presAssocID="{12CE7E6F-6241-FD4A-A9FB-2AC2C753DC15}" presName="rootComposite" presStyleCnt="0"/>
      <dgm:spPr/>
    </dgm:pt>
    <dgm:pt modelId="{FA48ABBD-13CA-1649-996B-C5B2BB5F21DB}" type="pres">
      <dgm:prSet presAssocID="{12CE7E6F-6241-FD4A-A9FB-2AC2C753DC15}" presName="rootText" presStyleLbl="node1" presStyleIdx="2" presStyleCnt="4"/>
      <dgm:spPr/>
      <dgm:t>
        <a:bodyPr/>
        <a:lstStyle/>
        <a:p>
          <a:endParaRPr lang="en-US"/>
        </a:p>
      </dgm:t>
    </dgm:pt>
    <dgm:pt modelId="{52218F2B-B90C-D248-BFF3-D97903FCD482}" type="pres">
      <dgm:prSet presAssocID="{12CE7E6F-6241-FD4A-A9FB-2AC2C753DC15}" presName="rootConnector" presStyleLbl="node1" presStyleIdx="2" presStyleCnt="4"/>
      <dgm:spPr/>
      <dgm:t>
        <a:bodyPr/>
        <a:lstStyle/>
        <a:p>
          <a:endParaRPr lang="en-US"/>
        </a:p>
      </dgm:t>
    </dgm:pt>
    <dgm:pt modelId="{F6C358EC-1E27-7346-B224-68141B0F9F26}" type="pres">
      <dgm:prSet presAssocID="{12CE7E6F-6241-FD4A-A9FB-2AC2C753DC15}" presName="childShape" presStyleCnt="0"/>
      <dgm:spPr/>
    </dgm:pt>
    <dgm:pt modelId="{A5685A1A-4211-7843-99B4-19424F84CDB7}" type="pres">
      <dgm:prSet presAssocID="{ECA108F9-F7F1-AF49-AC0E-7A8FC6A3EBC8}" presName="Name13" presStyleLbl="parChTrans1D2" presStyleIdx="8" presStyleCnt="16"/>
      <dgm:spPr/>
      <dgm:t>
        <a:bodyPr/>
        <a:lstStyle/>
        <a:p>
          <a:endParaRPr lang="en-US"/>
        </a:p>
      </dgm:t>
    </dgm:pt>
    <dgm:pt modelId="{181026DB-02AF-1348-8B3E-FE85A81177E6}" type="pres">
      <dgm:prSet presAssocID="{7AEF1F61-4C66-1141-9369-B368FDFF6F18}" presName="childText" presStyleLbl="bgAcc1" presStyleIdx="8" presStyleCnt="16">
        <dgm:presLayoutVars>
          <dgm:bulletEnabled val="1"/>
        </dgm:presLayoutVars>
      </dgm:prSet>
      <dgm:spPr/>
      <dgm:t>
        <a:bodyPr/>
        <a:lstStyle/>
        <a:p>
          <a:endParaRPr lang="en-US"/>
        </a:p>
      </dgm:t>
    </dgm:pt>
    <dgm:pt modelId="{C2F8205F-25D1-BD46-A31F-ACC40EFEACD3}" type="pres">
      <dgm:prSet presAssocID="{462F959A-B543-144D-B46A-F4FB57E2261A}" presName="Name13" presStyleLbl="parChTrans1D2" presStyleIdx="9" presStyleCnt="16"/>
      <dgm:spPr/>
      <dgm:t>
        <a:bodyPr/>
        <a:lstStyle/>
        <a:p>
          <a:endParaRPr lang="en-US"/>
        </a:p>
      </dgm:t>
    </dgm:pt>
    <dgm:pt modelId="{5007AD10-C748-C14D-BDCB-4AA5ADFB0D8F}" type="pres">
      <dgm:prSet presAssocID="{DF9F1581-11BE-FB45-B3A3-9122C8DDF08F}" presName="childText" presStyleLbl="bgAcc1" presStyleIdx="9" presStyleCnt="16">
        <dgm:presLayoutVars>
          <dgm:bulletEnabled val="1"/>
        </dgm:presLayoutVars>
      </dgm:prSet>
      <dgm:spPr/>
      <dgm:t>
        <a:bodyPr/>
        <a:lstStyle/>
        <a:p>
          <a:endParaRPr lang="en-US"/>
        </a:p>
      </dgm:t>
    </dgm:pt>
    <dgm:pt modelId="{AB5E7246-6F31-7348-A6F9-7899D9B09F9B}" type="pres">
      <dgm:prSet presAssocID="{F6188DDA-AF1E-644E-9194-2DA532D01C0F}" presName="Name13" presStyleLbl="parChTrans1D2" presStyleIdx="10" presStyleCnt="16"/>
      <dgm:spPr/>
      <dgm:t>
        <a:bodyPr/>
        <a:lstStyle/>
        <a:p>
          <a:endParaRPr lang="en-US"/>
        </a:p>
      </dgm:t>
    </dgm:pt>
    <dgm:pt modelId="{BEB62F5E-883E-5240-8F8C-81B63312EDE1}" type="pres">
      <dgm:prSet presAssocID="{175CFB8C-5192-324C-850A-7891BF309232}" presName="childText" presStyleLbl="bgAcc1" presStyleIdx="10" presStyleCnt="16">
        <dgm:presLayoutVars>
          <dgm:bulletEnabled val="1"/>
        </dgm:presLayoutVars>
      </dgm:prSet>
      <dgm:spPr/>
      <dgm:t>
        <a:bodyPr/>
        <a:lstStyle/>
        <a:p>
          <a:endParaRPr lang="en-US"/>
        </a:p>
      </dgm:t>
    </dgm:pt>
    <dgm:pt modelId="{7C339C0B-FB33-7644-9AD1-923975520596}" type="pres">
      <dgm:prSet presAssocID="{3E479B1A-240C-EB48-8CB4-2552F279B9C2}" presName="Name13" presStyleLbl="parChTrans1D2" presStyleIdx="11" presStyleCnt="16"/>
      <dgm:spPr/>
      <dgm:t>
        <a:bodyPr/>
        <a:lstStyle/>
        <a:p>
          <a:endParaRPr lang="en-US"/>
        </a:p>
      </dgm:t>
    </dgm:pt>
    <dgm:pt modelId="{2CA30ED9-5663-CA4B-8056-0DA35075D8DA}" type="pres">
      <dgm:prSet presAssocID="{66F08B3F-5C23-034A-B7F2-D3E3D224708C}" presName="childText" presStyleLbl="bgAcc1" presStyleIdx="11" presStyleCnt="16">
        <dgm:presLayoutVars>
          <dgm:bulletEnabled val="1"/>
        </dgm:presLayoutVars>
      </dgm:prSet>
      <dgm:spPr/>
      <dgm:t>
        <a:bodyPr/>
        <a:lstStyle/>
        <a:p>
          <a:endParaRPr lang="en-US"/>
        </a:p>
      </dgm:t>
    </dgm:pt>
    <dgm:pt modelId="{386FC9C0-B8D1-8648-ABAD-912F31E5D451}" type="pres">
      <dgm:prSet presAssocID="{28F49AC2-8DFD-1A43-8664-33CFC589FB3E}" presName="root" presStyleCnt="0"/>
      <dgm:spPr/>
    </dgm:pt>
    <dgm:pt modelId="{9EE81D43-AB72-294C-BE9E-62CDD4D979A8}" type="pres">
      <dgm:prSet presAssocID="{28F49AC2-8DFD-1A43-8664-33CFC589FB3E}" presName="rootComposite" presStyleCnt="0"/>
      <dgm:spPr/>
    </dgm:pt>
    <dgm:pt modelId="{9AD977F7-FE66-5F4D-9192-11CDF8C37436}" type="pres">
      <dgm:prSet presAssocID="{28F49AC2-8DFD-1A43-8664-33CFC589FB3E}" presName="rootText" presStyleLbl="node1" presStyleIdx="3" presStyleCnt="4"/>
      <dgm:spPr/>
      <dgm:t>
        <a:bodyPr/>
        <a:lstStyle/>
        <a:p>
          <a:endParaRPr lang="en-US"/>
        </a:p>
      </dgm:t>
    </dgm:pt>
    <dgm:pt modelId="{880EEF70-4C53-674C-A6A2-0BB4EAD6418B}" type="pres">
      <dgm:prSet presAssocID="{28F49AC2-8DFD-1A43-8664-33CFC589FB3E}" presName="rootConnector" presStyleLbl="node1" presStyleIdx="3" presStyleCnt="4"/>
      <dgm:spPr/>
      <dgm:t>
        <a:bodyPr/>
        <a:lstStyle/>
        <a:p>
          <a:endParaRPr lang="en-US"/>
        </a:p>
      </dgm:t>
    </dgm:pt>
    <dgm:pt modelId="{F70BCEDD-ABE6-894B-B5E1-304792239295}" type="pres">
      <dgm:prSet presAssocID="{28F49AC2-8DFD-1A43-8664-33CFC589FB3E}" presName="childShape" presStyleCnt="0"/>
      <dgm:spPr/>
    </dgm:pt>
    <dgm:pt modelId="{91BEBF88-8F0A-6C48-BB38-D84D8DD42BE7}" type="pres">
      <dgm:prSet presAssocID="{2B9C8ECB-07FF-6F4E-8FD7-020B60369AB2}" presName="Name13" presStyleLbl="parChTrans1D2" presStyleIdx="12" presStyleCnt="16"/>
      <dgm:spPr/>
      <dgm:t>
        <a:bodyPr/>
        <a:lstStyle/>
        <a:p>
          <a:endParaRPr lang="en-US"/>
        </a:p>
      </dgm:t>
    </dgm:pt>
    <dgm:pt modelId="{22209892-B9D3-7B41-810E-D9F0213FFCCA}" type="pres">
      <dgm:prSet presAssocID="{B62149D5-D70C-FB40-81C3-F77C3920C106}" presName="childText" presStyleLbl="bgAcc1" presStyleIdx="12" presStyleCnt="16">
        <dgm:presLayoutVars>
          <dgm:bulletEnabled val="1"/>
        </dgm:presLayoutVars>
      </dgm:prSet>
      <dgm:spPr/>
      <dgm:t>
        <a:bodyPr/>
        <a:lstStyle/>
        <a:p>
          <a:endParaRPr lang="en-US"/>
        </a:p>
      </dgm:t>
    </dgm:pt>
    <dgm:pt modelId="{411E06B7-98DD-E544-9748-B00A6A1A08CB}" type="pres">
      <dgm:prSet presAssocID="{EEDD1E03-DB85-0C4C-B289-4244FE12D2C7}" presName="Name13" presStyleLbl="parChTrans1D2" presStyleIdx="13" presStyleCnt="16"/>
      <dgm:spPr/>
      <dgm:t>
        <a:bodyPr/>
        <a:lstStyle/>
        <a:p>
          <a:endParaRPr lang="en-US"/>
        </a:p>
      </dgm:t>
    </dgm:pt>
    <dgm:pt modelId="{69B34C88-49E8-7243-9744-33C396B25A02}" type="pres">
      <dgm:prSet presAssocID="{C7B13077-5253-BF4A-9194-8225F754BFC4}" presName="childText" presStyleLbl="bgAcc1" presStyleIdx="13" presStyleCnt="16">
        <dgm:presLayoutVars>
          <dgm:bulletEnabled val="1"/>
        </dgm:presLayoutVars>
      </dgm:prSet>
      <dgm:spPr/>
      <dgm:t>
        <a:bodyPr/>
        <a:lstStyle/>
        <a:p>
          <a:endParaRPr lang="en-US"/>
        </a:p>
      </dgm:t>
    </dgm:pt>
    <dgm:pt modelId="{73F2A359-8A83-9748-89B9-9856E03F8CA6}" type="pres">
      <dgm:prSet presAssocID="{0827D290-C90D-DC41-91E4-E7E15010BFFE}" presName="Name13" presStyleLbl="parChTrans1D2" presStyleIdx="14" presStyleCnt="16"/>
      <dgm:spPr/>
      <dgm:t>
        <a:bodyPr/>
        <a:lstStyle/>
        <a:p>
          <a:endParaRPr lang="en-US"/>
        </a:p>
      </dgm:t>
    </dgm:pt>
    <dgm:pt modelId="{0A780BA3-5FD1-DC48-81A8-443C517439C1}" type="pres">
      <dgm:prSet presAssocID="{8E452746-4A3D-D544-8D72-3DA6DB1FFF3B}" presName="childText" presStyleLbl="bgAcc1" presStyleIdx="14" presStyleCnt="16">
        <dgm:presLayoutVars>
          <dgm:bulletEnabled val="1"/>
        </dgm:presLayoutVars>
      </dgm:prSet>
      <dgm:spPr/>
      <dgm:t>
        <a:bodyPr/>
        <a:lstStyle/>
        <a:p>
          <a:endParaRPr lang="en-US"/>
        </a:p>
      </dgm:t>
    </dgm:pt>
    <dgm:pt modelId="{DBAB7A17-A2DA-C249-A357-5B3C0E44719A}" type="pres">
      <dgm:prSet presAssocID="{F3A65931-D91C-B94C-834D-BE18ACBFC660}" presName="Name13" presStyleLbl="parChTrans1D2" presStyleIdx="15" presStyleCnt="16"/>
      <dgm:spPr/>
      <dgm:t>
        <a:bodyPr/>
        <a:lstStyle/>
        <a:p>
          <a:endParaRPr lang="en-US"/>
        </a:p>
      </dgm:t>
    </dgm:pt>
    <dgm:pt modelId="{FEAB9545-3694-2C4E-8F62-A9B7EE1B1A62}" type="pres">
      <dgm:prSet presAssocID="{D12EB71D-9E16-1440-B585-6488DB995C8D}" presName="childText" presStyleLbl="bgAcc1" presStyleIdx="15" presStyleCnt="16">
        <dgm:presLayoutVars>
          <dgm:bulletEnabled val="1"/>
        </dgm:presLayoutVars>
      </dgm:prSet>
      <dgm:spPr/>
      <dgm:t>
        <a:bodyPr/>
        <a:lstStyle/>
        <a:p>
          <a:endParaRPr lang="en-US"/>
        </a:p>
      </dgm:t>
    </dgm:pt>
  </dgm:ptLst>
  <dgm:cxnLst>
    <dgm:cxn modelId="{CCC155F6-23A0-4CD3-80EE-C5C3D8C3EC2D}" type="presOf" srcId="{3FDD51D5-519D-C54F-A6AA-556BA30781CC}" destId="{95079318-83EB-5045-8574-3762CB44490D}" srcOrd="0" destOrd="0" presId="urn:microsoft.com/office/officeart/2005/8/layout/hierarchy3"/>
    <dgm:cxn modelId="{33897CA2-9F0B-4EBF-92E6-9E556195D832}" type="presOf" srcId="{66F08B3F-5C23-034A-B7F2-D3E3D224708C}" destId="{2CA30ED9-5663-CA4B-8056-0DA35075D8DA}" srcOrd="0" destOrd="0" presId="urn:microsoft.com/office/officeart/2005/8/layout/hierarchy3"/>
    <dgm:cxn modelId="{297C9574-196D-4070-AED9-BB6A273F1B34}" type="presOf" srcId="{A8CC5B89-CADA-3B40-A84A-DD9DAE542CA2}" destId="{301E58AD-A271-A846-A814-25C4D6DB250F}" srcOrd="0" destOrd="0" presId="urn:microsoft.com/office/officeart/2005/8/layout/hierarchy3"/>
    <dgm:cxn modelId="{D0C8039D-8811-5F4E-A657-520DFEAA5758}" srcId="{13A4D913-5865-C141-A1BC-EEE1B17F860C}" destId="{57697812-6C60-D04B-A9D1-66EEC1D26E62}" srcOrd="3" destOrd="0" parTransId="{013B04B3-D8B5-B142-BCF6-15F6D479F5CB}" sibTransId="{6CD3326F-3050-CC4C-A8D6-E1A00D31909F}"/>
    <dgm:cxn modelId="{F3858161-1520-FA4E-81C8-2105195588E8}" srcId="{12CE7E6F-6241-FD4A-A9FB-2AC2C753DC15}" destId="{175CFB8C-5192-324C-850A-7891BF309232}" srcOrd="2" destOrd="0" parTransId="{F6188DDA-AF1E-644E-9194-2DA532D01C0F}" sibTransId="{07DAC3F9-F652-2943-9DA4-5781A71E24DE}"/>
    <dgm:cxn modelId="{93E6A02F-8033-2F49-A928-343F08C956A9}" srcId="{13A4D913-5865-C141-A1BC-EEE1B17F860C}" destId="{67C7836F-F292-2C42-9299-98FB54B5B497}" srcOrd="0" destOrd="0" parTransId="{813FC213-B0AE-674F-8EEC-012CFA4DA153}" sibTransId="{2E0E57E4-FF4F-8C44-B803-EB423A412C03}"/>
    <dgm:cxn modelId="{73394BB9-1C17-4A35-9116-1E71C758C2E1}" type="presOf" srcId="{39462AD9-7437-4E4E-BE5C-4657FA757D8A}" destId="{19200CAA-62DD-DC43-A4E1-E5AF96C36AF7}" srcOrd="0" destOrd="0" presId="urn:microsoft.com/office/officeart/2005/8/layout/hierarchy3"/>
    <dgm:cxn modelId="{C0EDA5B6-E531-45BE-9CF0-339D12633910}" type="presOf" srcId="{B79FCD1B-BCAB-164E-8BFF-EDCB1DDC8BF6}" destId="{4068BF8B-B8D7-4849-A25B-CC7B9D0093F2}" srcOrd="0" destOrd="0" presId="urn:microsoft.com/office/officeart/2005/8/layout/hierarchy3"/>
    <dgm:cxn modelId="{FA8D7B03-FC73-441D-82D8-58032A35277F}" type="presOf" srcId="{0827D290-C90D-DC41-91E4-E7E15010BFFE}" destId="{73F2A359-8A83-9748-89B9-9856E03F8CA6}" srcOrd="0" destOrd="0" presId="urn:microsoft.com/office/officeart/2005/8/layout/hierarchy3"/>
    <dgm:cxn modelId="{84DA57B2-BACA-4C45-B9A7-F0A7DD83B4A3}" type="presOf" srcId="{254BCA5D-E9CC-814D-A8C5-DFFFFC37292D}" destId="{36721921-A8C8-F641-8441-593C774A268C}" srcOrd="0" destOrd="0" presId="urn:microsoft.com/office/officeart/2005/8/layout/hierarchy3"/>
    <dgm:cxn modelId="{1808ED88-AEF1-6A4A-AF02-D68238205507}" srcId="{28F49AC2-8DFD-1A43-8664-33CFC589FB3E}" destId="{B62149D5-D70C-FB40-81C3-F77C3920C106}" srcOrd="0" destOrd="0" parTransId="{2B9C8ECB-07FF-6F4E-8FD7-020B60369AB2}" sibTransId="{8362844C-8E8D-D34F-9230-929658032E39}"/>
    <dgm:cxn modelId="{C8411137-60CE-9E40-B5AE-1A2CFEF4867B}" srcId="{13A4D913-5865-C141-A1BC-EEE1B17F860C}" destId="{96A35EF6-C6DF-A041-A8BB-1080FD13DDD8}" srcOrd="2" destOrd="0" parTransId="{6F8E93A3-5AAA-C946-BED0-8CFBF2414143}" sibTransId="{8EB5F174-88F6-5D46-95ED-6D6315229D9E}"/>
    <dgm:cxn modelId="{6F79D3E4-CD06-9F46-B126-6E9B321A77C3}" srcId="{AA961B25-CCA3-7C49-899A-F038E5F66753}" destId="{13A4D913-5865-C141-A1BC-EEE1B17F860C}" srcOrd="1" destOrd="0" parTransId="{AF9F7A52-65A9-B045-9BA1-9FC0A6189121}" sibTransId="{32562C55-A8E1-724B-8EF4-C7A6B25DDE84}"/>
    <dgm:cxn modelId="{208785DA-43E2-4618-825B-8161B4F153CA}" type="presOf" srcId="{ECA108F9-F7F1-AF49-AC0E-7A8FC6A3EBC8}" destId="{A5685A1A-4211-7843-99B4-19424F84CDB7}" srcOrd="0" destOrd="0" presId="urn:microsoft.com/office/officeart/2005/8/layout/hierarchy3"/>
    <dgm:cxn modelId="{388437CB-2D6D-AE40-8957-38FC8E670928}" srcId="{12CE7E6F-6241-FD4A-A9FB-2AC2C753DC15}" destId="{DF9F1581-11BE-FB45-B3A3-9122C8DDF08F}" srcOrd="1" destOrd="0" parTransId="{462F959A-B543-144D-B46A-F4FB57E2261A}" sibTransId="{21F782CB-9EA0-D347-876A-EC14597B1FB9}"/>
    <dgm:cxn modelId="{6C94C9C5-806D-463F-BC86-8CDE74B2EE58}" type="presOf" srcId="{96A35EF6-C6DF-A041-A8BB-1080FD13DDD8}" destId="{34F1E8D6-352C-8444-B712-3A0AFCA29E37}" srcOrd="0" destOrd="0" presId="urn:microsoft.com/office/officeart/2005/8/layout/hierarchy3"/>
    <dgm:cxn modelId="{232ED99F-4001-4993-91AE-CD6CAA4CB4AB}" type="presOf" srcId="{0F3AC668-F171-9049-97AC-674F56DFEAB7}" destId="{1CDAA4D5-C712-5C4D-A1E4-B7E3946B0BF7}" srcOrd="1" destOrd="0" presId="urn:microsoft.com/office/officeart/2005/8/layout/hierarchy3"/>
    <dgm:cxn modelId="{74E5E39D-7889-4A22-BDCC-1C7DBCD1C12F}" type="presOf" srcId="{462F959A-B543-144D-B46A-F4FB57E2261A}" destId="{C2F8205F-25D1-BD46-A31F-ACC40EFEACD3}" srcOrd="0" destOrd="0" presId="urn:microsoft.com/office/officeart/2005/8/layout/hierarchy3"/>
    <dgm:cxn modelId="{D1185A67-9DA3-49DC-94C1-27BD5F90E205}" type="presOf" srcId="{28F49AC2-8DFD-1A43-8664-33CFC589FB3E}" destId="{880EEF70-4C53-674C-A6A2-0BB4EAD6418B}" srcOrd="1" destOrd="0" presId="urn:microsoft.com/office/officeart/2005/8/layout/hierarchy3"/>
    <dgm:cxn modelId="{432890DE-93D0-4D7F-B44F-D7DECD777689}" type="presOf" srcId="{12CE7E6F-6241-FD4A-A9FB-2AC2C753DC15}" destId="{52218F2B-B90C-D248-BFF3-D97903FCD482}" srcOrd="1" destOrd="0" presId="urn:microsoft.com/office/officeart/2005/8/layout/hierarchy3"/>
    <dgm:cxn modelId="{92E2ECB1-8B13-4E4E-BB7E-B685F1D879FD}" type="presOf" srcId="{28F49AC2-8DFD-1A43-8664-33CFC589FB3E}" destId="{9AD977F7-FE66-5F4D-9192-11CDF8C37436}" srcOrd="0" destOrd="0" presId="urn:microsoft.com/office/officeart/2005/8/layout/hierarchy3"/>
    <dgm:cxn modelId="{4501A00F-EF8E-364C-8AA2-CF5819A770D8}" srcId="{13A4D913-5865-C141-A1BC-EEE1B17F860C}" destId="{B79FCD1B-BCAB-164E-8BFF-EDCB1DDC8BF6}" srcOrd="1" destOrd="0" parTransId="{254BCA5D-E9CC-814D-A8C5-DFFFFC37292D}" sibTransId="{D94B85F1-C91E-9445-9093-BAFA788C1BEC}"/>
    <dgm:cxn modelId="{48127396-81F1-4DB4-97ED-4C402165078D}" type="presOf" srcId="{1ED739A7-812A-BA43-9896-EC8AA9BA57D1}" destId="{A9F53E90-9B40-6D40-86D9-9D807FB8EAE8}" srcOrd="0" destOrd="0" presId="urn:microsoft.com/office/officeart/2005/8/layout/hierarchy3"/>
    <dgm:cxn modelId="{710FA492-9F2A-42E7-BEE6-B4978E712DD5}" type="presOf" srcId="{13A4D913-5865-C141-A1BC-EEE1B17F860C}" destId="{262FF8F6-E2E2-9047-8531-A9D335774066}" srcOrd="1" destOrd="0" presId="urn:microsoft.com/office/officeart/2005/8/layout/hierarchy3"/>
    <dgm:cxn modelId="{D5752166-9148-4260-BDFE-FF54B8BD447D}" type="presOf" srcId="{D0B97A8A-458F-DF46-89E1-E81BED25CC71}" destId="{3F3701E7-2E69-B648-93A2-1A63A0A96D2C}" srcOrd="0" destOrd="0" presId="urn:microsoft.com/office/officeart/2005/8/layout/hierarchy3"/>
    <dgm:cxn modelId="{C0B61E13-DD1E-458B-ABB8-25D45C37B996}" type="presOf" srcId="{2B9C8ECB-07FF-6F4E-8FD7-020B60369AB2}" destId="{91BEBF88-8F0A-6C48-BB38-D84D8DD42BE7}" srcOrd="0" destOrd="0" presId="urn:microsoft.com/office/officeart/2005/8/layout/hierarchy3"/>
    <dgm:cxn modelId="{3DF1CB25-4258-4E09-89E5-3FAD7CE2B634}" type="presOf" srcId="{73749BEC-C734-874F-AA46-38473C72E1B3}" destId="{A2EA4A26-6680-444E-89F9-AE065E0FA16B}" srcOrd="0" destOrd="0" presId="urn:microsoft.com/office/officeart/2005/8/layout/hierarchy3"/>
    <dgm:cxn modelId="{62D2B4B5-686E-4107-A6EB-E9620C6E609B}" type="presOf" srcId="{7AEF1F61-4C66-1141-9369-B368FDFF6F18}" destId="{181026DB-02AF-1348-8B3E-FE85A81177E6}" srcOrd="0" destOrd="0" presId="urn:microsoft.com/office/officeart/2005/8/layout/hierarchy3"/>
    <dgm:cxn modelId="{99EC6F35-4B6E-468D-A872-4D9F8706B94D}" type="presOf" srcId="{67C7836F-F292-2C42-9299-98FB54B5B497}" destId="{841411E3-6DAC-ED4A-8CE8-2FF91DE5BFBE}" srcOrd="0" destOrd="0" presId="urn:microsoft.com/office/officeart/2005/8/layout/hierarchy3"/>
    <dgm:cxn modelId="{B9C31597-8BAF-47B3-AD7C-1D53677D47BC}" type="presOf" srcId="{0F3AC668-F171-9049-97AC-674F56DFEAB7}" destId="{465016EB-946C-CA49-B89F-2E76E6CE33F6}" srcOrd="0" destOrd="0" presId="urn:microsoft.com/office/officeart/2005/8/layout/hierarchy3"/>
    <dgm:cxn modelId="{3C1C4B4D-1D56-4027-8252-7415DAA50DBA}" type="presOf" srcId="{57697812-6C60-D04B-A9D1-66EEC1D26E62}" destId="{8C62E70B-37B6-0D48-B58F-75DD8D27DD4F}" srcOrd="0" destOrd="0" presId="urn:microsoft.com/office/officeart/2005/8/layout/hierarchy3"/>
    <dgm:cxn modelId="{032C65E9-8259-416B-AC92-5D885CB2D68B}" type="presOf" srcId="{D12EB71D-9E16-1440-B585-6488DB995C8D}" destId="{FEAB9545-3694-2C4E-8F62-A9B7EE1B1A62}" srcOrd="0" destOrd="0" presId="urn:microsoft.com/office/officeart/2005/8/layout/hierarchy3"/>
    <dgm:cxn modelId="{84222DB8-EAF5-B547-8A7F-211BA05CDB16}" srcId="{AA961B25-CCA3-7C49-899A-F038E5F66753}" destId="{12CE7E6F-6241-FD4A-A9FB-2AC2C753DC15}" srcOrd="2" destOrd="0" parTransId="{2DE75AA7-5763-C343-969D-D2578429093E}" sibTransId="{540FE7E4-DAAA-F641-A034-6CC44312C7A7}"/>
    <dgm:cxn modelId="{EB71DF19-26A9-6149-8046-D6E839628C37}" srcId="{0F3AC668-F171-9049-97AC-674F56DFEAB7}" destId="{73749BEC-C734-874F-AA46-38473C72E1B3}" srcOrd="1" destOrd="0" parTransId="{3FDD51D5-519D-C54F-A6AA-556BA30781CC}" sibTransId="{32DFFDD6-FC8F-A442-9B27-6F9AF0BE989C}"/>
    <dgm:cxn modelId="{F5158FA8-F97F-0449-A01D-D0730100BD69}" srcId="{AA961B25-CCA3-7C49-899A-F038E5F66753}" destId="{0F3AC668-F171-9049-97AC-674F56DFEAB7}" srcOrd="0" destOrd="0" parTransId="{C33E616F-EF07-A244-AFDB-CFD3AEB226F9}" sibTransId="{35801548-9D32-5D4B-8F99-A428A20D24D0}"/>
    <dgm:cxn modelId="{01A2966D-C18C-5D48-802B-E326F5B39A27}" srcId="{28F49AC2-8DFD-1A43-8664-33CFC589FB3E}" destId="{C7B13077-5253-BF4A-9194-8225F754BFC4}" srcOrd="1" destOrd="0" parTransId="{EEDD1E03-DB85-0C4C-B289-4244FE12D2C7}" sibTransId="{366A6606-72B1-6D4F-A42E-519498BAC11D}"/>
    <dgm:cxn modelId="{AC8EFCBD-8717-4F18-9F37-381C5DF83B9F}" type="presOf" srcId="{EEDD1E03-DB85-0C4C-B289-4244FE12D2C7}" destId="{411E06B7-98DD-E544-9748-B00A6A1A08CB}" srcOrd="0" destOrd="0" presId="urn:microsoft.com/office/officeart/2005/8/layout/hierarchy3"/>
    <dgm:cxn modelId="{E131EB66-EF1B-E546-9C90-277517347DF5}" srcId="{0F3AC668-F171-9049-97AC-674F56DFEAB7}" destId="{D0B97A8A-458F-DF46-89E1-E81BED25CC71}" srcOrd="2" destOrd="0" parTransId="{A8CC5B89-CADA-3B40-A84A-DD9DAE542CA2}" sibTransId="{6B86F531-D4E8-994F-AF76-801B2E10BA2C}"/>
    <dgm:cxn modelId="{4D206915-F1CA-464C-883B-0203CF6F67EC}" type="presOf" srcId="{6F8E93A3-5AAA-C946-BED0-8CFBF2414143}" destId="{EBEF022D-1843-104D-8453-6835EF9446FE}" srcOrd="0" destOrd="0" presId="urn:microsoft.com/office/officeart/2005/8/layout/hierarchy3"/>
    <dgm:cxn modelId="{A1B88031-5DEB-4DE3-A74B-BDFE7918BFD7}" type="presOf" srcId="{175CFB8C-5192-324C-850A-7891BF309232}" destId="{BEB62F5E-883E-5240-8F8C-81B63312EDE1}" srcOrd="0" destOrd="0" presId="urn:microsoft.com/office/officeart/2005/8/layout/hierarchy3"/>
    <dgm:cxn modelId="{E9E0E963-3C83-4671-90FC-103CD22D7962}" type="presOf" srcId="{AA961B25-CCA3-7C49-899A-F038E5F66753}" destId="{4421A96E-A8DD-6D43-BF99-96A3BF738E26}" srcOrd="0" destOrd="0" presId="urn:microsoft.com/office/officeart/2005/8/layout/hierarchy3"/>
    <dgm:cxn modelId="{3EEE3672-103F-4357-9D09-62FC394521BE}" type="presOf" srcId="{B62149D5-D70C-FB40-81C3-F77C3920C106}" destId="{22209892-B9D3-7B41-810E-D9F0213FFCCA}" srcOrd="0" destOrd="0" presId="urn:microsoft.com/office/officeart/2005/8/layout/hierarchy3"/>
    <dgm:cxn modelId="{5963CBDA-7A1C-4F2E-B0CE-35679DB3089F}" type="presOf" srcId="{3E479B1A-240C-EB48-8CB4-2552F279B9C2}" destId="{7C339C0B-FB33-7644-9AD1-923975520596}" srcOrd="0" destOrd="0" presId="urn:microsoft.com/office/officeart/2005/8/layout/hierarchy3"/>
    <dgm:cxn modelId="{8003E702-7971-7B4E-B3EF-BD608FC2F8E3}" srcId="{AA961B25-CCA3-7C49-899A-F038E5F66753}" destId="{28F49AC2-8DFD-1A43-8664-33CFC589FB3E}" srcOrd="3" destOrd="0" parTransId="{78698BA0-E668-A54A-9F96-01FA9CA2AF89}" sibTransId="{FCACC77F-6E9E-AA41-B3AB-20EAAA7A1E80}"/>
    <dgm:cxn modelId="{FE139D9D-92A6-4482-B90D-CEBF117815E9}" type="presOf" srcId="{813FC213-B0AE-674F-8EEC-012CFA4DA153}" destId="{712BE304-FB2E-7747-8813-DBED3FBD2744}" srcOrd="0" destOrd="0" presId="urn:microsoft.com/office/officeart/2005/8/layout/hierarchy3"/>
    <dgm:cxn modelId="{AB3F450E-F16D-4CFB-B435-6B7B61F40F51}" type="presOf" srcId="{F3A65931-D91C-B94C-834D-BE18ACBFC660}" destId="{DBAB7A17-A2DA-C249-A357-5B3C0E44719A}" srcOrd="0" destOrd="0" presId="urn:microsoft.com/office/officeart/2005/8/layout/hierarchy3"/>
    <dgm:cxn modelId="{2BF302C9-8595-CE4D-A6CF-AED6983076C9}" srcId="{28F49AC2-8DFD-1A43-8664-33CFC589FB3E}" destId="{D12EB71D-9E16-1440-B585-6488DB995C8D}" srcOrd="3" destOrd="0" parTransId="{F3A65931-D91C-B94C-834D-BE18ACBFC660}" sibTransId="{8DCE6571-03CC-3C45-B45F-2AFCE853F027}"/>
    <dgm:cxn modelId="{BCF96EE5-EE9A-4365-B2E1-33B40BA84C16}" type="presOf" srcId="{CC7AD707-4563-CA4E-9B58-7CD09D42C289}" destId="{BD39BE4B-9698-B149-B1B8-6C710096E877}" srcOrd="0" destOrd="0" presId="urn:microsoft.com/office/officeart/2005/8/layout/hierarchy3"/>
    <dgm:cxn modelId="{19853FD7-50DA-4782-94D8-1782CDEF1B7C}" type="presOf" srcId="{12CE7E6F-6241-FD4A-A9FB-2AC2C753DC15}" destId="{FA48ABBD-13CA-1649-996B-C5B2BB5F21DB}" srcOrd="0" destOrd="0" presId="urn:microsoft.com/office/officeart/2005/8/layout/hierarchy3"/>
    <dgm:cxn modelId="{DCC7E7E9-9AAF-4A5A-BDC7-B4723B45E256}" type="presOf" srcId="{13A4D913-5865-C141-A1BC-EEE1B17F860C}" destId="{0A8B8EEB-2AF1-B648-9899-AFA0540388DF}" srcOrd="0" destOrd="0" presId="urn:microsoft.com/office/officeart/2005/8/layout/hierarchy3"/>
    <dgm:cxn modelId="{D9EAF423-6062-4F88-8EFF-C326C44A4AC5}" type="presOf" srcId="{DF9F1581-11BE-FB45-B3A3-9122C8DDF08F}" destId="{5007AD10-C748-C14D-BDCB-4AA5ADFB0D8F}" srcOrd="0" destOrd="0" presId="urn:microsoft.com/office/officeart/2005/8/layout/hierarchy3"/>
    <dgm:cxn modelId="{46C6A63A-1D91-4378-8F91-C66FE5F0BB1C}" type="presOf" srcId="{F6188DDA-AF1E-644E-9194-2DA532D01C0F}" destId="{AB5E7246-6F31-7348-A6F9-7899D9B09F9B}" srcOrd="0" destOrd="0" presId="urn:microsoft.com/office/officeart/2005/8/layout/hierarchy3"/>
    <dgm:cxn modelId="{A3002F42-4408-43BF-9C91-5661BC9B6A63}" type="presOf" srcId="{C7B13077-5253-BF4A-9194-8225F754BFC4}" destId="{69B34C88-49E8-7243-9744-33C396B25A02}" srcOrd="0" destOrd="0" presId="urn:microsoft.com/office/officeart/2005/8/layout/hierarchy3"/>
    <dgm:cxn modelId="{30D579AB-AC49-4F43-85AD-849C8F36A079}" srcId="{28F49AC2-8DFD-1A43-8664-33CFC589FB3E}" destId="{8E452746-4A3D-D544-8D72-3DA6DB1FFF3B}" srcOrd="2" destOrd="0" parTransId="{0827D290-C90D-DC41-91E4-E7E15010BFFE}" sibTransId="{EE40D5ED-AC0A-404D-9C1B-360E9D4F4958}"/>
    <dgm:cxn modelId="{C392390D-5957-4841-A8B7-964F4E0BCF73}" type="presOf" srcId="{7E205876-E9B0-9A4A-8182-5DA35B05CF49}" destId="{3A8E9FEA-4AE7-0B41-B7AE-82CFD9F6FFF0}" srcOrd="0" destOrd="0" presId="urn:microsoft.com/office/officeart/2005/8/layout/hierarchy3"/>
    <dgm:cxn modelId="{6BABB0D9-6FC8-4549-A403-168FC144FF94}" srcId="{0F3AC668-F171-9049-97AC-674F56DFEAB7}" destId="{1ED739A7-812A-BA43-9896-EC8AA9BA57D1}" srcOrd="0" destOrd="0" parTransId="{CC7AD707-4563-CA4E-9B58-7CD09D42C289}" sibTransId="{099498E1-37AC-0144-B76D-CBC99C2A54CF}"/>
    <dgm:cxn modelId="{3B19D120-7708-4D44-85F2-D20665E89B1A}" type="presOf" srcId="{8E452746-4A3D-D544-8D72-3DA6DB1FFF3B}" destId="{0A780BA3-5FD1-DC48-81A8-443C517439C1}" srcOrd="0" destOrd="0" presId="urn:microsoft.com/office/officeart/2005/8/layout/hierarchy3"/>
    <dgm:cxn modelId="{E1B3232F-149A-4041-B19B-336CEECDE141}" srcId="{12CE7E6F-6241-FD4A-A9FB-2AC2C753DC15}" destId="{66F08B3F-5C23-034A-B7F2-D3E3D224708C}" srcOrd="3" destOrd="0" parTransId="{3E479B1A-240C-EB48-8CB4-2552F279B9C2}" sibTransId="{B70C7713-9A8B-E740-8AAD-90A6C4BC316C}"/>
    <dgm:cxn modelId="{F8B3399C-728D-A044-AE14-BA4AAB7A5E7A}" srcId="{0F3AC668-F171-9049-97AC-674F56DFEAB7}" destId="{7E205876-E9B0-9A4A-8182-5DA35B05CF49}" srcOrd="3" destOrd="0" parTransId="{39462AD9-7437-4E4E-BE5C-4657FA757D8A}" sibTransId="{30517FFF-4031-4D49-84C0-A917FBD85872}"/>
    <dgm:cxn modelId="{048F52E2-61A9-6E44-81B3-6D7D35C7F27C}" srcId="{12CE7E6F-6241-FD4A-A9FB-2AC2C753DC15}" destId="{7AEF1F61-4C66-1141-9369-B368FDFF6F18}" srcOrd="0" destOrd="0" parTransId="{ECA108F9-F7F1-AF49-AC0E-7A8FC6A3EBC8}" sibTransId="{DA65CBAD-2D90-A648-8B40-38D01F440EF3}"/>
    <dgm:cxn modelId="{D91A4033-5810-4699-9EC0-240F72B4E582}" type="presOf" srcId="{013B04B3-D8B5-B142-BCF6-15F6D479F5CB}" destId="{5FACCD69-3459-A44E-BD71-7FD104E43949}" srcOrd="0" destOrd="0" presId="urn:microsoft.com/office/officeart/2005/8/layout/hierarchy3"/>
    <dgm:cxn modelId="{4F1E37A4-4EEB-4D43-9AD5-6A9CF0E96883}" type="presParOf" srcId="{4421A96E-A8DD-6D43-BF99-96A3BF738E26}" destId="{AFDBA575-1AC6-BB4B-9B43-7B24F7C6A567}" srcOrd="0" destOrd="0" presId="urn:microsoft.com/office/officeart/2005/8/layout/hierarchy3"/>
    <dgm:cxn modelId="{0069F01D-5CAF-4ADD-B201-FEDD443C03F6}" type="presParOf" srcId="{AFDBA575-1AC6-BB4B-9B43-7B24F7C6A567}" destId="{EA52275E-BC33-C144-AD41-C74010FAEEC6}" srcOrd="0" destOrd="0" presId="urn:microsoft.com/office/officeart/2005/8/layout/hierarchy3"/>
    <dgm:cxn modelId="{7C57576F-6C78-475D-B3F8-334DA07C2C83}" type="presParOf" srcId="{EA52275E-BC33-C144-AD41-C74010FAEEC6}" destId="{465016EB-946C-CA49-B89F-2E76E6CE33F6}" srcOrd="0" destOrd="0" presId="urn:microsoft.com/office/officeart/2005/8/layout/hierarchy3"/>
    <dgm:cxn modelId="{CB992EBB-0B21-4D2A-9B4F-788CBC7F5DCA}" type="presParOf" srcId="{EA52275E-BC33-C144-AD41-C74010FAEEC6}" destId="{1CDAA4D5-C712-5C4D-A1E4-B7E3946B0BF7}" srcOrd="1" destOrd="0" presId="urn:microsoft.com/office/officeart/2005/8/layout/hierarchy3"/>
    <dgm:cxn modelId="{C354A095-4F40-4234-887C-3D833F9F286D}" type="presParOf" srcId="{AFDBA575-1AC6-BB4B-9B43-7B24F7C6A567}" destId="{7F41570A-090C-5D41-8AB7-B6937CFEA6D5}" srcOrd="1" destOrd="0" presId="urn:microsoft.com/office/officeart/2005/8/layout/hierarchy3"/>
    <dgm:cxn modelId="{0D0E6CF2-D3E8-4EB7-8708-4624BAEFF3BE}" type="presParOf" srcId="{7F41570A-090C-5D41-8AB7-B6937CFEA6D5}" destId="{BD39BE4B-9698-B149-B1B8-6C710096E877}" srcOrd="0" destOrd="0" presId="urn:microsoft.com/office/officeart/2005/8/layout/hierarchy3"/>
    <dgm:cxn modelId="{C5B99ED0-7AD9-47E6-B26F-225965D1B6A1}" type="presParOf" srcId="{7F41570A-090C-5D41-8AB7-B6937CFEA6D5}" destId="{A9F53E90-9B40-6D40-86D9-9D807FB8EAE8}" srcOrd="1" destOrd="0" presId="urn:microsoft.com/office/officeart/2005/8/layout/hierarchy3"/>
    <dgm:cxn modelId="{688CBACC-E860-418F-8C5D-737DF35C0337}" type="presParOf" srcId="{7F41570A-090C-5D41-8AB7-B6937CFEA6D5}" destId="{95079318-83EB-5045-8574-3762CB44490D}" srcOrd="2" destOrd="0" presId="urn:microsoft.com/office/officeart/2005/8/layout/hierarchy3"/>
    <dgm:cxn modelId="{6E77A32A-C71B-43B3-BC32-0D157453D903}" type="presParOf" srcId="{7F41570A-090C-5D41-8AB7-B6937CFEA6D5}" destId="{A2EA4A26-6680-444E-89F9-AE065E0FA16B}" srcOrd="3" destOrd="0" presId="urn:microsoft.com/office/officeart/2005/8/layout/hierarchy3"/>
    <dgm:cxn modelId="{156B4D78-A1EC-478A-AAF3-0DD629424C99}" type="presParOf" srcId="{7F41570A-090C-5D41-8AB7-B6937CFEA6D5}" destId="{301E58AD-A271-A846-A814-25C4D6DB250F}" srcOrd="4" destOrd="0" presId="urn:microsoft.com/office/officeart/2005/8/layout/hierarchy3"/>
    <dgm:cxn modelId="{516F5109-FB1A-4FFC-9717-F1DD4B700F9A}" type="presParOf" srcId="{7F41570A-090C-5D41-8AB7-B6937CFEA6D5}" destId="{3F3701E7-2E69-B648-93A2-1A63A0A96D2C}" srcOrd="5" destOrd="0" presId="urn:microsoft.com/office/officeart/2005/8/layout/hierarchy3"/>
    <dgm:cxn modelId="{333608FB-04B0-4E15-BD55-EC93F1D287F5}" type="presParOf" srcId="{7F41570A-090C-5D41-8AB7-B6937CFEA6D5}" destId="{19200CAA-62DD-DC43-A4E1-E5AF96C36AF7}" srcOrd="6" destOrd="0" presId="urn:microsoft.com/office/officeart/2005/8/layout/hierarchy3"/>
    <dgm:cxn modelId="{B891EBD0-0485-423C-863D-734CD38D0B1D}" type="presParOf" srcId="{7F41570A-090C-5D41-8AB7-B6937CFEA6D5}" destId="{3A8E9FEA-4AE7-0B41-B7AE-82CFD9F6FFF0}" srcOrd="7" destOrd="0" presId="urn:microsoft.com/office/officeart/2005/8/layout/hierarchy3"/>
    <dgm:cxn modelId="{D322D7AB-33AF-4642-ADB7-F2081EA84AE0}" type="presParOf" srcId="{4421A96E-A8DD-6D43-BF99-96A3BF738E26}" destId="{6AAB7D29-502C-6844-9E61-63604F29B4FD}" srcOrd="1" destOrd="0" presId="urn:microsoft.com/office/officeart/2005/8/layout/hierarchy3"/>
    <dgm:cxn modelId="{1EB890EF-C0C5-4EFF-8855-2A2933D41199}" type="presParOf" srcId="{6AAB7D29-502C-6844-9E61-63604F29B4FD}" destId="{736B12E4-9137-184C-BE08-71E1808B1228}" srcOrd="0" destOrd="0" presId="urn:microsoft.com/office/officeart/2005/8/layout/hierarchy3"/>
    <dgm:cxn modelId="{0DDDF8CF-A5AF-4131-B0A5-8723F11D6E54}" type="presParOf" srcId="{736B12E4-9137-184C-BE08-71E1808B1228}" destId="{0A8B8EEB-2AF1-B648-9899-AFA0540388DF}" srcOrd="0" destOrd="0" presId="urn:microsoft.com/office/officeart/2005/8/layout/hierarchy3"/>
    <dgm:cxn modelId="{9D51A658-19E1-4FC2-A412-B08DEB46D731}" type="presParOf" srcId="{736B12E4-9137-184C-BE08-71E1808B1228}" destId="{262FF8F6-E2E2-9047-8531-A9D335774066}" srcOrd="1" destOrd="0" presId="urn:microsoft.com/office/officeart/2005/8/layout/hierarchy3"/>
    <dgm:cxn modelId="{30BE0044-0216-4D52-A737-637BAA403A45}" type="presParOf" srcId="{6AAB7D29-502C-6844-9E61-63604F29B4FD}" destId="{911C7ED2-EC7F-114F-AFD7-A75B1E09EA36}" srcOrd="1" destOrd="0" presId="urn:microsoft.com/office/officeart/2005/8/layout/hierarchy3"/>
    <dgm:cxn modelId="{1F122888-E84D-4063-B99C-721C9158643C}" type="presParOf" srcId="{911C7ED2-EC7F-114F-AFD7-A75B1E09EA36}" destId="{712BE304-FB2E-7747-8813-DBED3FBD2744}" srcOrd="0" destOrd="0" presId="urn:microsoft.com/office/officeart/2005/8/layout/hierarchy3"/>
    <dgm:cxn modelId="{1544CDDD-F3F2-479D-A4CF-F0ED1CC9ECF7}" type="presParOf" srcId="{911C7ED2-EC7F-114F-AFD7-A75B1E09EA36}" destId="{841411E3-6DAC-ED4A-8CE8-2FF91DE5BFBE}" srcOrd="1" destOrd="0" presId="urn:microsoft.com/office/officeart/2005/8/layout/hierarchy3"/>
    <dgm:cxn modelId="{9C3B7153-949D-4F45-B103-062AE1D99981}" type="presParOf" srcId="{911C7ED2-EC7F-114F-AFD7-A75B1E09EA36}" destId="{36721921-A8C8-F641-8441-593C774A268C}" srcOrd="2" destOrd="0" presId="urn:microsoft.com/office/officeart/2005/8/layout/hierarchy3"/>
    <dgm:cxn modelId="{06447107-350F-499C-BFFC-7DB25124E1B8}" type="presParOf" srcId="{911C7ED2-EC7F-114F-AFD7-A75B1E09EA36}" destId="{4068BF8B-B8D7-4849-A25B-CC7B9D0093F2}" srcOrd="3" destOrd="0" presId="urn:microsoft.com/office/officeart/2005/8/layout/hierarchy3"/>
    <dgm:cxn modelId="{8AA0CBBE-1E84-434D-B85E-41A881979FBB}" type="presParOf" srcId="{911C7ED2-EC7F-114F-AFD7-A75B1E09EA36}" destId="{EBEF022D-1843-104D-8453-6835EF9446FE}" srcOrd="4" destOrd="0" presId="urn:microsoft.com/office/officeart/2005/8/layout/hierarchy3"/>
    <dgm:cxn modelId="{B5AA7381-6976-46B8-B39F-D541790CE5E3}" type="presParOf" srcId="{911C7ED2-EC7F-114F-AFD7-A75B1E09EA36}" destId="{34F1E8D6-352C-8444-B712-3A0AFCA29E37}" srcOrd="5" destOrd="0" presId="urn:microsoft.com/office/officeart/2005/8/layout/hierarchy3"/>
    <dgm:cxn modelId="{6E07713B-994F-487C-9852-03C2CDB11D75}" type="presParOf" srcId="{911C7ED2-EC7F-114F-AFD7-A75B1E09EA36}" destId="{5FACCD69-3459-A44E-BD71-7FD104E43949}" srcOrd="6" destOrd="0" presId="urn:microsoft.com/office/officeart/2005/8/layout/hierarchy3"/>
    <dgm:cxn modelId="{697505E9-06F8-43D6-ACB3-5A6DA1DC7D81}" type="presParOf" srcId="{911C7ED2-EC7F-114F-AFD7-A75B1E09EA36}" destId="{8C62E70B-37B6-0D48-B58F-75DD8D27DD4F}" srcOrd="7" destOrd="0" presId="urn:microsoft.com/office/officeart/2005/8/layout/hierarchy3"/>
    <dgm:cxn modelId="{6AFDF051-4065-4343-B321-ECF37BDE5A62}" type="presParOf" srcId="{4421A96E-A8DD-6D43-BF99-96A3BF738E26}" destId="{DA4BC564-8990-854D-B7B7-6BFB0DC48E5C}" srcOrd="2" destOrd="0" presId="urn:microsoft.com/office/officeart/2005/8/layout/hierarchy3"/>
    <dgm:cxn modelId="{7041EB09-DDD8-442E-89AA-A43E3FD9FEFB}" type="presParOf" srcId="{DA4BC564-8990-854D-B7B7-6BFB0DC48E5C}" destId="{1CF94A80-A01F-3341-94F5-8A945B667FD7}" srcOrd="0" destOrd="0" presId="urn:microsoft.com/office/officeart/2005/8/layout/hierarchy3"/>
    <dgm:cxn modelId="{125955A1-7A8A-45FE-873E-2535CE3EDB73}" type="presParOf" srcId="{1CF94A80-A01F-3341-94F5-8A945B667FD7}" destId="{FA48ABBD-13CA-1649-996B-C5B2BB5F21DB}" srcOrd="0" destOrd="0" presId="urn:microsoft.com/office/officeart/2005/8/layout/hierarchy3"/>
    <dgm:cxn modelId="{3C5A60D7-46FB-4120-8D0B-815F4F20C909}" type="presParOf" srcId="{1CF94A80-A01F-3341-94F5-8A945B667FD7}" destId="{52218F2B-B90C-D248-BFF3-D97903FCD482}" srcOrd="1" destOrd="0" presId="urn:microsoft.com/office/officeart/2005/8/layout/hierarchy3"/>
    <dgm:cxn modelId="{4D4639B9-8DE6-48E3-A2B1-FC970ACB3525}" type="presParOf" srcId="{DA4BC564-8990-854D-B7B7-6BFB0DC48E5C}" destId="{F6C358EC-1E27-7346-B224-68141B0F9F26}" srcOrd="1" destOrd="0" presId="urn:microsoft.com/office/officeart/2005/8/layout/hierarchy3"/>
    <dgm:cxn modelId="{422E87A2-8011-47AB-9525-D439605AF216}" type="presParOf" srcId="{F6C358EC-1E27-7346-B224-68141B0F9F26}" destId="{A5685A1A-4211-7843-99B4-19424F84CDB7}" srcOrd="0" destOrd="0" presId="urn:microsoft.com/office/officeart/2005/8/layout/hierarchy3"/>
    <dgm:cxn modelId="{4D4B4039-9220-4DBB-9B19-2A2C523BDC74}" type="presParOf" srcId="{F6C358EC-1E27-7346-B224-68141B0F9F26}" destId="{181026DB-02AF-1348-8B3E-FE85A81177E6}" srcOrd="1" destOrd="0" presId="urn:microsoft.com/office/officeart/2005/8/layout/hierarchy3"/>
    <dgm:cxn modelId="{9076EC5F-64E2-4BC9-8EAC-37BF103FD896}" type="presParOf" srcId="{F6C358EC-1E27-7346-B224-68141B0F9F26}" destId="{C2F8205F-25D1-BD46-A31F-ACC40EFEACD3}" srcOrd="2" destOrd="0" presId="urn:microsoft.com/office/officeart/2005/8/layout/hierarchy3"/>
    <dgm:cxn modelId="{4CDDEDF3-A444-4335-BD75-AB6F1EE34AFA}" type="presParOf" srcId="{F6C358EC-1E27-7346-B224-68141B0F9F26}" destId="{5007AD10-C748-C14D-BDCB-4AA5ADFB0D8F}" srcOrd="3" destOrd="0" presId="urn:microsoft.com/office/officeart/2005/8/layout/hierarchy3"/>
    <dgm:cxn modelId="{CC18A7B9-D1AD-423B-B3D1-8152EF449611}" type="presParOf" srcId="{F6C358EC-1E27-7346-B224-68141B0F9F26}" destId="{AB5E7246-6F31-7348-A6F9-7899D9B09F9B}" srcOrd="4" destOrd="0" presId="urn:microsoft.com/office/officeart/2005/8/layout/hierarchy3"/>
    <dgm:cxn modelId="{9EA87ECB-BB89-40E5-A85F-AEA890FFC535}" type="presParOf" srcId="{F6C358EC-1E27-7346-B224-68141B0F9F26}" destId="{BEB62F5E-883E-5240-8F8C-81B63312EDE1}" srcOrd="5" destOrd="0" presId="urn:microsoft.com/office/officeart/2005/8/layout/hierarchy3"/>
    <dgm:cxn modelId="{FF9388CC-13A3-404F-8F32-C47B86B56620}" type="presParOf" srcId="{F6C358EC-1E27-7346-B224-68141B0F9F26}" destId="{7C339C0B-FB33-7644-9AD1-923975520596}" srcOrd="6" destOrd="0" presId="urn:microsoft.com/office/officeart/2005/8/layout/hierarchy3"/>
    <dgm:cxn modelId="{74A28CB9-901D-45CE-AC57-CBB350449608}" type="presParOf" srcId="{F6C358EC-1E27-7346-B224-68141B0F9F26}" destId="{2CA30ED9-5663-CA4B-8056-0DA35075D8DA}" srcOrd="7" destOrd="0" presId="urn:microsoft.com/office/officeart/2005/8/layout/hierarchy3"/>
    <dgm:cxn modelId="{AFA487BD-72EE-4EA6-BCFE-DFF4E893649E}" type="presParOf" srcId="{4421A96E-A8DD-6D43-BF99-96A3BF738E26}" destId="{386FC9C0-B8D1-8648-ABAD-912F31E5D451}" srcOrd="3" destOrd="0" presId="urn:microsoft.com/office/officeart/2005/8/layout/hierarchy3"/>
    <dgm:cxn modelId="{837875EC-9C77-455C-B74E-0F6D0433A783}" type="presParOf" srcId="{386FC9C0-B8D1-8648-ABAD-912F31E5D451}" destId="{9EE81D43-AB72-294C-BE9E-62CDD4D979A8}" srcOrd="0" destOrd="0" presId="urn:microsoft.com/office/officeart/2005/8/layout/hierarchy3"/>
    <dgm:cxn modelId="{376D8858-ED39-459B-8344-204AA9DDF545}" type="presParOf" srcId="{9EE81D43-AB72-294C-BE9E-62CDD4D979A8}" destId="{9AD977F7-FE66-5F4D-9192-11CDF8C37436}" srcOrd="0" destOrd="0" presId="urn:microsoft.com/office/officeart/2005/8/layout/hierarchy3"/>
    <dgm:cxn modelId="{F2BB7423-34E3-4094-BAD4-16A6273BBAFF}" type="presParOf" srcId="{9EE81D43-AB72-294C-BE9E-62CDD4D979A8}" destId="{880EEF70-4C53-674C-A6A2-0BB4EAD6418B}" srcOrd="1" destOrd="0" presId="urn:microsoft.com/office/officeart/2005/8/layout/hierarchy3"/>
    <dgm:cxn modelId="{0E4DB080-5D47-4818-9667-EE3156DFDBDA}" type="presParOf" srcId="{386FC9C0-B8D1-8648-ABAD-912F31E5D451}" destId="{F70BCEDD-ABE6-894B-B5E1-304792239295}" srcOrd="1" destOrd="0" presId="urn:microsoft.com/office/officeart/2005/8/layout/hierarchy3"/>
    <dgm:cxn modelId="{052F2979-6A89-4836-A5D6-DBEEA75627C2}" type="presParOf" srcId="{F70BCEDD-ABE6-894B-B5E1-304792239295}" destId="{91BEBF88-8F0A-6C48-BB38-D84D8DD42BE7}" srcOrd="0" destOrd="0" presId="urn:microsoft.com/office/officeart/2005/8/layout/hierarchy3"/>
    <dgm:cxn modelId="{C9A4B3EA-4FA2-4996-8952-4264A41ED6B5}" type="presParOf" srcId="{F70BCEDD-ABE6-894B-B5E1-304792239295}" destId="{22209892-B9D3-7B41-810E-D9F0213FFCCA}" srcOrd="1" destOrd="0" presId="urn:microsoft.com/office/officeart/2005/8/layout/hierarchy3"/>
    <dgm:cxn modelId="{01C52E84-972E-4171-B608-DCE4B625857D}" type="presParOf" srcId="{F70BCEDD-ABE6-894B-B5E1-304792239295}" destId="{411E06B7-98DD-E544-9748-B00A6A1A08CB}" srcOrd="2" destOrd="0" presId="urn:microsoft.com/office/officeart/2005/8/layout/hierarchy3"/>
    <dgm:cxn modelId="{2920F942-22A8-4AE4-BEEE-B649777C162C}" type="presParOf" srcId="{F70BCEDD-ABE6-894B-B5E1-304792239295}" destId="{69B34C88-49E8-7243-9744-33C396B25A02}" srcOrd="3" destOrd="0" presId="urn:microsoft.com/office/officeart/2005/8/layout/hierarchy3"/>
    <dgm:cxn modelId="{05F8845A-C09A-48D4-8642-DEC33090C9DE}" type="presParOf" srcId="{F70BCEDD-ABE6-894B-B5E1-304792239295}" destId="{73F2A359-8A83-9748-89B9-9856E03F8CA6}" srcOrd="4" destOrd="0" presId="urn:microsoft.com/office/officeart/2005/8/layout/hierarchy3"/>
    <dgm:cxn modelId="{926FE47B-5BAF-48B0-AC1E-EA48D688663D}" type="presParOf" srcId="{F70BCEDD-ABE6-894B-B5E1-304792239295}" destId="{0A780BA3-5FD1-DC48-81A8-443C517439C1}" srcOrd="5" destOrd="0" presId="urn:microsoft.com/office/officeart/2005/8/layout/hierarchy3"/>
    <dgm:cxn modelId="{A964DC28-21CD-43B6-A452-66DEB6FB04A1}" type="presParOf" srcId="{F70BCEDD-ABE6-894B-B5E1-304792239295}" destId="{DBAB7A17-A2DA-C249-A357-5B3C0E44719A}" srcOrd="6" destOrd="0" presId="urn:microsoft.com/office/officeart/2005/8/layout/hierarchy3"/>
    <dgm:cxn modelId="{55566AFC-80DE-4319-9397-EB7911AF3CCA}" type="presParOf" srcId="{F70BCEDD-ABE6-894B-B5E1-304792239295}" destId="{FEAB9545-3694-2C4E-8F62-A9B7EE1B1A62}"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961B25-CCA3-7C49-899A-F038E5F66753}" type="doc">
      <dgm:prSet loTypeId="urn:microsoft.com/office/officeart/2005/8/layout/hierarchy3" loCatId="" qsTypeId="urn:microsoft.com/office/officeart/2005/8/quickstyle/simple1" qsCatId="simple" csTypeId="urn:microsoft.com/office/officeart/2005/8/colors/accent0_1" csCatId="mainScheme" phldr="1"/>
      <dgm:spPr/>
      <dgm:t>
        <a:bodyPr/>
        <a:lstStyle/>
        <a:p>
          <a:endParaRPr lang="en-US"/>
        </a:p>
      </dgm:t>
    </dgm:pt>
    <dgm:pt modelId="{0F3AC668-F171-9049-97AC-674F56DFEAB7}">
      <dgm:prSet phldrT="[Text]"/>
      <dgm:spPr>
        <a:solidFill>
          <a:srgbClr val="FF6600"/>
        </a:solidFill>
        <a:ln>
          <a:noFill/>
        </a:ln>
      </dgm:spPr>
      <dgm:t>
        <a:bodyPr/>
        <a:lstStyle/>
        <a:p>
          <a:r>
            <a:rPr lang="en-US" dirty="0" smtClean="0">
              <a:solidFill>
                <a:schemeClr val="accent1"/>
              </a:solidFill>
            </a:rPr>
            <a:t>Formative</a:t>
          </a:r>
          <a:endParaRPr lang="en-US" dirty="0">
            <a:solidFill>
              <a:schemeClr val="accent1"/>
            </a:solidFill>
          </a:endParaRPr>
        </a:p>
      </dgm:t>
    </dgm:pt>
    <dgm:pt modelId="{C33E616F-EF07-A244-AFDB-CFD3AEB226F9}" type="parTrans" cxnId="{F5158FA8-F97F-0449-A01D-D0730100BD69}">
      <dgm:prSet/>
      <dgm:spPr/>
      <dgm:t>
        <a:bodyPr/>
        <a:lstStyle/>
        <a:p>
          <a:endParaRPr lang="en-US"/>
        </a:p>
      </dgm:t>
    </dgm:pt>
    <dgm:pt modelId="{35801548-9D32-5D4B-8F99-A428A20D24D0}" type="sibTrans" cxnId="{F5158FA8-F97F-0449-A01D-D0730100BD69}">
      <dgm:prSet/>
      <dgm:spPr/>
      <dgm:t>
        <a:bodyPr/>
        <a:lstStyle/>
        <a:p>
          <a:endParaRPr lang="en-US"/>
        </a:p>
      </dgm:t>
    </dgm:pt>
    <dgm:pt modelId="{1ED739A7-812A-BA43-9896-EC8AA9BA57D1}">
      <dgm:prSet phldrT="[Text]"/>
      <dgm:spPr>
        <a:solidFill>
          <a:srgbClr val="9FC400">
            <a:alpha val="90000"/>
          </a:srgbClr>
        </a:solidFill>
        <a:ln>
          <a:noFill/>
        </a:ln>
      </dgm:spPr>
      <dgm:t>
        <a:bodyPr/>
        <a:lstStyle/>
        <a:p>
          <a:r>
            <a:rPr lang="en-US" dirty="0" smtClean="0"/>
            <a:t>Universal Screening</a:t>
          </a:r>
          <a:endParaRPr lang="en-US" dirty="0"/>
        </a:p>
      </dgm:t>
    </dgm:pt>
    <dgm:pt modelId="{CC7AD707-4563-CA4E-9B58-7CD09D42C289}" type="parTrans" cxnId="{6BABB0D9-6FC8-4549-A403-168FC144FF94}">
      <dgm:prSet/>
      <dgm:spPr/>
      <dgm:t>
        <a:bodyPr/>
        <a:lstStyle/>
        <a:p>
          <a:endParaRPr lang="en-US"/>
        </a:p>
      </dgm:t>
    </dgm:pt>
    <dgm:pt modelId="{099498E1-37AC-0144-B76D-CBC99C2A54CF}" type="sibTrans" cxnId="{6BABB0D9-6FC8-4549-A403-168FC144FF94}">
      <dgm:prSet/>
      <dgm:spPr/>
      <dgm:t>
        <a:bodyPr/>
        <a:lstStyle/>
        <a:p>
          <a:endParaRPr lang="en-US"/>
        </a:p>
      </dgm:t>
    </dgm:pt>
    <dgm:pt modelId="{73749BEC-C734-874F-AA46-38473C72E1B3}">
      <dgm:prSet phldrT="[Text]"/>
      <dgm:spPr>
        <a:solidFill>
          <a:srgbClr val="9FC400">
            <a:alpha val="90000"/>
          </a:srgbClr>
        </a:solidFill>
        <a:ln>
          <a:noFill/>
        </a:ln>
      </dgm:spPr>
      <dgm:t>
        <a:bodyPr/>
        <a:lstStyle/>
        <a:p>
          <a:r>
            <a:rPr lang="en-US" dirty="0" smtClean="0"/>
            <a:t>Progress-Monitoring</a:t>
          </a:r>
          <a:endParaRPr lang="en-US" dirty="0"/>
        </a:p>
      </dgm:t>
    </dgm:pt>
    <dgm:pt modelId="{3FDD51D5-519D-C54F-A6AA-556BA30781CC}" type="parTrans" cxnId="{EB71DF19-26A9-6149-8046-D6E839628C37}">
      <dgm:prSet/>
      <dgm:spPr/>
      <dgm:t>
        <a:bodyPr/>
        <a:lstStyle/>
        <a:p>
          <a:endParaRPr lang="en-US"/>
        </a:p>
      </dgm:t>
    </dgm:pt>
    <dgm:pt modelId="{32DFFDD6-FC8F-A442-9B27-6F9AF0BE989C}" type="sibTrans" cxnId="{EB71DF19-26A9-6149-8046-D6E839628C37}">
      <dgm:prSet/>
      <dgm:spPr/>
      <dgm:t>
        <a:bodyPr/>
        <a:lstStyle/>
        <a:p>
          <a:endParaRPr lang="en-US"/>
        </a:p>
      </dgm:t>
    </dgm:pt>
    <dgm:pt modelId="{D0B97A8A-458F-DF46-89E1-E81BED25CC71}">
      <dgm:prSet phldrT="[Text]"/>
      <dgm:spPr>
        <a:solidFill>
          <a:srgbClr val="9FC400">
            <a:alpha val="90000"/>
          </a:srgbClr>
        </a:solidFill>
        <a:ln>
          <a:noFill/>
        </a:ln>
      </dgm:spPr>
      <dgm:t>
        <a:bodyPr/>
        <a:lstStyle/>
        <a:p>
          <a:r>
            <a:rPr lang="en-US" dirty="0" smtClean="0"/>
            <a:t>Diagnostic</a:t>
          </a:r>
          <a:endParaRPr lang="en-US" dirty="0"/>
        </a:p>
      </dgm:t>
    </dgm:pt>
    <dgm:pt modelId="{A8CC5B89-CADA-3B40-A84A-DD9DAE542CA2}" type="parTrans" cxnId="{E131EB66-EF1B-E546-9C90-277517347DF5}">
      <dgm:prSet/>
      <dgm:spPr/>
      <dgm:t>
        <a:bodyPr/>
        <a:lstStyle/>
        <a:p>
          <a:endParaRPr lang="en-US"/>
        </a:p>
      </dgm:t>
    </dgm:pt>
    <dgm:pt modelId="{6B86F531-D4E8-994F-AF76-801B2E10BA2C}" type="sibTrans" cxnId="{E131EB66-EF1B-E546-9C90-277517347DF5}">
      <dgm:prSet/>
      <dgm:spPr/>
      <dgm:t>
        <a:bodyPr/>
        <a:lstStyle/>
        <a:p>
          <a:endParaRPr lang="en-US"/>
        </a:p>
      </dgm:t>
    </dgm:pt>
    <dgm:pt modelId="{4421A96E-A8DD-6D43-BF99-96A3BF738E26}" type="pres">
      <dgm:prSet presAssocID="{AA961B25-CCA3-7C49-899A-F038E5F66753}" presName="diagram" presStyleCnt="0">
        <dgm:presLayoutVars>
          <dgm:chPref val="1"/>
          <dgm:dir/>
          <dgm:animOne val="branch"/>
          <dgm:animLvl val="lvl"/>
          <dgm:resizeHandles/>
        </dgm:presLayoutVars>
      </dgm:prSet>
      <dgm:spPr/>
      <dgm:t>
        <a:bodyPr/>
        <a:lstStyle/>
        <a:p>
          <a:endParaRPr lang="en-US"/>
        </a:p>
      </dgm:t>
    </dgm:pt>
    <dgm:pt modelId="{AFDBA575-1AC6-BB4B-9B43-7B24F7C6A567}" type="pres">
      <dgm:prSet presAssocID="{0F3AC668-F171-9049-97AC-674F56DFEAB7}" presName="root" presStyleCnt="0"/>
      <dgm:spPr/>
    </dgm:pt>
    <dgm:pt modelId="{EA52275E-BC33-C144-AD41-C74010FAEEC6}" type="pres">
      <dgm:prSet presAssocID="{0F3AC668-F171-9049-97AC-674F56DFEAB7}" presName="rootComposite" presStyleCnt="0"/>
      <dgm:spPr/>
    </dgm:pt>
    <dgm:pt modelId="{465016EB-946C-CA49-B89F-2E76E6CE33F6}" type="pres">
      <dgm:prSet presAssocID="{0F3AC668-F171-9049-97AC-674F56DFEAB7}" presName="rootText" presStyleLbl="node1" presStyleIdx="0" presStyleCnt="1" custLinFactNeighborX="-75953" custLinFactNeighborY="-11447"/>
      <dgm:spPr/>
      <dgm:t>
        <a:bodyPr/>
        <a:lstStyle/>
        <a:p>
          <a:endParaRPr lang="en-US"/>
        </a:p>
      </dgm:t>
    </dgm:pt>
    <dgm:pt modelId="{1CDAA4D5-C712-5C4D-A1E4-B7E3946B0BF7}" type="pres">
      <dgm:prSet presAssocID="{0F3AC668-F171-9049-97AC-674F56DFEAB7}" presName="rootConnector" presStyleLbl="node1" presStyleIdx="0" presStyleCnt="1"/>
      <dgm:spPr/>
      <dgm:t>
        <a:bodyPr/>
        <a:lstStyle/>
        <a:p>
          <a:endParaRPr lang="en-US"/>
        </a:p>
      </dgm:t>
    </dgm:pt>
    <dgm:pt modelId="{7F41570A-090C-5D41-8AB7-B6937CFEA6D5}" type="pres">
      <dgm:prSet presAssocID="{0F3AC668-F171-9049-97AC-674F56DFEAB7}" presName="childShape" presStyleCnt="0"/>
      <dgm:spPr/>
    </dgm:pt>
    <dgm:pt modelId="{BD39BE4B-9698-B149-B1B8-6C710096E877}" type="pres">
      <dgm:prSet presAssocID="{CC7AD707-4563-CA4E-9B58-7CD09D42C289}" presName="Name13" presStyleLbl="parChTrans1D2" presStyleIdx="0" presStyleCnt="3"/>
      <dgm:spPr/>
      <dgm:t>
        <a:bodyPr/>
        <a:lstStyle/>
        <a:p>
          <a:endParaRPr lang="en-US"/>
        </a:p>
      </dgm:t>
    </dgm:pt>
    <dgm:pt modelId="{A9F53E90-9B40-6D40-86D9-9D807FB8EAE8}" type="pres">
      <dgm:prSet presAssocID="{1ED739A7-812A-BA43-9896-EC8AA9BA57D1}" presName="childText" presStyleLbl="bgAcc1" presStyleIdx="0" presStyleCnt="3" custLinFactNeighborX="-39735" custLinFactNeighborY="-13547">
        <dgm:presLayoutVars>
          <dgm:bulletEnabled val="1"/>
        </dgm:presLayoutVars>
      </dgm:prSet>
      <dgm:spPr/>
      <dgm:t>
        <a:bodyPr/>
        <a:lstStyle/>
        <a:p>
          <a:endParaRPr lang="en-US"/>
        </a:p>
      </dgm:t>
    </dgm:pt>
    <dgm:pt modelId="{95079318-83EB-5045-8574-3762CB44490D}" type="pres">
      <dgm:prSet presAssocID="{3FDD51D5-519D-C54F-A6AA-556BA30781CC}" presName="Name13" presStyleLbl="parChTrans1D2" presStyleIdx="1" presStyleCnt="3"/>
      <dgm:spPr/>
      <dgm:t>
        <a:bodyPr/>
        <a:lstStyle/>
        <a:p>
          <a:endParaRPr lang="en-US"/>
        </a:p>
      </dgm:t>
    </dgm:pt>
    <dgm:pt modelId="{A2EA4A26-6680-444E-89F9-AE065E0FA16B}" type="pres">
      <dgm:prSet presAssocID="{73749BEC-C734-874F-AA46-38473C72E1B3}" presName="childText" presStyleLbl="bgAcc1" presStyleIdx="1" presStyleCnt="3" custLinFactNeighborX="-10030" custLinFactNeighborY="-5465">
        <dgm:presLayoutVars>
          <dgm:bulletEnabled val="1"/>
        </dgm:presLayoutVars>
      </dgm:prSet>
      <dgm:spPr/>
      <dgm:t>
        <a:bodyPr/>
        <a:lstStyle/>
        <a:p>
          <a:endParaRPr lang="en-US"/>
        </a:p>
      </dgm:t>
    </dgm:pt>
    <dgm:pt modelId="{301E58AD-A271-A846-A814-25C4D6DB250F}" type="pres">
      <dgm:prSet presAssocID="{A8CC5B89-CADA-3B40-A84A-DD9DAE542CA2}" presName="Name13" presStyleLbl="parChTrans1D2" presStyleIdx="2" presStyleCnt="3"/>
      <dgm:spPr/>
      <dgm:t>
        <a:bodyPr/>
        <a:lstStyle/>
        <a:p>
          <a:endParaRPr lang="en-US"/>
        </a:p>
      </dgm:t>
    </dgm:pt>
    <dgm:pt modelId="{3F3701E7-2E69-B648-93A2-1A63A0A96D2C}" type="pres">
      <dgm:prSet presAssocID="{D0B97A8A-458F-DF46-89E1-E81BED25CC71}" presName="childText" presStyleLbl="bgAcc1" presStyleIdx="2" presStyleCnt="3" custLinFactNeighborX="31559" custLinFactNeighborY="-23429">
        <dgm:presLayoutVars>
          <dgm:bulletEnabled val="1"/>
        </dgm:presLayoutVars>
      </dgm:prSet>
      <dgm:spPr/>
      <dgm:t>
        <a:bodyPr/>
        <a:lstStyle/>
        <a:p>
          <a:endParaRPr lang="en-US"/>
        </a:p>
      </dgm:t>
    </dgm:pt>
  </dgm:ptLst>
  <dgm:cxnLst>
    <dgm:cxn modelId="{EB71DF19-26A9-6149-8046-D6E839628C37}" srcId="{0F3AC668-F171-9049-97AC-674F56DFEAB7}" destId="{73749BEC-C734-874F-AA46-38473C72E1B3}" srcOrd="1" destOrd="0" parTransId="{3FDD51D5-519D-C54F-A6AA-556BA30781CC}" sibTransId="{32DFFDD6-FC8F-A442-9B27-6F9AF0BE989C}"/>
    <dgm:cxn modelId="{E131EB66-EF1B-E546-9C90-277517347DF5}" srcId="{0F3AC668-F171-9049-97AC-674F56DFEAB7}" destId="{D0B97A8A-458F-DF46-89E1-E81BED25CC71}" srcOrd="2" destOrd="0" parTransId="{A8CC5B89-CADA-3B40-A84A-DD9DAE542CA2}" sibTransId="{6B86F531-D4E8-994F-AF76-801B2E10BA2C}"/>
    <dgm:cxn modelId="{2DF24590-D19D-4582-A2A2-3D6F03921FD7}" type="presOf" srcId="{0F3AC668-F171-9049-97AC-674F56DFEAB7}" destId="{1CDAA4D5-C712-5C4D-A1E4-B7E3946B0BF7}" srcOrd="1" destOrd="0" presId="urn:microsoft.com/office/officeart/2005/8/layout/hierarchy3"/>
    <dgm:cxn modelId="{5AFA085C-C395-4743-8B69-00364620EE30}" type="presOf" srcId="{0F3AC668-F171-9049-97AC-674F56DFEAB7}" destId="{465016EB-946C-CA49-B89F-2E76E6CE33F6}" srcOrd="0" destOrd="0" presId="urn:microsoft.com/office/officeart/2005/8/layout/hierarchy3"/>
    <dgm:cxn modelId="{ABB605BF-0375-42DD-AB47-32E164FFF79F}" type="presOf" srcId="{3FDD51D5-519D-C54F-A6AA-556BA30781CC}" destId="{95079318-83EB-5045-8574-3762CB44490D}" srcOrd="0" destOrd="0" presId="urn:microsoft.com/office/officeart/2005/8/layout/hierarchy3"/>
    <dgm:cxn modelId="{1F5493B5-91B5-42C0-B441-844B912B643E}" type="presOf" srcId="{1ED739A7-812A-BA43-9896-EC8AA9BA57D1}" destId="{A9F53E90-9B40-6D40-86D9-9D807FB8EAE8}" srcOrd="0" destOrd="0" presId="urn:microsoft.com/office/officeart/2005/8/layout/hierarchy3"/>
    <dgm:cxn modelId="{7595940B-CAFF-40C2-AE8A-818D31571ABA}" type="presOf" srcId="{A8CC5B89-CADA-3B40-A84A-DD9DAE542CA2}" destId="{301E58AD-A271-A846-A814-25C4D6DB250F}" srcOrd="0" destOrd="0" presId="urn:microsoft.com/office/officeart/2005/8/layout/hierarchy3"/>
    <dgm:cxn modelId="{979D4894-EB1F-4F54-82AB-E6564EE9B601}" type="presOf" srcId="{CC7AD707-4563-CA4E-9B58-7CD09D42C289}" destId="{BD39BE4B-9698-B149-B1B8-6C710096E877}" srcOrd="0" destOrd="0" presId="urn:microsoft.com/office/officeart/2005/8/layout/hierarchy3"/>
    <dgm:cxn modelId="{F5158FA8-F97F-0449-A01D-D0730100BD69}" srcId="{AA961B25-CCA3-7C49-899A-F038E5F66753}" destId="{0F3AC668-F171-9049-97AC-674F56DFEAB7}" srcOrd="0" destOrd="0" parTransId="{C33E616F-EF07-A244-AFDB-CFD3AEB226F9}" sibTransId="{35801548-9D32-5D4B-8F99-A428A20D24D0}"/>
    <dgm:cxn modelId="{48305547-5241-4573-ACE9-81C6933BF3B7}" type="presOf" srcId="{73749BEC-C734-874F-AA46-38473C72E1B3}" destId="{A2EA4A26-6680-444E-89F9-AE065E0FA16B}" srcOrd="0" destOrd="0" presId="urn:microsoft.com/office/officeart/2005/8/layout/hierarchy3"/>
    <dgm:cxn modelId="{6BABB0D9-6FC8-4549-A403-168FC144FF94}" srcId="{0F3AC668-F171-9049-97AC-674F56DFEAB7}" destId="{1ED739A7-812A-BA43-9896-EC8AA9BA57D1}" srcOrd="0" destOrd="0" parTransId="{CC7AD707-4563-CA4E-9B58-7CD09D42C289}" sibTransId="{099498E1-37AC-0144-B76D-CBC99C2A54CF}"/>
    <dgm:cxn modelId="{C5EBD46D-E4FD-4243-93A1-4CEF3899B10F}" type="presOf" srcId="{D0B97A8A-458F-DF46-89E1-E81BED25CC71}" destId="{3F3701E7-2E69-B648-93A2-1A63A0A96D2C}" srcOrd="0" destOrd="0" presId="urn:microsoft.com/office/officeart/2005/8/layout/hierarchy3"/>
    <dgm:cxn modelId="{94D89EA1-8C17-4E19-8446-9B9B8DA86BFE}" type="presOf" srcId="{AA961B25-CCA3-7C49-899A-F038E5F66753}" destId="{4421A96E-A8DD-6D43-BF99-96A3BF738E26}" srcOrd="0" destOrd="0" presId="urn:microsoft.com/office/officeart/2005/8/layout/hierarchy3"/>
    <dgm:cxn modelId="{3FFE4F58-4894-4ABC-A91F-C43A1BDD4147}" type="presParOf" srcId="{4421A96E-A8DD-6D43-BF99-96A3BF738E26}" destId="{AFDBA575-1AC6-BB4B-9B43-7B24F7C6A567}" srcOrd="0" destOrd="0" presId="urn:microsoft.com/office/officeart/2005/8/layout/hierarchy3"/>
    <dgm:cxn modelId="{0ACA309A-E1A2-4F33-BDDD-AFCFCE0A9388}" type="presParOf" srcId="{AFDBA575-1AC6-BB4B-9B43-7B24F7C6A567}" destId="{EA52275E-BC33-C144-AD41-C74010FAEEC6}" srcOrd="0" destOrd="0" presId="urn:microsoft.com/office/officeart/2005/8/layout/hierarchy3"/>
    <dgm:cxn modelId="{FA71C959-6F20-49EB-B8AD-C07E5044C5B9}" type="presParOf" srcId="{EA52275E-BC33-C144-AD41-C74010FAEEC6}" destId="{465016EB-946C-CA49-B89F-2E76E6CE33F6}" srcOrd="0" destOrd="0" presId="urn:microsoft.com/office/officeart/2005/8/layout/hierarchy3"/>
    <dgm:cxn modelId="{084E27B4-9D5A-4F86-8D75-BC3B08269BBD}" type="presParOf" srcId="{EA52275E-BC33-C144-AD41-C74010FAEEC6}" destId="{1CDAA4D5-C712-5C4D-A1E4-B7E3946B0BF7}" srcOrd="1" destOrd="0" presId="urn:microsoft.com/office/officeart/2005/8/layout/hierarchy3"/>
    <dgm:cxn modelId="{85C325CF-27E2-4678-A39F-2DA7160B51E8}" type="presParOf" srcId="{AFDBA575-1AC6-BB4B-9B43-7B24F7C6A567}" destId="{7F41570A-090C-5D41-8AB7-B6937CFEA6D5}" srcOrd="1" destOrd="0" presId="urn:microsoft.com/office/officeart/2005/8/layout/hierarchy3"/>
    <dgm:cxn modelId="{D755B958-A250-49DB-BF59-C0A63BC2F5DB}" type="presParOf" srcId="{7F41570A-090C-5D41-8AB7-B6937CFEA6D5}" destId="{BD39BE4B-9698-B149-B1B8-6C710096E877}" srcOrd="0" destOrd="0" presId="urn:microsoft.com/office/officeart/2005/8/layout/hierarchy3"/>
    <dgm:cxn modelId="{E90940B3-012C-47AA-83C2-9AB1C0D43EF7}" type="presParOf" srcId="{7F41570A-090C-5D41-8AB7-B6937CFEA6D5}" destId="{A9F53E90-9B40-6D40-86D9-9D807FB8EAE8}" srcOrd="1" destOrd="0" presId="urn:microsoft.com/office/officeart/2005/8/layout/hierarchy3"/>
    <dgm:cxn modelId="{C3F35C3D-0413-4976-9797-39F254C12BCE}" type="presParOf" srcId="{7F41570A-090C-5D41-8AB7-B6937CFEA6D5}" destId="{95079318-83EB-5045-8574-3762CB44490D}" srcOrd="2" destOrd="0" presId="urn:microsoft.com/office/officeart/2005/8/layout/hierarchy3"/>
    <dgm:cxn modelId="{10F9FEB0-3D75-4E1E-9938-4BE4FF88723E}" type="presParOf" srcId="{7F41570A-090C-5D41-8AB7-B6937CFEA6D5}" destId="{A2EA4A26-6680-444E-89F9-AE065E0FA16B}" srcOrd="3" destOrd="0" presId="urn:microsoft.com/office/officeart/2005/8/layout/hierarchy3"/>
    <dgm:cxn modelId="{E2D6512B-DC98-426B-870E-FC31A75D0F7D}" type="presParOf" srcId="{7F41570A-090C-5D41-8AB7-B6937CFEA6D5}" destId="{301E58AD-A271-A846-A814-25C4D6DB250F}" srcOrd="4" destOrd="0" presId="urn:microsoft.com/office/officeart/2005/8/layout/hierarchy3"/>
    <dgm:cxn modelId="{0D832A15-B650-4ABD-B4D9-8BCE5B9561FD}" type="presParOf" srcId="{7F41570A-090C-5D41-8AB7-B6937CFEA6D5}" destId="{3F3701E7-2E69-B648-93A2-1A63A0A96D2C}"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A961B25-CCA3-7C49-899A-F038E5F66753}" type="doc">
      <dgm:prSet loTypeId="urn:microsoft.com/office/officeart/2005/8/layout/hierarchy3" loCatId="" qsTypeId="urn:microsoft.com/office/officeart/2005/8/quickstyle/simple1" qsCatId="simple" csTypeId="urn:microsoft.com/office/officeart/2005/8/colors/accent0_1" csCatId="mainScheme" phldr="1"/>
      <dgm:spPr/>
      <dgm:t>
        <a:bodyPr/>
        <a:lstStyle/>
        <a:p>
          <a:endParaRPr lang="en-US"/>
        </a:p>
      </dgm:t>
    </dgm:pt>
    <dgm:pt modelId="{0F3AC668-F171-9049-97AC-674F56DFEAB7}">
      <dgm:prSet phldrT="[Text]"/>
      <dgm:spPr>
        <a:solidFill>
          <a:srgbClr val="FF6600"/>
        </a:solidFill>
        <a:ln>
          <a:noFill/>
        </a:ln>
      </dgm:spPr>
      <dgm:t>
        <a:bodyPr/>
        <a:lstStyle/>
        <a:p>
          <a:r>
            <a:rPr lang="en-US" dirty="0" smtClean="0">
              <a:solidFill>
                <a:schemeClr val="accent1"/>
              </a:solidFill>
            </a:rPr>
            <a:t>Formative</a:t>
          </a:r>
          <a:endParaRPr lang="en-US" dirty="0">
            <a:solidFill>
              <a:schemeClr val="accent1"/>
            </a:solidFill>
          </a:endParaRPr>
        </a:p>
      </dgm:t>
    </dgm:pt>
    <dgm:pt modelId="{C33E616F-EF07-A244-AFDB-CFD3AEB226F9}" type="parTrans" cxnId="{F5158FA8-F97F-0449-A01D-D0730100BD69}">
      <dgm:prSet/>
      <dgm:spPr/>
      <dgm:t>
        <a:bodyPr/>
        <a:lstStyle/>
        <a:p>
          <a:endParaRPr lang="en-US"/>
        </a:p>
      </dgm:t>
    </dgm:pt>
    <dgm:pt modelId="{35801548-9D32-5D4B-8F99-A428A20D24D0}" type="sibTrans" cxnId="{F5158FA8-F97F-0449-A01D-D0730100BD69}">
      <dgm:prSet/>
      <dgm:spPr/>
      <dgm:t>
        <a:bodyPr/>
        <a:lstStyle/>
        <a:p>
          <a:endParaRPr lang="en-US"/>
        </a:p>
      </dgm:t>
    </dgm:pt>
    <dgm:pt modelId="{1ED739A7-812A-BA43-9896-EC8AA9BA57D1}">
      <dgm:prSet phldrT="[Text]"/>
      <dgm:spPr>
        <a:solidFill>
          <a:srgbClr val="9FC400">
            <a:alpha val="90000"/>
          </a:srgbClr>
        </a:solidFill>
        <a:ln>
          <a:noFill/>
        </a:ln>
      </dgm:spPr>
      <dgm:t>
        <a:bodyPr/>
        <a:lstStyle/>
        <a:p>
          <a:r>
            <a:rPr lang="en-US" dirty="0" smtClean="0"/>
            <a:t>Universal Screening</a:t>
          </a:r>
          <a:endParaRPr lang="en-US" dirty="0"/>
        </a:p>
      </dgm:t>
    </dgm:pt>
    <dgm:pt modelId="{CC7AD707-4563-CA4E-9B58-7CD09D42C289}" type="parTrans" cxnId="{6BABB0D9-6FC8-4549-A403-168FC144FF94}">
      <dgm:prSet/>
      <dgm:spPr/>
      <dgm:t>
        <a:bodyPr/>
        <a:lstStyle/>
        <a:p>
          <a:endParaRPr lang="en-US"/>
        </a:p>
      </dgm:t>
    </dgm:pt>
    <dgm:pt modelId="{099498E1-37AC-0144-B76D-CBC99C2A54CF}" type="sibTrans" cxnId="{6BABB0D9-6FC8-4549-A403-168FC144FF94}">
      <dgm:prSet/>
      <dgm:spPr/>
      <dgm:t>
        <a:bodyPr/>
        <a:lstStyle/>
        <a:p>
          <a:endParaRPr lang="en-US"/>
        </a:p>
      </dgm:t>
    </dgm:pt>
    <dgm:pt modelId="{73749BEC-C734-874F-AA46-38473C72E1B3}">
      <dgm:prSet phldrT="[Text]"/>
      <dgm:spPr>
        <a:solidFill>
          <a:srgbClr val="9FC400">
            <a:alpha val="90000"/>
          </a:srgbClr>
        </a:solidFill>
        <a:ln>
          <a:noFill/>
        </a:ln>
      </dgm:spPr>
      <dgm:t>
        <a:bodyPr/>
        <a:lstStyle/>
        <a:p>
          <a:r>
            <a:rPr lang="en-US" dirty="0" smtClean="0"/>
            <a:t>Progress-Monitoring</a:t>
          </a:r>
          <a:endParaRPr lang="en-US" dirty="0"/>
        </a:p>
      </dgm:t>
    </dgm:pt>
    <dgm:pt modelId="{3FDD51D5-519D-C54F-A6AA-556BA30781CC}" type="parTrans" cxnId="{EB71DF19-26A9-6149-8046-D6E839628C37}">
      <dgm:prSet/>
      <dgm:spPr/>
      <dgm:t>
        <a:bodyPr/>
        <a:lstStyle/>
        <a:p>
          <a:endParaRPr lang="en-US"/>
        </a:p>
      </dgm:t>
    </dgm:pt>
    <dgm:pt modelId="{32DFFDD6-FC8F-A442-9B27-6F9AF0BE989C}" type="sibTrans" cxnId="{EB71DF19-26A9-6149-8046-D6E839628C37}">
      <dgm:prSet/>
      <dgm:spPr/>
      <dgm:t>
        <a:bodyPr/>
        <a:lstStyle/>
        <a:p>
          <a:endParaRPr lang="en-US"/>
        </a:p>
      </dgm:t>
    </dgm:pt>
    <dgm:pt modelId="{D0B97A8A-458F-DF46-89E1-E81BED25CC71}">
      <dgm:prSet phldrT="[Text]"/>
      <dgm:spPr>
        <a:solidFill>
          <a:srgbClr val="9FC400">
            <a:alpha val="90000"/>
          </a:srgbClr>
        </a:solidFill>
        <a:ln>
          <a:noFill/>
        </a:ln>
      </dgm:spPr>
      <dgm:t>
        <a:bodyPr/>
        <a:lstStyle/>
        <a:p>
          <a:r>
            <a:rPr lang="en-US" dirty="0" smtClean="0"/>
            <a:t>Diagnostic</a:t>
          </a:r>
          <a:endParaRPr lang="en-US" dirty="0"/>
        </a:p>
      </dgm:t>
    </dgm:pt>
    <dgm:pt modelId="{A8CC5B89-CADA-3B40-A84A-DD9DAE542CA2}" type="parTrans" cxnId="{E131EB66-EF1B-E546-9C90-277517347DF5}">
      <dgm:prSet/>
      <dgm:spPr/>
      <dgm:t>
        <a:bodyPr/>
        <a:lstStyle/>
        <a:p>
          <a:endParaRPr lang="en-US"/>
        </a:p>
      </dgm:t>
    </dgm:pt>
    <dgm:pt modelId="{6B86F531-D4E8-994F-AF76-801B2E10BA2C}" type="sibTrans" cxnId="{E131EB66-EF1B-E546-9C90-277517347DF5}">
      <dgm:prSet/>
      <dgm:spPr/>
      <dgm:t>
        <a:bodyPr/>
        <a:lstStyle/>
        <a:p>
          <a:endParaRPr lang="en-US"/>
        </a:p>
      </dgm:t>
    </dgm:pt>
    <dgm:pt modelId="{4421A96E-A8DD-6D43-BF99-96A3BF738E26}" type="pres">
      <dgm:prSet presAssocID="{AA961B25-CCA3-7C49-899A-F038E5F66753}" presName="diagram" presStyleCnt="0">
        <dgm:presLayoutVars>
          <dgm:chPref val="1"/>
          <dgm:dir/>
          <dgm:animOne val="branch"/>
          <dgm:animLvl val="lvl"/>
          <dgm:resizeHandles/>
        </dgm:presLayoutVars>
      </dgm:prSet>
      <dgm:spPr/>
      <dgm:t>
        <a:bodyPr/>
        <a:lstStyle/>
        <a:p>
          <a:endParaRPr lang="en-US"/>
        </a:p>
      </dgm:t>
    </dgm:pt>
    <dgm:pt modelId="{AFDBA575-1AC6-BB4B-9B43-7B24F7C6A567}" type="pres">
      <dgm:prSet presAssocID="{0F3AC668-F171-9049-97AC-674F56DFEAB7}" presName="root" presStyleCnt="0"/>
      <dgm:spPr/>
    </dgm:pt>
    <dgm:pt modelId="{EA52275E-BC33-C144-AD41-C74010FAEEC6}" type="pres">
      <dgm:prSet presAssocID="{0F3AC668-F171-9049-97AC-674F56DFEAB7}" presName="rootComposite" presStyleCnt="0"/>
      <dgm:spPr/>
    </dgm:pt>
    <dgm:pt modelId="{465016EB-946C-CA49-B89F-2E76E6CE33F6}" type="pres">
      <dgm:prSet presAssocID="{0F3AC668-F171-9049-97AC-674F56DFEAB7}" presName="rootText" presStyleLbl="node1" presStyleIdx="0" presStyleCnt="1" custLinFactNeighborX="-75953" custLinFactNeighborY="-11447"/>
      <dgm:spPr/>
      <dgm:t>
        <a:bodyPr/>
        <a:lstStyle/>
        <a:p>
          <a:endParaRPr lang="en-US"/>
        </a:p>
      </dgm:t>
    </dgm:pt>
    <dgm:pt modelId="{1CDAA4D5-C712-5C4D-A1E4-B7E3946B0BF7}" type="pres">
      <dgm:prSet presAssocID="{0F3AC668-F171-9049-97AC-674F56DFEAB7}" presName="rootConnector" presStyleLbl="node1" presStyleIdx="0" presStyleCnt="1"/>
      <dgm:spPr/>
      <dgm:t>
        <a:bodyPr/>
        <a:lstStyle/>
        <a:p>
          <a:endParaRPr lang="en-US"/>
        </a:p>
      </dgm:t>
    </dgm:pt>
    <dgm:pt modelId="{7F41570A-090C-5D41-8AB7-B6937CFEA6D5}" type="pres">
      <dgm:prSet presAssocID="{0F3AC668-F171-9049-97AC-674F56DFEAB7}" presName="childShape" presStyleCnt="0"/>
      <dgm:spPr/>
    </dgm:pt>
    <dgm:pt modelId="{BD39BE4B-9698-B149-B1B8-6C710096E877}" type="pres">
      <dgm:prSet presAssocID="{CC7AD707-4563-CA4E-9B58-7CD09D42C289}" presName="Name13" presStyleLbl="parChTrans1D2" presStyleIdx="0" presStyleCnt="3"/>
      <dgm:spPr/>
      <dgm:t>
        <a:bodyPr/>
        <a:lstStyle/>
        <a:p>
          <a:endParaRPr lang="en-US"/>
        </a:p>
      </dgm:t>
    </dgm:pt>
    <dgm:pt modelId="{A9F53E90-9B40-6D40-86D9-9D807FB8EAE8}" type="pres">
      <dgm:prSet presAssocID="{1ED739A7-812A-BA43-9896-EC8AA9BA57D1}" presName="childText" presStyleLbl="bgAcc1" presStyleIdx="0" presStyleCnt="3" custLinFactNeighborX="-39735" custLinFactNeighborY="-13547">
        <dgm:presLayoutVars>
          <dgm:bulletEnabled val="1"/>
        </dgm:presLayoutVars>
      </dgm:prSet>
      <dgm:spPr/>
      <dgm:t>
        <a:bodyPr/>
        <a:lstStyle/>
        <a:p>
          <a:endParaRPr lang="en-US"/>
        </a:p>
      </dgm:t>
    </dgm:pt>
    <dgm:pt modelId="{95079318-83EB-5045-8574-3762CB44490D}" type="pres">
      <dgm:prSet presAssocID="{3FDD51D5-519D-C54F-A6AA-556BA30781CC}" presName="Name13" presStyleLbl="parChTrans1D2" presStyleIdx="1" presStyleCnt="3"/>
      <dgm:spPr/>
      <dgm:t>
        <a:bodyPr/>
        <a:lstStyle/>
        <a:p>
          <a:endParaRPr lang="en-US"/>
        </a:p>
      </dgm:t>
    </dgm:pt>
    <dgm:pt modelId="{A2EA4A26-6680-444E-89F9-AE065E0FA16B}" type="pres">
      <dgm:prSet presAssocID="{73749BEC-C734-874F-AA46-38473C72E1B3}" presName="childText" presStyleLbl="bgAcc1" presStyleIdx="1" presStyleCnt="3" custLinFactNeighborX="-10030" custLinFactNeighborY="-5465">
        <dgm:presLayoutVars>
          <dgm:bulletEnabled val="1"/>
        </dgm:presLayoutVars>
      </dgm:prSet>
      <dgm:spPr/>
      <dgm:t>
        <a:bodyPr/>
        <a:lstStyle/>
        <a:p>
          <a:endParaRPr lang="en-US"/>
        </a:p>
      </dgm:t>
    </dgm:pt>
    <dgm:pt modelId="{301E58AD-A271-A846-A814-25C4D6DB250F}" type="pres">
      <dgm:prSet presAssocID="{A8CC5B89-CADA-3B40-A84A-DD9DAE542CA2}" presName="Name13" presStyleLbl="parChTrans1D2" presStyleIdx="2" presStyleCnt="3"/>
      <dgm:spPr/>
      <dgm:t>
        <a:bodyPr/>
        <a:lstStyle/>
        <a:p>
          <a:endParaRPr lang="en-US"/>
        </a:p>
      </dgm:t>
    </dgm:pt>
    <dgm:pt modelId="{3F3701E7-2E69-B648-93A2-1A63A0A96D2C}" type="pres">
      <dgm:prSet presAssocID="{D0B97A8A-458F-DF46-89E1-E81BED25CC71}" presName="childText" presStyleLbl="bgAcc1" presStyleIdx="2" presStyleCnt="3" custLinFactNeighborX="31559" custLinFactNeighborY="-23429">
        <dgm:presLayoutVars>
          <dgm:bulletEnabled val="1"/>
        </dgm:presLayoutVars>
      </dgm:prSet>
      <dgm:spPr/>
      <dgm:t>
        <a:bodyPr/>
        <a:lstStyle/>
        <a:p>
          <a:endParaRPr lang="en-US"/>
        </a:p>
      </dgm:t>
    </dgm:pt>
  </dgm:ptLst>
  <dgm:cxnLst>
    <dgm:cxn modelId="{EB71DF19-26A9-6149-8046-D6E839628C37}" srcId="{0F3AC668-F171-9049-97AC-674F56DFEAB7}" destId="{73749BEC-C734-874F-AA46-38473C72E1B3}" srcOrd="1" destOrd="0" parTransId="{3FDD51D5-519D-C54F-A6AA-556BA30781CC}" sibTransId="{32DFFDD6-FC8F-A442-9B27-6F9AF0BE989C}"/>
    <dgm:cxn modelId="{B1998DBB-459A-41C3-A306-1D08EB0FD47B}" type="presOf" srcId="{0F3AC668-F171-9049-97AC-674F56DFEAB7}" destId="{465016EB-946C-CA49-B89F-2E76E6CE33F6}" srcOrd="0" destOrd="0" presId="urn:microsoft.com/office/officeart/2005/8/layout/hierarchy3"/>
    <dgm:cxn modelId="{E131EB66-EF1B-E546-9C90-277517347DF5}" srcId="{0F3AC668-F171-9049-97AC-674F56DFEAB7}" destId="{D0B97A8A-458F-DF46-89E1-E81BED25CC71}" srcOrd="2" destOrd="0" parTransId="{A8CC5B89-CADA-3B40-A84A-DD9DAE542CA2}" sibTransId="{6B86F531-D4E8-994F-AF76-801B2E10BA2C}"/>
    <dgm:cxn modelId="{1421898A-6573-4435-B33D-38FA60239542}" type="presOf" srcId="{0F3AC668-F171-9049-97AC-674F56DFEAB7}" destId="{1CDAA4D5-C712-5C4D-A1E4-B7E3946B0BF7}" srcOrd="1" destOrd="0" presId="urn:microsoft.com/office/officeart/2005/8/layout/hierarchy3"/>
    <dgm:cxn modelId="{4F9FFE09-7068-4218-B0A3-4BAC464B437C}" type="presOf" srcId="{CC7AD707-4563-CA4E-9B58-7CD09D42C289}" destId="{BD39BE4B-9698-B149-B1B8-6C710096E877}" srcOrd="0" destOrd="0" presId="urn:microsoft.com/office/officeart/2005/8/layout/hierarchy3"/>
    <dgm:cxn modelId="{02E05989-52C5-47FF-BE30-68298FE9CF70}" type="presOf" srcId="{73749BEC-C734-874F-AA46-38473C72E1B3}" destId="{A2EA4A26-6680-444E-89F9-AE065E0FA16B}" srcOrd="0" destOrd="0" presId="urn:microsoft.com/office/officeart/2005/8/layout/hierarchy3"/>
    <dgm:cxn modelId="{7083EBDD-D8F1-457D-A21D-319F89368D1A}" type="presOf" srcId="{3FDD51D5-519D-C54F-A6AA-556BA30781CC}" destId="{95079318-83EB-5045-8574-3762CB44490D}" srcOrd="0" destOrd="0" presId="urn:microsoft.com/office/officeart/2005/8/layout/hierarchy3"/>
    <dgm:cxn modelId="{F5158FA8-F97F-0449-A01D-D0730100BD69}" srcId="{AA961B25-CCA3-7C49-899A-F038E5F66753}" destId="{0F3AC668-F171-9049-97AC-674F56DFEAB7}" srcOrd="0" destOrd="0" parTransId="{C33E616F-EF07-A244-AFDB-CFD3AEB226F9}" sibTransId="{35801548-9D32-5D4B-8F99-A428A20D24D0}"/>
    <dgm:cxn modelId="{CFE7FFCA-02D4-4921-A29F-C78C46EC2CE3}" type="presOf" srcId="{1ED739A7-812A-BA43-9896-EC8AA9BA57D1}" destId="{A9F53E90-9B40-6D40-86D9-9D807FB8EAE8}" srcOrd="0" destOrd="0" presId="urn:microsoft.com/office/officeart/2005/8/layout/hierarchy3"/>
    <dgm:cxn modelId="{6BABB0D9-6FC8-4549-A403-168FC144FF94}" srcId="{0F3AC668-F171-9049-97AC-674F56DFEAB7}" destId="{1ED739A7-812A-BA43-9896-EC8AA9BA57D1}" srcOrd="0" destOrd="0" parTransId="{CC7AD707-4563-CA4E-9B58-7CD09D42C289}" sibTransId="{099498E1-37AC-0144-B76D-CBC99C2A54CF}"/>
    <dgm:cxn modelId="{72AB1D9A-6A9B-4E13-89D1-6885B81AB1FC}" type="presOf" srcId="{AA961B25-CCA3-7C49-899A-F038E5F66753}" destId="{4421A96E-A8DD-6D43-BF99-96A3BF738E26}" srcOrd="0" destOrd="0" presId="urn:microsoft.com/office/officeart/2005/8/layout/hierarchy3"/>
    <dgm:cxn modelId="{81A70DAC-D5D7-46C2-831E-7AB000BB0C99}" type="presOf" srcId="{D0B97A8A-458F-DF46-89E1-E81BED25CC71}" destId="{3F3701E7-2E69-B648-93A2-1A63A0A96D2C}" srcOrd="0" destOrd="0" presId="urn:microsoft.com/office/officeart/2005/8/layout/hierarchy3"/>
    <dgm:cxn modelId="{05850E5D-9584-4FA4-9073-91BD22521B69}" type="presOf" srcId="{A8CC5B89-CADA-3B40-A84A-DD9DAE542CA2}" destId="{301E58AD-A271-A846-A814-25C4D6DB250F}" srcOrd="0" destOrd="0" presId="urn:microsoft.com/office/officeart/2005/8/layout/hierarchy3"/>
    <dgm:cxn modelId="{325D23BC-7C9D-4F95-B944-FF1E1E772B0D}" type="presParOf" srcId="{4421A96E-A8DD-6D43-BF99-96A3BF738E26}" destId="{AFDBA575-1AC6-BB4B-9B43-7B24F7C6A567}" srcOrd="0" destOrd="0" presId="urn:microsoft.com/office/officeart/2005/8/layout/hierarchy3"/>
    <dgm:cxn modelId="{8BFE5893-DDD4-48DA-A62F-445448801481}" type="presParOf" srcId="{AFDBA575-1AC6-BB4B-9B43-7B24F7C6A567}" destId="{EA52275E-BC33-C144-AD41-C74010FAEEC6}" srcOrd="0" destOrd="0" presId="urn:microsoft.com/office/officeart/2005/8/layout/hierarchy3"/>
    <dgm:cxn modelId="{4AF6E2B4-1578-4758-A730-006DFDD17BAA}" type="presParOf" srcId="{EA52275E-BC33-C144-AD41-C74010FAEEC6}" destId="{465016EB-946C-CA49-B89F-2E76E6CE33F6}" srcOrd="0" destOrd="0" presId="urn:microsoft.com/office/officeart/2005/8/layout/hierarchy3"/>
    <dgm:cxn modelId="{F44E0332-3675-4588-A8CA-2877A30D500D}" type="presParOf" srcId="{EA52275E-BC33-C144-AD41-C74010FAEEC6}" destId="{1CDAA4D5-C712-5C4D-A1E4-B7E3946B0BF7}" srcOrd="1" destOrd="0" presId="urn:microsoft.com/office/officeart/2005/8/layout/hierarchy3"/>
    <dgm:cxn modelId="{FC990DD6-6D1F-43F6-B79B-8D47F5C19A2B}" type="presParOf" srcId="{AFDBA575-1AC6-BB4B-9B43-7B24F7C6A567}" destId="{7F41570A-090C-5D41-8AB7-B6937CFEA6D5}" srcOrd="1" destOrd="0" presId="urn:microsoft.com/office/officeart/2005/8/layout/hierarchy3"/>
    <dgm:cxn modelId="{8ADF2F4C-1C17-4C79-8D7D-3390ABA6C460}" type="presParOf" srcId="{7F41570A-090C-5D41-8AB7-B6937CFEA6D5}" destId="{BD39BE4B-9698-B149-B1B8-6C710096E877}" srcOrd="0" destOrd="0" presId="urn:microsoft.com/office/officeart/2005/8/layout/hierarchy3"/>
    <dgm:cxn modelId="{218CEB89-E572-4436-8E1F-6B92DC58FB15}" type="presParOf" srcId="{7F41570A-090C-5D41-8AB7-B6937CFEA6D5}" destId="{A9F53E90-9B40-6D40-86D9-9D807FB8EAE8}" srcOrd="1" destOrd="0" presId="urn:microsoft.com/office/officeart/2005/8/layout/hierarchy3"/>
    <dgm:cxn modelId="{9653A71C-8D81-48C9-8EB1-796C2A2ED3C7}" type="presParOf" srcId="{7F41570A-090C-5D41-8AB7-B6937CFEA6D5}" destId="{95079318-83EB-5045-8574-3762CB44490D}" srcOrd="2" destOrd="0" presId="urn:microsoft.com/office/officeart/2005/8/layout/hierarchy3"/>
    <dgm:cxn modelId="{9363480A-F7C4-426B-AFDD-6F40B7429C6C}" type="presParOf" srcId="{7F41570A-090C-5D41-8AB7-B6937CFEA6D5}" destId="{A2EA4A26-6680-444E-89F9-AE065E0FA16B}" srcOrd="3" destOrd="0" presId="urn:microsoft.com/office/officeart/2005/8/layout/hierarchy3"/>
    <dgm:cxn modelId="{C8E8E4E2-A141-4C4C-8FFE-8193AAE0FE26}" type="presParOf" srcId="{7F41570A-090C-5D41-8AB7-B6937CFEA6D5}" destId="{301E58AD-A271-A846-A814-25C4D6DB250F}" srcOrd="4" destOrd="0" presId="urn:microsoft.com/office/officeart/2005/8/layout/hierarchy3"/>
    <dgm:cxn modelId="{F51210B9-79F1-4CC8-BA31-68C3F9CDCBA9}" type="presParOf" srcId="{7F41570A-090C-5D41-8AB7-B6937CFEA6D5}" destId="{3F3701E7-2E69-B648-93A2-1A63A0A96D2C}"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A961B25-CCA3-7C49-899A-F038E5F66753}" type="doc">
      <dgm:prSet loTypeId="urn:microsoft.com/office/officeart/2005/8/layout/hierarchy3" loCatId="" qsTypeId="urn:microsoft.com/office/officeart/2005/8/quickstyle/simple1" qsCatId="simple" csTypeId="urn:microsoft.com/office/officeart/2005/8/colors/accent0_1" csCatId="mainScheme" phldr="1"/>
      <dgm:spPr/>
      <dgm:t>
        <a:bodyPr/>
        <a:lstStyle/>
        <a:p>
          <a:endParaRPr lang="en-US"/>
        </a:p>
      </dgm:t>
    </dgm:pt>
    <dgm:pt modelId="{0F3AC668-F171-9049-97AC-674F56DFEAB7}">
      <dgm:prSet phldrT="[Text]"/>
      <dgm:spPr>
        <a:solidFill>
          <a:srgbClr val="FF6600"/>
        </a:solidFill>
        <a:ln>
          <a:noFill/>
        </a:ln>
      </dgm:spPr>
      <dgm:t>
        <a:bodyPr/>
        <a:lstStyle/>
        <a:p>
          <a:r>
            <a:rPr lang="en-US" dirty="0" smtClean="0">
              <a:solidFill>
                <a:schemeClr val="accent1"/>
              </a:solidFill>
            </a:rPr>
            <a:t>Formative</a:t>
          </a:r>
          <a:endParaRPr lang="en-US" dirty="0">
            <a:solidFill>
              <a:schemeClr val="accent1"/>
            </a:solidFill>
          </a:endParaRPr>
        </a:p>
      </dgm:t>
    </dgm:pt>
    <dgm:pt modelId="{C33E616F-EF07-A244-AFDB-CFD3AEB226F9}" type="parTrans" cxnId="{F5158FA8-F97F-0449-A01D-D0730100BD69}">
      <dgm:prSet/>
      <dgm:spPr/>
      <dgm:t>
        <a:bodyPr/>
        <a:lstStyle/>
        <a:p>
          <a:endParaRPr lang="en-US"/>
        </a:p>
      </dgm:t>
    </dgm:pt>
    <dgm:pt modelId="{35801548-9D32-5D4B-8F99-A428A20D24D0}" type="sibTrans" cxnId="{F5158FA8-F97F-0449-A01D-D0730100BD69}">
      <dgm:prSet/>
      <dgm:spPr/>
      <dgm:t>
        <a:bodyPr/>
        <a:lstStyle/>
        <a:p>
          <a:endParaRPr lang="en-US"/>
        </a:p>
      </dgm:t>
    </dgm:pt>
    <dgm:pt modelId="{1ED739A7-812A-BA43-9896-EC8AA9BA57D1}">
      <dgm:prSet phldrT="[Text]"/>
      <dgm:spPr>
        <a:solidFill>
          <a:srgbClr val="9FC400">
            <a:alpha val="90000"/>
          </a:srgbClr>
        </a:solidFill>
        <a:ln>
          <a:noFill/>
        </a:ln>
      </dgm:spPr>
      <dgm:t>
        <a:bodyPr/>
        <a:lstStyle/>
        <a:p>
          <a:r>
            <a:rPr lang="en-US" dirty="0" smtClean="0"/>
            <a:t>Universal Screening</a:t>
          </a:r>
          <a:endParaRPr lang="en-US" dirty="0"/>
        </a:p>
      </dgm:t>
    </dgm:pt>
    <dgm:pt modelId="{CC7AD707-4563-CA4E-9B58-7CD09D42C289}" type="parTrans" cxnId="{6BABB0D9-6FC8-4549-A403-168FC144FF94}">
      <dgm:prSet/>
      <dgm:spPr/>
      <dgm:t>
        <a:bodyPr/>
        <a:lstStyle/>
        <a:p>
          <a:endParaRPr lang="en-US"/>
        </a:p>
      </dgm:t>
    </dgm:pt>
    <dgm:pt modelId="{099498E1-37AC-0144-B76D-CBC99C2A54CF}" type="sibTrans" cxnId="{6BABB0D9-6FC8-4549-A403-168FC144FF94}">
      <dgm:prSet/>
      <dgm:spPr/>
      <dgm:t>
        <a:bodyPr/>
        <a:lstStyle/>
        <a:p>
          <a:endParaRPr lang="en-US"/>
        </a:p>
      </dgm:t>
    </dgm:pt>
    <dgm:pt modelId="{73749BEC-C734-874F-AA46-38473C72E1B3}">
      <dgm:prSet phldrT="[Text]"/>
      <dgm:spPr>
        <a:solidFill>
          <a:srgbClr val="9FC400">
            <a:alpha val="90000"/>
          </a:srgbClr>
        </a:solidFill>
        <a:ln>
          <a:noFill/>
        </a:ln>
      </dgm:spPr>
      <dgm:t>
        <a:bodyPr/>
        <a:lstStyle/>
        <a:p>
          <a:r>
            <a:rPr lang="en-US" dirty="0" smtClean="0"/>
            <a:t>Progress-Monitoring</a:t>
          </a:r>
          <a:endParaRPr lang="en-US" dirty="0"/>
        </a:p>
      </dgm:t>
    </dgm:pt>
    <dgm:pt modelId="{3FDD51D5-519D-C54F-A6AA-556BA30781CC}" type="parTrans" cxnId="{EB71DF19-26A9-6149-8046-D6E839628C37}">
      <dgm:prSet/>
      <dgm:spPr/>
      <dgm:t>
        <a:bodyPr/>
        <a:lstStyle/>
        <a:p>
          <a:endParaRPr lang="en-US"/>
        </a:p>
      </dgm:t>
    </dgm:pt>
    <dgm:pt modelId="{32DFFDD6-FC8F-A442-9B27-6F9AF0BE989C}" type="sibTrans" cxnId="{EB71DF19-26A9-6149-8046-D6E839628C37}">
      <dgm:prSet/>
      <dgm:spPr/>
      <dgm:t>
        <a:bodyPr/>
        <a:lstStyle/>
        <a:p>
          <a:endParaRPr lang="en-US"/>
        </a:p>
      </dgm:t>
    </dgm:pt>
    <dgm:pt modelId="{D0B97A8A-458F-DF46-89E1-E81BED25CC71}">
      <dgm:prSet phldrT="[Text]"/>
      <dgm:spPr>
        <a:solidFill>
          <a:srgbClr val="9FC400">
            <a:alpha val="90000"/>
          </a:srgbClr>
        </a:solidFill>
        <a:ln>
          <a:noFill/>
        </a:ln>
      </dgm:spPr>
      <dgm:t>
        <a:bodyPr/>
        <a:lstStyle/>
        <a:p>
          <a:r>
            <a:rPr lang="en-US" dirty="0" smtClean="0"/>
            <a:t>Diagnostic</a:t>
          </a:r>
          <a:endParaRPr lang="en-US" dirty="0"/>
        </a:p>
      </dgm:t>
    </dgm:pt>
    <dgm:pt modelId="{A8CC5B89-CADA-3B40-A84A-DD9DAE542CA2}" type="parTrans" cxnId="{E131EB66-EF1B-E546-9C90-277517347DF5}">
      <dgm:prSet/>
      <dgm:spPr/>
      <dgm:t>
        <a:bodyPr/>
        <a:lstStyle/>
        <a:p>
          <a:endParaRPr lang="en-US"/>
        </a:p>
      </dgm:t>
    </dgm:pt>
    <dgm:pt modelId="{6B86F531-D4E8-994F-AF76-801B2E10BA2C}" type="sibTrans" cxnId="{E131EB66-EF1B-E546-9C90-277517347DF5}">
      <dgm:prSet/>
      <dgm:spPr/>
      <dgm:t>
        <a:bodyPr/>
        <a:lstStyle/>
        <a:p>
          <a:endParaRPr lang="en-US"/>
        </a:p>
      </dgm:t>
    </dgm:pt>
    <dgm:pt modelId="{4421A96E-A8DD-6D43-BF99-96A3BF738E26}" type="pres">
      <dgm:prSet presAssocID="{AA961B25-CCA3-7C49-899A-F038E5F66753}" presName="diagram" presStyleCnt="0">
        <dgm:presLayoutVars>
          <dgm:chPref val="1"/>
          <dgm:dir/>
          <dgm:animOne val="branch"/>
          <dgm:animLvl val="lvl"/>
          <dgm:resizeHandles/>
        </dgm:presLayoutVars>
      </dgm:prSet>
      <dgm:spPr/>
      <dgm:t>
        <a:bodyPr/>
        <a:lstStyle/>
        <a:p>
          <a:endParaRPr lang="en-US"/>
        </a:p>
      </dgm:t>
    </dgm:pt>
    <dgm:pt modelId="{AFDBA575-1AC6-BB4B-9B43-7B24F7C6A567}" type="pres">
      <dgm:prSet presAssocID="{0F3AC668-F171-9049-97AC-674F56DFEAB7}" presName="root" presStyleCnt="0"/>
      <dgm:spPr/>
    </dgm:pt>
    <dgm:pt modelId="{EA52275E-BC33-C144-AD41-C74010FAEEC6}" type="pres">
      <dgm:prSet presAssocID="{0F3AC668-F171-9049-97AC-674F56DFEAB7}" presName="rootComposite" presStyleCnt="0"/>
      <dgm:spPr/>
    </dgm:pt>
    <dgm:pt modelId="{465016EB-946C-CA49-B89F-2E76E6CE33F6}" type="pres">
      <dgm:prSet presAssocID="{0F3AC668-F171-9049-97AC-674F56DFEAB7}" presName="rootText" presStyleLbl="node1" presStyleIdx="0" presStyleCnt="1" custLinFactNeighborX="-75953" custLinFactNeighborY="-11447"/>
      <dgm:spPr/>
      <dgm:t>
        <a:bodyPr/>
        <a:lstStyle/>
        <a:p>
          <a:endParaRPr lang="en-US"/>
        </a:p>
      </dgm:t>
    </dgm:pt>
    <dgm:pt modelId="{1CDAA4D5-C712-5C4D-A1E4-B7E3946B0BF7}" type="pres">
      <dgm:prSet presAssocID="{0F3AC668-F171-9049-97AC-674F56DFEAB7}" presName="rootConnector" presStyleLbl="node1" presStyleIdx="0" presStyleCnt="1"/>
      <dgm:spPr/>
      <dgm:t>
        <a:bodyPr/>
        <a:lstStyle/>
        <a:p>
          <a:endParaRPr lang="en-US"/>
        </a:p>
      </dgm:t>
    </dgm:pt>
    <dgm:pt modelId="{7F41570A-090C-5D41-8AB7-B6937CFEA6D5}" type="pres">
      <dgm:prSet presAssocID="{0F3AC668-F171-9049-97AC-674F56DFEAB7}" presName="childShape" presStyleCnt="0"/>
      <dgm:spPr/>
    </dgm:pt>
    <dgm:pt modelId="{BD39BE4B-9698-B149-B1B8-6C710096E877}" type="pres">
      <dgm:prSet presAssocID="{CC7AD707-4563-CA4E-9B58-7CD09D42C289}" presName="Name13" presStyleLbl="parChTrans1D2" presStyleIdx="0" presStyleCnt="3"/>
      <dgm:spPr/>
      <dgm:t>
        <a:bodyPr/>
        <a:lstStyle/>
        <a:p>
          <a:endParaRPr lang="en-US"/>
        </a:p>
      </dgm:t>
    </dgm:pt>
    <dgm:pt modelId="{A9F53E90-9B40-6D40-86D9-9D807FB8EAE8}" type="pres">
      <dgm:prSet presAssocID="{1ED739A7-812A-BA43-9896-EC8AA9BA57D1}" presName="childText" presStyleLbl="bgAcc1" presStyleIdx="0" presStyleCnt="3" custLinFactNeighborX="-39735" custLinFactNeighborY="-13547">
        <dgm:presLayoutVars>
          <dgm:bulletEnabled val="1"/>
        </dgm:presLayoutVars>
      </dgm:prSet>
      <dgm:spPr/>
      <dgm:t>
        <a:bodyPr/>
        <a:lstStyle/>
        <a:p>
          <a:endParaRPr lang="en-US"/>
        </a:p>
      </dgm:t>
    </dgm:pt>
    <dgm:pt modelId="{95079318-83EB-5045-8574-3762CB44490D}" type="pres">
      <dgm:prSet presAssocID="{3FDD51D5-519D-C54F-A6AA-556BA30781CC}" presName="Name13" presStyleLbl="parChTrans1D2" presStyleIdx="1" presStyleCnt="3"/>
      <dgm:spPr/>
      <dgm:t>
        <a:bodyPr/>
        <a:lstStyle/>
        <a:p>
          <a:endParaRPr lang="en-US"/>
        </a:p>
      </dgm:t>
    </dgm:pt>
    <dgm:pt modelId="{A2EA4A26-6680-444E-89F9-AE065E0FA16B}" type="pres">
      <dgm:prSet presAssocID="{73749BEC-C734-874F-AA46-38473C72E1B3}" presName="childText" presStyleLbl="bgAcc1" presStyleIdx="1" presStyleCnt="3" custLinFactNeighborX="-10030" custLinFactNeighborY="-5465">
        <dgm:presLayoutVars>
          <dgm:bulletEnabled val="1"/>
        </dgm:presLayoutVars>
      </dgm:prSet>
      <dgm:spPr/>
      <dgm:t>
        <a:bodyPr/>
        <a:lstStyle/>
        <a:p>
          <a:endParaRPr lang="en-US"/>
        </a:p>
      </dgm:t>
    </dgm:pt>
    <dgm:pt modelId="{301E58AD-A271-A846-A814-25C4D6DB250F}" type="pres">
      <dgm:prSet presAssocID="{A8CC5B89-CADA-3B40-A84A-DD9DAE542CA2}" presName="Name13" presStyleLbl="parChTrans1D2" presStyleIdx="2" presStyleCnt="3"/>
      <dgm:spPr/>
      <dgm:t>
        <a:bodyPr/>
        <a:lstStyle/>
        <a:p>
          <a:endParaRPr lang="en-US"/>
        </a:p>
      </dgm:t>
    </dgm:pt>
    <dgm:pt modelId="{3F3701E7-2E69-B648-93A2-1A63A0A96D2C}" type="pres">
      <dgm:prSet presAssocID="{D0B97A8A-458F-DF46-89E1-E81BED25CC71}" presName="childText" presStyleLbl="bgAcc1" presStyleIdx="2" presStyleCnt="3" custLinFactNeighborX="31559" custLinFactNeighborY="-23429">
        <dgm:presLayoutVars>
          <dgm:bulletEnabled val="1"/>
        </dgm:presLayoutVars>
      </dgm:prSet>
      <dgm:spPr/>
      <dgm:t>
        <a:bodyPr/>
        <a:lstStyle/>
        <a:p>
          <a:endParaRPr lang="en-US"/>
        </a:p>
      </dgm:t>
    </dgm:pt>
  </dgm:ptLst>
  <dgm:cxnLst>
    <dgm:cxn modelId="{EB71DF19-26A9-6149-8046-D6E839628C37}" srcId="{0F3AC668-F171-9049-97AC-674F56DFEAB7}" destId="{73749BEC-C734-874F-AA46-38473C72E1B3}" srcOrd="1" destOrd="0" parTransId="{3FDD51D5-519D-C54F-A6AA-556BA30781CC}" sibTransId="{32DFFDD6-FC8F-A442-9B27-6F9AF0BE989C}"/>
    <dgm:cxn modelId="{8D8FE8A5-1850-42B5-9D0E-F255B7C934B7}" type="presOf" srcId="{1ED739A7-812A-BA43-9896-EC8AA9BA57D1}" destId="{A9F53E90-9B40-6D40-86D9-9D807FB8EAE8}" srcOrd="0" destOrd="0" presId="urn:microsoft.com/office/officeart/2005/8/layout/hierarchy3"/>
    <dgm:cxn modelId="{E131EB66-EF1B-E546-9C90-277517347DF5}" srcId="{0F3AC668-F171-9049-97AC-674F56DFEAB7}" destId="{D0B97A8A-458F-DF46-89E1-E81BED25CC71}" srcOrd="2" destOrd="0" parTransId="{A8CC5B89-CADA-3B40-A84A-DD9DAE542CA2}" sibTransId="{6B86F531-D4E8-994F-AF76-801B2E10BA2C}"/>
    <dgm:cxn modelId="{B943F64D-0228-4E0E-BE34-33BD64304A86}" type="presOf" srcId="{0F3AC668-F171-9049-97AC-674F56DFEAB7}" destId="{1CDAA4D5-C712-5C4D-A1E4-B7E3946B0BF7}" srcOrd="1" destOrd="0" presId="urn:microsoft.com/office/officeart/2005/8/layout/hierarchy3"/>
    <dgm:cxn modelId="{58256682-A732-4608-A664-56DF82A5DC95}" type="presOf" srcId="{A8CC5B89-CADA-3B40-A84A-DD9DAE542CA2}" destId="{301E58AD-A271-A846-A814-25C4D6DB250F}" srcOrd="0" destOrd="0" presId="urn:microsoft.com/office/officeart/2005/8/layout/hierarchy3"/>
    <dgm:cxn modelId="{BC041703-0964-4D5E-9C00-F5BC09A32479}" type="presOf" srcId="{CC7AD707-4563-CA4E-9B58-7CD09D42C289}" destId="{BD39BE4B-9698-B149-B1B8-6C710096E877}" srcOrd="0" destOrd="0" presId="urn:microsoft.com/office/officeart/2005/8/layout/hierarchy3"/>
    <dgm:cxn modelId="{476E4195-BFA3-4717-B03B-C75952850AD8}" type="presOf" srcId="{0F3AC668-F171-9049-97AC-674F56DFEAB7}" destId="{465016EB-946C-CA49-B89F-2E76E6CE33F6}" srcOrd="0" destOrd="0" presId="urn:microsoft.com/office/officeart/2005/8/layout/hierarchy3"/>
    <dgm:cxn modelId="{EC7511BD-71F4-4E7F-A56E-48ECFEE7DB17}" type="presOf" srcId="{D0B97A8A-458F-DF46-89E1-E81BED25CC71}" destId="{3F3701E7-2E69-B648-93A2-1A63A0A96D2C}" srcOrd="0" destOrd="0" presId="urn:microsoft.com/office/officeart/2005/8/layout/hierarchy3"/>
    <dgm:cxn modelId="{27792768-44D0-47C7-81E0-2CE124197E95}" type="presOf" srcId="{73749BEC-C734-874F-AA46-38473C72E1B3}" destId="{A2EA4A26-6680-444E-89F9-AE065E0FA16B}" srcOrd="0" destOrd="0" presId="urn:microsoft.com/office/officeart/2005/8/layout/hierarchy3"/>
    <dgm:cxn modelId="{F5158FA8-F97F-0449-A01D-D0730100BD69}" srcId="{AA961B25-CCA3-7C49-899A-F038E5F66753}" destId="{0F3AC668-F171-9049-97AC-674F56DFEAB7}" srcOrd="0" destOrd="0" parTransId="{C33E616F-EF07-A244-AFDB-CFD3AEB226F9}" sibTransId="{35801548-9D32-5D4B-8F99-A428A20D24D0}"/>
    <dgm:cxn modelId="{8E86A38C-DF91-4009-BDC2-EFECCB7B03CF}" type="presOf" srcId="{3FDD51D5-519D-C54F-A6AA-556BA30781CC}" destId="{95079318-83EB-5045-8574-3762CB44490D}" srcOrd="0" destOrd="0" presId="urn:microsoft.com/office/officeart/2005/8/layout/hierarchy3"/>
    <dgm:cxn modelId="{6BABB0D9-6FC8-4549-A403-168FC144FF94}" srcId="{0F3AC668-F171-9049-97AC-674F56DFEAB7}" destId="{1ED739A7-812A-BA43-9896-EC8AA9BA57D1}" srcOrd="0" destOrd="0" parTransId="{CC7AD707-4563-CA4E-9B58-7CD09D42C289}" sibTransId="{099498E1-37AC-0144-B76D-CBC99C2A54CF}"/>
    <dgm:cxn modelId="{8BE8FBA9-03B3-4F99-ABAD-4AD5B70B045D}" type="presOf" srcId="{AA961B25-CCA3-7C49-899A-F038E5F66753}" destId="{4421A96E-A8DD-6D43-BF99-96A3BF738E26}" srcOrd="0" destOrd="0" presId="urn:microsoft.com/office/officeart/2005/8/layout/hierarchy3"/>
    <dgm:cxn modelId="{CCD698D6-912F-4604-9AA1-47F9355626A1}" type="presParOf" srcId="{4421A96E-A8DD-6D43-BF99-96A3BF738E26}" destId="{AFDBA575-1AC6-BB4B-9B43-7B24F7C6A567}" srcOrd="0" destOrd="0" presId="urn:microsoft.com/office/officeart/2005/8/layout/hierarchy3"/>
    <dgm:cxn modelId="{10F87839-FC22-406A-8931-8CA1F47B6F15}" type="presParOf" srcId="{AFDBA575-1AC6-BB4B-9B43-7B24F7C6A567}" destId="{EA52275E-BC33-C144-AD41-C74010FAEEC6}" srcOrd="0" destOrd="0" presId="urn:microsoft.com/office/officeart/2005/8/layout/hierarchy3"/>
    <dgm:cxn modelId="{63D6613C-7552-4D4F-9FDC-0F5D4776B4DA}" type="presParOf" srcId="{EA52275E-BC33-C144-AD41-C74010FAEEC6}" destId="{465016EB-946C-CA49-B89F-2E76E6CE33F6}" srcOrd="0" destOrd="0" presId="urn:microsoft.com/office/officeart/2005/8/layout/hierarchy3"/>
    <dgm:cxn modelId="{B353DA82-96BC-417B-9DE1-80547C3F4BD0}" type="presParOf" srcId="{EA52275E-BC33-C144-AD41-C74010FAEEC6}" destId="{1CDAA4D5-C712-5C4D-A1E4-B7E3946B0BF7}" srcOrd="1" destOrd="0" presId="urn:microsoft.com/office/officeart/2005/8/layout/hierarchy3"/>
    <dgm:cxn modelId="{930673D1-5165-4558-AFF6-45F05948E1D3}" type="presParOf" srcId="{AFDBA575-1AC6-BB4B-9B43-7B24F7C6A567}" destId="{7F41570A-090C-5D41-8AB7-B6937CFEA6D5}" srcOrd="1" destOrd="0" presId="urn:microsoft.com/office/officeart/2005/8/layout/hierarchy3"/>
    <dgm:cxn modelId="{D5588CBB-DAC2-4E51-8258-B60F1886E1B2}" type="presParOf" srcId="{7F41570A-090C-5D41-8AB7-B6937CFEA6D5}" destId="{BD39BE4B-9698-B149-B1B8-6C710096E877}" srcOrd="0" destOrd="0" presId="urn:microsoft.com/office/officeart/2005/8/layout/hierarchy3"/>
    <dgm:cxn modelId="{8E2F4C4C-BFFB-4AE3-B70F-6C0C426E70A9}" type="presParOf" srcId="{7F41570A-090C-5D41-8AB7-B6937CFEA6D5}" destId="{A9F53E90-9B40-6D40-86D9-9D807FB8EAE8}" srcOrd="1" destOrd="0" presId="urn:microsoft.com/office/officeart/2005/8/layout/hierarchy3"/>
    <dgm:cxn modelId="{A7AE148F-7E85-4988-8C30-B549F2FDAE1B}" type="presParOf" srcId="{7F41570A-090C-5D41-8AB7-B6937CFEA6D5}" destId="{95079318-83EB-5045-8574-3762CB44490D}" srcOrd="2" destOrd="0" presId="urn:microsoft.com/office/officeart/2005/8/layout/hierarchy3"/>
    <dgm:cxn modelId="{3ED24AA9-B24B-4301-B358-71E0AB976096}" type="presParOf" srcId="{7F41570A-090C-5D41-8AB7-B6937CFEA6D5}" destId="{A2EA4A26-6680-444E-89F9-AE065E0FA16B}" srcOrd="3" destOrd="0" presId="urn:microsoft.com/office/officeart/2005/8/layout/hierarchy3"/>
    <dgm:cxn modelId="{C6673D7E-E529-45F1-B42E-D619F63001F2}" type="presParOf" srcId="{7F41570A-090C-5D41-8AB7-B6937CFEA6D5}" destId="{301E58AD-A271-A846-A814-25C4D6DB250F}" srcOrd="4" destOrd="0" presId="urn:microsoft.com/office/officeart/2005/8/layout/hierarchy3"/>
    <dgm:cxn modelId="{8FA707BF-D0C6-4D24-8C3D-004682CCA06D}" type="presParOf" srcId="{7F41570A-090C-5D41-8AB7-B6937CFEA6D5}" destId="{3F3701E7-2E69-B648-93A2-1A63A0A96D2C}"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240F81-903E-4C20-888C-B8731110D8E7}" type="datetimeFigureOut">
              <a:rPr lang="en-US" smtClean="0"/>
              <a:t>2/20/2014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20F611-9EDD-439B-918E-4A84CAC17A48}" type="slidenum">
              <a:rPr lang="en-US" smtClean="0"/>
              <a:t>‹#›</a:t>
            </a:fld>
            <a:endParaRPr lang="en-US"/>
          </a:p>
        </p:txBody>
      </p:sp>
    </p:spTree>
    <p:extLst>
      <p:ext uri="{BB962C8B-B14F-4D97-AF65-F5344CB8AC3E}">
        <p14:creationId xmlns:p14="http://schemas.microsoft.com/office/powerpoint/2010/main" val="1920313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ebi.missouri.edu/?page_id=52"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pbis.org/common/pbisresources/presentations/8APBS_Tier2_GettingStartedWorkbook.pdf"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 pretty pictures or logos</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1</a:t>
            </a:fld>
            <a:endParaRPr lang="en-US"/>
          </a:p>
        </p:txBody>
      </p:sp>
    </p:spTree>
    <p:extLst>
      <p:ext uri="{BB962C8B-B14F-4D97-AF65-F5344CB8AC3E}">
        <p14:creationId xmlns:p14="http://schemas.microsoft.com/office/powerpoint/2010/main" val="2474794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Arial" pitchFamily="34" charset="0"/>
                <a:ea typeface="ＭＳ Ｐゴシック" pitchFamily="34" charset="-128"/>
              </a:defRPr>
            </a:lvl1pPr>
            <a:lvl2pPr marL="720884" indent="-277263" eaLnBrk="0" hangingPunct="0">
              <a:defRPr sz="2300">
                <a:solidFill>
                  <a:schemeClr val="tx1"/>
                </a:solidFill>
                <a:latin typeface="Arial" pitchFamily="34" charset="0"/>
                <a:ea typeface="ＭＳ Ｐゴシック" pitchFamily="34" charset="-128"/>
              </a:defRPr>
            </a:lvl2pPr>
            <a:lvl3pPr marL="1109053" indent="-221811" eaLnBrk="0" hangingPunct="0">
              <a:defRPr sz="2300">
                <a:solidFill>
                  <a:schemeClr val="tx1"/>
                </a:solidFill>
                <a:latin typeface="Arial" pitchFamily="34" charset="0"/>
                <a:ea typeface="ＭＳ Ｐゴシック" pitchFamily="34" charset="-128"/>
              </a:defRPr>
            </a:lvl3pPr>
            <a:lvl4pPr marL="1552674" indent="-221811" eaLnBrk="0" hangingPunct="0">
              <a:defRPr sz="2300">
                <a:solidFill>
                  <a:schemeClr val="tx1"/>
                </a:solidFill>
                <a:latin typeface="Arial" pitchFamily="34" charset="0"/>
                <a:ea typeface="ＭＳ Ｐゴシック" pitchFamily="34" charset="-128"/>
              </a:defRPr>
            </a:lvl4pPr>
            <a:lvl5pPr marL="1996295" indent="-221811" eaLnBrk="0" hangingPunct="0">
              <a:defRPr sz="2300">
                <a:solidFill>
                  <a:schemeClr val="tx1"/>
                </a:solidFill>
                <a:latin typeface="Arial" pitchFamily="34" charset="0"/>
                <a:ea typeface="ＭＳ Ｐゴシック" pitchFamily="34" charset="-128"/>
              </a:defRPr>
            </a:lvl5pPr>
            <a:lvl6pPr marL="2439916" indent="-221811" eaLnBrk="0" fontAlgn="base" hangingPunct="0">
              <a:spcBef>
                <a:spcPct val="0"/>
              </a:spcBef>
              <a:spcAft>
                <a:spcPct val="0"/>
              </a:spcAft>
              <a:defRPr sz="2300">
                <a:solidFill>
                  <a:schemeClr val="tx1"/>
                </a:solidFill>
                <a:latin typeface="Arial" pitchFamily="34" charset="0"/>
                <a:ea typeface="ＭＳ Ｐゴシック" pitchFamily="34" charset="-128"/>
              </a:defRPr>
            </a:lvl6pPr>
            <a:lvl7pPr marL="2883538" indent="-221811" eaLnBrk="0" fontAlgn="base" hangingPunct="0">
              <a:spcBef>
                <a:spcPct val="0"/>
              </a:spcBef>
              <a:spcAft>
                <a:spcPct val="0"/>
              </a:spcAft>
              <a:defRPr sz="2300">
                <a:solidFill>
                  <a:schemeClr val="tx1"/>
                </a:solidFill>
                <a:latin typeface="Arial" pitchFamily="34" charset="0"/>
                <a:ea typeface="ＭＳ Ｐゴシック" pitchFamily="34" charset="-128"/>
              </a:defRPr>
            </a:lvl7pPr>
            <a:lvl8pPr marL="3327159" indent="-221811" eaLnBrk="0" fontAlgn="base" hangingPunct="0">
              <a:spcBef>
                <a:spcPct val="0"/>
              </a:spcBef>
              <a:spcAft>
                <a:spcPct val="0"/>
              </a:spcAft>
              <a:defRPr sz="2300">
                <a:solidFill>
                  <a:schemeClr val="tx1"/>
                </a:solidFill>
                <a:latin typeface="Arial" pitchFamily="34" charset="0"/>
                <a:ea typeface="ＭＳ Ｐゴシック" pitchFamily="34" charset="-128"/>
              </a:defRPr>
            </a:lvl8pPr>
            <a:lvl9pPr marL="3770780" indent="-221811" eaLnBrk="0" fontAlgn="base" hangingPunct="0">
              <a:spcBef>
                <a:spcPct val="0"/>
              </a:spcBef>
              <a:spcAft>
                <a:spcPct val="0"/>
              </a:spcAft>
              <a:defRPr sz="2300">
                <a:solidFill>
                  <a:schemeClr val="tx1"/>
                </a:solidFill>
                <a:latin typeface="Arial" pitchFamily="34" charset="0"/>
                <a:ea typeface="ＭＳ Ｐゴシック" pitchFamily="34" charset="-128"/>
              </a:defRPr>
            </a:lvl9pPr>
          </a:lstStyle>
          <a:p>
            <a:fld id="{CD2DAE30-C8A1-4A6D-843A-1EB889F8B773}" type="slidenum">
              <a:rPr lang="en-US" altLang="en-US" sz="1200"/>
              <a:pPr/>
              <a:t>13</a:t>
            </a:fld>
            <a:endParaRPr lang="en-US" altLang="en-US" sz="1200"/>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latin typeface="Arial" pitchFamily="34"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do we fit in?</a:t>
            </a:r>
            <a:r>
              <a:rPr lang="en-US" baseline="0" dirty="0" smtClean="0"/>
              <a:t>  How do we protect?</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14</a:t>
            </a:fld>
            <a:endParaRPr lang="en-US"/>
          </a:p>
        </p:txBody>
      </p:sp>
    </p:spTree>
    <p:extLst>
      <p:ext uri="{BB962C8B-B14F-4D97-AF65-F5344CB8AC3E}">
        <p14:creationId xmlns:p14="http://schemas.microsoft.com/office/powerpoint/2010/main" val="1639714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Tier</a:t>
            </a:r>
            <a:r>
              <a:rPr lang="en-US" baseline="0" dirty="0" smtClean="0"/>
              <a:t> 2 = Supplemental</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15</a:t>
            </a:fld>
            <a:endParaRPr lang="en-US"/>
          </a:p>
        </p:txBody>
      </p:sp>
    </p:spTree>
    <p:extLst>
      <p:ext uri="{BB962C8B-B14F-4D97-AF65-F5344CB8AC3E}">
        <p14:creationId xmlns:p14="http://schemas.microsoft.com/office/powerpoint/2010/main" val="1938210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noTextEdit="1"/>
          </p:cNvSpPr>
          <p:nvPr>
            <p:ph type="sldImg"/>
          </p:nvPr>
        </p:nvSpPr>
        <p:spPr>
          <a:ln/>
        </p:spPr>
      </p:sp>
      <p:sp>
        <p:nvSpPr>
          <p:cNvPr id="12493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itchFamily="34" charset="0"/>
                <a:ea typeface="ＭＳ Ｐゴシック" pitchFamily="34" charset="-128"/>
              </a:rPr>
              <a:t>Refer back to master schedule importance</a:t>
            </a:r>
          </a:p>
        </p:txBody>
      </p:sp>
      <p:sp>
        <p:nvSpPr>
          <p:cNvPr id="12493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Arial" pitchFamily="34" charset="0"/>
                <a:ea typeface="ＭＳ Ｐゴシック" pitchFamily="34" charset="-128"/>
              </a:defRPr>
            </a:lvl1pPr>
            <a:lvl2pPr marL="720884" indent="-277263" eaLnBrk="0" hangingPunct="0">
              <a:defRPr sz="2300">
                <a:solidFill>
                  <a:schemeClr val="tx1"/>
                </a:solidFill>
                <a:latin typeface="Arial" pitchFamily="34" charset="0"/>
                <a:ea typeface="ＭＳ Ｐゴシック" pitchFamily="34" charset="-128"/>
              </a:defRPr>
            </a:lvl2pPr>
            <a:lvl3pPr marL="1109053" indent="-221811" eaLnBrk="0" hangingPunct="0">
              <a:defRPr sz="2300">
                <a:solidFill>
                  <a:schemeClr val="tx1"/>
                </a:solidFill>
                <a:latin typeface="Arial" pitchFamily="34" charset="0"/>
                <a:ea typeface="ＭＳ Ｐゴシック" pitchFamily="34" charset="-128"/>
              </a:defRPr>
            </a:lvl3pPr>
            <a:lvl4pPr marL="1552674" indent="-221811" eaLnBrk="0" hangingPunct="0">
              <a:defRPr sz="2300">
                <a:solidFill>
                  <a:schemeClr val="tx1"/>
                </a:solidFill>
                <a:latin typeface="Arial" pitchFamily="34" charset="0"/>
                <a:ea typeface="ＭＳ Ｐゴシック" pitchFamily="34" charset="-128"/>
              </a:defRPr>
            </a:lvl4pPr>
            <a:lvl5pPr marL="1996295" indent="-221811" eaLnBrk="0" hangingPunct="0">
              <a:defRPr sz="2300">
                <a:solidFill>
                  <a:schemeClr val="tx1"/>
                </a:solidFill>
                <a:latin typeface="Arial" pitchFamily="34" charset="0"/>
                <a:ea typeface="ＭＳ Ｐゴシック" pitchFamily="34" charset="-128"/>
              </a:defRPr>
            </a:lvl5pPr>
            <a:lvl6pPr marL="2439916" indent="-221811" eaLnBrk="0" fontAlgn="base" hangingPunct="0">
              <a:spcBef>
                <a:spcPct val="0"/>
              </a:spcBef>
              <a:spcAft>
                <a:spcPct val="0"/>
              </a:spcAft>
              <a:defRPr sz="2300">
                <a:solidFill>
                  <a:schemeClr val="tx1"/>
                </a:solidFill>
                <a:latin typeface="Arial" pitchFamily="34" charset="0"/>
                <a:ea typeface="ＭＳ Ｐゴシック" pitchFamily="34" charset="-128"/>
              </a:defRPr>
            </a:lvl6pPr>
            <a:lvl7pPr marL="2883538" indent="-221811" eaLnBrk="0" fontAlgn="base" hangingPunct="0">
              <a:spcBef>
                <a:spcPct val="0"/>
              </a:spcBef>
              <a:spcAft>
                <a:spcPct val="0"/>
              </a:spcAft>
              <a:defRPr sz="2300">
                <a:solidFill>
                  <a:schemeClr val="tx1"/>
                </a:solidFill>
                <a:latin typeface="Arial" pitchFamily="34" charset="0"/>
                <a:ea typeface="ＭＳ Ｐゴシック" pitchFamily="34" charset="-128"/>
              </a:defRPr>
            </a:lvl7pPr>
            <a:lvl8pPr marL="3327159" indent="-221811" eaLnBrk="0" fontAlgn="base" hangingPunct="0">
              <a:spcBef>
                <a:spcPct val="0"/>
              </a:spcBef>
              <a:spcAft>
                <a:spcPct val="0"/>
              </a:spcAft>
              <a:defRPr sz="2300">
                <a:solidFill>
                  <a:schemeClr val="tx1"/>
                </a:solidFill>
                <a:latin typeface="Arial" pitchFamily="34" charset="0"/>
                <a:ea typeface="ＭＳ Ｐゴシック" pitchFamily="34" charset="-128"/>
              </a:defRPr>
            </a:lvl8pPr>
            <a:lvl9pPr marL="3770780" indent="-221811" eaLnBrk="0" fontAlgn="base" hangingPunct="0">
              <a:spcBef>
                <a:spcPct val="0"/>
              </a:spcBef>
              <a:spcAft>
                <a:spcPct val="0"/>
              </a:spcAft>
              <a:defRPr sz="2300">
                <a:solidFill>
                  <a:schemeClr val="tx1"/>
                </a:solidFill>
                <a:latin typeface="Arial" pitchFamily="34" charset="0"/>
                <a:ea typeface="ＭＳ Ｐゴシック" pitchFamily="34" charset="-128"/>
              </a:defRPr>
            </a:lvl9pPr>
          </a:lstStyle>
          <a:p>
            <a:fld id="{84A0389A-F324-4102-BAC8-7A6E3A9F5638}" type="slidenum">
              <a:rPr lang="en-US" altLang="en-US" sz="1200"/>
              <a:pPr/>
              <a:t>16</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Tier</a:t>
            </a:r>
            <a:r>
              <a:rPr lang="en-US" baseline="0" dirty="0" smtClean="0"/>
              <a:t> 3 = Intensive</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17</a:t>
            </a:fld>
            <a:endParaRPr lang="en-US"/>
          </a:p>
        </p:txBody>
      </p:sp>
    </p:spTree>
    <p:extLst>
      <p:ext uri="{BB962C8B-B14F-4D97-AF65-F5344CB8AC3E}">
        <p14:creationId xmlns:p14="http://schemas.microsoft.com/office/powerpoint/2010/main" val="1068745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Image Placeholder 1"/>
          <p:cNvSpPr>
            <a:spLocks noGrp="1" noRot="1" noChangeAspect="1" noTextEdit="1"/>
          </p:cNvSpPr>
          <p:nvPr>
            <p:ph type="sldImg"/>
          </p:nvPr>
        </p:nvSpPr>
        <p:spPr>
          <a:ln/>
        </p:spPr>
      </p:sp>
      <p:sp>
        <p:nvSpPr>
          <p:cNvPr id="16281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itchFamily="34" charset="0"/>
                <a:ea typeface="ＭＳ Ｐゴシック" pitchFamily="34" charset="-128"/>
              </a:rPr>
              <a:t>Notice</a:t>
            </a:r>
            <a:r>
              <a:rPr lang="en-US" altLang="en-US" baseline="0" dirty="0" smtClean="0">
                <a:latin typeface="Arial" pitchFamily="34" charset="0"/>
                <a:ea typeface="ＭＳ Ｐゴシック" pitchFamily="34" charset="-128"/>
              </a:rPr>
              <a:t> there are various ways that intensity can increase</a:t>
            </a:r>
            <a:endParaRPr lang="en-US" altLang="en-US" dirty="0" smtClean="0">
              <a:latin typeface="Arial" pitchFamily="34" charset="0"/>
              <a:ea typeface="ＭＳ Ｐゴシック" pitchFamily="34" charset="-128"/>
            </a:endParaRPr>
          </a:p>
        </p:txBody>
      </p:sp>
      <p:sp>
        <p:nvSpPr>
          <p:cNvPr id="16281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Arial" pitchFamily="34" charset="0"/>
                <a:ea typeface="ＭＳ Ｐゴシック" pitchFamily="34" charset="-128"/>
              </a:defRPr>
            </a:lvl1pPr>
            <a:lvl2pPr marL="720884" indent="-277263" eaLnBrk="0" hangingPunct="0">
              <a:defRPr sz="2300">
                <a:solidFill>
                  <a:schemeClr val="tx1"/>
                </a:solidFill>
                <a:latin typeface="Arial" pitchFamily="34" charset="0"/>
                <a:ea typeface="ＭＳ Ｐゴシック" pitchFamily="34" charset="-128"/>
              </a:defRPr>
            </a:lvl2pPr>
            <a:lvl3pPr marL="1109053" indent="-221811" eaLnBrk="0" hangingPunct="0">
              <a:defRPr sz="2300">
                <a:solidFill>
                  <a:schemeClr val="tx1"/>
                </a:solidFill>
                <a:latin typeface="Arial" pitchFamily="34" charset="0"/>
                <a:ea typeface="ＭＳ Ｐゴシック" pitchFamily="34" charset="-128"/>
              </a:defRPr>
            </a:lvl3pPr>
            <a:lvl4pPr marL="1552674" indent="-221811" eaLnBrk="0" hangingPunct="0">
              <a:defRPr sz="2300">
                <a:solidFill>
                  <a:schemeClr val="tx1"/>
                </a:solidFill>
                <a:latin typeface="Arial" pitchFamily="34" charset="0"/>
                <a:ea typeface="ＭＳ Ｐゴシック" pitchFamily="34" charset="-128"/>
              </a:defRPr>
            </a:lvl4pPr>
            <a:lvl5pPr marL="1996295" indent="-221811" eaLnBrk="0" hangingPunct="0">
              <a:defRPr sz="2300">
                <a:solidFill>
                  <a:schemeClr val="tx1"/>
                </a:solidFill>
                <a:latin typeface="Arial" pitchFamily="34" charset="0"/>
                <a:ea typeface="ＭＳ Ｐゴシック" pitchFamily="34" charset="-128"/>
              </a:defRPr>
            </a:lvl5pPr>
            <a:lvl6pPr marL="2439916" indent="-221811" eaLnBrk="0" fontAlgn="base" hangingPunct="0">
              <a:spcBef>
                <a:spcPct val="0"/>
              </a:spcBef>
              <a:spcAft>
                <a:spcPct val="0"/>
              </a:spcAft>
              <a:defRPr sz="2300">
                <a:solidFill>
                  <a:schemeClr val="tx1"/>
                </a:solidFill>
                <a:latin typeface="Arial" pitchFamily="34" charset="0"/>
                <a:ea typeface="ＭＳ Ｐゴシック" pitchFamily="34" charset="-128"/>
              </a:defRPr>
            </a:lvl6pPr>
            <a:lvl7pPr marL="2883538" indent="-221811" eaLnBrk="0" fontAlgn="base" hangingPunct="0">
              <a:spcBef>
                <a:spcPct val="0"/>
              </a:spcBef>
              <a:spcAft>
                <a:spcPct val="0"/>
              </a:spcAft>
              <a:defRPr sz="2300">
                <a:solidFill>
                  <a:schemeClr val="tx1"/>
                </a:solidFill>
                <a:latin typeface="Arial" pitchFamily="34" charset="0"/>
                <a:ea typeface="ＭＳ Ｐゴシック" pitchFamily="34" charset="-128"/>
              </a:defRPr>
            </a:lvl7pPr>
            <a:lvl8pPr marL="3327159" indent="-221811" eaLnBrk="0" fontAlgn="base" hangingPunct="0">
              <a:spcBef>
                <a:spcPct val="0"/>
              </a:spcBef>
              <a:spcAft>
                <a:spcPct val="0"/>
              </a:spcAft>
              <a:defRPr sz="2300">
                <a:solidFill>
                  <a:schemeClr val="tx1"/>
                </a:solidFill>
                <a:latin typeface="Arial" pitchFamily="34" charset="0"/>
                <a:ea typeface="ＭＳ Ｐゴシック" pitchFamily="34" charset="-128"/>
              </a:defRPr>
            </a:lvl8pPr>
            <a:lvl9pPr marL="3770780" indent="-221811" eaLnBrk="0" fontAlgn="base" hangingPunct="0">
              <a:spcBef>
                <a:spcPct val="0"/>
              </a:spcBef>
              <a:spcAft>
                <a:spcPct val="0"/>
              </a:spcAft>
              <a:defRPr sz="2300">
                <a:solidFill>
                  <a:schemeClr val="tx1"/>
                </a:solidFill>
                <a:latin typeface="Arial" pitchFamily="34" charset="0"/>
                <a:ea typeface="ＭＳ Ｐゴシック" pitchFamily="34" charset="-128"/>
              </a:defRPr>
            </a:lvl9pPr>
          </a:lstStyle>
          <a:p>
            <a:fld id="{3E09FF59-FA2A-4E1D-BE22-FC78A4E9ACF8}" type="slidenum">
              <a:rPr lang="en-US" altLang="en-US" sz="1200"/>
              <a:pPr/>
              <a:t>18</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student can be</a:t>
            </a:r>
            <a:r>
              <a:rPr lang="en-US" baseline="0" dirty="0" smtClean="0"/>
              <a:t> initially placed in a tier (2 or 3) or move through tiers</a:t>
            </a:r>
            <a:endParaRPr lang="en-US" dirty="0"/>
          </a:p>
        </p:txBody>
      </p:sp>
      <p:sp>
        <p:nvSpPr>
          <p:cNvPr id="4" name="Slide Number Placeholder 3"/>
          <p:cNvSpPr>
            <a:spLocks noGrp="1"/>
          </p:cNvSpPr>
          <p:nvPr>
            <p:ph type="sldNum" sz="quarter" idx="10"/>
          </p:nvPr>
        </p:nvSpPr>
        <p:spPr/>
        <p:txBody>
          <a:bodyPr/>
          <a:lstStyle/>
          <a:p>
            <a:fld id="{9DCAD5E6-85A7-4AB9-85B2-CAFCC419E441}" type="slidenum">
              <a:rPr lang="en-US" smtClean="0"/>
              <a:t>19</a:t>
            </a:fld>
            <a:endParaRPr lang="en-US"/>
          </a:p>
        </p:txBody>
      </p:sp>
    </p:spTree>
    <p:extLst>
      <p:ext uri="{BB962C8B-B14F-4D97-AF65-F5344CB8AC3E}">
        <p14:creationId xmlns:p14="http://schemas.microsoft.com/office/powerpoint/2010/main" val="218772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PS</a:t>
            </a:r>
            <a:r>
              <a:rPr lang="en-US" baseline="0" dirty="0" smtClean="0"/>
              <a:t> model</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20</a:t>
            </a:fld>
            <a:endParaRPr lang="en-US"/>
          </a:p>
        </p:txBody>
      </p:sp>
    </p:spTree>
    <p:extLst>
      <p:ext uri="{BB962C8B-B14F-4D97-AF65-F5344CB8AC3E}">
        <p14:creationId xmlns:p14="http://schemas.microsoft.com/office/powerpoint/2010/main" val="23205861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ICEL RIOT</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21</a:t>
            </a:fld>
            <a:endParaRPr lang="en-US"/>
          </a:p>
        </p:txBody>
      </p:sp>
    </p:spTree>
    <p:extLst>
      <p:ext uri="{BB962C8B-B14F-4D97-AF65-F5344CB8AC3E}">
        <p14:creationId xmlns:p14="http://schemas.microsoft.com/office/powerpoint/2010/main" val="868850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School level</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22</a:t>
            </a:fld>
            <a:endParaRPr lang="en-US"/>
          </a:p>
        </p:txBody>
      </p:sp>
    </p:spTree>
    <p:extLst>
      <p:ext uri="{BB962C8B-B14F-4D97-AF65-F5344CB8AC3E}">
        <p14:creationId xmlns:p14="http://schemas.microsoft.com/office/powerpoint/2010/main" val="1667766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a:t>
            </a:r>
            <a:r>
              <a:rPr lang="en-US" baseline="0" dirty="0" smtClean="0"/>
              <a:t> just </a:t>
            </a:r>
            <a:r>
              <a:rPr lang="en-US" baseline="0" dirty="0" err="1" smtClean="0"/>
              <a:t>RtI</a:t>
            </a:r>
            <a:r>
              <a:rPr lang="en-US" baseline="0" dirty="0" smtClean="0"/>
              <a:t> for elementary schools, but tiered system of support is for all.</a:t>
            </a:r>
            <a:endParaRPr lang="en-US" dirty="0" smtClean="0"/>
          </a:p>
          <a:p>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2</a:t>
            </a:fld>
            <a:endParaRPr lang="en-US"/>
          </a:p>
        </p:txBody>
      </p:sp>
    </p:spTree>
    <p:extLst>
      <p:ext uri="{BB962C8B-B14F-4D97-AF65-F5344CB8AC3E}">
        <p14:creationId xmlns:p14="http://schemas.microsoft.com/office/powerpoint/2010/main" val="27730364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23</a:t>
            </a:fld>
            <a:endParaRPr lang="en-US"/>
          </a:p>
        </p:txBody>
      </p:sp>
    </p:spTree>
    <p:extLst>
      <p:ext uri="{BB962C8B-B14F-4D97-AF65-F5344CB8AC3E}">
        <p14:creationId xmlns:p14="http://schemas.microsoft.com/office/powerpoint/2010/main" val="2918410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OF</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24</a:t>
            </a:fld>
            <a:endParaRPr lang="en-US"/>
          </a:p>
        </p:txBody>
      </p:sp>
    </p:spTree>
    <p:extLst>
      <p:ext uri="{BB962C8B-B14F-4D97-AF65-F5344CB8AC3E}">
        <p14:creationId xmlns:p14="http://schemas.microsoft.com/office/powerpoint/2010/main" val="41890938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Historically</a:t>
            </a:r>
            <a:r>
              <a:rPr lang="en-US" baseline="0" dirty="0" smtClean="0"/>
              <a:t> summative has been the most common and high profile of our assessment system.  Measure of foundational core with respect to both student achievement and instructional effectiveness.  Too late?</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25</a:t>
            </a:fld>
            <a:endParaRPr lang="en-US"/>
          </a:p>
        </p:txBody>
      </p:sp>
    </p:spTree>
    <p:extLst>
      <p:ext uri="{BB962C8B-B14F-4D97-AF65-F5344CB8AC3E}">
        <p14:creationId xmlns:p14="http://schemas.microsoft.com/office/powerpoint/2010/main" val="8006284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 First</a:t>
            </a:r>
            <a:r>
              <a:rPr lang="en-US" baseline="0" dirty="0" smtClean="0"/>
              <a:t> Alert = Who is Struggling?</a:t>
            </a:r>
          </a:p>
          <a:p>
            <a:r>
              <a:rPr lang="en-US" baseline="0" dirty="0" smtClean="0"/>
              <a:t>PM Dip Stick = Is the instruction effective?</a:t>
            </a:r>
          </a:p>
          <a:p>
            <a:r>
              <a:rPr lang="en-US" baseline="0" dirty="0" err="1" smtClean="0"/>
              <a:t>Diag</a:t>
            </a:r>
            <a:r>
              <a:rPr lang="en-US" baseline="0" dirty="0" smtClean="0"/>
              <a:t> In Depth View = Why?</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26</a:t>
            </a:fld>
            <a:endParaRPr lang="en-US"/>
          </a:p>
        </p:txBody>
      </p:sp>
    </p:spTree>
    <p:extLst>
      <p:ext uri="{BB962C8B-B14F-4D97-AF65-F5344CB8AC3E}">
        <p14:creationId xmlns:p14="http://schemas.microsoft.com/office/powerpoint/2010/main" val="5741082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a:ln/>
        </p:spPr>
      </p:sp>
      <p:sp>
        <p:nvSpPr>
          <p:cNvPr id="399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itchFamily="34" charset="0"/>
                <a:ea typeface="ＭＳ Ｐゴシック" pitchFamily="34" charset="-128"/>
              </a:rPr>
              <a:t>Universal Screening</a:t>
            </a:r>
          </a:p>
          <a:p>
            <a:pPr eaLnBrk="1" hangingPunct="1"/>
            <a:r>
              <a:rPr lang="en-US" altLang="en-US" dirty="0" smtClean="0">
                <a:latin typeface="Arial" pitchFamily="34" charset="0"/>
                <a:ea typeface="ＭＳ Ｐゴシック" pitchFamily="34" charset="-128"/>
              </a:rPr>
              <a:t>- helps to determine if the core is working for all students</a:t>
            </a:r>
          </a:p>
          <a:p>
            <a:pPr eaLnBrk="1" hangingPunct="1"/>
            <a:r>
              <a:rPr lang="en-US" altLang="en-US" dirty="0" smtClean="0">
                <a:latin typeface="Arial" pitchFamily="34" charset="0"/>
                <a:ea typeface="ＭＳ Ｐゴシック" pitchFamily="34" charset="-128"/>
              </a:rPr>
              <a:t>- helps identify students who are struggling </a:t>
            </a:r>
          </a:p>
          <a:p>
            <a:r>
              <a:rPr lang="en-US" altLang="en-US" dirty="0" smtClean="0">
                <a:latin typeface="Arial" pitchFamily="34" charset="0"/>
                <a:ea typeface="ＭＳ Ｐゴシック" pitchFamily="34" charset="-128"/>
              </a:rPr>
              <a:t>- Academic and behavioral</a:t>
            </a:r>
          </a:p>
        </p:txBody>
      </p:sp>
      <p:sp>
        <p:nvSpPr>
          <p:cNvPr id="399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Arial" pitchFamily="34" charset="0"/>
                <a:ea typeface="ＭＳ Ｐゴシック" pitchFamily="34" charset="-128"/>
              </a:defRPr>
            </a:lvl1pPr>
            <a:lvl2pPr marL="720884" indent="-277263" eaLnBrk="0" hangingPunct="0">
              <a:defRPr sz="2300">
                <a:solidFill>
                  <a:schemeClr val="tx1"/>
                </a:solidFill>
                <a:latin typeface="Arial" pitchFamily="34" charset="0"/>
                <a:ea typeface="ＭＳ Ｐゴシック" pitchFamily="34" charset="-128"/>
              </a:defRPr>
            </a:lvl2pPr>
            <a:lvl3pPr marL="1109053" indent="-221811" eaLnBrk="0" hangingPunct="0">
              <a:defRPr sz="2300">
                <a:solidFill>
                  <a:schemeClr val="tx1"/>
                </a:solidFill>
                <a:latin typeface="Arial" pitchFamily="34" charset="0"/>
                <a:ea typeface="ＭＳ Ｐゴシック" pitchFamily="34" charset="-128"/>
              </a:defRPr>
            </a:lvl3pPr>
            <a:lvl4pPr marL="1552674" indent="-221811" eaLnBrk="0" hangingPunct="0">
              <a:defRPr sz="2300">
                <a:solidFill>
                  <a:schemeClr val="tx1"/>
                </a:solidFill>
                <a:latin typeface="Arial" pitchFamily="34" charset="0"/>
                <a:ea typeface="ＭＳ Ｐゴシック" pitchFamily="34" charset="-128"/>
              </a:defRPr>
            </a:lvl4pPr>
            <a:lvl5pPr marL="1996295" indent="-221811" eaLnBrk="0" hangingPunct="0">
              <a:defRPr sz="2300">
                <a:solidFill>
                  <a:schemeClr val="tx1"/>
                </a:solidFill>
                <a:latin typeface="Arial" pitchFamily="34" charset="0"/>
                <a:ea typeface="ＭＳ Ｐゴシック" pitchFamily="34" charset="-128"/>
              </a:defRPr>
            </a:lvl5pPr>
            <a:lvl6pPr marL="2439916" indent="-221811" eaLnBrk="0" fontAlgn="base" hangingPunct="0">
              <a:spcBef>
                <a:spcPct val="0"/>
              </a:spcBef>
              <a:spcAft>
                <a:spcPct val="0"/>
              </a:spcAft>
              <a:defRPr sz="2300">
                <a:solidFill>
                  <a:schemeClr val="tx1"/>
                </a:solidFill>
                <a:latin typeface="Arial" pitchFamily="34" charset="0"/>
                <a:ea typeface="ＭＳ Ｐゴシック" pitchFamily="34" charset="-128"/>
              </a:defRPr>
            </a:lvl6pPr>
            <a:lvl7pPr marL="2883538" indent="-221811" eaLnBrk="0" fontAlgn="base" hangingPunct="0">
              <a:spcBef>
                <a:spcPct val="0"/>
              </a:spcBef>
              <a:spcAft>
                <a:spcPct val="0"/>
              </a:spcAft>
              <a:defRPr sz="2300">
                <a:solidFill>
                  <a:schemeClr val="tx1"/>
                </a:solidFill>
                <a:latin typeface="Arial" pitchFamily="34" charset="0"/>
                <a:ea typeface="ＭＳ Ｐゴシック" pitchFamily="34" charset="-128"/>
              </a:defRPr>
            </a:lvl7pPr>
            <a:lvl8pPr marL="3327159" indent="-221811" eaLnBrk="0" fontAlgn="base" hangingPunct="0">
              <a:spcBef>
                <a:spcPct val="0"/>
              </a:spcBef>
              <a:spcAft>
                <a:spcPct val="0"/>
              </a:spcAft>
              <a:defRPr sz="2300">
                <a:solidFill>
                  <a:schemeClr val="tx1"/>
                </a:solidFill>
                <a:latin typeface="Arial" pitchFamily="34" charset="0"/>
                <a:ea typeface="ＭＳ Ｐゴシック" pitchFamily="34" charset="-128"/>
              </a:defRPr>
            </a:lvl8pPr>
            <a:lvl9pPr marL="3770780" indent="-221811" eaLnBrk="0" fontAlgn="base" hangingPunct="0">
              <a:spcBef>
                <a:spcPct val="0"/>
              </a:spcBef>
              <a:spcAft>
                <a:spcPct val="0"/>
              </a:spcAft>
              <a:defRPr sz="2300">
                <a:solidFill>
                  <a:schemeClr val="tx1"/>
                </a:solidFill>
                <a:latin typeface="Arial" pitchFamily="34" charset="0"/>
                <a:ea typeface="ＭＳ Ｐゴシック" pitchFamily="34" charset="-128"/>
              </a:defRPr>
            </a:lvl9pPr>
          </a:lstStyle>
          <a:p>
            <a:pPr eaLnBrk="1" hangingPunct="1"/>
            <a:fld id="{59D9076B-3A84-4F84-9D00-E929C521ED9D}" type="slidenum">
              <a:rPr lang="en-US" altLang="en-US" sz="1200">
                <a:solidFill>
                  <a:srgbClr val="000000"/>
                </a:solidFill>
                <a:latin typeface="Times New Roman" pitchFamily="18" charset="0"/>
                <a:ea typeface="ヒラギノ角ゴ Pro W3" charset="-128"/>
              </a:rPr>
              <a:pPr eaLnBrk="1" hangingPunct="1"/>
              <a:t>27</a:t>
            </a:fld>
            <a:endParaRPr lang="en-US" altLang="en-US" sz="1200">
              <a:solidFill>
                <a:srgbClr val="000000"/>
              </a:solidFill>
              <a:latin typeface="Times New Roman" pitchFamily="18" charset="0"/>
              <a:ea typeface="ヒラギノ角ゴ Pro W3"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a:ln/>
        </p:spPr>
      </p:sp>
      <p:sp>
        <p:nvSpPr>
          <p:cNvPr id="4301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itchFamily="34" charset="0"/>
                <a:ea typeface="ＭＳ Ｐゴシック" pitchFamily="34" charset="-128"/>
              </a:rPr>
              <a:t>Traditionally, all students in an </a:t>
            </a:r>
            <a:r>
              <a:rPr lang="en-US" altLang="en-US" dirty="0" err="1" smtClean="0">
                <a:latin typeface="Arial" pitchFamily="34" charset="0"/>
                <a:ea typeface="ＭＳ Ｐゴシック" pitchFamily="34" charset="-128"/>
              </a:rPr>
              <a:t>RtI</a:t>
            </a:r>
            <a:r>
              <a:rPr lang="en-US" altLang="en-US" dirty="0" smtClean="0">
                <a:latin typeface="Arial" pitchFamily="34" charset="0"/>
                <a:ea typeface="ＭＳ Ｐゴシック" pitchFamily="34" charset="-128"/>
              </a:rPr>
              <a:t> model are screened three times per year- fall, winter and spring.  This allows for early identification of students  needing more help and also comparison of your school to the your district, state and nation.  Also allows you to problem solve the effectiveness of your core for your whole school, grade levels, subgroups.  Academic and behavioral</a:t>
            </a:r>
          </a:p>
        </p:txBody>
      </p:sp>
      <p:sp>
        <p:nvSpPr>
          <p:cNvPr id="4301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Arial" pitchFamily="34" charset="0"/>
                <a:ea typeface="ＭＳ Ｐゴシック" pitchFamily="34" charset="-128"/>
              </a:defRPr>
            </a:lvl1pPr>
            <a:lvl2pPr marL="720884" indent="-277263" eaLnBrk="0" hangingPunct="0">
              <a:defRPr sz="2300">
                <a:solidFill>
                  <a:schemeClr val="tx1"/>
                </a:solidFill>
                <a:latin typeface="Arial" pitchFamily="34" charset="0"/>
                <a:ea typeface="ＭＳ Ｐゴシック" pitchFamily="34" charset="-128"/>
              </a:defRPr>
            </a:lvl2pPr>
            <a:lvl3pPr marL="1109053" indent="-221811" eaLnBrk="0" hangingPunct="0">
              <a:defRPr sz="2300">
                <a:solidFill>
                  <a:schemeClr val="tx1"/>
                </a:solidFill>
                <a:latin typeface="Arial" pitchFamily="34" charset="0"/>
                <a:ea typeface="ＭＳ Ｐゴシック" pitchFamily="34" charset="-128"/>
              </a:defRPr>
            </a:lvl3pPr>
            <a:lvl4pPr marL="1552674" indent="-221811" eaLnBrk="0" hangingPunct="0">
              <a:defRPr sz="2300">
                <a:solidFill>
                  <a:schemeClr val="tx1"/>
                </a:solidFill>
                <a:latin typeface="Arial" pitchFamily="34" charset="0"/>
                <a:ea typeface="ＭＳ Ｐゴシック" pitchFamily="34" charset="-128"/>
              </a:defRPr>
            </a:lvl4pPr>
            <a:lvl5pPr marL="1996295" indent="-221811" eaLnBrk="0" hangingPunct="0">
              <a:defRPr sz="2300">
                <a:solidFill>
                  <a:schemeClr val="tx1"/>
                </a:solidFill>
                <a:latin typeface="Arial" pitchFamily="34" charset="0"/>
                <a:ea typeface="ＭＳ Ｐゴシック" pitchFamily="34" charset="-128"/>
              </a:defRPr>
            </a:lvl5pPr>
            <a:lvl6pPr marL="2439916" indent="-221811" eaLnBrk="0" fontAlgn="base" hangingPunct="0">
              <a:spcBef>
                <a:spcPct val="0"/>
              </a:spcBef>
              <a:spcAft>
                <a:spcPct val="0"/>
              </a:spcAft>
              <a:defRPr sz="2300">
                <a:solidFill>
                  <a:schemeClr val="tx1"/>
                </a:solidFill>
                <a:latin typeface="Arial" pitchFamily="34" charset="0"/>
                <a:ea typeface="ＭＳ Ｐゴシック" pitchFamily="34" charset="-128"/>
              </a:defRPr>
            </a:lvl6pPr>
            <a:lvl7pPr marL="2883538" indent="-221811" eaLnBrk="0" fontAlgn="base" hangingPunct="0">
              <a:spcBef>
                <a:spcPct val="0"/>
              </a:spcBef>
              <a:spcAft>
                <a:spcPct val="0"/>
              </a:spcAft>
              <a:defRPr sz="2300">
                <a:solidFill>
                  <a:schemeClr val="tx1"/>
                </a:solidFill>
                <a:latin typeface="Arial" pitchFamily="34" charset="0"/>
                <a:ea typeface="ＭＳ Ｐゴシック" pitchFamily="34" charset="-128"/>
              </a:defRPr>
            </a:lvl7pPr>
            <a:lvl8pPr marL="3327159" indent="-221811" eaLnBrk="0" fontAlgn="base" hangingPunct="0">
              <a:spcBef>
                <a:spcPct val="0"/>
              </a:spcBef>
              <a:spcAft>
                <a:spcPct val="0"/>
              </a:spcAft>
              <a:defRPr sz="2300">
                <a:solidFill>
                  <a:schemeClr val="tx1"/>
                </a:solidFill>
                <a:latin typeface="Arial" pitchFamily="34" charset="0"/>
                <a:ea typeface="ＭＳ Ｐゴシック" pitchFamily="34" charset="-128"/>
              </a:defRPr>
            </a:lvl8pPr>
            <a:lvl9pPr marL="3770780" indent="-221811" eaLnBrk="0" fontAlgn="base" hangingPunct="0">
              <a:spcBef>
                <a:spcPct val="0"/>
              </a:spcBef>
              <a:spcAft>
                <a:spcPct val="0"/>
              </a:spcAft>
              <a:defRPr sz="2300">
                <a:solidFill>
                  <a:schemeClr val="tx1"/>
                </a:solidFill>
                <a:latin typeface="Arial" pitchFamily="34" charset="0"/>
                <a:ea typeface="ＭＳ Ｐゴシック" pitchFamily="34" charset="-128"/>
              </a:defRPr>
            </a:lvl9pPr>
          </a:lstStyle>
          <a:p>
            <a:pPr eaLnBrk="1" hangingPunct="1"/>
            <a:fld id="{37DA1FE8-9249-4FC3-9099-2B1A0768F356}" type="slidenum">
              <a:rPr lang="en-US" altLang="en-US" sz="1200">
                <a:solidFill>
                  <a:srgbClr val="000000"/>
                </a:solidFill>
                <a:latin typeface="Times New Roman" pitchFamily="18" charset="0"/>
                <a:ea typeface="ヒラギノ角ゴ Pro W3" charset="-128"/>
              </a:rPr>
              <a:pPr eaLnBrk="1" hangingPunct="1"/>
              <a:t>28</a:t>
            </a:fld>
            <a:endParaRPr lang="en-US" altLang="en-US" sz="1200">
              <a:solidFill>
                <a:srgbClr val="000000"/>
              </a:solidFill>
              <a:latin typeface="Times New Roman" pitchFamily="18" charset="0"/>
              <a:ea typeface="ヒラギノ角ゴ Pro W3"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29</a:t>
            </a:fld>
            <a:endParaRPr lang="en-US"/>
          </a:p>
        </p:txBody>
      </p:sp>
    </p:spTree>
    <p:extLst>
      <p:ext uri="{BB962C8B-B14F-4D97-AF65-F5344CB8AC3E}">
        <p14:creationId xmlns:p14="http://schemas.microsoft.com/office/powerpoint/2010/main" val="1543490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is PM</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30</a:t>
            </a:fld>
            <a:endParaRPr lang="en-US"/>
          </a:p>
        </p:txBody>
      </p:sp>
    </p:spTree>
    <p:extLst>
      <p:ext uri="{BB962C8B-B14F-4D97-AF65-F5344CB8AC3E}">
        <p14:creationId xmlns:p14="http://schemas.microsoft.com/office/powerpoint/2010/main" val="243544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Really good at collecting PM data – need to ensure that it</a:t>
            </a:r>
            <a:r>
              <a:rPr lang="en-US" baseline="0" dirty="0" smtClean="0"/>
              <a:t> is being used effectively to adjust instructional practices</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31</a:t>
            </a:fld>
            <a:endParaRPr lang="en-US"/>
          </a:p>
        </p:txBody>
      </p:sp>
    </p:spTree>
    <p:extLst>
      <p:ext uri="{BB962C8B-B14F-4D97-AF65-F5344CB8AC3E}">
        <p14:creationId xmlns:p14="http://schemas.microsoft.com/office/powerpoint/2010/main" val="10184181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32</a:t>
            </a:fld>
            <a:endParaRPr lang="en-US"/>
          </a:p>
        </p:txBody>
      </p:sp>
    </p:spTree>
    <p:extLst>
      <p:ext uri="{BB962C8B-B14F-4D97-AF65-F5344CB8AC3E}">
        <p14:creationId xmlns:p14="http://schemas.microsoft.com/office/powerpoint/2010/main" val="14894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relationship</a:t>
            </a:r>
            <a:r>
              <a:rPr lang="en-US" baseline="0" dirty="0" smtClean="0"/>
              <a:t> of increased needs = increased resources</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3</a:t>
            </a:fld>
            <a:endParaRPr lang="en-US"/>
          </a:p>
        </p:txBody>
      </p:sp>
    </p:spTree>
    <p:extLst>
      <p:ext uri="{BB962C8B-B14F-4D97-AF65-F5344CB8AC3E}">
        <p14:creationId xmlns:p14="http://schemas.microsoft.com/office/powerpoint/2010/main" val="26207241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33</a:t>
            </a:fld>
            <a:endParaRPr lang="en-US"/>
          </a:p>
        </p:txBody>
      </p:sp>
    </p:spTree>
    <p:extLst>
      <p:ext uri="{BB962C8B-B14F-4D97-AF65-F5344CB8AC3E}">
        <p14:creationId xmlns:p14="http://schemas.microsoft.com/office/powerpoint/2010/main" val="11741552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ln/>
        </p:spPr>
      </p:sp>
      <p:sp>
        <p:nvSpPr>
          <p:cNvPr id="972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latin typeface="Arial" pitchFamily="34" charset="0"/>
              <a:ea typeface="ＭＳ Ｐゴシック" pitchFamily="34" charset="-128"/>
            </a:endParaRPr>
          </a:p>
        </p:txBody>
      </p:sp>
      <p:sp>
        <p:nvSpPr>
          <p:cNvPr id="9728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Arial" pitchFamily="34" charset="0"/>
                <a:ea typeface="ＭＳ Ｐゴシック" pitchFamily="34" charset="-128"/>
              </a:defRPr>
            </a:lvl1pPr>
            <a:lvl2pPr marL="720884" indent="-277263" eaLnBrk="0" hangingPunct="0">
              <a:defRPr sz="2300">
                <a:solidFill>
                  <a:schemeClr val="tx1"/>
                </a:solidFill>
                <a:latin typeface="Arial" pitchFamily="34" charset="0"/>
                <a:ea typeface="ＭＳ Ｐゴシック" pitchFamily="34" charset="-128"/>
              </a:defRPr>
            </a:lvl2pPr>
            <a:lvl3pPr marL="1109053" indent="-221811" eaLnBrk="0" hangingPunct="0">
              <a:defRPr sz="2300">
                <a:solidFill>
                  <a:schemeClr val="tx1"/>
                </a:solidFill>
                <a:latin typeface="Arial" pitchFamily="34" charset="0"/>
                <a:ea typeface="ＭＳ Ｐゴシック" pitchFamily="34" charset="-128"/>
              </a:defRPr>
            </a:lvl3pPr>
            <a:lvl4pPr marL="1552674" indent="-221811" eaLnBrk="0" hangingPunct="0">
              <a:defRPr sz="2300">
                <a:solidFill>
                  <a:schemeClr val="tx1"/>
                </a:solidFill>
                <a:latin typeface="Arial" pitchFamily="34" charset="0"/>
                <a:ea typeface="ＭＳ Ｐゴシック" pitchFamily="34" charset="-128"/>
              </a:defRPr>
            </a:lvl4pPr>
            <a:lvl5pPr marL="1996295" indent="-221811" eaLnBrk="0" hangingPunct="0">
              <a:defRPr sz="2300">
                <a:solidFill>
                  <a:schemeClr val="tx1"/>
                </a:solidFill>
                <a:latin typeface="Arial" pitchFamily="34" charset="0"/>
                <a:ea typeface="ＭＳ Ｐゴシック" pitchFamily="34" charset="-128"/>
              </a:defRPr>
            </a:lvl5pPr>
            <a:lvl6pPr marL="2439916" indent="-221811" eaLnBrk="0" fontAlgn="base" hangingPunct="0">
              <a:spcBef>
                <a:spcPct val="0"/>
              </a:spcBef>
              <a:spcAft>
                <a:spcPct val="0"/>
              </a:spcAft>
              <a:defRPr sz="2300">
                <a:solidFill>
                  <a:schemeClr val="tx1"/>
                </a:solidFill>
                <a:latin typeface="Arial" pitchFamily="34" charset="0"/>
                <a:ea typeface="ＭＳ Ｐゴシック" pitchFamily="34" charset="-128"/>
              </a:defRPr>
            </a:lvl6pPr>
            <a:lvl7pPr marL="2883538" indent="-221811" eaLnBrk="0" fontAlgn="base" hangingPunct="0">
              <a:spcBef>
                <a:spcPct val="0"/>
              </a:spcBef>
              <a:spcAft>
                <a:spcPct val="0"/>
              </a:spcAft>
              <a:defRPr sz="2300">
                <a:solidFill>
                  <a:schemeClr val="tx1"/>
                </a:solidFill>
                <a:latin typeface="Arial" pitchFamily="34" charset="0"/>
                <a:ea typeface="ＭＳ Ｐゴシック" pitchFamily="34" charset="-128"/>
              </a:defRPr>
            </a:lvl7pPr>
            <a:lvl8pPr marL="3327159" indent="-221811" eaLnBrk="0" fontAlgn="base" hangingPunct="0">
              <a:spcBef>
                <a:spcPct val="0"/>
              </a:spcBef>
              <a:spcAft>
                <a:spcPct val="0"/>
              </a:spcAft>
              <a:defRPr sz="2300">
                <a:solidFill>
                  <a:schemeClr val="tx1"/>
                </a:solidFill>
                <a:latin typeface="Arial" pitchFamily="34" charset="0"/>
                <a:ea typeface="ＭＳ Ｐゴシック" pitchFamily="34" charset="-128"/>
              </a:defRPr>
            </a:lvl8pPr>
            <a:lvl9pPr marL="3770780" indent="-221811" eaLnBrk="0" fontAlgn="base" hangingPunct="0">
              <a:spcBef>
                <a:spcPct val="0"/>
              </a:spcBef>
              <a:spcAft>
                <a:spcPct val="0"/>
              </a:spcAft>
              <a:defRPr sz="2300">
                <a:solidFill>
                  <a:schemeClr val="tx1"/>
                </a:solidFill>
                <a:latin typeface="Arial" pitchFamily="34" charset="0"/>
                <a:ea typeface="ＭＳ Ｐゴシック" pitchFamily="34" charset="-128"/>
              </a:defRPr>
            </a:lvl9pPr>
          </a:lstStyle>
          <a:p>
            <a:pPr eaLnBrk="1" hangingPunct="1"/>
            <a:fld id="{50DD0A72-77E1-4979-8A92-C854C0B8B33E}" type="slidenum">
              <a:rPr lang="en-US" altLang="en-US" sz="1200">
                <a:solidFill>
                  <a:srgbClr val="000000"/>
                </a:solidFill>
                <a:latin typeface="Times New Roman" pitchFamily="18" charset="0"/>
                <a:ea typeface="ヒラギノ角ゴ Pro W3" charset="-128"/>
              </a:rPr>
              <a:pPr eaLnBrk="1" hangingPunct="1"/>
              <a:t>34</a:t>
            </a:fld>
            <a:endParaRPr lang="en-US" altLang="en-US" sz="1200">
              <a:solidFill>
                <a:srgbClr val="000000"/>
              </a:solidFill>
              <a:latin typeface="Times New Roman" pitchFamily="18" charset="0"/>
              <a:ea typeface="ヒラギノ角ゴ Pro W3"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35</a:t>
            </a:fld>
            <a:endParaRPr lang="en-US"/>
          </a:p>
        </p:txBody>
      </p:sp>
    </p:spTree>
    <p:extLst>
      <p:ext uri="{BB962C8B-B14F-4D97-AF65-F5344CB8AC3E}">
        <p14:creationId xmlns:p14="http://schemas.microsoft.com/office/powerpoint/2010/main" val="25213599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36</a:t>
            </a:fld>
            <a:endParaRPr lang="en-US"/>
          </a:p>
        </p:txBody>
      </p:sp>
    </p:spTree>
    <p:extLst>
      <p:ext uri="{BB962C8B-B14F-4D97-AF65-F5344CB8AC3E}">
        <p14:creationId xmlns:p14="http://schemas.microsoft.com/office/powerpoint/2010/main" val="259476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is Diagnostic</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37</a:t>
            </a:fld>
            <a:endParaRPr lang="en-US"/>
          </a:p>
        </p:txBody>
      </p:sp>
    </p:spTree>
    <p:extLst>
      <p:ext uri="{BB962C8B-B14F-4D97-AF65-F5344CB8AC3E}">
        <p14:creationId xmlns:p14="http://schemas.microsoft.com/office/powerpoint/2010/main" val="40176299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latin typeface="Arial" pitchFamily="34" charset="0"/>
              <a:ea typeface="ＭＳ Ｐゴシック" pitchFamily="34" charset="-128"/>
            </a:endParaRPr>
          </a:p>
        </p:txBody>
      </p:sp>
      <p:sp>
        <p:nvSpPr>
          <p:cNvPr id="92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defRPr>
            </a:lvl1pPr>
            <a:lvl2pPr marL="720884" indent="-277263" eaLnBrk="0" hangingPunct="0">
              <a:spcBef>
                <a:spcPct val="30000"/>
              </a:spcBef>
              <a:defRPr sz="1200">
                <a:solidFill>
                  <a:schemeClr val="tx1"/>
                </a:solidFill>
                <a:latin typeface="Arial" pitchFamily="34" charset="0"/>
                <a:ea typeface="ＭＳ Ｐゴシック" pitchFamily="34" charset="-128"/>
              </a:defRPr>
            </a:lvl2pPr>
            <a:lvl3pPr marL="1109053" indent="-221811" eaLnBrk="0" hangingPunct="0">
              <a:spcBef>
                <a:spcPct val="30000"/>
              </a:spcBef>
              <a:defRPr sz="1200">
                <a:solidFill>
                  <a:schemeClr val="tx1"/>
                </a:solidFill>
                <a:latin typeface="Arial" pitchFamily="34" charset="0"/>
                <a:ea typeface="ヒラギノ角ゴ Pro W3" charset="-128"/>
              </a:defRPr>
            </a:lvl3pPr>
            <a:lvl4pPr marL="1552674" indent="-221811" eaLnBrk="0" hangingPunct="0">
              <a:spcBef>
                <a:spcPct val="30000"/>
              </a:spcBef>
              <a:defRPr sz="1200">
                <a:solidFill>
                  <a:schemeClr val="tx1"/>
                </a:solidFill>
                <a:latin typeface="Arial" pitchFamily="34" charset="0"/>
                <a:ea typeface="ヒラギノ角ゴ Pro W3" charset="-128"/>
              </a:defRPr>
            </a:lvl4pPr>
            <a:lvl5pPr marL="1996295" indent="-221811" eaLnBrk="0" hangingPunct="0">
              <a:spcBef>
                <a:spcPct val="30000"/>
              </a:spcBef>
              <a:defRPr sz="1200">
                <a:solidFill>
                  <a:schemeClr val="tx1"/>
                </a:solidFill>
                <a:latin typeface="Arial" pitchFamily="34" charset="0"/>
                <a:ea typeface="ヒラギノ角ゴ Pro W3" charset="-128"/>
              </a:defRPr>
            </a:lvl5pPr>
            <a:lvl6pPr marL="2439916" indent="-221811" eaLnBrk="0" fontAlgn="base" hangingPunct="0">
              <a:spcBef>
                <a:spcPct val="30000"/>
              </a:spcBef>
              <a:spcAft>
                <a:spcPct val="0"/>
              </a:spcAft>
              <a:defRPr sz="1200">
                <a:solidFill>
                  <a:schemeClr val="tx1"/>
                </a:solidFill>
                <a:latin typeface="Arial" pitchFamily="34" charset="0"/>
                <a:ea typeface="ヒラギノ角ゴ Pro W3" charset="-128"/>
              </a:defRPr>
            </a:lvl6pPr>
            <a:lvl7pPr marL="2883538" indent="-221811" eaLnBrk="0" fontAlgn="base" hangingPunct="0">
              <a:spcBef>
                <a:spcPct val="30000"/>
              </a:spcBef>
              <a:spcAft>
                <a:spcPct val="0"/>
              </a:spcAft>
              <a:defRPr sz="1200">
                <a:solidFill>
                  <a:schemeClr val="tx1"/>
                </a:solidFill>
                <a:latin typeface="Arial" pitchFamily="34" charset="0"/>
                <a:ea typeface="ヒラギノ角ゴ Pro W3" charset="-128"/>
              </a:defRPr>
            </a:lvl7pPr>
            <a:lvl8pPr marL="3327159" indent="-221811" eaLnBrk="0" fontAlgn="base" hangingPunct="0">
              <a:spcBef>
                <a:spcPct val="30000"/>
              </a:spcBef>
              <a:spcAft>
                <a:spcPct val="0"/>
              </a:spcAft>
              <a:defRPr sz="1200">
                <a:solidFill>
                  <a:schemeClr val="tx1"/>
                </a:solidFill>
                <a:latin typeface="Arial" pitchFamily="34" charset="0"/>
                <a:ea typeface="ヒラギノ角ゴ Pro W3" charset="-128"/>
              </a:defRPr>
            </a:lvl8pPr>
            <a:lvl9pPr marL="3770780" indent="-221811" eaLnBrk="0" fontAlgn="base" hangingPunct="0">
              <a:spcBef>
                <a:spcPct val="30000"/>
              </a:spcBef>
              <a:spcAft>
                <a:spcPct val="0"/>
              </a:spcAft>
              <a:defRPr sz="1200">
                <a:solidFill>
                  <a:schemeClr val="tx1"/>
                </a:solidFill>
                <a:latin typeface="Arial" pitchFamily="34" charset="0"/>
                <a:ea typeface="ヒラギノ角ゴ Pro W3" charset="-128"/>
              </a:defRPr>
            </a:lvl9pPr>
          </a:lstStyle>
          <a:p>
            <a:pPr>
              <a:spcBef>
                <a:spcPct val="0"/>
              </a:spcBef>
            </a:pPr>
            <a:fld id="{88743DC4-9FBD-4A14-88F3-9B172FC37D05}" type="slidenum">
              <a:rPr lang="en-US" altLang="en-US" smtClean="0"/>
              <a:pPr>
                <a:spcBef>
                  <a:spcPct val="0"/>
                </a:spcBef>
              </a:pPr>
              <a:t>38</a:t>
            </a:fld>
            <a:endParaRPr lang="en-US"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latin typeface="Arial" pitchFamily="34" charset="0"/>
              <a:ea typeface="ＭＳ Ｐゴシック" pitchFamily="34" charset="-128"/>
            </a:endParaRPr>
          </a:p>
        </p:txBody>
      </p:sp>
      <p:sp>
        <p:nvSpPr>
          <p:cNvPr id="95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defRPr>
            </a:lvl1pPr>
            <a:lvl2pPr marL="720884" indent="-277263" eaLnBrk="0" hangingPunct="0">
              <a:spcBef>
                <a:spcPct val="30000"/>
              </a:spcBef>
              <a:defRPr sz="1200">
                <a:solidFill>
                  <a:schemeClr val="tx1"/>
                </a:solidFill>
                <a:latin typeface="Arial" pitchFamily="34" charset="0"/>
                <a:ea typeface="ＭＳ Ｐゴシック" pitchFamily="34" charset="-128"/>
              </a:defRPr>
            </a:lvl2pPr>
            <a:lvl3pPr marL="1109053" indent="-221811" eaLnBrk="0" hangingPunct="0">
              <a:spcBef>
                <a:spcPct val="30000"/>
              </a:spcBef>
              <a:defRPr sz="1200">
                <a:solidFill>
                  <a:schemeClr val="tx1"/>
                </a:solidFill>
                <a:latin typeface="Arial" pitchFamily="34" charset="0"/>
                <a:ea typeface="ヒラギノ角ゴ Pro W3" charset="-128"/>
              </a:defRPr>
            </a:lvl3pPr>
            <a:lvl4pPr marL="1552674" indent="-221811" eaLnBrk="0" hangingPunct="0">
              <a:spcBef>
                <a:spcPct val="30000"/>
              </a:spcBef>
              <a:defRPr sz="1200">
                <a:solidFill>
                  <a:schemeClr val="tx1"/>
                </a:solidFill>
                <a:latin typeface="Arial" pitchFamily="34" charset="0"/>
                <a:ea typeface="ヒラギノ角ゴ Pro W3" charset="-128"/>
              </a:defRPr>
            </a:lvl4pPr>
            <a:lvl5pPr marL="1996295" indent="-221811" eaLnBrk="0" hangingPunct="0">
              <a:spcBef>
                <a:spcPct val="30000"/>
              </a:spcBef>
              <a:defRPr sz="1200">
                <a:solidFill>
                  <a:schemeClr val="tx1"/>
                </a:solidFill>
                <a:latin typeface="Arial" pitchFamily="34" charset="0"/>
                <a:ea typeface="ヒラギノ角ゴ Pro W3" charset="-128"/>
              </a:defRPr>
            </a:lvl5pPr>
            <a:lvl6pPr marL="2439916" indent="-221811" eaLnBrk="0" fontAlgn="base" hangingPunct="0">
              <a:spcBef>
                <a:spcPct val="30000"/>
              </a:spcBef>
              <a:spcAft>
                <a:spcPct val="0"/>
              </a:spcAft>
              <a:defRPr sz="1200">
                <a:solidFill>
                  <a:schemeClr val="tx1"/>
                </a:solidFill>
                <a:latin typeface="Arial" pitchFamily="34" charset="0"/>
                <a:ea typeface="ヒラギノ角ゴ Pro W3" charset="-128"/>
              </a:defRPr>
            </a:lvl6pPr>
            <a:lvl7pPr marL="2883538" indent="-221811" eaLnBrk="0" fontAlgn="base" hangingPunct="0">
              <a:spcBef>
                <a:spcPct val="30000"/>
              </a:spcBef>
              <a:spcAft>
                <a:spcPct val="0"/>
              </a:spcAft>
              <a:defRPr sz="1200">
                <a:solidFill>
                  <a:schemeClr val="tx1"/>
                </a:solidFill>
                <a:latin typeface="Arial" pitchFamily="34" charset="0"/>
                <a:ea typeface="ヒラギノ角ゴ Pro W3" charset="-128"/>
              </a:defRPr>
            </a:lvl7pPr>
            <a:lvl8pPr marL="3327159" indent="-221811" eaLnBrk="0" fontAlgn="base" hangingPunct="0">
              <a:spcBef>
                <a:spcPct val="30000"/>
              </a:spcBef>
              <a:spcAft>
                <a:spcPct val="0"/>
              </a:spcAft>
              <a:defRPr sz="1200">
                <a:solidFill>
                  <a:schemeClr val="tx1"/>
                </a:solidFill>
                <a:latin typeface="Arial" pitchFamily="34" charset="0"/>
                <a:ea typeface="ヒラギノ角ゴ Pro W3" charset="-128"/>
              </a:defRPr>
            </a:lvl8pPr>
            <a:lvl9pPr marL="3770780" indent="-221811" eaLnBrk="0" fontAlgn="base" hangingPunct="0">
              <a:spcBef>
                <a:spcPct val="30000"/>
              </a:spcBef>
              <a:spcAft>
                <a:spcPct val="0"/>
              </a:spcAft>
              <a:defRPr sz="1200">
                <a:solidFill>
                  <a:schemeClr val="tx1"/>
                </a:solidFill>
                <a:latin typeface="Arial" pitchFamily="34" charset="0"/>
                <a:ea typeface="ヒラギノ角ゴ Pro W3" charset="-128"/>
              </a:defRPr>
            </a:lvl9pPr>
          </a:lstStyle>
          <a:p>
            <a:pPr>
              <a:spcBef>
                <a:spcPct val="0"/>
              </a:spcBef>
            </a:pPr>
            <a:fld id="{AE0CA7B3-4BAC-4ECC-BB51-7708D80ADA49}" type="slidenum">
              <a:rPr lang="en-US" altLang="en-US" smtClean="0"/>
              <a:pPr>
                <a:spcBef>
                  <a:spcPct val="0"/>
                </a:spcBef>
              </a:pPr>
              <a:t>39</a:t>
            </a:fld>
            <a:endParaRPr lang="en-US"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latin typeface="Arial" pitchFamily="34" charset="0"/>
              <a:ea typeface="ＭＳ Ｐゴシック" pitchFamily="34" charset="-128"/>
            </a:endParaRPr>
          </a:p>
        </p:txBody>
      </p:sp>
      <p:sp>
        <p:nvSpPr>
          <p:cNvPr id="96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defRPr>
            </a:lvl1pPr>
            <a:lvl2pPr marL="720884" indent="-277263" eaLnBrk="0" hangingPunct="0">
              <a:spcBef>
                <a:spcPct val="30000"/>
              </a:spcBef>
              <a:defRPr sz="1200">
                <a:solidFill>
                  <a:schemeClr val="tx1"/>
                </a:solidFill>
                <a:latin typeface="Arial" pitchFamily="34" charset="0"/>
                <a:ea typeface="ＭＳ Ｐゴシック" pitchFamily="34" charset="-128"/>
              </a:defRPr>
            </a:lvl2pPr>
            <a:lvl3pPr marL="1109053" indent="-221811" eaLnBrk="0" hangingPunct="0">
              <a:spcBef>
                <a:spcPct val="30000"/>
              </a:spcBef>
              <a:defRPr sz="1200">
                <a:solidFill>
                  <a:schemeClr val="tx1"/>
                </a:solidFill>
                <a:latin typeface="Arial" pitchFamily="34" charset="0"/>
                <a:ea typeface="ヒラギノ角ゴ Pro W3" charset="-128"/>
              </a:defRPr>
            </a:lvl3pPr>
            <a:lvl4pPr marL="1552674" indent="-221811" eaLnBrk="0" hangingPunct="0">
              <a:spcBef>
                <a:spcPct val="30000"/>
              </a:spcBef>
              <a:defRPr sz="1200">
                <a:solidFill>
                  <a:schemeClr val="tx1"/>
                </a:solidFill>
                <a:latin typeface="Arial" pitchFamily="34" charset="0"/>
                <a:ea typeface="ヒラギノ角ゴ Pro W3" charset="-128"/>
              </a:defRPr>
            </a:lvl4pPr>
            <a:lvl5pPr marL="1996295" indent="-221811" eaLnBrk="0" hangingPunct="0">
              <a:spcBef>
                <a:spcPct val="30000"/>
              </a:spcBef>
              <a:defRPr sz="1200">
                <a:solidFill>
                  <a:schemeClr val="tx1"/>
                </a:solidFill>
                <a:latin typeface="Arial" pitchFamily="34" charset="0"/>
                <a:ea typeface="ヒラギノ角ゴ Pro W3" charset="-128"/>
              </a:defRPr>
            </a:lvl5pPr>
            <a:lvl6pPr marL="2439916" indent="-221811" eaLnBrk="0" fontAlgn="base" hangingPunct="0">
              <a:spcBef>
                <a:spcPct val="30000"/>
              </a:spcBef>
              <a:spcAft>
                <a:spcPct val="0"/>
              </a:spcAft>
              <a:defRPr sz="1200">
                <a:solidFill>
                  <a:schemeClr val="tx1"/>
                </a:solidFill>
                <a:latin typeface="Arial" pitchFamily="34" charset="0"/>
                <a:ea typeface="ヒラギノ角ゴ Pro W3" charset="-128"/>
              </a:defRPr>
            </a:lvl6pPr>
            <a:lvl7pPr marL="2883538" indent="-221811" eaLnBrk="0" fontAlgn="base" hangingPunct="0">
              <a:spcBef>
                <a:spcPct val="30000"/>
              </a:spcBef>
              <a:spcAft>
                <a:spcPct val="0"/>
              </a:spcAft>
              <a:defRPr sz="1200">
                <a:solidFill>
                  <a:schemeClr val="tx1"/>
                </a:solidFill>
                <a:latin typeface="Arial" pitchFamily="34" charset="0"/>
                <a:ea typeface="ヒラギノ角ゴ Pro W3" charset="-128"/>
              </a:defRPr>
            </a:lvl7pPr>
            <a:lvl8pPr marL="3327159" indent="-221811" eaLnBrk="0" fontAlgn="base" hangingPunct="0">
              <a:spcBef>
                <a:spcPct val="30000"/>
              </a:spcBef>
              <a:spcAft>
                <a:spcPct val="0"/>
              </a:spcAft>
              <a:defRPr sz="1200">
                <a:solidFill>
                  <a:schemeClr val="tx1"/>
                </a:solidFill>
                <a:latin typeface="Arial" pitchFamily="34" charset="0"/>
                <a:ea typeface="ヒラギノ角ゴ Pro W3" charset="-128"/>
              </a:defRPr>
            </a:lvl8pPr>
            <a:lvl9pPr marL="3770780" indent="-221811" eaLnBrk="0" fontAlgn="base" hangingPunct="0">
              <a:spcBef>
                <a:spcPct val="30000"/>
              </a:spcBef>
              <a:spcAft>
                <a:spcPct val="0"/>
              </a:spcAft>
              <a:defRPr sz="1200">
                <a:solidFill>
                  <a:schemeClr val="tx1"/>
                </a:solidFill>
                <a:latin typeface="Arial" pitchFamily="34" charset="0"/>
                <a:ea typeface="ヒラギノ角ゴ Pro W3" charset="-128"/>
              </a:defRPr>
            </a:lvl9pPr>
          </a:lstStyle>
          <a:p>
            <a:pPr>
              <a:spcBef>
                <a:spcPct val="0"/>
              </a:spcBef>
            </a:pPr>
            <a:fld id="{29FDA896-AFC6-45BE-9088-D56EB568AD68}" type="slidenum">
              <a:rPr lang="en-US" altLang="en-US" smtClean="0"/>
              <a:pPr>
                <a:spcBef>
                  <a:spcPct val="0"/>
                </a:spcBef>
              </a:pPr>
              <a:t>40</a:t>
            </a:fld>
            <a:endParaRPr lang="en-US"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itchFamily="34" charset="0"/>
                <a:ea typeface="ＭＳ Ｐゴシック" pitchFamily="34" charset="-128"/>
              </a:rPr>
              <a:t>Notice academic and behavioral.  DPI state training included both for the first time in my recollection of trainings.</a:t>
            </a: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Arial" pitchFamily="34" charset="0"/>
                <a:ea typeface="ＭＳ Ｐゴシック" pitchFamily="34" charset="-128"/>
              </a:defRPr>
            </a:lvl1pPr>
            <a:lvl2pPr marL="720884" indent="-277263" eaLnBrk="0" hangingPunct="0">
              <a:defRPr sz="2300">
                <a:solidFill>
                  <a:schemeClr val="tx1"/>
                </a:solidFill>
                <a:latin typeface="Arial" pitchFamily="34" charset="0"/>
                <a:ea typeface="ＭＳ Ｐゴシック" pitchFamily="34" charset="-128"/>
              </a:defRPr>
            </a:lvl2pPr>
            <a:lvl3pPr marL="1109053" indent="-221811" eaLnBrk="0" hangingPunct="0">
              <a:defRPr sz="2300">
                <a:solidFill>
                  <a:schemeClr val="tx1"/>
                </a:solidFill>
                <a:latin typeface="Arial" pitchFamily="34" charset="0"/>
                <a:ea typeface="ＭＳ Ｐゴシック" pitchFamily="34" charset="-128"/>
              </a:defRPr>
            </a:lvl3pPr>
            <a:lvl4pPr marL="1552674" indent="-221811" eaLnBrk="0" hangingPunct="0">
              <a:defRPr sz="2300">
                <a:solidFill>
                  <a:schemeClr val="tx1"/>
                </a:solidFill>
                <a:latin typeface="Arial" pitchFamily="34" charset="0"/>
                <a:ea typeface="ＭＳ Ｐゴシック" pitchFamily="34" charset="-128"/>
              </a:defRPr>
            </a:lvl4pPr>
            <a:lvl5pPr marL="1996295" indent="-221811" eaLnBrk="0" hangingPunct="0">
              <a:defRPr sz="2300">
                <a:solidFill>
                  <a:schemeClr val="tx1"/>
                </a:solidFill>
                <a:latin typeface="Arial" pitchFamily="34" charset="0"/>
                <a:ea typeface="ＭＳ Ｐゴシック" pitchFamily="34" charset="-128"/>
              </a:defRPr>
            </a:lvl5pPr>
            <a:lvl6pPr marL="2439916" indent="-221811" eaLnBrk="0" fontAlgn="base" hangingPunct="0">
              <a:spcBef>
                <a:spcPct val="0"/>
              </a:spcBef>
              <a:spcAft>
                <a:spcPct val="0"/>
              </a:spcAft>
              <a:defRPr sz="2300">
                <a:solidFill>
                  <a:schemeClr val="tx1"/>
                </a:solidFill>
                <a:latin typeface="Arial" pitchFamily="34" charset="0"/>
                <a:ea typeface="ＭＳ Ｐゴシック" pitchFamily="34" charset="-128"/>
              </a:defRPr>
            </a:lvl6pPr>
            <a:lvl7pPr marL="2883538" indent="-221811" eaLnBrk="0" fontAlgn="base" hangingPunct="0">
              <a:spcBef>
                <a:spcPct val="0"/>
              </a:spcBef>
              <a:spcAft>
                <a:spcPct val="0"/>
              </a:spcAft>
              <a:defRPr sz="2300">
                <a:solidFill>
                  <a:schemeClr val="tx1"/>
                </a:solidFill>
                <a:latin typeface="Arial" pitchFamily="34" charset="0"/>
                <a:ea typeface="ＭＳ Ｐゴシック" pitchFamily="34" charset="-128"/>
              </a:defRPr>
            </a:lvl7pPr>
            <a:lvl8pPr marL="3327159" indent="-221811" eaLnBrk="0" fontAlgn="base" hangingPunct="0">
              <a:spcBef>
                <a:spcPct val="0"/>
              </a:spcBef>
              <a:spcAft>
                <a:spcPct val="0"/>
              </a:spcAft>
              <a:defRPr sz="2300">
                <a:solidFill>
                  <a:schemeClr val="tx1"/>
                </a:solidFill>
                <a:latin typeface="Arial" pitchFamily="34" charset="0"/>
                <a:ea typeface="ＭＳ Ｐゴシック" pitchFamily="34" charset="-128"/>
              </a:defRPr>
            </a:lvl8pPr>
            <a:lvl9pPr marL="3770780" indent="-221811" eaLnBrk="0" fontAlgn="base" hangingPunct="0">
              <a:spcBef>
                <a:spcPct val="0"/>
              </a:spcBef>
              <a:spcAft>
                <a:spcPct val="0"/>
              </a:spcAft>
              <a:defRPr sz="2300">
                <a:solidFill>
                  <a:schemeClr val="tx1"/>
                </a:solidFill>
                <a:latin typeface="Arial" pitchFamily="34" charset="0"/>
                <a:ea typeface="ＭＳ Ｐゴシック" pitchFamily="34" charset="-128"/>
              </a:defRPr>
            </a:lvl9pPr>
          </a:lstStyle>
          <a:p>
            <a:fld id="{89803032-93B6-497F-AB8D-9F3491AEDD01}" type="slidenum">
              <a:rPr lang="en-US" altLang="en-US" sz="1200"/>
              <a:pPr/>
              <a:t>41</a:t>
            </a:fld>
            <a:endParaRPr lang="en-US" alt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hlinkClick r:id="rId3"/>
              </a:rPr>
              <a:t>http://ebi.missouri.edu/?page_id=52</a:t>
            </a:r>
            <a:r>
              <a:rPr lang="en-US" sz="1200" dirty="0" smtClean="0"/>
              <a:t> </a:t>
            </a:r>
          </a:p>
          <a:p>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42</a:t>
            </a:fld>
            <a:endParaRPr lang="en-US"/>
          </a:p>
        </p:txBody>
      </p:sp>
    </p:spTree>
    <p:extLst>
      <p:ext uri="{BB962C8B-B14F-4D97-AF65-F5344CB8AC3E}">
        <p14:creationId xmlns:p14="http://schemas.microsoft.com/office/powerpoint/2010/main" val="3310330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thinking about previous slide, then notice that if MTSS/RTI is not embraced as Total School Improvement model, both within schools and at district level, then all are separate initiatives.</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4</a:t>
            </a:fld>
            <a:endParaRPr lang="en-US"/>
          </a:p>
        </p:txBody>
      </p:sp>
    </p:spTree>
    <p:extLst>
      <p:ext uri="{BB962C8B-B14F-4D97-AF65-F5344CB8AC3E}">
        <p14:creationId xmlns:p14="http://schemas.microsoft.com/office/powerpoint/2010/main" val="27615579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such, changing parts of an intervention, while typical, can invalidate the EBI. There are many ways to change an intervention (frequency, materials, target, and on and on), which can alter the effectiveness of the EBI.</a:t>
            </a:r>
          </a:p>
          <a:p>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43</a:t>
            </a:fld>
            <a:endParaRPr lang="en-US"/>
          </a:p>
        </p:txBody>
      </p:sp>
    </p:spTree>
    <p:extLst>
      <p:ext uri="{BB962C8B-B14F-4D97-AF65-F5344CB8AC3E}">
        <p14:creationId xmlns:p14="http://schemas.microsoft.com/office/powerpoint/2010/main" val="13173955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a:t>
            </a:r>
            <a:r>
              <a:rPr lang="en-US" baseline="0" dirty="0" smtClean="0"/>
              <a:t> of all that has been covered thus far</a:t>
            </a:r>
          </a:p>
          <a:p>
            <a:r>
              <a:rPr lang="en-US" baseline="0" dirty="0" smtClean="0"/>
              <a:t>ACTIVITY:  discuss how each discipline can contribute to each of the big ideas of </a:t>
            </a:r>
            <a:r>
              <a:rPr lang="en-US" baseline="0" dirty="0" err="1" smtClean="0"/>
              <a:t>RtI</a:t>
            </a:r>
            <a:r>
              <a:rPr lang="en-US" baseline="0" dirty="0" smtClean="0"/>
              <a:t> and share</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44</a:t>
            </a:fld>
            <a:endParaRPr lang="en-US"/>
          </a:p>
        </p:txBody>
      </p:sp>
    </p:spTree>
    <p:extLst>
      <p:ext uri="{BB962C8B-B14F-4D97-AF65-F5344CB8AC3E}">
        <p14:creationId xmlns:p14="http://schemas.microsoft.com/office/powerpoint/2010/main" val="15056492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noTextEdit="1"/>
          </p:cNvSpPr>
          <p:nvPr>
            <p:ph type="sldImg"/>
          </p:nvPr>
        </p:nvSpPr>
        <p:spPr>
          <a:ln/>
        </p:spPr>
      </p:sp>
      <p:sp>
        <p:nvSpPr>
          <p:cNvPr id="8192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latin typeface="Times New Roman" pitchFamily="18" charset="0"/>
              <a:ea typeface="ＭＳ Ｐゴシック" pitchFamily="34" charset="-128"/>
              <a:cs typeface="Times New Roman" pitchFamily="18" charset="0"/>
            </a:endParaRPr>
          </a:p>
        </p:txBody>
      </p:sp>
      <p:sp>
        <p:nvSpPr>
          <p:cNvPr id="8192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Arial" pitchFamily="34" charset="0"/>
                <a:ea typeface="ＭＳ Ｐゴシック" pitchFamily="34" charset="-128"/>
              </a:defRPr>
            </a:lvl1pPr>
            <a:lvl2pPr marL="720884" indent="-277263" eaLnBrk="0" hangingPunct="0">
              <a:defRPr sz="2300">
                <a:solidFill>
                  <a:schemeClr val="tx1"/>
                </a:solidFill>
                <a:latin typeface="Arial" pitchFamily="34" charset="0"/>
                <a:ea typeface="ＭＳ Ｐゴシック" pitchFamily="34" charset="-128"/>
              </a:defRPr>
            </a:lvl2pPr>
            <a:lvl3pPr marL="1109053" indent="-221811" eaLnBrk="0" hangingPunct="0">
              <a:defRPr sz="2300">
                <a:solidFill>
                  <a:schemeClr val="tx1"/>
                </a:solidFill>
                <a:latin typeface="Arial" pitchFamily="34" charset="0"/>
                <a:ea typeface="ＭＳ Ｐゴシック" pitchFamily="34" charset="-128"/>
              </a:defRPr>
            </a:lvl3pPr>
            <a:lvl4pPr marL="1552674" indent="-221811" eaLnBrk="0" hangingPunct="0">
              <a:defRPr sz="2300">
                <a:solidFill>
                  <a:schemeClr val="tx1"/>
                </a:solidFill>
                <a:latin typeface="Arial" pitchFamily="34" charset="0"/>
                <a:ea typeface="ＭＳ Ｐゴシック" pitchFamily="34" charset="-128"/>
              </a:defRPr>
            </a:lvl4pPr>
            <a:lvl5pPr marL="1996295" indent="-221811" eaLnBrk="0" hangingPunct="0">
              <a:defRPr sz="2300">
                <a:solidFill>
                  <a:schemeClr val="tx1"/>
                </a:solidFill>
                <a:latin typeface="Arial" pitchFamily="34" charset="0"/>
                <a:ea typeface="ＭＳ Ｐゴシック" pitchFamily="34" charset="-128"/>
              </a:defRPr>
            </a:lvl5pPr>
            <a:lvl6pPr marL="2439916" indent="-221811" eaLnBrk="0" fontAlgn="base" hangingPunct="0">
              <a:spcBef>
                <a:spcPct val="0"/>
              </a:spcBef>
              <a:spcAft>
                <a:spcPct val="0"/>
              </a:spcAft>
              <a:defRPr sz="2300">
                <a:solidFill>
                  <a:schemeClr val="tx1"/>
                </a:solidFill>
                <a:latin typeface="Arial" pitchFamily="34" charset="0"/>
                <a:ea typeface="ＭＳ Ｐゴシック" pitchFamily="34" charset="-128"/>
              </a:defRPr>
            </a:lvl6pPr>
            <a:lvl7pPr marL="2883538" indent="-221811" eaLnBrk="0" fontAlgn="base" hangingPunct="0">
              <a:spcBef>
                <a:spcPct val="0"/>
              </a:spcBef>
              <a:spcAft>
                <a:spcPct val="0"/>
              </a:spcAft>
              <a:defRPr sz="2300">
                <a:solidFill>
                  <a:schemeClr val="tx1"/>
                </a:solidFill>
                <a:latin typeface="Arial" pitchFamily="34" charset="0"/>
                <a:ea typeface="ＭＳ Ｐゴシック" pitchFamily="34" charset="-128"/>
              </a:defRPr>
            </a:lvl7pPr>
            <a:lvl8pPr marL="3327159" indent="-221811" eaLnBrk="0" fontAlgn="base" hangingPunct="0">
              <a:spcBef>
                <a:spcPct val="0"/>
              </a:spcBef>
              <a:spcAft>
                <a:spcPct val="0"/>
              </a:spcAft>
              <a:defRPr sz="2300">
                <a:solidFill>
                  <a:schemeClr val="tx1"/>
                </a:solidFill>
                <a:latin typeface="Arial" pitchFamily="34" charset="0"/>
                <a:ea typeface="ＭＳ Ｐゴシック" pitchFamily="34" charset="-128"/>
              </a:defRPr>
            </a:lvl8pPr>
            <a:lvl9pPr marL="3770780" indent="-221811" eaLnBrk="0" fontAlgn="base" hangingPunct="0">
              <a:spcBef>
                <a:spcPct val="0"/>
              </a:spcBef>
              <a:spcAft>
                <a:spcPct val="0"/>
              </a:spcAft>
              <a:defRPr sz="2300">
                <a:solidFill>
                  <a:schemeClr val="tx1"/>
                </a:solidFill>
                <a:latin typeface="Arial" pitchFamily="34" charset="0"/>
                <a:ea typeface="ＭＳ Ｐゴシック" pitchFamily="34" charset="-128"/>
              </a:defRPr>
            </a:lvl9pPr>
          </a:lstStyle>
          <a:p>
            <a:fld id="{28BBDB81-093D-4243-897C-59D5BA0F1A24}" type="slidenum">
              <a:rPr lang="en-US" altLang="en-US" sz="1200"/>
              <a:pPr/>
              <a:t>45</a:t>
            </a:fld>
            <a:endParaRPr lang="en-US" alt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46</a:t>
            </a:fld>
            <a:endParaRPr lang="en-US"/>
          </a:p>
        </p:txBody>
      </p:sp>
    </p:spTree>
    <p:extLst>
      <p:ext uri="{BB962C8B-B14F-4D97-AF65-F5344CB8AC3E}">
        <p14:creationId xmlns:p14="http://schemas.microsoft.com/office/powerpoint/2010/main" val="23420092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noTextEdit="1"/>
          </p:cNvSpPr>
          <p:nvPr>
            <p:ph type="sldImg"/>
          </p:nvPr>
        </p:nvSpPr>
        <p:spPr>
          <a:ln/>
        </p:spPr>
      </p:sp>
      <p:sp>
        <p:nvSpPr>
          <p:cNvPr id="6963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latin typeface="Times New Roman" pitchFamily="18" charset="0"/>
                <a:ea typeface="ＭＳ Ｐゴシック" pitchFamily="34" charset="-128"/>
                <a:cs typeface="Times New Roman" pitchFamily="18" charset="0"/>
              </a:rPr>
              <a:t>; </a:t>
            </a:r>
            <a:r>
              <a:rPr lang="en-US" dirty="0" err="1" smtClean="0"/>
              <a:t>RtI</a:t>
            </a:r>
            <a:r>
              <a:rPr lang="en-US" dirty="0" smtClean="0"/>
              <a:t> provides an opportunity to provide another pathway to services other than special education that occurs sooner &amp; includes more students</a:t>
            </a:r>
          </a:p>
          <a:p>
            <a:r>
              <a:rPr lang="en-US" altLang="en-US" dirty="0" smtClean="0">
                <a:latin typeface="Times New Roman" pitchFamily="18" charset="0"/>
                <a:ea typeface="ＭＳ Ｐゴシック" pitchFamily="34" charset="-128"/>
                <a:cs typeface="Times New Roman" pitchFamily="18" charset="0"/>
              </a:rPr>
              <a:t>Working</a:t>
            </a:r>
            <a:r>
              <a:rPr lang="en-US" altLang="en-US" baseline="0" dirty="0" smtClean="0">
                <a:latin typeface="Times New Roman" pitchFamily="18" charset="0"/>
                <a:ea typeface="ＭＳ Ｐゴシック" pitchFamily="34" charset="-128"/>
                <a:cs typeface="Times New Roman" pitchFamily="18" charset="0"/>
              </a:rPr>
              <a:t> together to assist all students</a:t>
            </a:r>
            <a:endParaRPr lang="en-US" altLang="en-US" dirty="0" smtClean="0">
              <a:latin typeface="Times New Roman" pitchFamily="18" charset="0"/>
              <a:ea typeface="ＭＳ Ｐゴシック" pitchFamily="34" charset="-128"/>
              <a:cs typeface="Times New Roman" pitchFamily="18" charset="0"/>
            </a:endParaRPr>
          </a:p>
        </p:txBody>
      </p:sp>
      <p:sp>
        <p:nvSpPr>
          <p:cNvPr id="6963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Arial" pitchFamily="34" charset="0"/>
                <a:ea typeface="ＭＳ Ｐゴシック" pitchFamily="34" charset="-128"/>
              </a:defRPr>
            </a:lvl1pPr>
            <a:lvl2pPr marL="720884" indent="-277263" eaLnBrk="0" hangingPunct="0">
              <a:defRPr sz="2300">
                <a:solidFill>
                  <a:schemeClr val="tx1"/>
                </a:solidFill>
                <a:latin typeface="Arial" pitchFamily="34" charset="0"/>
                <a:ea typeface="ＭＳ Ｐゴシック" pitchFamily="34" charset="-128"/>
              </a:defRPr>
            </a:lvl2pPr>
            <a:lvl3pPr marL="1109053" indent="-221811" eaLnBrk="0" hangingPunct="0">
              <a:defRPr sz="2300">
                <a:solidFill>
                  <a:schemeClr val="tx1"/>
                </a:solidFill>
                <a:latin typeface="Arial" pitchFamily="34" charset="0"/>
                <a:ea typeface="ＭＳ Ｐゴシック" pitchFamily="34" charset="-128"/>
              </a:defRPr>
            </a:lvl3pPr>
            <a:lvl4pPr marL="1552674" indent="-221811" eaLnBrk="0" hangingPunct="0">
              <a:defRPr sz="2300">
                <a:solidFill>
                  <a:schemeClr val="tx1"/>
                </a:solidFill>
                <a:latin typeface="Arial" pitchFamily="34" charset="0"/>
                <a:ea typeface="ＭＳ Ｐゴシック" pitchFamily="34" charset="-128"/>
              </a:defRPr>
            </a:lvl4pPr>
            <a:lvl5pPr marL="1996295" indent="-221811" eaLnBrk="0" hangingPunct="0">
              <a:defRPr sz="2300">
                <a:solidFill>
                  <a:schemeClr val="tx1"/>
                </a:solidFill>
                <a:latin typeface="Arial" pitchFamily="34" charset="0"/>
                <a:ea typeface="ＭＳ Ｐゴシック" pitchFamily="34" charset="-128"/>
              </a:defRPr>
            </a:lvl5pPr>
            <a:lvl6pPr marL="2439916" indent="-221811" eaLnBrk="0" fontAlgn="base" hangingPunct="0">
              <a:spcBef>
                <a:spcPct val="0"/>
              </a:spcBef>
              <a:spcAft>
                <a:spcPct val="0"/>
              </a:spcAft>
              <a:defRPr sz="2300">
                <a:solidFill>
                  <a:schemeClr val="tx1"/>
                </a:solidFill>
                <a:latin typeface="Arial" pitchFamily="34" charset="0"/>
                <a:ea typeface="ＭＳ Ｐゴシック" pitchFamily="34" charset="-128"/>
              </a:defRPr>
            </a:lvl6pPr>
            <a:lvl7pPr marL="2883538" indent="-221811" eaLnBrk="0" fontAlgn="base" hangingPunct="0">
              <a:spcBef>
                <a:spcPct val="0"/>
              </a:spcBef>
              <a:spcAft>
                <a:spcPct val="0"/>
              </a:spcAft>
              <a:defRPr sz="2300">
                <a:solidFill>
                  <a:schemeClr val="tx1"/>
                </a:solidFill>
                <a:latin typeface="Arial" pitchFamily="34" charset="0"/>
                <a:ea typeface="ＭＳ Ｐゴシック" pitchFamily="34" charset="-128"/>
              </a:defRPr>
            </a:lvl7pPr>
            <a:lvl8pPr marL="3327159" indent="-221811" eaLnBrk="0" fontAlgn="base" hangingPunct="0">
              <a:spcBef>
                <a:spcPct val="0"/>
              </a:spcBef>
              <a:spcAft>
                <a:spcPct val="0"/>
              </a:spcAft>
              <a:defRPr sz="2300">
                <a:solidFill>
                  <a:schemeClr val="tx1"/>
                </a:solidFill>
                <a:latin typeface="Arial" pitchFamily="34" charset="0"/>
                <a:ea typeface="ＭＳ Ｐゴシック" pitchFamily="34" charset="-128"/>
              </a:defRPr>
            </a:lvl8pPr>
            <a:lvl9pPr marL="3770780" indent="-221811" eaLnBrk="0" fontAlgn="base" hangingPunct="0">
              <a:spcBef>
                <a:spcPct val="0"/>
              </a:spcBef>
              <a:spcAft>
                <a:spcPct val="0"/>
              </a:spcAft>
              <a:defRPr sz="2300">
                <a:solidFill>
                  <a:schemeClr val="tx1"/>
                </a:solidFill>
                <a:latin typeface="Arial" pitchFamily="34" charset="0"/>
                <a:ea typeface="ＭＳ Ｐゴシック" pitchFamily="34" charset="-128"/>
              </a:defRPr>
            </a:lvl9pPr>
          </a:lstStyle>
          <a:p>
            <a:fld id="{A8497D52-07C3-48D5-B64E-EE2414C2F350}" type="slidenum">
              <a:rPr lang="en-US" altLang="en-US" sz="1200"/>
              <a:pPr/>
              <a:t>47</a:t>
            </a:fld>
            <a:endParaRPr lang="en-US" altLang="en-US"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Revised, but needs final approval</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48</a:t>
            </a:fld>
            <a:endParaRPr lang="en-US"/>
          </a:p>
        </p:txBody>
      </p:sp>
    </p:spTree>
    <p:extLst>
      <p:ext uri="{BB962C8B-B14F-4D97-AF65-F5344CB8AC3E}">
        <p14:creationId xmlns:p14="http://schemas.microsoft.com/office/powerpoint/2010/main" val="20846711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yet revised and tiered</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49</a:t>
            </a:fld>
            <a:endParaRPr lang="en-US"/>
          </a:p>
        </p:txBody>
      </p:sp>
    </p:spTree>
    <p:extLst>
      <p:ext uri="{BB962C8B-B14F-4D97-AF65-F5344CB8AC3E}">
        <p14:creationId xmlns:p14="http://schemas.microsoft.com/office/powerpoint/2010/main" val="39695945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yet revised and tiered</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50</a:t>
            </a:fld>
            <a:endParaRPr lang="en-US"/>
          </a:p>
        </p:txBody>
      </p:sp>
    </p:spTree>
    <p:extLst>
      <p:ext uri="{BB962C8B-B14F-4D97-AF65-F5344CB8AC3E}">
        <p14:creationId xmlns:p14="http://schemas.microsoft.com/office/powerpoint/2010/main" val="20891974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a:t>
            </a:r>
            <a:r>
              <a:rPr lang="en-US" baseline="0" dirty="0" smtClean="0"/>
              <a:t> recent version; End morning session</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51</a:t>
            </a:fld>
            <a:endParaRPr lang="en-US"/>
          </a:p>
        </p:txBody>
      </p:sp>
    </p:spTree>
    <p:extLst>
      <p:ext uri="{BB962C8B-B14F-4D97-AF65-F5344CB8AC3E}">
        <p14:creationId xmlns:p14="http://schemas.microsoft.com/office/powerpoint/2010/main" val="4141614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Lunch break</a:t>
            </a:r>
            <a:r>
              <a:rPr lang="en-US" baseline="0" dirty="0" smtClean="0"/>
              <a:t> now or keep going to leave more time at end of day for Extras</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52</a:t>
            </a:fld>
            <a:endParaRPr lang="en-US"/>
          </a:p>
        </p:txBody>
      </p:sp>
    </p:spTree>
    <p:extLst>
      <p:ext uri="{BB962C8B-B14F-4D97-AF65-F5344CB8AC3E}">
        <p14:creationId xmlns:p14="http://schemas.microsoft.com/office/powerpoint/2010/main" val="3032446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Play video –</a:t>
            </a:r>
            <a:r>
              <a:rPr lang="en-US" baseline="0" dirty="0" smtClean="0"/>
              <a:t> laugh – sharing about how relates to education</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7</a:t>
            </a:fld>
            <a:endParaRPr lang="en-US"/>
          </a:p>
        </p:txBody>
      </p:sp>
    </p:spTree>
    <p:extLst>
      <p:ext uri="{BB962C8B-B14F-4D97-AF65-F5344CB8AC3E}">
        <p14:creationId xmlns:p14="http://schemas.microsoft.com/office/powerpoint/2010/main" val="31360608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53</a:t>
            </a:fld>
            <a:endParaRPr lang="en-US"/>
          </a:p>
        </p:txBody>
      </p:sp>
    </p:spTree>
    <p:extLst>
      <p:ext uri="{BB962C8B-B14F-4D97-AF65-F5344CB8AC3E}">
        <p14:creationId xmlns:p14="http://schemas.microsoft.com/office/powerpoint/2010/main" val="18862825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34852" indent="-282635">
              <a:defRPr>
                <a:solidFill>
                  <a:schemeClr val="tx1"/>
                </a:solidFill>
                <a:latin typeface="Arial" charset="0"/>
              </a:defRPr>
            </a:lvl2pPr>
            <a:lvl3pPr marL="1130541" indent="-226108">
              <a:defRPr>
                <a:solidFill>
                  <a:schemeClr val="tx1"/>
                </a:solidFill>
                <a:latin typeface="Arial" charset="0"/>
              </a:defRPr>
            </a:lvl3pPr>
            <a:lvl4pPr marL="1582758" indent="-226108">
              <a:defRPr>
                <a:solidFill>
                  <a:schemeClr val="tx1"/>
                </a:solidFill>
                <a:latin typeface="Arial" charset="0"/>
              </a:defRPr>
            </a:lvl4pPr>
            <a:lvl5pPr marL="2034974" indent="-226108">
              <a:defRPr>
                <a:solidFill>
                  <a:schemeClr val="tx1"/>
                </a:solidFill>
                <a:latin typeface="Arial" charset="0"/>
              </a:defRPr>
            </a:lvl5pPr>
            <a:lvl6pPr marL="2487191" indent="-226108" eaLnBrk="0" fontAlgn="base" hangingPunct="0">
              <a:spcBef>
                <a:spcPct val="0"/>
              </a:spcBef>
              <a:spcAft>
                <a:spcPct val="0"/>
              </a:spcAft>
              <a:defRPr>
                <a:solidFill>
                  <a:schemeClr val="tx1"/>
                </a:solidFill>
                <a:latin typeface="Arial" charset="0"/>
              </a:defRPr>
            </a:lvl6pPr>
            <a:lvl7pPr marL="2939407" indent="-226108" eaLnBrk="0" fontAlgn="base" hangingPunct="0">
              <a:spcBef>
                <a:spcPct val="0"/>
              </a:spcBef>
              <a:spcAft>
                <a:spcPct val="0"/>
              </a:spcAft>
              <a:defRPr>
                <a:solidFill>
                  <a:schemeClr val="tx1"/>
                </a:solidFill>
                <a:latin typeface="Arial" charset="0"/>
              </a:defRPr>
            </a:lvl7pPr>
            <a:lvl8pPr marL="3391624" indent="-226108" eaLnBrk="0" fontAlgn="base" hangingPunct="0">
              <a:spcBef>
                <a:spcPct val="0"/>
              </a:spcBef>
              <a:spcAft>
                <a:spcPct val="0"/>
              </a:spcAft>
              <a:defRPr>
                <a:solidFill>
                  <a:schemeClr val="tx1"/>
                </a:solidFill>
                <a:latin typeface="Arial" charset="0"/>
              </a:defRPr>
            </a:lvl8pPr>
            <a:lvl9pPr marL="3843840" indent="-226108" eaLnBrk="0" fontAlgn="base" hangingPunct="0">
              <a:spcBef>
                <a:spcPct val="0"/>
              </a:spcBef>
              <a:spcAft>
                <a:spcPct val="0"/>
              </a:spcAft>
              <a:defRPr>
                <a:solidFill>
                  <a:schemeClr val="tx1"/>
                </a:solidFill>
                <a:latin typeface="Arial" charset="0"/>
              </a:defRPr>
            </a:lvl9pPr>
          </a:lstStyle>
          <a:p>
            <a:fld id="{D4B8DB21-9E44-4B4C-9807-1EA51790D5EA}" type="slidenum">
              <a:rPr lang="en-US" smtClean="0"/>
              <a:pPr/>
              <a:t>54</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What do all of these have in common? </a:t>
            </a:r>
            <a:r>
              <a:rPr lang="en-US" smtClean="0">
                <a:sym typeface="Wingdings" pitchFamily="2" charset="2"/>
              </a:rPr>
              <a:t> they have been shown to be the least effective responses to problem behavior</a:t>
            </a:r>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34852" indent="-282635">
              <a:defRPr>
                <a:solidFill>
                  <a:schemeClr val="tx1"/>
                </a:solidFill>
                <a:latin typeface="Arial" charset="0"/>
              </a:defRPr>
            </a:lvl2pPr>
            <a:lvl3pPr marL="1130541" indent="-226108">
              <a:defRPr>
                <a:solidFill>
                  <a:schemeClr val="tx1"/>
                </a:solidFill>
                <a:latin typeface="Arial" charset="0"/>
              </a:defRPr>
            </a:lvl3pPr>
            <a:lvl4pPr marL="1582758" indent="-226108">
              <a:defRPr>
                <a:solidFill>
                  <a:schemeClr val="tx1"/>
                </a:solidFill>
                <a:latin typeface="Arial" charset="0"/>
              </a:defRPr>
            </a:lvl4pPr>
            <a:lvl5pPr marL="2034974" indent="-226108">
              <a:defRPr>
                <a:solidFill>
                  <a:schemeClr val="tx1"/>
                </a:solidFill>
                <a:latin typeface="Arial" charset="0"/>
              </a:defRPr>
            </a:lvl5pPr>
            <a:lvl6pPr marL="2487191" indent="-226108" eaLnBrk="0" fontAlgn="base" hangingPunct="0">
              <a:spcBef>
                <a:spcPct val="0"/>
              </a:spcBef>
              <a:spcAft>
                <a:spcPct val="0"/>
              </a:spcAft>
              <a:defRPr>
                <a:solidFill>
                  <a:schemeClr val="tx1"/>
                </a:solidFill>
                <a:latin typeface="Arial" charset="0"/>
              </a:defRPr>
            </a:lvl6pPr>
            <a:lvl7pPr marL="2939407" indent="-226108" eaLnBrk="0" fontAlgn="base" hangingPunct="0">
              <a:spcBef>
                <a:spcPct val="0"/>
              </a:spcBef>
              <a:spcAft>
                <a:spcPct val="0"/>
              </a:spcAft>
              <a:defRPr>
                <a:solidFill>
                  <a:schemeClr val="tx1"/>
                </a:solidFill>
                <a:latin typeface="Arial" charset="0"/>
              </a:defRPr>
            </a:lvl7pPr>
            <a:lvl8pPr marL="3391624" indent="-226108" eaLnBrk="0" fontAlgn="base" hangingPunct="0">
              <a:spcBef>
                <a:spcPct val="0"/>
              </a:spcBef>
              <a:spcAft>
                <a:spcPct val="0"/>
              </a:spcAft>
              <a:defRPr>
                <a:solidFill>
                  <a:schemeClr val="tx1"/>
                </a:solidFill>
                <a:latin typeface="Arial" charset="0"/>
              </a:defRPr>
            </a:lvl8pPr>
            <a:lvl9pPr marL="3843840" indent="-226108" eaLnBrk="0" fontAlgn="base" hangingPunct="0">
              <a:spcBef>
                <a:spcPct val="0"/>
              </a:spcBef>
              <a:spcAft>
                <a:spcPct val="0"/>
              </a:spcAft>
              <a:defRPr>
                <a:solidFill>
                  <a:schemeClr val="tx1"/>
                </a:solidFill>
                <a:latin typeface="Arial" charset="0"/>
              </a:defRPr>
            </a:lvl9pPr>
          </a:lstStyle>
          <a:p>
            <a:fld id="{3FF8A790-6DE1-4B51-A700-F8509FBD1B79}" type="slidenum">
              <a:rPr lang="en-US" smtClean="0"/>
              <a:pPr/>
              <a:t>55</a:t>
            </a:fld>
            <a:endParaRPr 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r>
              <a:rPr lang="en-US" sz="1400"/>
              <a:t>Comprehensive programs that include:</a:t>
            </a:r>
          </a:p>
          <a:p>
            <a:pPr lvl="2" eaLnBrk="1" hangingPunct="1"/>
            <a:r>
              <a:rPr lang="en-US" sz="1400"/>
              <a:t>Self-control &amp; -management</a:t>
            </a:r>
          </a:p>
          <a:p>
            <a:pPr lvl="2" eaLnBrk="1" hangingPunct="1"/>
            <a:r>
              <a:rPr lang="en-US" sz="1400"/>
              <a:t>Responsible decision making</a:t>
            </a:r>
          </a:p>
          <a:p>
            <a:pPr lvl="2" eaLnBrk="1" hangingPunct="1"/>
            <a:r>
              <a:rPr lang="en-US" sz="1400"/>
              <a:t>Social problem solving</a:t>
            </a:r>
          </a:p>
          <a:p>
            <a:pPr lvl="2" eaLnBrk="1" hangingPunct="1"/>
            <a:r>
              <a:rPr lang="en-US" sz="1400"/>
              <a:t>Communication skills</a:t>
            </a:r>
          </a:p>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handouts</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59</a:t>
            </a:fld>
            <a:endParaRPr lang="en-US"/>
          </a:p>
        </p:txBody>
      </p:sp>
    </p:spTree>
    <p:extLst>
      <p:ext uri="{BB962C8B-B14F-4D97-AF65-F5344CB8AC3E}">
        <p14:creationId xmlns:p14="http://schemas.microsoft.com/office/powerpoint/2010/main" val="13386623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854">
              <a:defRPr>
                <a:solidFill>
                  <a:schemeClr val="tx1"/>
                </a:solidFill>
                <a:latin typeface="Arial" charset="0"/>
              </a:defRPr>
            </a:lvl1pPr>
            <a:lvl2pPr marL="734852" indent="-282635" defTabSz="913854">
              <a:defRPr>
                <a:solidFill>
                  <a:schemeClr val="tx1"/>
                </a:solidFill>
                <a:latin typeface="Arial" charset="0"/>
              </a:defRPr>
            </a:lvl2pPr>
            <a:lvl3pPr marL="1130541" indent="-226108" defTabSz="913854">
              <a:defRPr>
                <a:solidFill>
                  <a:schemeClr val="tx1"/>
                </a:solidFill>
                <a:latin typeface="Arial" charset="0"/>
              </a:defRPr>
            </a:lvl3pPr>
            <a:lvl4pPr marL="1582758" indent="-226108" defTabSz="913854">
              <a:defRPr>
                <a:solidFill>
                  <a:schemeClr val="tx1"/>
                </a:solidFill>
                <a:latin typeface="Arial" charset="0"/>
              </a:defRPr>
            </a:lvl4pPr>
            <a:lvl5pPr marL="2034974" indent="-226108" defTabSz="913854">
              <a:defRPr>
                <a:solidFill>
                  <a:schemeClr val="tx1"/>
                </a:solidFill>
                <a:latin typeface="Arial" charset="0"/>
              </a:defRPr>
            </a:lvl5pPr>
            <a:lvl6pPr marL="2487191" indent="-226108" defTabSz="913854" eaLnBrk="0" fontAlgn="base" hangingPunct="0">
              <a:spcBef>
                <a:spcPct val="0"/>
              </a:spcBef>
              <a:spcAft>
                <a:spcPct val="0"/>
              </a:spcAft>
              <a:defRPr>
                <a:solidFill>
                  <a:schemeClr val="tx1"/>
                </a:solidFill>
                <a:latin typeface="Arial" charset="0"/>
              </a:defRPr>
            </a:lvl6pPr>
            <a:lvl7pPr marL="2939407" indent="-226108" defTabSz="913854" eaLnBrk="0" fontAlgn="base" hangingPunct="0">
              <a:spcBef>
                <a:spcPct val="0"/>
              </a:spcBef>
              <a:spcAft>
                <a:spcPct val="0"/>
              </a:spcAft>
              <a:defRPr>
                <a:solidFill>
                  <a:schemeClr val="tx1"/>
                </a:solidFill>
                <a:latin typeface="Arial" charset="0"/>
              </a:defRPr>
            </a:lvl7pPr>
            <a:lvl8pPr marL="3391624" indent="-226108" defTabSz="913854" eaLnBrk="0" fontAlgn="base" hangingPunct="0">
              <a:spcBef>
                <a:spcPct val="0"/>
              </a:spcBef>
              <a:spcAft>
                <a:spcPct val="0"/>
              </a:spcAft>
              <a:defRPr>
                <a:solidFill>
                  <a:schemeClr val="tx1"/>
                </a:solidFill>
                <a:latin typeface="Arial" charset="0"/>
              </a:defRPr>
            </a:lvl8pPr>
            <a:lvl9pPr marL="3843840" indent="-226108" defTabSz="913854" eaLnBrk="0" fontAlgn="base" hangingPunct="0">
              <a:spcBef>
                <a:spcPct val="0"/>
              </a:spcBef>
              <a:spcAft>
                <a:spcPct val="0"/>
              </a:spcAft>
              <a:defRPr>
                <a:solidFill>
                  <a:schemeClr val="tx1"/>
                </a:solidFill>
                <a:latin typeface="Arial" charset="0"/>
              </a:defRPr>
            </a:lvl9pPr>
          </a:lstStyle>
          <a:p>
            <a:fld id="{70569837-716B-4209-BB25-74632A640BCB}" type="slidenum">
              <a:rPr lang="en-US" smtClean="0"/>
              <a:pPr/>
              <a:t>61</a:t>
            </a:fld>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 do operational</a:t>
            </a:r>
            <a:r>
              <a:rPr lang="en-US" baseline="0" dirty="0" smtClean="0"/>
              <a:t> definition for john</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62</a:t>
            </a:fld>
            <a:endParaRPr lang="en-US"/>
          </a:p>
        </p:txBody>
      </p:sp>
    </p:spTree>
    <p:extLst>
      <p:ext uri="{BB962C8B-B14F-4D97-AF65-F5344CB8AC3E}">
        <p14:creationId xmlns:p14="http://schemas.microsoft.com/office/powerpoint/2010/main" val="25018102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 out- Melissa and/or</a:t>
            </a:r>
            <a:r>
              <a:rPr lang="en-US" baseline="0" dirty="0" smtClean="0"/>
              <a:t> others who have done T2 things</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64</a:t>
            </a:fld>
            <a:endParaRPr lang="en-US"/>
          </a:p>
        </p:txBody>
      </p:sp>
    </p:spTree>
    <p:extLst>
      <p:ext uri="{BB962C8B-B14F-4D97-AF65-F5344CB8AC3E}">
        <p14:creationId xmlns:p14="http://schemas.microsoft.com/office/powerpoint/2010/main" val="251952202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ADHD students </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66</a:t>
            </a:fld>
            <a:endParaRPr lang="en-US"/>
          </a:p>
        </p:txBody>
      </p:sp>
    </p:spTree>
    <p:extLst>
      <p:ext uri="{BB962C8B-B14F-4D97-AF65-F5344CB8AC3E}">
        <p14:creationId xmlns:p14="http://schemas.microsoft.com/office/powerpoint/2010/main" val="30533989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positive-</a:t>
            </a:r>
            <a:r>
              <a:rPr lang="en-US" baseline="0" dirty="0" smtClean="0"/>
              <a:t> morning and afternoon meetings should not be negative or blaming- stick to facts and be encouraging</a:t>
            </a:r>
          </a:p>
          <a:p>
            <a:r>
              <a:rPr lang="en-US" baseline="0" dirty="0" smtClean="0"/>
              <a:t>Taken from PBIS workbook for CICO </a:t>
            </a:r>
            <a:r>
              <a:rPr lang="en-US" dirty="0" smtClean="0">
                <a:hlinkClick r:id="rId3"/>
              </a:rPr>
              <a:t>http://www.pbis.org/common/pbisresources/presentations/8APBS_Tier2_GettingStartedWorkbook.pdf</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67</a:t>
            </a:fld>
            <a:endParaRPr lang="en-US"/>
          </a:p>
        </p:txBody>
      </p:sp>
    </p:spTree>
    <p:extLst>
      <p:ext uri="{BB962C8B-B14F-4D97-AF65-F5344CB8AC3E}">
        <p14:creationId xmlns:p14="http://schemas.microsoft.com/office/powerpoint/2010/main" val="7677289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68</a:t>
            </a:fld>
            <a:endParaRPr lang="en-US"/>
          </a:p>
        </p:txBody>
      </p:sp>
    </p:spTree>
    <p:extLst>
      <p:ext uri="{BB962C8B-B14F-4D97-AF65-F5344CB8AC3E}">
        <p14:creationId xmlns:p14="http://schemas.microsoft.com/office/powerpoint/2010/main" val="1936758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Blanket analogy</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8</a:t>
            </a:fld>
            <a:endParaRPr lang="en-US"/>
          </a:p>
        </p:txBody>
      </p:sp>
    </p:spTree>
    <p:extLst>
      <p:ext uri="{BB962C8B-B14F-4D97-AF65-F5344CB8AC3E}">
        <p14:creationId xmlns:p14="http://schemas.microsoft.com/office/powerpoint/2010/main" val="13100260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a:t>
            </a:r>
            <a:r>
              <a:rPr lang="en-US" baseline="0" dirty="0" smtClean="0"/>
              <a:t> about daily report cards, behavior contract/basic BIP</a:t>
            </a:r>
            <a:endParaRPr lang="en-US" dirty="0" smtClean="0"/>
          </a:p>
        </p:txBody>
      </p:sp>
      <p:sp>
        <p:nvSpPr>
          <p:cNvPr id="4" name="Slide Number Placeholder 3"/>
          <p:cNvSpPr>
            <a:spLocks noGrp="1"/>
          </p:cNvSpPr>
          <p:nvPr>
            <p:ph type="sldNum" sz="quarter" idx="10"/>
          </p:nvPr>
        </p:nvSpPr>
        <p:spPr/>
        <p:txBody>
          <a:bodyPr/>
          <a:lstStyle/>
          <a:p>
            <a:fld id="{3920F611-9EDD-439B-918E-4A84CAC17A48}" type="slidenum">
              <a:rPr lang="en-US" smtClean="0"/>
              <a:t>69</a:t>
            </a:fld>
            <a:endParaRPr lang="en-US"/>
          </a:p>
        </p:txBody>
      </p:sp>
    </p:spTree>
    <p:extLst>
      <p:ext uri="{BB962C8B-B14F-4D97-AF65-F5344CB8AC3E}">
        <p14:creationId xmlns:p14="http://schemas.microsoft.com/office/powerpoint/2010/main" val="323925160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AC4F0274-2843-47E1-87B4-1D24BD8EE6A0}" type="slidenum">
              <a:rPr lang="en-US" altLang="en-US"/>
              <a:pPr eaLnBrk="1" hangingPunct="1"/>
              <a:t>71</a:t>
            </a:fld>
            <a:endParaRPr lang="en-US" altLang="en-US"/>
          </a:p>
        </p:txBody>
      </p:sp>
      <p:sp>
        <p:nvSpPr>
          <p:cNvPr id="141315" name="Rectangle 2"/>
          <p:cNvSpPr>
            <a:spLocks noGrp="1" noRot="1" noChangeAspect="1" noChangeArrowheads="1" noTextEdit="1"/>
          </p:cNvSpPr>
          <p:nvPr>
            <p:ph type="sldImg"/>
          </p:nvPr>
        </p:nvSpPr>
        <p:spPr>
          <a:xfrm>
            <a:off x="1144588" y="685800"/>
            <a:ext cx="4572000" cy="3429000"/>
          </a:xfrm>
          <a:ln/>
        </p:spPr>
      </p:sp>
      <p:sp>
        <p:nvSpPr>
          <p:cNvPr id="141316"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Points for Discussion</a:t>
            </a:r>
          </a:p>
          <a:p>
            <a:pPr eaLnBrk="1" hangingPunct="1"/>
            <a:endParaRPr lang="en-US" altLang="en-US" b="1"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a:t>
            </a:r>
            <a:r>
              <a:rPr lang="en-US" baseline="0" dirty="0" smtClean="0"/>
              <a:t> operational definition (from goal setting slide)</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73</a:t>
            </a:fld>
            <a:endParaRPr lang="en-US"/>
          </a:p>
        </p:txBody>
      </p:sp>
    </p:spTree>
    <p:extLst>
      <p:ext uri="{BB962C8B-B14F-4D97-AF65-F5344CB8AC3E}">
        <p14:creationId xmlns:p14="http://schemas.microsoft.com/office/powerpoint/2010/main" val="208883803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 about different</a:t>
            </a:r>
            <a:r>
              <a:rPr lang="en-US" baseline="0" dirty="0" smtClean="0"/>
              <a:t> forms, strategies to collect data. *Make handout</a:t>
            </a:r>
          </a:p>
        </p:txBody>
      </p:sp>
      <p:sp>
        <p:nvSpPr>
          <p:cNvPr id="4" name="Slide Number Placeholder 3"/>
          <p:cNvSpPr>
            <a:spLocks noGrp="1"/>
          </p:cNvSpPr>
          <p:nvPr>
            <p:ph type="sldNum" sz="quarter" idx="10"/>
          </p:nvPr>
        </p:nvSpPr>
        <p:spPr/>
        <p:txBody>
          <a:bodyPr/>
          <a:lstStyle/>
          <a:p>
            <a:fld id="{3920F611-9EDD-439B-918E-4A84CAC17A48}" type="slidenum">
              <a:rPr lang="en-US" smtClean="0"/>
              <a:t>74</a:t>
            </a:fld>
            <a:endParaRPr lang="en-US"/>
          </a:p>
        </p:txBody>
      </p:sp>
    </p:spTree>
    <p:extLst>
      <p:ext uri="{BB962C8B-B14F-4D97-AF65-F5344CB8AC3E}">
        <p14:creationId xmlns:p14="http://schemas.microsoft.com/office/powerpoint/2010/main" val="41385849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4E4859A6-2CD2-4B7B-8C9D-D3D54F0BFD29}" type="slidenum">
              <a:rPr lang="en-US" altLang="en-US"/>
              <a:pPr eaLnBrk="1" hangingPunct="1"/>
              <a:t>75</a:t>
            </a:fld>
            <a:endParaRPr lang="en-US" altLang="en-US"/>
          </a:p>
        </p:txBody>
      </p:sp>
      <p:sp>
        <p:nvSpPr>
          <p:cNvPr id="143363" name="Rectangle 2"/>
          <p:cNvSpPr>
            <a:spLocks noGrp="1" noRot="1" noChangeAspect="1" noChangeArrowheads="1" noTextEdit="1"/>
          </p:cNvSpPr>
          <p:nvPr>
            <p:ph type="sldImg"/>
          </p:nvPr>
        </p:nvSpPr>
        <p:spPr>
          <a:xfrm>
            <a:off x="1146175" y="685800"/>
            <a:ext cx="4572000" cy="3429000"/>
          </a:xfrm>
          <a:ln/>
        </p:spPr>
      </p:sp>
      <p:sp>
        <p:nvSpPr>
          <p:cNvPr id="143364" name="Rectangle 3"/>
          <p:cNvSpPr>
            <a:spLocks noGrp="1" noChangeArrowheads="1"/>
          </p:cNvSpPr>
          <p:nvPr>
            <p:ph type="body" idx="1"/>
          </p:nvPr>
        </p:nvSpPr>
        <p:spPr>
          <a:xfrm>
            <a:off x="914400" y="4343400"/>
            <a:ext cx="5029200" cy="4114800"/>
          </a:xfrm>
          <a:noFill/>
        </p:spPr>
        <p:txBody>
          <a:bodyPr/>
          <a:lstStyle/>
          <a:p>
            <a:pPr eaLnBrk="1" hangingPunct="1"/>
            <a:endParaRPr lang="en-US"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72E37B76-D80C-44A7-98C5-A470D024A2B1}" type="slidenum">
              <a:rPr lang="en-US" altLang="en-US"/>
              <a:pPr eaLnBrk="1" hangingPunct="1"/>
              <a:t>76</a:t>
            </a:fld>
            <a:endParaRPr lang="en-US" altLang="en-US"/>
          </a:p>
        </p:txBody>
      </p:sp>
      <p:sp>
        <p:nvSpPr>
          <p:cNvPr id="144387" name="Rectangle 2"/>
          <p:cNvSpPr>
            <a:spLocks noGrp="1" noRot="1" noChangeAspect="1" noChangeArrowheads="1" noTextEdit="1"/>
          </p:cNvSpPr>
          <p:nvPr>
            <p:ph type="sldImg"/>
          </p:nvPr>
        </p:nvSpPr>
        <p:spPr>
          <a:xfrm>
            <a:off x="1144588" y="685800"/>
            <a:ext cx="4572000" cy="3429000"/>
          </a:xfrm>
          <a:ln/>
        </p:spPr>
      </p:sp>
      <p:sp>
        <p:nvSpPr>
          <p:cNvPr id="144388"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An FBA essentially fills in this formula for the student being assessed.  These are the components you are trying to reveal.</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D21FD2D7-E9DA-465C-9BD6-0408CB13593B}" type="slidenum">
              <a:rPr lang="en-US" altLang="en-US"/>
              <a:pPr eaLnBrk="1" hangingPunct="1"/>
              <a:t>77</a:t>
            </a:fld>
            <a:endParaRPr lang="en-US" altLang="en-US"/>
          </a:p>
        </p:txBody>
      </p:sp>
      <p:sp>
        <p:nvSpPr>
          <p:cNvPr id="146435" name="Rectangle 2"/>
          <p:cNvSpPr>
            <a:spLocks noGrp="1" noRot="1" noChangeAspect="1" noChangeArrowheads="1" noTextEdit="1"/>
          </p:cNvSpPr>
          <p:nvPr>
            <p:ph type="sldImg"/>
          </p:nvPr>
        </p:nvSpPr>
        <p:spPr>
          <a:xfrm>
            <a:off x="1146175" y="685800"/>
            <a:ext cx="4572000" cy="3429000"/>
          </a:xfrm>
          <a:ln/>
        </p:spPr>
      </p:sp>
      <p:sp>
        <p:nvSpPr>
          <p:cNvPr id="146436" name="Rectangle 3"/>
          <p:cNvSpPr>
            <a:spLocks noGrp="1" noChangeArrowheads="1"/>
          </p:cNvSpPr>
          <p:nvPr>
            <p:ph type="body" idx="1"/>
          </p:nvPr>
        </p:nvSpPr>
        <p:spPr>
          <a:xfrm>
            <a:off x="914400" y="4343400"/>
            <a:ext cx="5029200" cy="4114800"/>
          </a:xfrm>
          <a:noFill/>
        </p:spPr>
        <p:txBody>
          <a:bodyPr/>
          <a:lstStyle/>
          <a:p>
            <a:pPr eaLnBrk="1" hangingPunct="1"/>
            <a:endParaRPr lang="en-US"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6AE67E04-10F7-4394-ABD7-5DE20BCE688B}" type="slidenum">
              <a:rPr lang="en-US" altLang="en-US"/>
              <a:pPr eaLnBrk="1" hangingPunct="1"/>
              <a:t>78</a:t>
            </a:fld>
            <a:endParaRPr lang="en-US" altLang="en-US"/>
          </a:p>
        </p:txBody>
      </p:sp>
      <p:sp>
        <p:nvSpPr>
          <p:cNvPr id="147459" name="Rectangle 2"/>
          <p:cNvSpPr>
            <a:spLocks noGrp="1" noRot="1" noChangeAspect="1" noChangeArrowheads="1" noTextEdit="1"/>
          </p:cNvSpPr>
          <p:nvPr>
            <p:ph type="sldImg"/>
          </p:nvPr>
        </p:nvSpPr>
        <p:spPr>
          <a:xfrm>
            <a:off x="1146175" y="685800"/>
            <a:ext cx="4572000" cy="3429000"/>
          </a:xfrm>
          <a:ln/>
        </p:spPr>
      </p:sp>
      <p:sp>
        <p:nvSpPr>
          <p:cNvPr id="147460" name="Rectangle 3"/>
          <p:cNvSpPr>
            <a:spLocks noGrp="1" noChangeArrowheads="1"/>
          </p:cNvSpPr>
          <p:nvPr>
            <p:ph type="body" idx="1"/>
          </p:nvPr>
        </p:nvSpPr>
        <p:spPr>
          <a:xfrm>
            <a:off x="914400" y="4343400"/>
            <a:ext cx="5029200" cy="4114800"/>
          </a:xfrm>
          <a:noFill/>
        </p:spPr>
        <p:txBody>
          <a:bodyPr/>
          <a:lstStyle/>
          <a:p>
            <a:pPr eaLnBrk="1" hangingPunct="1"/>
            <a:endParaRPr lang="en-US"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DF596F63-95EA-485D-8298-532B68EEE068}" type="slidenum">
              <a:rPr lang="en-US" altLang="en-US"/>
              <a:pPr eaLnBrk="1" hangingPunct="1"/>
              <a:t>79</a:t>
            </a:fld>
            <a:endParaRPr lang="en-US" altLang="en-US"/>
          </a:p>
        </p:txBody>
      </p:sp>
      <p:sp>
        <p:nvSpPr>
          <p:cNvPr id="148483" name="Rectangle 2"/>
          <p:cNvSpPr>
            <a:spLocks noGrp="1" noRot="1" noChangeAspect="1" noChangeArrowheads="1" noTextEdit="1"/>
          </p:cNvSpPr>
          <p:nvPr>
            <p:ph type="sldImg"/>
          </p:nvPr>
        </p:nvSpPr>
        <p:spPr>
          <a:xfrm>
            <a:off x="1146175" y="685800"/>
            <a:ext cx="4572000" cy="3429000"/>
          </a:xfrm>
          <a:ln/>
        </p:spPr>
      </p:sp>
      <p:sp>
        <p:nvSpPr>
          <p:cNvPr id="148484" name="Rectangle 3"/>
          <p:cNvSpPr>
            <a:spLocks noGrp="1" noChangeArrowheads="1"/>
          </p:cNvSpPr>
          <p:nvPr>
            <p:ph type="body" idx="1"/>
          </p:nvPr>
        </p:nvSpPr>
        <p:spPr>
          <a:xfrm>
            <a:off x="914400" y="4343400"/>
            <a:ext cx="5029200" cy="4114800"/>
          </a:xfrm>
          <a:noFill/>
        </p:spPr>
        <p:txBody>
          <a:bodyPr/>
          <a:lstStyle/>
          <a:p>
            <a:pPr eaLnBrk="1" hangingPunct="1"/>
            <a:endParaRPr lang="en-US"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6AE67E04-10F7-4394-ABD7-5DE20BCE688B}" type="slidenum">
              <a:rPr lang="en-US" altLang="en-US"/>
              <a:pPr eaLnBrk="1" hangingPunct="1"/>
              <a:t>80</a:t>
            </a:fld>
            <a:endParaRPr lang="en-US" altLang="en-US"/>
          </a:p>
        </p:txBody>
      </p:sp>
      <p:sp>
        <p:nvSpPr>
          <p:cNvPr id="147459" name="Rectangle 2"/>
          <p:cNvSpPr>
            <a:spLocks noGrp="1" noRot="1" noChangeAspect="1" noChangeArrowheads="1" noTextEdit="1"/>
          </p:cNvSpPr>
          <p:nvPr>
            <p:ph type="sldImg"/>
          </p:nvPr>
        </p:nvSpPr>
        <p:spPr>
          <a:xfrm>
            <a:off x="1146175" y="685800"/>
            <a:ext cx="4572000" cy="3429000"/>
          </a:xfrm>
          <a:ln/>
        </p:spPr>
      </p:sp>
      <p:sp>
        <p:nvSpPr>
          <p:cNvPr id="147460" name="Rectangle 3"/>
          <p:cNvSpPr>
            <a:spLocks noGrp="1" noChangeArrowheads="1"/>
          </p:cNvSpPr>
          <p:nvPr>
            <p:ph type="body" idx="1"/>
          </p:nvPr>
        </p:nvSpPr>
        <p:spPr>
          <a:xfrm>
            <a:off x="914400" y="4343400"/>
            <a:ext cx="5029200" cy="4114800"/>
          </a:xfrm>
          <a:noFill/>
        </p:spPr>
        <p:txBody>
          <a:bodyPr/>
          <a:lstStyle/>
          <a:p>
            <a:pPr eaLnBrk="1" hangingPunct="1"/>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Tier 1 = Core</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9</a:t>
            </a:fld>
            <a:endParaRPr lang="en-US"/>
          </a:p>
        </p:txBody>
      </p:sp>
    </p:spTree>
    <p:extLst>
      <p:ext uri="{BB962C8B-B14F-4D97-AF65-F5344CB8AC3E}">
        <p14:creationId xmlns:p14="http://schemas.microsoft.com/office/powerpoint/2010/main" val="12882887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Another cartoon to use?</a:t>
            </a:r>
            <a:endParaRPr lang="en-US"/>
          </a:p>
        </p:txBody>
      </p:sp>
      <p:sp>
        <p:nvSpPr>
          <p:cNvPr id="4" name="Slide Number Placeholder 3"/>
          <p:cNvSpPr>
            <a:spLocks noGrp="1"/>
          </p:cNvSpPr>
          <p:nvPr>
            <p:ph type="sldNum" sz="quarter" idx="10"/>
          </p:nvPr>
        </p:nvSpPr>
        <p:spPr/>
        <p:txBody>
          <a:bodyPr/>
          <a:lstStyle/>
          <a:p>
            <a:fld id="{8E29A31F-704A-4CD6-A8C8-86F168CA1C1F}" type="slidenum">
              <a:rPr lang="en-US" smtClean="0"/>
              <a:t>81</a:t>
            </a:fld>
            <a:endParaRPr lang="en-US"/>
          </a:p>
        </p:txBody>
      </p:sp>
    </p:spTree>
    <p:extLst>
      <p:ext uri="{BB962C8B-B14F-4D97-AF65-F5344CB8AC3E}">
        <p14:creationId xmlns:p14="http://schemas.microsoft.com/office/powerpoint/2010/main" val="27251258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29C9B7BE-D9FC-4851-94DD-8FF5E567AF01}" type="slidenum">
              <a:rPr lang="en-US"/>
              <a:pPr eaLnBrk="1" hangingPunct="1"/>
              <a:t>83</a:t>
            </a:fld>
            <a:endParaRPr lang="en-US"/>
          </a:p>
        </p:txBody>
      </p:sp>
      <p:sp>
        <p:nvSpPr>
          <p:cNvPr id="53251" name="Slide Image Placeholder 1"/>
          <p:cNvSpPr>
            <a:spLocks noGrp="1" noRot="1" noChangeAspect="1" noTextEdit="1"/>
          </p:cNvSpPr>
          <p:nvPr>
            <p:ph type="sldImg"/>
          </p:nvPr>
        </p:nvSpPr>
        <p:spPr>
          <a:ln/>
        </p:spPr>
      </p:sp>
      <p:sp>
        <p:nvSpPr>
          <p:cNvPr id="53252" name="Notes Placeholder 2"/>
          <p:cNvSpPr>
            <a:spLocks noGrp="1"/>
          </p:cNvSpPr>
          <p:nvPr>
            <p:ph type="body" idx="1"/>
          </p:nvPr>
        </p:nvSpPr>
        <p:spPr>
          <a:noFill/>
        </p:spPr>
        <p:txBody>
          <a:bodyPr lIns="91430" tIns="45715" rIns="91430" bIns="45715"/>
          <a:lstStyle/>
          <a:p>
            <a:pPr eaLnBrk="1" hangingPunct="1">
              <a:spcBef>
                <a:spcPct val="0"/>
              </a:spcBef>
            </a:pPr>
            <a:endParaRPr lang="en-US" smtClean="0"/>
          </a:p>
        </p:txBody>
      </p:sp>
      <p:sp>
        <p:nvSpPr>
          <p:cNvPr id="53253" name="Slide Number Placeholder 3"/>
          <p:cNvSpPr txBox="1">
            <a:spLocks noGrp="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F2938219-B689-4EA3-92D7-D970B8C55B07}" type="slidenum">
              <a:rPr lang="en-US" sz="1200"/>
              <a:pPr algn="r" eaLnBrk="1" hangingPunct="1"/>
              <a:t>83</a:t>
            </a:fld>
            <a:endParaRPr lang="en-US" sz="120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BA2E3D92-DC2C-4762-8A46-9CC83F9B645D}" type="slidenum">
              <a:rPr lang="en-US"/>
              <a:pPr eaLnBrk="1" hangingPunct="1"/>
              <a:t>84</a:t>
            </a:fld>
            <a:endParaRPr lang="en-US"/>
          </a:p>
        </p:txBody>
      </p:sp>
      <p:sp>
        <p:nvSpPr>
          <p:cNvPr id="55299"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D37C1DA7-956F-4C7E-93A6-779C44A14153}" type="slidenum">
              <a:rPr lang="en-US" sz="1200"/>
              <a:pPr algn="r" eaLnBrk="1" hangingPunct="1"/>
              <a:t>84</a:t>
            </a:fld>
            <a:endParaRPr lang="en-US" sz="1200"/>
          </a:p>
        </p:txBody>
      </p:sp>
      <p:sp>
        <p:nvSpPr>
          <p:cNvPr id="55300" name="Rectangle 2"/>
          <p:cNvSpPr>
            <a:spLocks noGrp="1" noRot="1" noChangeAspect="1" noChangeArrowheads="1" noTextEdit="1"/>
          </p:cNvSpPr>
          <p:nvPr>
            <p:ph type="sldImg"/>
          </p:nvPr>
        </p:nvSpPr>
        <p:spPr>
          <a:ln/>
        </p:spPr>
      </p:sp>
      <p:sp>
        <p:nvSpPr>
          <p:cNvPr id="55301" name="Rectangle 3"/>
          <p:cNvSpPr>
            <a:spLocks noGrp="1" noChangeArrowheads="1"/>
          </p:cNvSpPr>
          <p:nvPr>
            <p:ph type="body" idx="1"/>
          </p:nvPr>
        </p:nvSpPr>
        <p:spPr>
          <a:noFill/>
        </p:spPr>
        <p:txBody>
          <a:bodyPr lIns="91430" tIns="45715" rIns="91430" bIns="45715"/>
          <a:lstStyle/>
          <a:p>
            <a:pPr eaLnBrk="1" hangingPunct="1">
              <a:spcBef>
                <a:spcPct val="0"/>
              </a:spcBef>
            </a:pPr>
            <a:r>
              <a:rPr lang="en-US" smtClean="0"/>
              <a:t>Middle row  = what is happening right now</a:t>
            </a:r>
          </a:p>
          <a:p>
            <a:pPr eaLnBrk="1" hangingPunct="1">
              <a:spcBef>
                <a:spcPct val="0"/>
              </a:spcBef>
            </a:pPr>
            <a:r>
              <a:rPr lang="en-US" smtClean="0"/>
              <a:t>Top is what the teacher or parent ideally would like to happen;given the setting and antecedent events have occurred what is the appropriate behavior you would like the person to perform in that situation</a:t>
            </a:r>
          </a:p>
          <a:p>
            <a:pPr eaLnBrk="1" hangingPunct="1">
              <a:spcBef>
                <a:spcPct val="0"/>
              </a:spcBef>
            </a:pPr>
            <a:r>
              <a:rPr lang="en-US" smtClean="0"/>
              <a:t>The bottom row is what alternative behaviors that the client could perform in the meantime instead of the problem behavior; the article you read describes not only generating this but using this as a consultation tool so that teachers can generate replacement behaviors. Given that the setting and antecedent events have occurred what would be a socially appropriate equivalent behavior that procedures the same consequences as the problem behavior? What is the appropriate behavior you would like to see the child perform? What would typically happen if the student engaged in the appropriate behavior?</a:t>
            </a:r>
          </a:p>
          <a:p>
            <a:pPr eaLnBrk="1" hangingPunct="1">
              <a:spcBef>
                <a:spcPct val="0"/>
              </a:spcBef>
            </a:pPr>
            <a:r>
              <a:rPr lang="en-US" smtClean="0"/>
              <a:t>Given that the setting and antecedent events have occurred - What is a socially appropriate equivalent behavior that would produce the same consequences as the problem behavior?</a:t>
            </a:r>
          </a:p>
          <a:p>
            <a:pPr eaLnBrk="1" hangingPunct="1">
              <a:spcBef>
                <a:spcPct val="0"/>
              </a:spcBef>
            </a:pPr>
            <a:r>
              <a:rPr lang="en-US" smtClean="0"/>
              <a:t>What you are able to illustrate here is that the problem behavior is performed instead of the desired behavior b/c the former behaviors compete with the desired behavior (are more reliable, efficient)</a:t>
            </a:r>
          </a:p>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1700BE82-0D4A-42C0-995C-3C1C4499E675}" type="slidenum">
              <a:rPr lang="en-US"/>
              <a:pPr eaLnBrk="1" hangingPunct="1"/>
              <a:t>85</a:t>
            </a:fld>
            <a:endParaRPr lang="en-US"/>
          </a:p>
        </p:txBody>
      </p:sp>
      <p:sp>
        <p:nvSpPr>
          <p:cNvPr id="56323"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C7D0BC9D-B39E-4A06-8457-BE2B9B958AC5}" type="slidenum">
              <a:rPr lang="en-US" sz="1200"/>
              <a:pPr algn="r" eaLnBrk="1" hangingPunct="1"/>
              <a:t>85</a:t>
            </a:fld>
            <a:endParaRPr lang="en-US" sz="1200"/>
          </a:p>
        </p:txBody>
      </p:sp>
      <p:sp>
        <p:nvSpPr>
          <p:cNvPr id="56324" name="Rectangle 2"/>
          <p:cNvSpPr>
            <a:spLocks noGrp="1" noRot="1" noChangeAspect="1" noChangeArrowheads="1" noTextEdit="1"/>
          </p:cNvSpPr>
          <p:nvPr>
            <p:ph type="sldImg"/>
          </p:nvPr>
        </p:nvSpPr>
        <p:spPr>
          <a:ln/>
        </p:spPr>
      </p:sp>
      <p:sp>
        <p:nvSpPr>
          <p:cNvPr id="56325" name="Rectangle 3"/>
          <p:cNvSpPr>
            <a:spLocks noGrp="1" noChangeArrowheads="1"/>
          </p:cNvSpPr>
          <p:nvPr>
            <p:ph type="body" idx="1"/>
          </p:nvPr>
        </p:nvSpPr>
        <p:spPr>
          <a:noFill/>
        </p:spPr>
        <p:txBody>
          <a:bodyPr lIns="91430" tIns="45715" rIns="91430" bIns="45715"/>
          <a:lstStyle/>
          <a:p>
            <a:pPr eaLnBrk="1" hangingPunct="1">
              <a:spcBef>
                <a:spcPct val="0"/>
              </a:spcBef>
            </a:pPr>
            <a:r>
              <a:rPr lang="en-US" smtClean="0"/>
              <a:t>Middle row  = what is happening right now</a:t>
            </a:r>
          </a:p>
          <a:p>
            <a:pPr eaLnBrk="1" hangingPunct="1">
              <a:spcBef>
                <a:spcPct val="0"/>
              </a:spcBef>
            </a:pPr>
            <a:r>
              <a:rPr lang="en-US" smtClean="0"/>
              <a:t>Top is what the teacher or parent ideally would like to happen;given the setting and antecedent events have occurred what is the appropriate behavior you would like the person to perform in that situation</a:t>
            </a:r>
          </a:p>
          <a:p>
            <a:pPr eaLnBrk="1" hangingPunct="1">
              <a:spcBef>
                <a:spcPct val="0"/>
              </a:spcBef>
            </a:pPr>
            <a:r>
              <a:rPr lang="en-US" smtClean="0"/>
              <a:t>The bottom row is what alternative behaviors that the client could perform in the meantime instead of the problem behavior; the article you read describes not only generating this but using this as a consultation tool so that teachers can generate replacement behaviors. Given that the setting and antecedent events have occurred what would be a socially appropriate equivalent behavior that procedures the same consequences as the problem behavior? What is the appropriate behavior you would like to see the child perform? What would typically happen if the student engaged in the appropriate behavior?</a:t>
            </a:r>
          </a:p>
          <a:p>
            <a:pPr eaLnBrk="1" hangingPunct="1">
              <a:spcBef>
                <a:spcPct val="0"/>
              </a:spcBef>
            </a:pPr>
            <a:r>
              <a:rPr lang="en-US" smtClean="0"/>
              <a:t>Given that the setting and antecedent events have occurred - What is a socially appropriate equivalent behavior that would produce the same consequences as the problem behavior?</a:t>
            </a:r>
          </a:p>
          <a:p>
            <a:pPr eaLnBrk="1" hangingPunct="1">
              <a:spcBef>
                <a:spcPct val="0"/>
              </a:spcBef>
            </a:pPr>
            <a:r>
              <a:rPr lang="en-US" smtClean="0"/>
              <a:t>What you are able to illustrate here is that the problem behavior is performed instead of the desired behavior b/c the former behaviors compete with the desired behavior (are more reliable, efficient)</a:t>
            </a:r>
          </a:p>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11F1D7C9-9808-40DD-BB85-9ECAC28F6739}" type="slidenum">
              <a:rPr lang="en-US"/>
              <a:pPr eaLnBrk="1" hangingPunct="1"/>
              <a:t>86</a:t>
            </a:fld>
            <a:endParaRPr lang="en-US"/>
          </a:p>
        </p:txBody>
      </p:sp>
      <p:sp>
        <p:nvSpPr>
          <p:cNvPr id="57347"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118E4B7C-56E7-4718-B920-0E836440FDE9}" type="slidenum">
              <a:rPr lang="en-US" sz="1200"/>
              <a:pPr algn="r" eaLnBrk="1" hangingPunct="1"/>
              <a:t>86</a:t>
            </a:fld>
            <a:endParaRPr lang="en-US" sz="1200"/>
          </a:p>
        </p:txBody>
      </p:sp>
      <p:sp>
        <p:nvSpPr>
          <p:cNvPr id="57348" name="Rectangle 2"/>
          <p:cNvSpPr>
            <a:spLocks noGrp="1" noRot="1" noChangeAspect="1" noChangeArrowheads="1" noTextEdit="1"/>
          </p:cNvSpPr>
          <p:nvPr>
            <p:ph type="sldImg"/>
          </p:nvPr>
        </p:nvSpPr>
        <p:spPr>
          <a:ln/>
        </p:spPr>
      </p:sp>
      <p:sp>
        <p:nvSpPr>
          <p:cNvPr id="57349" name="Rectangle 3"/>
          <p:cNvSpPr>
            <a:spLocks noGrp="1" noChangeArrowheads="1"/>
          </p:cNvSpPr>
          <p:nvPr>
            <p:ph type="body" idx="1"/>
          </p:nvPr>
        </p:nvSpPr>
        <p:spPr>
          <a:noFill/>
        </p:spPr>
        <p:txBody>
          <a:bodyPr lIns="91430" tIns="45715" rIns="91430" bIns="45715"/>
          <a:lstStyle/>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AE409999-DFFF-4EF0-B595-83981B7625F0}" type="slidenum">
              <a:rPr lang="en-US" altLang="en-US"/>
              <a:pPr eaLnBrk="1" hangingPunct="1"/>
              <a:t>87</a:t>
            </a:fld>
            <a:endParaRPr lang="en-US" altLang="en-US"/>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p:spPr>
        <p:txBody>
          <a:bodyPr/>
          <a:lstStyle/>
          <a:p>
            <a:pPr eaLnBrk="1" hangingPunct="1"/>
            <a:endParaRPr lang="en-US" altLang="en-US" smtClean="0"/>
          </a:p>
          <a:p>
            <a:pPr eaLnBrk="1" hangingPunct="1"/>
            <a:r>
              <a:rPr lang="en-US" altLang="en-US" b="1" i="1" u="sng" smtClean="0"/>
              <a:t>Discussion slide</a:t>
            </a:r>
          </a:p>
          <a:p>
            <a:pPr eaLnBrk="1" hangingPunct="1"/>
            <a:endParaRPr lang="en-US" altLang="en-US" b="1" i="1" u="sng" smtClean="0"/>
          </a:p>
          <a:p>
            <a:pPr eaLnBrk="1" hangingPunct="1"/>
            <a:r>
              <a:rPr lang="en-US" altLang="en-US" smtClean="0"/>
              <a:t>The goal is to prevent the behavior from occurring by adjusting the antecedents of the behavior, the consequences, or both.  Consider modifying the environment:  instructional methods and strategies, curriculum and materials, physical classroom arrangement, testing and evaluation, increased opportunities for students to make choice, predictable classroom routines, foreshadowing change, cueing students, having consistent expectations and consequences, reinforcement methods and schedules (both for the target student and for other students if they ignore the inappropriate behaviors).</a:t>
            </a:r>
          </a:p>
          <a:p>
            <a:pPr eaLnBrk="1" hangingPunct="1"/>
            <a:endParaRPr lang="en-US" altLang="en-US" smtClean="0"/>
          </a:p>
          <a:p>
            <a:pPr eaLnBrk="1" hangingPunct="1"/>
            <a:r>
              <a:rPr lang="en-US" altLang="en-US" smtClean="0"/>
              <a:t>Discuss other strategies for preventing behavior from occurring.</a:t>
            </a:r>
          </a:p>
          <a:p>
            <a:pPr eaLnBrk="1" hangingPunct="1"/>
            <a:endParaRPr lang="en-US"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Emphasis on all pieces of ABC rather than just C</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89</a:t>
            </a:fld>
            <a:endParaRPr lang="en-US"/>
          </a:p>
        </p:txBody>
      </p:sp>
    </p:spTree>
    <p:extLst>
      <p:ext uri="{BB962C8B-B14F-4D97-AF65-F5344CB8AC3E}">
        <p14:creationId xmlns:p14="http://schemas.microsoft.com/office/powerpoint/2010/main" val="2723943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E71F172E-6726-4F0F-9A73-BE853E144090}" type="slidenum">
              <a:rPr lang="en-US"/>
              <a:pPr eaLnBrk="1" hangingPunct="1"/>
              <a:t>92</a:t>
            </a:fld>
            <a:endParaRPr lang="en-US"/>
          </a:p>
        </p:txBody>
      </p:sp>
      <p:sp>
        <p:nvSpPr>
          <p:cNvPr id="68611"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D0A8068C-35DF-4CF9-BF4C-838463D8A06D}" type="slidenum">
              <a:rPr lang="en-US" sz="1200"/>
              <a:pPr algn="r" eaLnBrk="1" hangingPunct="1"/>
              <a:t>92</a:t>
            </a:fld>
            <a:endParaRPr lang="en-US" sz="1200"/>
          </a:p>
        </p:txBody>
      </p:sp>
      <p:sp>
        <p:nvSpPr>
          <p:cNvPr id="68612" name="Rectangle 2"/>
          <p:cNvSpPr>
            <a:spLocks noGrp="1" noRot="1" noChangeAspect="1" noChangeArrowheads="1" noTextEdit="1"/>
          </p:cNvSpPr>
          <p:nvPr>
            <p:ph type="sldImg"/>
          </p:nvPr>
        </p:nvSpPr>
        <p:spPr>
          <a:ln/>
        </p:spPr>
      </p:sp>
      <p:sp>
        <p:nvSpPr>
          <p:cNvPr id="68613" name="Rectangle 3"/>
          <p:cNvSpPr>
            <a:spLocks noGrp="1" noChangeArrowheads="1"/>
          </p:cNvSpPr>
          <p:nvPr>
            <p:ph type="body" idx="1"/>
          </p:nvPr>
        </p:nvSpPr>
        <p:spPr>
          <a:noFill/>
        </p:spPr>
        <p:txBody>
          <a:bodyPr lIns="91430" tIns="45715" rIns="91430" bIns="45715"/>
          <a:lstStyle/>
          <a:p>
            <a:pPr marL="223789" indent="-223789"/>
            <a:r>
              <a:rPr lang="en-US" dirty="0" smtClean="0"/>
              <a:t>*this</a:t>
            </a:r>
            <a:r>
              <a:rPr lang="en-US" baseline="0" dirty="0" smtClean="0"/>
              <a:t> discussion about classroom/school. There are home factors that we can encourage change/be a part of BIP– social workers!</a:t>
            </a:r>
            <a:endParaRPr lang="en-US"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5419CC6D-C2FE-432A-A373-B323C3E44BA1}" type="slidenum">
              <a:rPr lang="en-US"/>
              <a:pPr eaLnBrk="1" hangingPunct="1"/>
              <a:t>93</a:t>
            </a:fld>
            <a:endParaRPr lang="en-US"/>
          </a:p>
        </p:txBody>
      </p:sp>
      <p:sp>
        <p:nvSpPr>
          <p:cNvPr id="60419"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BCF55D77-4DA5-46B7-AF99-6697CDED4B44}" type="slidenum">
              <a:rPr lang="en-US" sz="1200"/>
              <a:pPr algn="r" eaLnBrk="1" hangingPunct="1"/>
              <a:t>93</a:t>
            </a:fld>
            <a:endParaRPr lang="en-US" sz="1200"/>
          </a:p>
        </p:txBody>
      </p:sp>
      <p:sp>
        <p:nvSpPr>
          <p:cNvPr id="60420" name="Rectangle 2"/>
          <p:cNvSpPr>
            <a:spLocks noGrp="1" noRot="1" noChangeAspect="1" noChangeArrowheads="1" noTextEdit="1"/>
          </p:cNvSpPr>
          <p:nvPr>
            <p:ph type="sldImg"/>
          </p:nvPr>
        </p:nvSpPr>
        <p:spPr>
          <a:ln/>
        </p:spPr>
      </p:sp>
      <p:sp>
        <p:nvSpPr>
          <p:cNvPr id="60421" name="Rectangle 3"/>
          <p:cNvSpPr>
            <a:spLocks noGrp="1" noChangeArrowheads="1"/>
          </p:cNvSpPr>
          <p:nvPr>
            <p:ph type="body" idx="1"/>
          </p:nvPr>
        </p:nvSpPr>
        <p:spPr>
          <a:noFill/>
        </p:spPr>
        <p:txBody>
          <a:bodyPr lIns="91430" tIns="45715" rIns="91430" bIns="45715"/>
          <a:lstStyle/>
          <a:p>
            <a:pPr marL="223789" indent="-223789"/>
            <a:endParaRPr lang="en-US"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2FEF881B-138C-404B-93E9-5F2AF14CBD6D}" type="slidenum">
              <a:rPr lang="en-US"/>
              <a:pPr eaLnBrk="1" hangingPunct="1"/>
              <a:t>94</a:t>
            </a:fld>
            <a:endParaRPr lang="en-US"/>
          </a:p>
        </p:txBody>
      </p:sp>
      <p:sp>
        <p:nvSpPr>
          <p:cNvPr id="62467"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EA2DE0FB-8B80-4A09-8DE4-744B36567599}" type="slidenum">
              <a:rPr lang="en-US" sz="1200"/>
              <a:pPr algn="r" eaLnBrk="1" hangingPunct="1"/>
              <a:t>94</a:t>
            </a:fld>
            <a:endParaRPr lang="en-US" sz="1200"/>
          </a:p>
        </p:txBody>
      </p:sp>
      <p:sp>
        <p:nvSpPr>
          <p:cNvPr id="62468" name="Rectangle 2"/>
          <p:cNvSpPr>
            <a:spLocks noGrp="1" noRot="1" noChangeAspect="1" noChangeArrowheads="1" noTextEdit="1"/>
          </p:cNvSpPr>
          <p:nvPr>
            <p:ph type="sldImg"/>
          </p:nvPr>
        </p:nvSpPr>
        <p:spPr>
          <a:ln/>
        </p:spPr>
      </p:sp>
      <p:sp>
        <p:nvSpPr>
          <p:cNvPr id="62469" name="Rectangle 3"/>
          <p:cNvSpPr>
            <a:spLocks noGrp="1" noChangeArrowheads="1"/>
          </p:cNvSpPr>
          <p:nvPr>
            <p:ph type="body" idx="1"/>
          </p:nvPr>
        </p:nvSpPr>
        <p:spPr>
          <a:noFill/>
        </p:spPr>
        <p:txBody>
          <a:bodyPr lIns="91430" tIns="45715" rIns="91430" bIns="45715"/>
          <a:lstStyle/>
          <a:p>
            <a:pPr marL="223789" indent="-223789">
              <a:buFontTx/>
              <a:buAutoNum type="arabicPeriod"/>
            </a:pPr>
            <a:r>
              <a:rPr lang="en-US" dirty="0" smtClean="0"/>
              <a:t>We should be able to ID specific changes in the classroom, home, or workplace from assessment data.  </a:t>
            </a:r>
          </a:p>
          <a:p>
            <a:pPr marL="223789" indent="-223789">
              <a:buFontTx/>
              <a:buAutoNum type="arabicPeriod"/>
            </a:pPr>
            <a:r>
              <a:rPr lang="en-US" dirty="0" smtClean="0"/>
              <a:t>How do we ensure this—use the summary statements or the completing pathways model.  </a:t>
            </a:r>
          </a:p>
          <a:p>
            <a:pPr marL="223789" indent="-223789">
              <a:buFontTx/>
              <a:buAutoNum type="arabicPeriod"/>
            </a:pPr>
            <a:r>
              <a:rPr lang="en-US" dirty="0" smtClean="0"/>
              <a:t>Summary statement (these are listed in the FBA and should be repeated in the BSP)</a:t>
            </a:r>
          </a:p>
          <a:p>
            <a:pPr marL="223789" indent="-223789">
              <a:buFontTx/>
              <a:buAutoNum type="arabicPeriod"/>
            </a:pPr>
            <a:r>
              <a:rPr lang="en-US" dirty="0" smtClean="0"/>
              <a:t>if the function is attention than we need to avoid or </a:t>
            </a:r>
            <a:r>
              <a:rPr lang="en-US" dirty="0" err="1" smtClean="0"/>
              <a:t>miminize</a:t>
            </a:r>
            <a:r>
              <a:rPr lang="en-US" dirty="0" smtClean="0"/>
              <a:t> attention (good or bad) following the problem </a:t>
            </a:r>
            <a:r>
              <a:rPr lang="en-US" dirty="0" err="1" smtClean="0"/>
              <a:t>behaivor</a:t>
            </a:r>
            <a:endParaRPr lang="en-US" dirty="0" smtClean="0"/>
          </a:p>
          <a:p>
            <a:pPr marL="223789" indent="-223789">
              <a:buFontTx/>
              <a:buAutoNum type="arabicPeriod"/>
            </a:pPr>
            <a:r>
              <a:rPr lang="en-US" dirty="0" smtClean="0"/>
              <a:t>Competing Pathways Model – recall IEP and BSP teams tended NOT to match functions with treatments, and often failed to offer alternative appropriate behaviors or skill building but rather focused on punishment procedures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difference between ratios of triangles</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10</a:t>
            </a:fld>
            <a:endParaRPr lang="en-US"/>
          </a:p>
        </p:txBody>
      </p:sp>
    </p:spTree>
    <p:extLst>
      <p:ext uri="{BB962C8B-B14F-4D97-AF65-F5344CB8AC3E}">
        <p14:creationId xmlns:p14="http://schemas.microsoft.com/office/powerpoint/2010/main" val="332997628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7B3A3C0D-C7F0-48A6-8F9B-A20470DAD46B}" type="slidenum">
              <a:rPr lang="en-US"/>
              <a:pPr eaLnBrk="1" hangingPunct="1"/>
              <a:t>95</a:t>
            </a:fld>
            <a:endParaRPr lang="en-US"/>
          </a:p>
        </p:txBody>
      </p:sp>
      <p:sp>
        <p:nvSpPr>
          <p:cNvPr id="64515"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20A20637-94C7-4517-8344-6C21CCAE1B3F}" type="slidenum">
              <a:rPr lang="en-US" sz="1200"/>
              <a:pPr algn="r" eaLnBrk="1" hangingPunct="1"/>
              <a:t>95</a:t>
            </a:fld>
            <a:endParaRPr lang="en-US" sz="1200"/>
          </a:p>
        </p:txBody>
      </p:sp>
      <p:sp>
        <p:nvSpPr>
          <p:cNvPr id="64516" name="Rectangle 2"/>
          <p:cNvSpPr>
            <a:spLocks noGrp="1" noRot="1" noChangeAspect="1" noChangeArrowheads="1" noTextEdit="1"/>
          </p:cNvSpPr>
          <p:nvPr>
            <p:ph type="sldImg"/>
          </p:nvPr>
        </p:nvSpPr>
        <p:spPr>
          <a:ln/>
        </p:spPr>
      </p:sp>
      <p:sp>
        <p:nvSpPr>
          <p:cNvPr id="64517" name="Rectangle 3"/>
          <p:cNvSpPr>
            <a:spLocks noGrp="1" noChangeArrowheads="1"/>
          </p:cNvSpPr>
          <p:nvPr>
            <p:ph type="body" idx="1"/>
          </p:nvPr>
        </p:nvSpPr>
        <p:spPr>
          <a:noFill/>
        </p:spPr>
        <p:txBody>
          <a:bodyPr lIns="91430" tIns="45715" rIns="91430" bIns="45715"/>
          <a:lstStyle/>
          <a:p>
            <a:pPr marL="223789" indent="-223789"/>
            <a:endParaRPr lang="en-US" smtClean="0"/>
          </a:p>
          <a:p>
            <a:pPr marL="223789" indent="-223789">
              <a:buFontTx/>
              <a:buChar char="•"/>
            </a:pPr>
            <a:r>
              <a:rPr lang="en-US" smtClean="0"/>
              <a:t>Distinction between set of techniques (behavior management is not) but a set of principles that can be applied in different ways.  Such as reinforcement, punishment, generalization and stimulus control that are the technical foundation; will be if make problem behaviors irrelevant, inefficient, and ineffective.</a:t>
            </a:r>
          </a:p>
          <a:p>
            <a:pPr marL="223789" indent="-223789"/>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60FF7286-35A7-4B59-8BD6-9D5B07161DB4}" type="slidenum">
              <a:rPr lang="en-US"/>
              <a:pPr eaLnBrk="1" hangingPunct="1"/>
              <a:t>96</a:t>
            </a:fld>
            <a:endParaRPr lang="en-US"/>
          </a:p>
        </p:txBody>
      </p:sp>
      <p:sp>
        <p:nvSpPr>
          <p:cNvPr id="65539"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E6556E93-E285-48FF-B341-2B2C4B69E9DC}" type="slidenum">
              <a:rPr lang="en-US" sz="1200"/>
              <a:pPr algn="r" eaLnBrk="1" hangingPunct="1"/>
              <a:t>96</a:t>
            </a:fld>
            <a:endParaRPr lang="en-US" sz="1200"/>
          </a:p>
        </p:txBody>
      </p:sp>
      <p:sp>
        <p:nvSpPr>
          <p:cNvPr id="65540" name="Rectangle 2"/>
          <p:cNvSpPr>
            <a:spLocks noGrp="1" noRot="1" noChangeAspect="1" noChangeArrowheads="1" noTextEdit="1"/>
          </p:cNvSpPr>
          <p:nvPr>
            <p:ph type="sldImg"/>
          </p:nvPr>
        </p:nvSpPr>
        <p:spPr>
          <a:ln/>
        </p:spPr>
      </p:sp>
      <p:sp>
        <p:nvSpPr>
          <p:cNvPr id="65541" name="Rectangle 3"/>
          <p:cNvSpPr>
            <a:spLocks noGrp="1" noChangeArrowheads="1"/>
          </p:cNvSpPr>
          <p:nvPr>
            <p:ph type="body" idx="1"/>
          </p:nvPr>
        </p:nvSpPr>
        <p:spPr>
          <a:noFill/>
        </p:spPr>
        <p:txBody>
          <a:bodyPr lIns="91430" tIns="45715" rIns="91430" bIns="45715"/>
          <a:lstStyle/>
          <a:p>
            <a:pPr eaLnBrk="1" hangingPunct="1"/>
            <a:endParaRPr lang="en-US" dirty="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5A78582D-8CF5-47DB-A344-9F1EC3DB2F29}" type="slidenum">
              <a:rPr lang="en-US"/>
              <a:pPr eaLnBrk="1" hangingPunct="1"/>
              <a:t>97</a:t>
            </a:fld>
            <a:endParaRPr lang="en-US"/>
          </a:p>
        </p:txBody>
      </p:sp>
      <p:sp>
        <p:nvSpPr>
          <p:cNvPr id="66563"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335DE75D-3C31-4C2B-9A68-84D82502BEF4}" type="slidenum">
              <a:rPr lang="en-US" sz="1200"/>
              <a:pPr algn="r" eaLnBrk="1" hangingPunct="1"/>
              <a:t>97</a:t>
            </a:fld>
            <a:endParaRPr lang="en-US" sz="1200"/>
          </a:p>
        </p:txBody>
      </p:sp>
      <p:sp>
        <p:nvSpPr>
          <p:cNvPr id="66564" name="Rectangle 2"/>
          <p:cNvSpPr>
            <a:spLocks noGrp="1" noRot="1" noChangeAspect="1" noChangeArrowheads="1" noTextEdit="1"/>
          </p:cNvSpPr>
          <p:nvPr>
            <p:ph type="sldImg"/>
          </p:nvPr>
        </p:nvSpPr>
        <p:spPr>
          <a:ln/>
        </p:spPr>
      </p:sp>
      <p:sp>
        <p:nvSpPr>
          <p:cNvPr id="66565" name="Rectangle 3"/>
          <p:cNvSpPr>
            <a:spLocks noGrp="1" noChangeArrowheads="1"/>
          </p:cNvSpPr>
          <p:nvPr>
            <p:ph type="body" idx="1"/>
          </p:nvPr>
        </p:nvSpPr>
        <p:spPr>
          <a:noFill/>
        </p:spPr>
        <p:txBody>
          <a:bodyPr lIns="91430" tIns="45715" rIns="91430" bIns="45715"/>
          <a:lstStyle/>
          <a:p>
            <a:pPr lvl="2" eaLnBrk="1" hangingPunct="1"/>
            <a:endParaRPr lang="en-US"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5CD66589-BDCC-4312-B3D1-21CE6580C31D}" type="slidenum">
              <a:rPr lang="en-US"/>
              <a:pPr eaLnBrk="1" hangingPunct="1"/>
              <a:t>98</a:t>
            </a:fld>
            <a:endParaRPr lang="en-US"/>
          </a:p>
        </p:txBody>
      </p:sp>
      <p:sp>
        <p:nvSpPr>
          <p:cNvPr id="67587"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89579CCC-32EC-4BC3-A2EE-AB7AECF200CC}" type="slidenum">
              <a:rPr lang="en-US" sz="1200"/>
              <a:pPr algn="r" eaLnBrk="1" hangingPunct="1"/>
              <a:t>98</a:t>
            </a:fld>
            <a:endParaRPr lang="en-US" sz="120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noFill/>
        </p:spPr>
        <p:txBody>
          <a:bodyPr lIns="91430" tIns="45715" rIns="91430" bIns="45715"/>
          <a:lstStyle/>
          <a:p>
            <a:pPr eaLnBrk="1" hangingPunct="1"/>
            <a:r>
              <a:rPr lang="en-US" smtClean="0"/>
              <a:t>Even if the individual is taught alterative behaviors that are more efficient and make other behaviors less relevant, b/c the student knows the behavior worked and and used it a long time they will continue to unless they cannot get what it is they want</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F82C4525-1129-4CEE-9A45-15112E600738}" type="slidenum">
              <a:rPr lang="en-US"/>
              <a:pPr eaLnBrk="1" hangingPunct="1"/>
              <a:t>99</a:t>
            </a:fld>
            <a:endParaRPr lang="en-US"/>
          </a:p>
        </p:txBody>
      </p:sp>
      <p:sp>
        <p:nvSpPr>
          <p:cNvPr id="69635"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9EFF0C35-7BFE-411A-96A3-0F9FF748D849}" type="slidenum">
              <a:rPr lang="en-US" sz="1200"/>
              <a:pPr algn="r" eaLnBrk="1" hangingPunct="1"/>
              <a:t>99</a:t>
            </a:fld>
            <a:endParaRPr lang="en-US" sz="120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p:spPr>
        <p:txBody>
          <a:bodyPr lIns="91430" tIns="45715" rIns="91430" bIns="45715"/>
          <a:lstStyle/>
          <a:p>
            <a:pPr eaLnBrk="1" hangingPunct="1"/>
            <a:r>
              <a:rPr lang="en-US" dirty="0" smtClean="0"/>
              <a:t>Can see its effective when regular data is collected and changes are made or form the results do not punish the treatment agent.</a:t>
            </a:r>
          </a:p>
          <a:p>
            <a:pPr eaLnBrk="1" hangingPunct="1">
              <a:buFontTx/>
              <a:buChar char="•"/>
            </a:pPr>
            <a:r>
              <a:rPr lang="en-US" dirty="0" smtClean="0"/>
              <a:t>Contextual </a:t>
            </a:r>
            <a:r>
              <a:rPr lang="en-US" dirty="0" err="1" smtClean="0"/>
              <a:t>fit:Goal</a:t>
            </a:r>
            <a:r>
              <a:rPr lang="en-US" dirty="0" smtClean="0"/>
              <a:t> is not to build the perfect plan but to build a plan that can be carried out in the </a:t>
            </a:r>
            <a:r>
              <a:rPr lang="en-US" dirty="0" err="1" smtClean="0"/>
              <a:t>enviornment</a:t>
            </a:r>
            <a:r>
              <a:rPr lang="en-US" dirty="0" smtClean="0"/>
              <a:t>; that’s why there is an emphasis on </a:t>
            </a:r>
            <a:r>
              <a:rPr lang="en-US" dirty="0" err="1" smtClean="0"/>
              <a:t>parsimonius</a:t>
            </a:r>
            <a:r>
              <a:rPr lang="en-US" dirty="0" smtClean="0"/>
              <a:t> interventions b/c the fewer steps the intervention employs the more likely it will be the </a:t>
            </a:r>
            <a:r>
              <a:rPr lang="en-US" dirty="0" err="1" smtClean="0"/>
              <a:t>tteacher</a:t>
            </a:r>
            <a:r>
              <a:rPr lang="en-US" dirty="0" smtClean="0"/>
              <a:t> carries it out; benefit of intervention teams—share the burden. And training…teachers will require training and feedback on the implementation of the BSP.</a:t>
            </a:r>
          </a:p>
          <a:p>
            <a:pPr eaLnBrk="1" hangingPunct="1"/>
            <a:endParaRPr lang="en-US"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D17DF38A-C24F-4890-8690-FFC678C7163F}" type="slidenum">
              <a:rPr lang="en-US"/>
              <a:pPr eaLnBrk="1" hangingPunct="1"/>
              <a:t>100</a:t>
            </a:fld>
            <a:endParaRPr lang="en-US"/>
          </a:p>
        </p:txBody>
      </p:sp>
      <p:sp>
        <p:nvSpPr>
          <p:cNvPr id="71683" name="Slide Image Placeholder 1"/>
          <p:cNvSpPr>
            <a:spLocks noGrp="1" noRot="1" noChangeAspect="1" noTextEdit="1"/>
          </p:cNvSpPr>
          <p:nvPr>
            <p:ph type="sldImg"/>
          </p:nvPr>
        </p:nvSpPr>
        <p:spPr>
          <a:ln/>
        </p:spPr>
      </p:sp>
      <p:sp>
        <p:nvSpPr>
          <p:cNvPr id="71684" name="Notes Placeholder 2"/>
          <p:cNvSpPr>
            <a:spLocks noGrp="1"/>
          </p:cNvSpPr>
          <p:nvPr>
            <p:ph type="body" idx="1"/>
          </p:nvPr>
        </p:nvSpPr>
        <p:spPr>
          <a:noFill/>
        </p:spPr>
        <p:txBody>
          <a:bodyPr lIns="91430" tIns="45715" rIns="91430" bIns="45715"/>
          <a:lstStyle/>
          <a:p>
            <a:pPr marL="970779" lvl="1" indent="-521658">
              <a:spcBef>
                <a:spcPct val="0"/>
              </a:spcBef>
            </a:pPr>
            <a:r>
              <a:rPr lang="en-US" sz="2000"/>
              <a:t>Imbedding demands (preferred following non-preferred)</a:t>
            </a:r>
          </a:p>
          <a:p>
            <a:pPr marL="970779" lvl="1" indent="-521658">
              <a:spcBef>
                <a:spcPct val="0"/>
              </a:spcBef>
            </a:pPr>
            <a:r>
              <a:rPr lang="en-US" sz="2000"/>
              <a:t>Fading demands </a:t>
            </a:r>
          </a:p>
          <a:p>
            <a:pPr marL="970779" lvl="1" indent="-521658">
              <a:spcBef>
                <a:spcPct val="0"/>
              </a:spcBef>
            </a:pPr>
            <a:r>
              <a:rPr lang="en-US" sz="2000"/>
              <a:t>Reduce task difficulty</a:t>
            </a:r>
            <a:r>
              <a:rPr lang="en-US" sz="2000">
                <a:sym typeface="Wingdings" pitchFamily="2" charset="2"/>
              </a:rPr>
              <a:t> find instructional match</a:t>
            </a:r>
            <a:r>
              <a:rPr lang="en-US" sz="2000"/>
              <a:t>                            </a:t>
            </a:r>
          </a:p>
          <a:p>
            <a:pPr marL="970779" lvl="1" indent="-521658">
              <a:spcBef>
                <a:spcPct val="0"/>
              </a:spcBef>
            </a:pPr>
            <a:r>
              <a:rPr lang="en-US" sz="2000"/>
              <a:t>Change level of prompting or assistance needed</a:t>
            </a:r>
          </a:p>
          <a:p>
            <a:pPr marL="970779" lvl="1" indent="-521658">
              <a:spcBef>
                <a:spcPct val="0"/>
              </a:spcBef>
            </a:pPr>
            <a:r>
              <a:rPr lang="en-US" sz="2000"/>
              <a:t>Errorless learning procedures</a:t>
            </a:r>
          </a:p>
          <a:p>
            <a:pPr eaLnBrk="1" hangingPunct="1">
              <a:spcBef>
                <a:spcPct val="0"/>
              </a:spcBef>
            </a:pPr>
            <a:endParaRPr lang="en-US" smtClean="0"/>
          </a:p>
        </p:txBody>
      </p:sp>
      <p:sp>
        <p:nvSpPr>
          <p:cNvPr id="71685" name="Slide Number Placeholder 3"/>
          <p:cNvSpPr txBox="1">
            <a:spLocks noGrp="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283876B7-A616-4E01-B3B5-92C1278BDEEE}" type="slidenum">
              <a:rPr lang="en-US" sz="1200"/>
              <a:pPr algn="r" eaLnBrk="1" hangingPunct="1"/>
              <a:t>100</a:t>
            </a:fld>
            <a:endParaRPr lang="en-US" sz="120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221357D7-028E-4CA0-BDAA-FF2EFB6B9B32}" type="slidenum">
              <a:rPr lang="en-US"/>
              <a:pPr eaLnBrk="1" hangingPunct="1"/>
              <a:t>101</a:t>
            </a:fld>
            <a:endParaRPr lang="en-US"/>
          </a:p>
        </p:txBody>
      </p:sp>
      <p:sp>
        <p:nvSpPr>
          <p:cNvPr id="73731" name="Slide Image Placeholder 1"/>
          <p:cNvSpPr>
            <a:spLocks noGrp="1" noRot="1" noChangeAspect="1" noTextEdit="1"/>
          </p:cNvSpPr>
          <p:nvPr>
            <p:ph type="sldImg"/>
          </p:nvPr>
        </p:nvSpPr>
        <p:spPr>
          <a:ln/>
        </p:spPr>
      </p:sp>
      <p:sp>
        <p:nvSpPr>
          <p:cNvPr id="73732" name="Notes Placeholder 2"/>
          <p:cNvSpPr>
            <a:spLocks noGrp="1"/>
          </p:cNvSpPr>
          <p:nvPr>
            <p:ph type="body" idx="1"/>
          </p:nvPr>
        </p:nvSpPr>
        <p:spPr>
          <a:noFill/>
        </p:spPr>
        <p:txBody>
          <a:bodyPr lIns="91430" tIns="45715" rIns="91430" bIns="45715"/>
          <a:lstStyle/>
          <a:p>
            <a:pPr marL="970779" lvl="1" indent="-521658">
              <a:spcBef>
                <a:spcPct val="0"/>
              </a:spcBef>
            </a:pPr>
            <a:r>
              <a:rPr lang="en-US" sz="2000"/>
              <a:t>Imbedding demands (preferred following non-preferred)</a:t>
            </a:r>
          </a:p>
          <a:p>
            <a:pPr marL="970779" lvl="1" indent="-521658">
              <a:spcBef>
                <a:spcPct val="0"/>
              </a:spcBef>
            </a:pPr>
            <a:r>
              <a:rPr lang="en-US" sz="2000"/>
              <a:t>Fading demands </a:t>
            </a:r>
          </a:p>
          <a:p>
            <a:pPr marL="970779" lvl="1" indent="-521658">
              <a:spcBef>
                <a:spcPct val="0"/>
              </a:spcBef>
            </a:pPr>
            <a:r>
              <a:rPr lang="en-US" sz="2000"/>
              <a:t>Reduce task difficulty</a:t>
            </a:r>
            <a:r>
              <a:rPr lang="en-US" sz="2000">
                <a:sym typeface="Wingdings" pitchFamily="2" charset="2"/>
              </a:rPr>
              <a:t> find instructional match</a:t>
            </a:r>
            <a:r>
              <a:rPr lang="en-US" sz="2000"/>
              <a:t>                            </a:t>
            </a:r>
          </a:p>
          <a:p>
            <a:pPr marL="970779" lvl="1" indent="-521658">
              <a:spcBef>
                <a:spcPct val="0"/>
              </a:spcBef>
            </a:pPr>
            <a:r>
              <a:rPr lang="en-US" sz="2000"/>
              <a:t>Change level of prompting or assistance needed</a:t>
            </a:r>
          </a:p>
          <a:p>
            <a:pPr marL="970779" lvl="1" indent="-521658">
              <a:spcBef>
                <a:spcPct val="0"/>
              </a:spcBef>
            </a:pPr>
            <a:r>
              <a:rPr lang="en-US" sz="2000"/>
              <a:t>Errorless learning procedures</a:t>
            </a:r>
          </a:p>
          <a:p>
            <a:pPr eaLnBrk="1" hangingPunct="1">
              <a:spcBef>
                <a:spcPct val="0"/>
              </a:spcBef>
            </a:pPr>
            <a:endParaRPr lang="en-US" smtClean="0"/>
          </a:p>
        </p:txBody>
      </p:sp>
      <p:sp>
        <p:nvSpPr>
          <p:cNvPr id="73733" name="Slide Number Placeholder 3"/>
          <p:cNvSpPr txBox="1">
            <a:spLocks noGrp="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523D5C39-F9B2-4F90-B70C-043AA5AEACD6}" type="slidenum">
              <a:rPr lang="en-US" sz="1200"/>
              <a:pPr algn="r" eaLnBrk="1" hangingPunct="1"/>
              <a:t>101</a:t>
            </a:fld>
            <a:endParaRPr lang="en-US" sz="120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101</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102</a:t>
            </a:fld>
            <a:endParaRPr lang="en-US"/>
          </a:p>
        </p:txBody>
      </p:sp>
    </p:spTree>
    <p:extLst>
      <p:ext uri="{BB962C8B-B14F-4D97-AF65-F5344CB8AC3E}">
        <p14:creationId xmlns:p14="http://schemas.microsoft.com/office/powerpoint/2010/main" val="42312025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13786877-72B2-4506-9B29-D9BDB1CB92B2}" type="slidenum">
              <a:rPr lang="en-US"/>
              <a:pPr eaLnBrk="1" hangingPunct="1"/>
              <a:t>103</a:t>
            </a:fld>
            <a:endParaRPr lang="en-US"/>
          </a:p>
        </p:txBody>
      </p:sp>
      <p:sp>
        <p:nvSpPr>
          <p:cNvPr id="75779"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C33DD150-0902-4739-A699-3A048E15FEF3}" type="slidenum">
              <a:rPr lang="en-US" sz="1200"/>
              <a:pPr algn="r" eaLnBrk="1" hangingPunct="1"/>
              <a:t>103</a:t>
            </a:fld>
            <a:endParaRPr lang="en-US" sz="1200"/>
          </a:p>
        </p:txBody>
      </p:sp>
      <p:sp>
        <p:nvSpPr>
          <p:cNvPr id="75780" name="Rectangle 2"/>
          <p:cNvSpPr>
            <a:spLocks noGrp="1" noRot="1" noChangeAspect="1" noChangeArrowheads="1" noTextEdit="1"/>
          </p:cNvSpPr>
          <p:nvPr>
            <p:ph type="sldImg"/>
          </p:nvPr>
        </p:nvSpPr>
        <p:spPr>
          <a:ln/>
        </p:spPr>
      </p:sp>
      <p:sp>
        <p:nvSpPr>
          <p:cNvPr id="75781" name="Rectangle 3"/>
          <p:cNvSpPr>
            <a:spLocks noGrp="1" noChangeArrowheads="1"/>
          </p:cNvSpPr>
          <p:nvPr>
            <p:ph type="body" idx="1"/>
          </p:nvPr>
        </p:nvSpPr>
        <p:spPr>
          <a:noFill/>
        </p:spPr>
        <p:txBody>
          <a:bodyPr lIns="91430" tIns="45715" rIns="91430" bIns="45715"/>
          <a:lstStyle/>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group</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104</a:t>
            </a:fld>
            <a:endParaRPr lang="en-US"/>
          </a:p>
        </p:txBody>
      </p:sp>
    </p:spTree>
    <p:extLst>
      <p:ext uri="{BB962C8B-B14F-4D97-AF65-F5344CB8AC3E}">
        <p14:creationId xmlns:p14="http://schemas.microsoft.com/office/powerpoint/2010/main" val="2593920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FC plan or multitude</a:t>
            </a:r>
            <a:r>
              <a:rPr lang="en-US" baseline="0" dirty="0" smtClean="0"/>
              <a:t> of individual plans?</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11</a:t>
            </a:fld>
            <a:endParaRPr lang="en-US"/>
          </a:p>
        </p:txBody>
      </p:sp>
    </p:spTree>
    <p:extLst>
      <p:ext uri="{BB962C8B-B14F-4D97-AF65-F5344CB8AC3E}">
        <p14:creationId xmlns:p14="http://schemas.microsoft.com/office/powerpoint/2010/main" val="325838269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defTabSz="913674" eaLnBrk="0" hangingPunct="0">
              <a:defRPr>
                <a:solidFill>
                  <a:schemeClr val="tx1"/>
                </a:solidFill>
                <a:latin typeface="Arial" charset="0"/>
              </a:defRPr>
            </a:lvl1pPr>
            <a:lvl2pPr marL="722296" indent="-277806" defTabSz="913674" eaLnBrk="0" hangingPunct="0">
              <a:defRPr>
                <a:solidFill>
                  <a:schemeClr val="tx1"/>
                </a:solidFill>
                <a:latin typeface="Arial" charset="0"/>
              </a:defRPr>
            </a:lvl2pPr>
            <a:lvl3pPr marL="1111225" indent="-222245" defTabSz="913674" eaLnBrk="0" hangingPunct="0">
              <a:defRPr>
                <a:solidFill>
                  <a:schemeClr val="tx1"/>
                </a:solidFill>
                <a:latin typeface="Arial" charset="0"/>
              </a:defRPr>
            </a:lvl3pPr>
            <a:lvl4pPr marL="1555714" indent="-222245" defTabSz="913674" eaLnBrk="0" hangingPunct="0">
              <a:defRPr>
                <a:solidFill>
                  <a:schemeClr val="tx1"/>
                </a:solidFill>
                <a:latin typeface="Arial" charset="0"/>
              </a:defRPr>
            </a:lvl4pPr>
            <a:lvl5pPr marL="2000204" indent="-222245" defTabSz="913674" eaLnBrk="0" hangingPunct="0">
              <a:defRPr>
                <a:solidFill>
                  <a:schemeClr val="tx1"/>
                </a:solidFill>
                <a:latin typeface="Arial" charset="0"/>
              </a:defRPr>
            </a:lvl5pPr>
            <a:lvl6pPr marL="2444694" indent="-222245" defTabSz="913674" eaLnBrk="0" fontAlgn="base" hangingPunct="0">
              <a:spcBef>
                <a:spcPct val="0"/>
              </a:spcBef>
              <a:spcAft>
                <a:spcPct val="0"/>
              </a:spcAft>
              <a:defRPr>
                <a:solidFill>
                  <a:schemeClr val="tx1"/>
                </a:solidFill>
                <a:latin typeface="Arial" charset="0"/>
              </a:defRPr>
            </a:lvl6pPr>
            <a:lvl7pPr marL="2889184" indent="-222245" defTabSz="913674" eaLnBrk="0" fontAlgn="base" hangingPunct="0">
              <a:spcBef>
                <a:spcPct val="0"/>
              </a:spcBef>
              <a:spcAft>
                <a:spcPct val="0"/>
              </a:spcAft>
              <a:defRPr>
                <a:solidFill>
                  <a:schemeClr val="tx1"/>
                </a:solidFill>
                <a:latin typeface="Arial" charset="0"/>
              </a:defRPr>
            </a:lvl7pPr>
            <a:lvl8pPr marL="3333674" indent="-222245" defTabSz="913674" eaLnBrk="0" fontAlgn="base" hangingPunct="0">
              <a:spcBef>
                <a:spcPct val="0"/>
              </a:spcBef>
              <a:spcAft>
                <a:spcPct val="0"/>
              </a:spcAft>
              <a:defRPr>
                <a:solidFill>
                  <a:schemeClr val="tx1"/>
                </a:solidFill>
                <a:latin typeface="Arial" charset="0"/>
              </a:defRPr>
            </a:lvl8pPr>
            <a:lvl9pPr marL="3778164" indent="-222245" defTabSz="913674" eaLnBrk="0" fontAlgn="base" hangingPunct="0">
              <a:spcBef>
                <a:spcPct val="0"/>
              </a:spcBef>
              <a:spcAft>
                <a:spcPct val="0"/>
              </a:spcAft>
              <a:defRPr>
                <a:solidFill>
                  <a:schemeClr val="tx1"/>
                </a:solidFill>
                <a:latin typeface="Arial" charset="0"/>
              </a:defRPr>
            </a:lvl9pPr>
          </a:lstStyle>
          <a:p>
            <a:pPr eaLnBrk="1" hangingPunct="1"/>
            <a:fld id="{5FAEEEC3-3CED-44F3-B3E7-53906DC06234}" type="slidenum">
              <a:rPr lang="en-US"/>
              <a:pPr eaLnBrk="1" hangingPunct="1"/>
              <a:t>105</a:t>
            </a:fld>
            <a:endParaRPr lang="en-US"/>
          </a:p>
        </p:txBody>
      </p:sp>
      <p:sp>
        <p:nvSpPr>
          <p:cNvPr id="76803" name="Rectangle 7"/>
          <p:cNvSpPr txBox="1">
            <a:spLocks noGrp="1" noChangeArrowheads="1"/>
          </p:cNvSpPr>
          <p:nvPr/>
        </p:nvSpPr>
        <p:spPr bwMode="auto">
          <a:xfrm>
            <a:off x="3884354" y="8684479"/>
            <a:ext cx="2972108" cy="45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b"/>
          <a:lstStyle>
            <a:lvl1pPr defTabSz="930275" eaLnBrk="0" hangingPunct="0">
              <a:defRPr>
                <a:solidFill>
                  <a:schemeClr val="tx1"/>
                </a:solidFill>
                <a:latin typeface="Arial" charset="0"/>
              </a:defRPr>
            </a:lvl1pPr>
            <a:lvl2pPr marL="742950" indent="-285750" defTabSz="930275" eaLnBrk="0" hangingPunct="0">
              <a:defRPr>
                <a:solidFill>
                  <a:schemeClr val="tx1"/>
                </a:solidFill>
                <a:latin typeface="Arial" charset="0"/>
              </a:defRPr>
            </a:lvl2pPr>
            <a:lvl3pPr marL="1143000" indent="-228600" defTabSz="930275" eaLnBrk="0" hangingPunct="0">
              <a:defRPr>
                <a:solidFill>
                  <a:schemeClr val="tx1"/>
                </a:solidFill>
                <a:latin typeface="Arial" charset="0"/>
              </a:defRPr>
            </a:lvl3pPr>
            <a:lvl4pPr marL="1600200" indent="-228600" defTabSz="930275" eaLnBrk="0" hangingPunct="0">
              <a:defRPr>
                <a:solidFill>
                  <a:schemeClr val="tx1"/>
                </a:solidFill>
                <a:latin typeface="Arial" charset="0"/>
              </a:defRPr>
            </a:lvl4pPr>
            <a:lvl5pPr marL="2057400" indent="-228600" defTabSz="930275" eaLnBrk="0" hangingPunct="0">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pPr algn="r" eaLnBrk="1" hangingPunct="1"/>
            <a:fld id="{954E5FAE-C35F-49F5-84B8-6A5EDFDEF150}" type="slidenum">
              <a:rPr lang="en-US" sz="1200"/>
              <a:pPr algn="r" eaLnBrk="1" hangingPunct="1"/>
              <a:t>105</a:t>
            </a:fld>
            <a:endParaRPr lang="en-US" sz="1200"/>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p:spPr>
        <p:txBody>
          <a:bodyPr lIns="91430" tIns="45715" rIns="91430" bIns="45715"/>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group does all</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106</a:t>
            </a:fld>
            <a:endParaRPr lang="en-US"/>
          </a:p>
        </p:txBody>
      </p:sp>
    </p:spTree>
    <p:extLst>
      <p:ext uri="{BB962C8B-B14F-4D97-AF65-F5344CB8AC3E}">
        <p14:creationId xmlns:p14="http://schemas.microsoft.com/office/powerpoint/2010/main" val="259392083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107</a:t>
            </a:fld>
            <a:endParaRPr lang="en-US"/>
          </a:p>
        </p:txBody>
      </p:sp>
    </p:spTree>
    <p:extLst>
      <p:ext uri="{BB962C8B-B14F-4D97-AF65-F5344CB8AC3E}">
        <p14:creationId xmlns:p14="http://schemas.microsoft.com/office/powerpoint/2010/main" val="131351920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group does all</a:t>
            </a:r>
            <a:endParaRPr lang="en-US" dirty="0"/>
          </a:p>
        </p:txBody>
      </p:sp>
      <p:sp>
        <p:nvSpPr>
          <p:cNvPr id="4" name="Slide Number Placeholder 3"/>
          <p:cNvSpPr>
            <a:spLocks noGrp="1"/>
          </p:cNvSpPr>
          <p:nvPr>
            <p:ph type="sldNum" sz="quarter" idx="10"/>
          </p:nvPr>
        </p:nvSpPr>
        <p:spPr/>
        <p:txBody>
          <a:bodyPr/>
          <a:lstStyle/>
          <a:p>
            <a:fld id="{3920F611-9EDD-439B-918E-4A84CAC17A48}" type="slidenum">
              <a:rPr lang="en-US" smtClean="0"/>
              <a:t>108</a:t>
            </a:fld>
            <a:endParaRPr lang="en-US"/>
          </a:p>
        </p:txBody>
      </p:sp>
    </p:spTree>
    <p:extLst>
      <p:ext uri="{BB962C8B-B14F-4D97-AF65-F5344CB8AC3E}">
        <p14:creationId xmlns:p14="http://schemas.microsoft.com/office/powerpoint/2010/main" val="25939208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D0DDAC5-85F9-42C9-B075-056CC63E7F64}" type="datetimeFigureOut">
              <a:rPr lang="en-US" smtClean="0"/>
              <a:t>2/20/2014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498EC-2A29-442B-A111-7E8A9DA736C7}" type="slidenum">
              <a:rPr lang="en-US" smtClean="0"/>
              <a:t>‹#›</a:t>
            </a:fld>
            <a:endParaRPr lang="en-US"/>
          </a:p>
        </p:txBody>
      </p:sp>
    </p:spTree>
    <p:extLst>
      <p:ext uri="{BB962C8B-B14F-4D97-AF65-F5344CB8AC3E}">
        <p14:creationId xmlns:p14="http://schemas.microsoft.com/office/powerpoint/2010/main" val="171315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0DDAC5-85F9-42C9-B075-056CC63E7F64}" type="datetimeFigureOut">
              <a:rPr lang="en-US" smtClean="0"/>
              <a:t>2/20/2014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498EC-2A29-442B-A111-7E8A9DA736C7}" type="slidenum">
              <a:rPr lang="en-US" smtClean="0"/>
              <a:t>‹#›</a:t>
            </a:fld>
            <a:endParaRPr lang="en-US"/>
          </a:p>
        </p:txBody>
      </p:sp>
    </p:spTree>
    <p:extLst>
      <p:ext uri="{BB962C8B-B14F-4D97-AF65-F5344CB8AC3E}">
        <p14:creationId xmlns:p14="http://schemas.microsoft.com/office/powerpoint/2010/main" val="2526206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0DDAC5-85F9-42C9-B075-056CC63E7F64}" type="datetimeFigureOut">
              <a:rPr lang="en-US" smtClean="0"/>
              <a:t>2/20/2014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498EC-2A29-442B-A111-7E8A9DA736C7}" type="slidenum">
              <a:rPr lang="en-US" smtClean="0"/>
              <a:t>‹#›</a:t>
            </a:fld>
            <a:endParaRPr lang="en-US"/>
          </a:p>
        </p:txBody>
      </p:sp>
    </p:spTree>
    <p:extLst>
      <p:ext uri="{BB962C8B-B14F-4D97-AF65-F5344CB8AC3E}">
        <p14:creationId xmlns:p14="http://schemas.microsoft.com/office/powerpoint/2010/main" val="1977549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0DDAC5-85F9-42C9-B075-056CC63E7F64}" type="datetimeFigureOut">
              <a:rPr lang="en-US" smtClean="0"/>
              <a:t>2/20/2014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498EC-2A29-442B-A111-7E8A9DA736C7}" type="slidenum">
              <a:rPr lang="en-US" smtClean="0"/>
              <a:t>‹#›</a:t>
            </a:fld>
            <a:endParaRPr lang="en-US"/>
          </a:p>
        </p:txBody>
      </p:sp>
    </p:spTree>
    <p:extLst>
      <p:ext uri="{BB962C8B-B14F-4D97-AF65-F5344CB8AC3E}">
        <p14:creationId xmlns:p14="http://schemas.microsoft.com/office/powerpoint/2010/main" val="3536551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D0DDAC5-85F9-42C9-B075-056CC63E7F64}" type="datetimeFigureOut">
              <a:rPr lang="en-US" smtClean="0"/>
              <a:t>2/20/2014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498EC-2A29-442B-A111-7E8A9DA736C7}" type="slidenum">
              <a:rPr lang="en-US" smtClean="0"/>
              <a:t>‹#›</a:t>
            </a:fld>
            <a:endParaRPr lang="en-US"/>
          </a:p>
        </p:txBody>
      </p:sp>
    </p:spTree>
    <p:extLst>
      <p:ext uri="{BB962C8B-B14F-4D97-AF65-F5344CB8AC3E}">
        <p14:creationId xmlns:p14="http://schemas.microsoft.com/office/powerpoint/2010/main" val="2272391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D0DDAC5-85F9-42C9-B075-056CC63E7F64}" type="datetimeFigureOut">
              <a:rPr lang="en-US" smtClean="0"/>
              <a:t>2/20/2014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C498EC-2A29-442B-A111-7E8A9DA736C7}" type="slidenum">
              <a:rPr lang="en-US" smtClean="0"/>
              <a:t>‹#›</a:t>
            </a:fld>
            <a:endParaRPr lang="en-US"/>
          </a:p>
        </p:txBody>
      </p:sp>
    </p:spTree>
    <p:extLst>
      <p:ext uri="{BB962C8B-B14F-4D97-AF65-F5344CB8AC3E}">
        <p14:creationId xmlns:p14="http://schemas.microsoft.com/office/powerpoint/2010/main" val="3763142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D0DDAC5-85F9-42C9-B075-056CC63E7F64}" type="datetimeFigureOut">
              <a:rPr lang="en-US" smtClean="0"/>
              <a:t>2/20/2014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FC498EC-2A29-442B-A111-7E8A9DA736C7}" type="slidenum">
              <a:rPr lang="en-US" smtClean="0"/>
              <a:t>‹#›</a:t>
            </a:fld>
            <a:endParaRPr lang="en-US"/>
          </a:p>
        </p:txBody>
      </p:sp>
    </p:spTree>
    <p:extLst>
      <p:ext uri="{BB962C8B-B14F-4D97-AF65-F5344CB8AC3E}">
        <p14:creationId xmlns:p14="http://schemas.microsoft.com/office/powerpoint/2010/main" val="686288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D0DDAC5-85F9-42C9-B075-056CC63E7F64}" type="datetimeFigureOut">
              <a:rPr lang="en-US" smtClean="0"/>
              <a:t>2/20/2014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FC498EC-2A29-442B-A111-7E8A9DA736C7}" type="slidenum">
              <a:rPr lang="en-US" smtClean="0"/>
              <a:t>‹#›</a:t>
            </a:fld>
            <a:endParaRPr lang="en-US"/>
          </a:p>
        </p:txBody>
      </p:sp>
    </p:spTree>
    <p:extLst>
      <p:ext uri="{BB962C8B-B14F-4D97-AF65-F5344CB8AC3E}">
        <p14:creationId xmlns:p14="http://schemas.microsoft.com/office/powerpoint/2010/main" val="1728368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0DDAC5-85F9-42C9-B075-056CC63E7F64}" type="datetimeFigureOut">
              <a:rPr lang="en-US" smtClean="0"/>
              <a:t>2/20/2014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C498EC-2A29-442B-A111-7E8A9DA736C7}" type="slidenum">
              <a:rPr lang="en-US" smtClean="0"/>
              <a:t>‹#›</a:t>
            </a:fld>
            <a:endParaRPr lang="en-US"/>
          </a:p>
        </p:txBody>
      </p:sp>
    </p:spTree>
    <p:extLst>
      <p:ext uri="{BB962C8B-B14F-4D97-AF65-F5344CB8AC3E}">
        <p14:creationId xmlns:p14="http://schemas.microsoft.com/office/powerpoint/2010/main" val="1389037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0DDAC5-85F9-42C9-B075-056CC63E7F64}" type="datetimeFigureOut">
              <a:rPr lang="en-US" smtClean="0"/>
              <a:t>2/20/2014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C498EC-2A29-442B-A111-7E8A9DA736C7}" type="slidenum">
              <a:rPr lang="en-US" smtClean="0"/>
              <a:t>‹#›</a:t>
            </a:fld>
            <a:endParaRPr lang="en-US"/>
          </a:p>
        </p:txBody>
      </p:sp>
    </p:spTree>
    <p:extLst>
      <p:ext uri="{BB962C8B-B14F-4D97-AF65-F5344CB8AC3E}">
        <p14:creationId xmlns:p14="http://schemas.microsoft.com/office/powerpoint/2010/main" val="4123129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0DDAC5-85F9-42C9-B075-056CC63E7F64}" type="datetimeFigureOut">
              <a:rPr lang="en-US" smtClean="0"/>
              <a:t>2/20/2014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C498EC-2A29-442B-A111-7E8A9DA736C7}" type="slidenum">
              <a:rPr lang="en-US" smtClean="0"/>
              <a:t>‹#›</a:t>
            </a:fld>
            <a:endParaRPr lang="en-US"/>
          </a:p>
        </p:txBody>
      </p:sp>
    </p:spTree>
    <p:extLst>
      <p:ext uri="{BB962C8B-B14F-4D97-AF65-F5344CB8AC3E}">
        <p14:creationId xmlns:p14="http://schemas.microsoft.com/office/powerpoint/2010/main" val="1419527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0DDAC5-85F9-42C9-B075-056CC63E7F64}" type="datetimeFigureOut">
              <a:rPr lang="en-US" smtClean="0"/>
              <a:t>2/20/2014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C498EC-2A29-442B-A111-7E8A9DA736C7}" type="slidenum">
              <a:rPr lang="en-US" smtClean="0"/>
              <a:t>‹#›</a:t>
            </a:fld>
            <a:endParaRPr lang="en-US"/>
          </a:p>
        </p:txBody>
      </p:sp>
    </p:spTree>
    <p:extLst>
      <p:ext uri="{BB962C8B-B14F-4D97-AF65-F5344CB8AC3E}">
        <p14:creationId xmlns:p14="http://schemas.microsoft.com/office/powerpoint/2010/main" val="39041922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www.youtube.com/watch?v=wfueC_Vbdug"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normAutofit/>
          </a:bodyPr>
          <a:lstStyle/>
          <a:p>
            <a:r>
              <a:rPr lang="en-US" dirty="0" smtClean="0"/>
              <a:t/>
            </a:r>
            <a:br>
              <a:rPr lang="en-US" dirty="0" smtClean="0"/>
            </a:br>
            <a:r>
              <a:rPr lang="en-US" dirty="0" smtClean="0"/>
              <a:t>Student Services</a:t>
            </a:r>
            <a:br>
              <a:rPr lang="en-US" dirty="0" smtClean="0"/>
            </a:br>
            <a:r>
              <a:rPr lang="en-US" dirty="0" smtClean="0"/>
              <a:t>in a </a:t>
            </a:r>
            <a:br>
              <a:rPr lang="en-US" dirty="0" smtClean="0"/>
            </a:br>
            <a:r>
              <a:rPr lang="en-US" dirty="0" smtClean="0"/>
              <a:t>Tiered System of Support</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609600"/>
            <a:ext cx="2133600" cy="1752600"/>
          </a:xfrm>
          <a:prstGeom prst="rect">
            <a:avLst/>
          </a:prstGeom>
        </p:spPr>
      </p:pic>
    </p:spTree>
    <p:extLst>
      <p:ext uri="{BB962C8B-B14F-4D97-AF65-F5344CB8AC3E}">
        <p14:creationId xmlns:p14="http://schemas.microsoft.com/office/powerpoint/2010/main" val="3119688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en-US" altLang="en-US" smtClean="0"/>
              <a:t>Analyzing Foundational Core </a:t>
            </a:r>
          </a:p>
        </p:txBody>
      </p:sp>
      <p:sp>
        <p:nvSpPr>
          <p:cNvPr id="28674" name="TextBox 2"/>
          <p:cNvSpPr txBox="1">
            <a:spLocks noChangeArrowheads="1"/>
          </p:cNvSpPr>
          <p:nvPr/>
        </p:nvSpPr>
        <p:spPr bwMode="auto">
          <a:xfrm>
            <a:off x="2116138" y="4010025"/>
            <a:ext cx="18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a:p>
        </p:txBody>
      </p:sp>
      <p:sp>
        <p:nvSpPr>
          <p:cNvPr id="28675" name="Isosceles Triangle 1"/>
          <p:cNvSpPr>
            <a:spLocks noChangeArrowheads="1"/>
          </p:cNvSpPr>
          <p:nvPr/>
        </p:nvSpPr>
        <p:spPr bwMode="auto">
          <a:xfrm>
            <a:off x="533400" y="2209800"/>
            <a:ext cx="3276600" cy="3048000"/>
          </a:xfrm>
          <a:prstGeom prst="triangle">
            <a:avLst>
              <a:gd name="adj" fmla="val 50000"/>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pPr>
            <a:endParaRPr lang="en-US" altLang="en-US">
              <a:solidFill>
                <a:srgbClr val="0D4376"/>
              </a:solidFill>
            </a:endParaRPr>
          </a:p>
        </p:txBody>
      </p:sp>
      <p:sp>
        <p:nvSpPr>
          <p:cNvPr id="28676" name="Isosceles Triangle 4"/>
          <p:cNvSpPr>
            <a:spLocks noChangeArrowheads="1"/>
          </p:cNvSpPr>
          <p:nvPr/>
        </p:nvSpPr>
        <p:spPr bwMode="auto">
          <a:xfrm>
            <a:off x="1524000" y="2057400"/>
            <a:ext cx="1343025" cy="1311275"/>
          </a:xfrm>
          <a:prstGeom prst="triangle">
            <a:avLst>
              <a:gd name="adj" fmla="val 50000"/>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pPr>
            <a:endParaRPr lang="en-US" altLang="en-US">
              <a:solidFill>
                <a:srgbClr val="0D4376"/>
              </a:solidFill>
            </a:endParaRPr>
          </a:p>
        </p:txBody>
      </p:sp>
      <p:sp>
        <p:nvSpPr>
          <p:cNvPr id="28677" name="Isosceles Triangle 5"/>
          <p:cNvSpPr>
            <a:spLocks noChangeArrowheads="1"/>
          </p:cNvSpPr>
          <p:nvPr/>
        </p:nvSpPr>
        <p:spPr bwMode="auto">
          <a:xfrm>
            <a:off x="1828800" y="2057400"/>
            <a:ext cx="685800" cy="639763"/>
          </a:xfrm>
          <a:prstGeom prst="triangle">
            <a:avLst>
              <a:gd name="adj" fmla="val 50000"/>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pPr>
            <a:endParaRPr lang="en-US" altLang="en-US">
              <a:solidFill>
                <a:srgbClr val="0D4376"/>
              </a:solidFill>
            </a:endParaRPr>
          </a:p>
        </p:txBody>
      </p:sp>
      <p:sp>
        <p:nvSpPr>
          <p:cNvPr id="28678" name="Isosceles Triangle 1"/>
          <p:cNvSpPr>
            <a:spLocks noChangeArrowheads="1"/>
          </p:cNvSpPr>
          <p:nvPr/>
        </p:nvSpPr>
        <p:spPr bwMode="auto">
          <a:xfrm>
            <a:off x="5105400" y="1905000"/>
            <a:ext cx="3276600" cy="3352800"/>
          </a:xfrm>
          <a:prstGeom prst="triangle">
            <a:avLst>
              <a:gd name="adj" fmla="val 50000"/>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pPr>
            <a:endParaRPr lang="en-US" altLang="en-US">
              <a:solidFill>
                <a:srgbClr val="0D4376"/>
              </a:solidFill>
            </a:endParaRPr>
          </a:p>
        </p:txBody>
      </p:sp>
      <p:sp>
        <p:nvSpPr>
          <p:cNvPr id="28679" name="Isosceles Triangle 7"/>
          <p:cNvSpPr>
            <a:spLocks noChangeArrowheads="1"/>
          </p:cNvSpPr>
          <p:nvPr/>
        </p:nvSpPr>
        <p:spPr bwMode="auto">
          <a:xfrm>
            <a:off x="5410200" y="1981200"/>
            <a:ext cx="2667000" cy="2590800"/>
          </a:xfrm>
          <a:prstGeom prst="triangle">
            <a:avLst>
              <a:gd name="adj" fmla="val 50000"/>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pPr>
            <a:endParaRPr lang="en-US" altLang="en-US">
              <a:solidFill>
                <a:srgbClr val="0D4376"/>
              </a:solidFill>
            </a:endParaRPr>
          </a:p>
        </p:txBody>
      </p:sp>
      <p:sp>
        <p:nvSpPr>
          <p:cNvPr id="28680" name="Isosceles Triangle 8"/>
          <p:cNvSpPr>
            <a:spLocks noChangeArrowheads="1"/>
          </p:cNvSpPr>
          <p:nvPr/>
        </p:nvSpPr>
        <p:spPr bwMode="auto">
          <a:xfrm>
            <a:off x="5791200" y="1905000"/>
            <a:ext cx="1905000" cy="1905000"/>
          </a:xfrm>
          <a:prstGeom prst="triangle">
            <a:avLst>
              <a:gd name="adj" fmla="val 48792"/>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pPr>
            <a:endParaRPr lang="en-US" altLang="en-US">
              <a:solidFill>
                <a:srgbClr val="0D4376"/>
              </a:solidFill>
            </a:endParaRPr>
          </a:p>
        </p:txBody>
      </p:sp>
    </p:spTree>
    <p:extLst>
      <p:ext uri="{BB962C8B-B14F-4D97-AF65-F5344CB8AC3E}">
        <p14:creationId xmlns:p14="http://schemas.microsoft.com/office/powerpoint/2010/main" val="314963714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idx="4294967295"/>
          </p:nvPr>
        </p:nvSpPr>
        <p:spPr>
          <a:xfrm>
            <a:off x="301625" y="384175"/>
            <a:ext cx="8534400" cy="758825"/>
          </a:xfrm>
        </p:spPr>
        <p:txBody>
          <a:bodyPr>
            <a:normAutofit fontScale="90000"/>
          </a:bodyPr>
          <a:lstStyle/>
          <a:p>
            <a:pPr eaLnBrk="1" hangingPunct="1"/>
            <a:r>
              <a:rPr lang="en-US" sz="3600" dirty="0" smtClean="0"/>
              <a:t>Problem Behaviors </a:t>
            </a:r>
            <a:br>
              <a:rPr lang="en-US" sz="3600" dirty="0" smtClean="0"/>
            </a:br>
            <a:r>
              <a:rPr lang="en-US" sz="3600" dirty="0" smtClean="0"/>
              <a:t>Maintained by Avoid/Escape</a:t>
            </a:r>
          </a:p>
        </p:txBody>
      </p:sp>
      <p:sp>
        <p:nvSpPr>
          <p:cNvPr id="38915" name="Rounded Rectangle 3"/>
          <p:cNvSpPr>
            <a:spLocks noChangeArrowheads="1"/>
          </p:cNvSpPr>
          <p:nvPr/>
        </p:nvSpPr>
        <p:spPr bwMode="auto">
          <a:xfrm>
            <a:off x="152400" y="1524000"/>
            <a:ext cx="2971800" cy="4800600"/>
          </a:xfrm>
          <a:prstGeom prst="roundRect">
            <a:avLst>
              <a:gd name="adj" fmla="val 16667"/>
            </a:avLst>
          </a:prstGeom>
          <a:solidFill>
            <a:schemeClr val="tx2">
              <a:lumMod val="40000"/>
              <a:lumOff val="60000"/>
            </a:schemeClr>
          </a:solidFill>
          <a:ln w="11429" algn="ctr">
            <a:solidFill>
              <a:srgbClr val="994733"/>
            </a:solidFill>
            <a:prstDash val="sysDash"/>
            <a:round/>
            <a:headEnd/>
            <a:tailEnd/>
          </a:ln>
        </p:spPr>
        <p:txBody>
          <a:bodyPr anchor="ctr"/>
          <a:lstStyle/>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r>
              <a:rPr lang="en-US" sz="2400" u="sng" dirty="0">
                <a:solidFill>
                  <a:srgbClr val="FFFFFF"/>
                </a:solidFill>
                <a:latin typeface="Georgia" pitchFamily="18" charset="0"/>
              </a:rPr>
              <a:t>Reduce </a:t>
            </a:r>
            <a:r>
              <a:rPr lang="en-US" sz="2400" u="sng" dirty="0" smtClean="0">
                <a:solidFill>
                  <a:srgbClr val="FFFFFF"/>
                </a:solidFill>
                <a:latin typeface="Georgia" pitchFamily="18" charset="0"/>
              </a:rPr>
              <a:t>Aversion</a:t>
            </a:r>
            <a:endParaRPr lang="en-US" sz="24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eaLnBrk="0" hangingPunct="0">
              <a:buFont typeface="Georgia" pitchFamily="18" charset="0"/>
              <a:buAutoNum type="arabicPeriod"/>
            </a:pPr>
            <a:r>
              <a:rPr lang="en-US" sz="2000" dirty="0">
                <a:solidFill>
                  <a:srgbClr val="FFFFFF"/>
                </a:solidFill>
                <a:latin typeface="Georgia" pitchFamily="18" charset="0"/>
              </a:rPr>
              <a:t>E</a:t>
            </a:r>
            <a:r>
              <a:rPr lang="en-US" sz="2000" dirty="0" smtClean="0">
                <a:solidFill>
                  <a:srgbClr val="FFFFFF"/>
                </a:solidFill>
                <a:latin typeface="Georgia" pitchFamily="18" charset="0"/>
              </a:rPr>
              <a:t>mbed </a:t>
            </a:r>
            <a:r>
              <a:rPr lang="en-US" sz="2000" dirty="0">
                <a:solidFill>
                  <a:srgbClr val="FFFFFF"/>
                </a:solidFill>
                <a:latin typeface="Georgia" pitchFamily="18" charset="0"/>
              </a:rPr>
              <a:t>Demands </a:t>
            </a:r>
            <a:r>
              <a:rPr lang="en-US" sz="1200" dirty="0">
                <a:solidFill>
                  <a:srgbClr val="FFFFFF"/>
                </a:solidFill>
                <a:latin typeface="Georgia" pitchFamily="18" charset="0"/>
              </a:rPr>
              <a:t>(preferred following non-preferred)</a:t>
            </a:r>
          </a:p>
          <a:p>
            <a:pPr eaLnBrk="0" hangingPunct="0">
              <a:buFont typeface="Georgia" pitchFamily="18" charset="0"/>
              <a:buAutoNum type="arabicPeriod"/>
            </a:pPr>
            <a:r>
              <a:rPr lang="en-US" sz="2000" dirty="0">
                <a:solidFill>
                  <a:srgbClr val="FFFFFF"/>
                </a:solidFill>
                <a:latin typeface="Georgia" pitchFamily="18" charset="0"/>
              </a:rPr>
              <a:t>Fade Demands</a:t>
            </a:r>
          </a:p>
          <a:p>
            <a:pPr eaLnBrk="0" hangingPunct="0">
              <a:buFont typeface="Georgia" pitchFamily="18" charset="0"/>
              <a:buAutoNum type="arabicPeriod"/>
            </a:pPr>
            <a:r>
              <a:rPr lang="en-US" sz="2000" dirty="0">
                <a:solidFill>
                  <a:srgbClr val="FFFFFF"/>
                </a:solidFill>
                <a:latin typeface="Georgia" pitchFamily="18" charset="0"/>
              </a:rPr>
              <a:t>Reduce Task Difficulty </a:t>
            </a:r>
            <a:r>
              <a:rPr lang="en-US" sz="1400" dirty="0">
                <a:solidFill>
                  <a:srgbClr val="FFFFFF"/>
                </a:solidFill>
                <a:latin typeface="Georgia" pitchFamily="18" charset="0"/>
              </a:rPr>
              <a:t>(find instructional match)</a:t>
            </a:r>
            <a:endParaRPr lang="en-US" sz="2000" dirty="0">
              <a:solidFill>
                <a:srgbClr val="FFFFFF"/>
              </a:solidFill>
              <a:latin typeface="Georgia" pitchFamily="18" charset="0"/>
            </a:endParaRPr>
          </a:p>
          <a:p>
            <a:pPr eaLnBrk="0" hangingPunct="0">
              <a:buFont typeface="Georgia" pitchFamily="18" charset="0"/>
              <a:buAutoNum type="arabicPeriod"/>
            </a:pPr>
            <a:r>
              <a:rPr lang="en-US" sz="2000" dirty="0" smtClean="0">
                <a:solidFill>
                  <a:srgbClr val="FFFFFF"/>
                </a:solidFill>
                <a:latin typeface="Georgia" pitchFamily="18" charset="0"/>
              </a:rPr>
              <a:t>Provide Assistance 5. Ensure success on task through scaffolding </a:t>
            </a:r>
            <a:endParaRPr lang="en-US" sz="2000" dirty="0">
              <a:solidFill>
                <a:srgbClr val="FFFFFF"/>
              </a:solidFill>
              <a:latin typeface="Georgia" pitchFamily="18" charset="0"/>
            </a:endParaRPr>
          </a:p>
          <a:p>
            <a:pP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sz="2000" u="sng"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a:p>
            <a:pPr algn="ctr" eaLnBrk="0" hangingPunct="0"/>
            <a:endParaRPr lang="en-US" dirty="0">
              <a:solidFill>
                <a:srgbClr val="FFFFFF"/>
              </a:solidFill>
              <a:latin typeface="Georgia" pitchFamily="18" charset="0"/>
            </a:endParaRPr>
          </a:p>
        </p:txBody>
      </p:sp>
      <p:sp>
        <p:nvSpPr>
          <p:cNvPr id="38916" name="Rounded Rectangle 4"/>
          <p:cNvSpPr>
            <a:spLocks noChangeArrowheads="1"/>
          </p:cNvSpPr>
          <p:nvPr/>
        </p:nvSpPr>
        <p:spPr bwMode="auto">
          <a:xfrm>
            <a:off x="3124200" y="1447800"/>
            <a:ext cx="2971800" cy="4800600"/>
          </a:xfrm>
          <a:prstGeom prst="roundRect">
            <a:avLst>
              <a:gd name="adj" fmla="val 16667"/>
            </a:avLst>
          </a:prstGeom>
          <a:solidFill>
            <a:schemeClr val="accent1">
              <a:lumMod val="40000"/>
              <a:lumOff val="60000"/>
            </a:schemeClr>
          </a:solidFill>
          <a:ln w="11429" algn="ctr">
            <a:solidFill>
              <a:srgbClr val="994733"/>
            </a:solidFill>
            <a:prstDash val="sysDash"/>
            <a:round/>
            <a:headEnd/>
            <a:tailEnd/>
          </a:ln>
        </p:spPr>
        <p:txBody>
          <a:bodyPr anchor="ctr"/>
          <a:lstStyle/>
          <a:p>
            <a:pPr algn="ctr" eaLnBrk="0" hangingPunct="0"/>
            <a:endParaRPr lang="en-US" sz="2400" u="sng" dirty="0">
              <a:solidFill>
                <a:srgbClr val="FFFFFF"/>
              </a:solidFill>
              <a:latin typeface="Georgia" pitchFamily="18" charset="0"/>
            </a:endParaRPr>
          </a:p>
          <a:p>
            <a:pPr algn="ctr" eaLnBrk="0" hangingPunct="0"/>
            <a:endParaRPr lang="en-US" sz="2400" u="sng" dirty="0">
              <a:solidFill>
                <a:srgbClr val="FFFFFF"/>
              </a:solidFill>
              <a:latin typeface="Georgia" pitchFamily="18" charset="0"/>
            </a:endParaRPr>
          </a:p>
          <a:p>
            <a:pPr algn="ctr" eaLnBrk="0" hangingPunct="0"/>
            <a:endParaRPr lang="en-US" sz="2400" u="sng" dirty="0">
              <a:solidFill>
                <a:srgbClr val="FFFFFF"/>
              </a:solidFill>
              <a:latin typeface="Georgia" pitchFamily="18" charset="0"/>
            </a:endParaRPr>
          </a:p>
          <a:p>
            <a:pPr algn="ctr" eaLnBrk="0" hangingPunct="0"/>
            <a:r>
              <a:rPr lang="en-US" sz="2400" u="sng" dirty="0">
                <a:solidFill>
                  <a:srgbClr val="FFFFFF"/>
                </a:solidFill>
                <a:latin typeface="Georgia" pitchFamily="18" charset="0"/>
              </a:rPr>
              <a:t>Increase Predictability</a:t>
            </a:r>
          </a:p>
          <a:p>
            <a:pPr algn="ctr" eaLnBrk="0" hangingPunct="0"/>
            <a:endParaRPr lang="en-US" u="sng" dirty="0">
              <a:solidFill>
                <a:srgbClr val="FFFFFF"/>
              </a:solidFill>
              <a:latin typeface="Georgia" pitchFamily="18" charset="0"/>
            </a:endParaRPr>
          </a:p>
          <a:p>
            <a:pPr eaLnBrk="0" hangingPunct="0">
              <a:buFont typeface="Georgia" pitchFamily="18" charset="0"/>
              <a:buAutoNum type="arabicPeriod"/>
            </a:pPr>
            <a:r>
              <a:rPr lang="en-US" sz="2000" dirty="0">
                <a:solidFill>
                  <a:srgbClr val="FFFFFF"/>
                </a:solidFill>
                <a:latin typeface="Georgia" pitchFamily="18" charset="0"/>
              </a:rPr>
              <a:t>Transition Warnings</a:t>
            </a:r>
          </a:p>
          <a:p>
            <a:pPr eaLnBrk="0" hangingPunct="0">
              <a:buFont typeface="Georgia" pitchFamily="18" charset="0"/>
              <a:buAutoNum type="arabicPeriod"/>
            </a:pPr>
            <a:r>
              <a:rPr lang="en-US" sz="2000" dirty="0">
                <a:solidFill>
                  <a:srgbClr val="FFFFFF"/>
                </a:solidFill>
                <a:latin typeface="Georgia" pitchFamily="18" charset="0"/>
              </a:rPr>
              <a:t>Clear Schedules (</a:t>
            </a:r>
            <a:r>
              <a:rPr lang="en-US" sz="2000" dirty="0" smtClean="0">
                <a:solidFill>
                  <a:srgbClr val="FFFFFF"/>
                </a:solidFill>
                <a:latin typeface="Georgia" pitchFamily="18" charset="0"/>
              </a:rPr>
              <a:t>visual</a:t>
            </a:r>
            <a:r>
              <a:rPr lang="en-US" sz="2000" dirty="0">
                <a:solidFill>
                  <a:srgbClr val="FFFFFF"/>
                </a:solidFill>
                <a:latin typeface="Georgia" pitchFamily="18" charset="0"/>
              </a:rPr>
              <a:t>)</a:t>
            </a:r>
          </a:p>
          <a:p>
            <a:pPr eaLnBrk="0" hangingPunct="0">
              <a:buFont typeface="Georgia" pitchFamily="18" charset="0"/>
              <a:buAutoNum type="arabicPeriod"/>
            </a:pPr>
            <a:r>
              <a:rPr lang="en-US" sz="2000" dirty="0">
                <a:solidFill>
                  <a:srgbClr val="FFFFFF"/>
                </a:solidFill>
                <a:latin typeface="Georgia" pitchFamily="18" charset="0"/>
              </a:rPr>
              <a:t>Specify Task Requirements (checklist, first-then</a:t>
            </a:r>
            <a:r>
              <a:rPr lang="en-US" sz="2000" dirty="0" smtClean="0">
                <a:solidFill>
                  <a:srgbClr val="FFFFFF"/>
                </a:solidFill>
                <a:latin typeface="Georgia" pitchFamily="18" charset="0"/>
              </a:rPr>
              <a:t>)</a:t>
            </a:r>
          </a:p>
          <a:p>
            <a:pPr eaLnBrk="0" hangingPunct="0">
              <a:buFont typeface="Georgia" pitchFamily="18" charset="0"/>
              <a:buAutoNum type="arabicPeriod"/>
            </a:pPr>
            <a:r>
              <a:rPr lang="en-US" sz="2000" dirty="0" smtClean="0">
                <a:solidFill>
                  <a:srgbClr val="FFFFFF"/>
                </a:solidFill>
                <a:latin typeface="Georgia" pitchFamily="18" charset="0"/>
              </a:rPr>
              <a:t>Consistent class routines</a:t>
            </a:r>
            <a:endParaRPr lang="en-US" sz="2000" dirty="0">
              <a:solidFill>
                <a:srgbClr val="FFFFFF"/>
              </a:solidFill>
              <a:latin typeface="Georgia" pitchFamily="18" charset="0"/>
            </a:endParaRPr>
          </a:p>
          <a:p>
            <a:pPr eaLnBrk="0" hangingPunct="0">
              <a:buFont typeface="Georgia" pitchFamily="18" charset="0"/>
              <a:buAutoNum type="arabicPeriod"/>
            </a:pPr>
            <a:endParaRPr lang="en-US" dirty="0">
              <a:solidFill>
                <a:srgbClr val="FFFFFF"/>
              </a:solidFill>
              <a:latin typeface="Georgia" pitchFamily="18" charset="0"/>
            </a:endParaRPr>
          </a:p>
          <a:p>
            <a:pPr eaLnBrk="0" hangingPunct="0">
              <a:buFont typeface="Georgia" pitchFamily="18" charset="0"/>
              <a:buAutoNum type="arabicPeriod"/>
            </a:pPr>
            <a:endParaRPr lang="en-US" dirty="0">
              <a:solidFill>
                <a:srgbClr val="FFFFFF"/>
              </a:solidFill>
              <a:latin typeface="Georgia" pitchFamily="18" charset="0"/>
            </a:endParaRPr>
          </a:p>
          <a:p>
            <a:pPr eaLnBrk="0" hangingPunct="0">
              <a:buFont typeface="Georgia" pitchFamily="18" charset="0"/>
              <a:buAutoNum type="arabicPeriod"/>
            </a:pPr>
            <a:endParaRPr lang="en-US" dirty="0">
              <a:solidFill>
                <a:srgbClr val="FFFFFF"/>
              </a:solidFill>
              <a:latin typeface="Georgia" pitchFamily="18" charset="0"/>
            </a:endParaRPr>
          </a:p>
          <a:p>
            <a:pPr eaLnBrk="0" hangingPunct="0">
              <a:buFont typeface="Georgia" pitchFamily="18" charset="0"/>
              <a:buAutoNum type="arabicPeriod"/>
            </a:pPr>
            <a:endParaRPr lang="en-US" dirty="0">
              <a:solidFill>
                <a:srgbClr val="FFFFFF"/>
              </a:solidFill>
              <a:latin typeface="Georgia" pitchFamily="18" charset="0"/>
            </a:endParaRPr>
          </a:p>
          <a:p>
            <a:pPr eaLnBrk="0" hangingPunct="0">
              <a:buFont typeface="Georgia" pitchFamily="18" charset="0"/>
              <a:buAutoNum type="arabicPeriod"/>
            </a:pPr>
            <a:endParaRPr lang="en-US" dirty="0">
              <a:solidFill>
                <a:srgbClr val="FFFFFF"/>
              </a:solidFill>
              <a:latin typeface="Georgia" pitchFamily="18" charset="0"/>
            </a:endParaRPr>
          </a:p>
          <a:p>
            <a:pPr eaLnBrk="0" hangingPunct="0">
              <a:buFont typeface="Georgia" pitchFamily="18" charset="0"/>
              <a:buAutoNum type="arabicPeriod"/>
            </a:pPr>
            <a:endParaRPr lang="en-US" dirty="0">
              <a:solidFill>
                <a:srgbClr val="FFFFFF"/>
              </a:solidFill>
              <a:latin typeface="Georgia" pitchFamily="18" charset="0"/>
            </a:endParaRPr>
          </a:p>
          <a:p>
            <a:pPr eaLnBrk="0" hangingPunct="0">
              <a:buFont typeface="Georgia" pitchFamily="18" charset="0"/>
              <a:buAutoNum type="arabicPeriod"/>
            </a:pPr>
            <a:endParaRPr lang="en-US" dirty="0">
              <a:solidFill>
                <a:srgbClr val="FFFFFF"/>
              </a:solidFill>
              <a:latin typeface="Georgia" pitchFamily="18" charset="0"/>
            </a:endParaRPr>
          </a:p>
          <a:p>
            <a:pPr eaLnBrk="0" hangingPunct="0">
              <a:buFont typeface="Georgia" pitchFamily="18" charset="0"/>
              <a:buAutoNum type="arabicPeriod"/>
            </a:pPr>
            <a:endParaRPr lang="en-US" dirty="0">
              <a:solidFill>
                <a:srgbClr val="FFFFFF"/>
              </a:solidFill>
              <a:latin typeface="Georgia" pitchFamily="18" charset="0"/>
            </a:endParaRPr>
          </a:p>
        </p:txBody>
      </p:sp>
      <p:sp>
        <p:nvSpPr>
          <p:cNvPr id="6" name="Rounded Rectangle 5"/>
          <p:cNvSpPr>
            <a:spLocks noChangeArrowheads="1"/>
          </p:cNvSpPr>
          <p:nvPr/>
        </p:nvSpPr>
        <p:spPr bwMode="auto">
          <a:xfrm>
            <a:off x="6096000" y="1524000"/>
            <a:ext cx="2971800" cy="4800600"/>
          </a:xfrm>
          <a:prstGeom prst="roundRect">
            <a:avLst>
              <a:gd name="adj" fmla="val 16667"/>
            </a:avLst>
          </a:prstGeom>
          <a:solidFill>
            <a:schemeClr val="accent1">
              <a:lumMod val="20000"/>
              <a:lumOff val="80000"/>
            </a:schemeClr>
          </a:solidFill>
          <a:ln w="11429" algn="ctr">
            <a:solidFill>
              <a:srgbClr val="994733"/>
            </a:solidFill>
            <a:prstDash val="sysDash"/>
            <a:round/>
            <a:headEnd/>
            <a:tailEnd/>
          </a:ln>
        </p:spPr>
        <p:txBody>
          <a:bodyPr anchor="ctr"/>
          <a:lstStyle/>
          <a:p>
            <a:pPr algn="ctr" eaLnBrk="0" fontAlgn="auto" hangingPunct="0">
              <a:spcBef>
                <a:spcPts val="0"/>
              </a:spcBef>
              <a:spcAft>
                <a:spcPts val="0"/>
              </a:spcAft>
              <a:defRPr/>
            </a:pPr>
            <a:endParaRPr lang="en-US" sz="2400" u="sng" dirty="0">
              <a:solidFill>
                <a:schemeClr val="lt1"/>
              </a:solidFill>
              <a:latin typeface="+mn-lt"/>
            </a:endParaRPr>
          </a:p>
          <a:p>
            <a:pPr algn="ctr" eaLnBrk="0" fontAlgn="auto" hangingPunct="0">
              <a:spcBef>
                <a:spcPts val="0"/>
              </a:spcBef>
              <a:spcAft>
                <a:spcPts val="0"/>
              </a:spcAft>
              <a:defRPr/>
            </a:pPr>
            <a:endParaRPr lang="en-US" sz="2400" u="sng" dirty="0" smtClean="0">
              <a:solidFill>
                <a:schemeClr val="lt1"/>
              </a:solidFill>
              <a:latin typeface="+mn-lt"/>
            </a:endParaRPr>
          </a:p>
          <a:p>
            <a:pPr algn="ctr" eaLnBrk="0" fontAlgn="auto" hangingPunct="0">
              <a:spcBef>
                <a:spcPts val="0"/>
              </a:spcBef>
              <a:spcAft>
                <a:spcPts val="0"/>
              </a:spcAft>
              <a:defRPr/>
            </a:pPr>
            <a:endParaRPr lang="en-US" sz="2400" u="sng" dirty="0">
              <a:solidFill>
                <a:schemeClr val="lt1"/>
              </a:solidFill>
            </a:endParaRPr>
          </a:p>
          <a:p>
            <a:pPr algn="ctr" eaLnBrk="0" fontAlgn="auto" hangingPunct="0">
              <a:spcBef>
                <a:spcPts val="0"/>
              </a:spcBef>
              <a:spcAft>
                <a:spcPts val="0"/>
              </a:spcAft>
              <a:defRPr/>
            </a:pPr>
            <a:endParaRPr lang="en-US" sz="2400" u="sng" dirty="0" smtClean="0">
              <a:solidFill>
                <a:schemeClr val="lt1"/>
              </a:solidFill>
              <a:latin typeface="+mn-lt"/>
            </a:endParaRPr>
          </a:p>
          <a:p>
            <a:pPr algn="ctr" eaLnBrk="0" fontAlgn="auto" hangingPunct="0">
              <a:spcBef>
                <a:spcPts val="0"/>
              </a:spcBef>
              <a:spcAft>
                <a:spcPts val="0"/>
              </a:spcAft>
              <a:defRPr/>
            </a:pPr>
            <a:r>
              <a:rPr lang="en-US" sz="2400" u="sng" dirty="0" smtClean="0">
                <a:solidFill>
                  <a:schemeClr val="lt1"/>
                </a:solidFill>
                <a:latin typeface="+mn-lt"/>
              </a:rPr>
              <a:t>Increase </a:t>
            </a:r>
            <a:r>
              <a:rPr lang="en-US" sz="2400" u="sng" dirty="0">
                <a:solidFill>
                  <a:schemeClr val="lt1"/>
                </a:solidFill>
                <a:latin typeface="+mn-lt"/>
              </a:rPr>
              <a:t>Control</a:t>
            </a:r>
          </a:p>
          <a:p>
            <a:pPr algn="ctr" eaLnBrk="0" fontAlgn="auto" hangingPunct="0">
              <a:spcBef>
                <a:spcPts val="0"/>
              </a:spcBef>
              <a:spcAft>
                <a:spcPts val="0"/>
              </a:spcAft>
              <a:defRPr/>
            </a:pPr>
            <a:endParaRPr lang="en-US" u="sng" dirty="0">
              <a:solidFill>
                <a:schemeClr val="lt1"/>
              </a:solidFill>
              <a:latin typeface="+mn-lt"/>
            </a:endParaRPr>
          </a:p>
          <a:p>
            <a:pPr marL="342900" indent="-342900" eaLnBrk="0" fontAlgn="auto" hangingPunct="0">
              <a:spcBef>
                <a:spcPts val="0"/>
              </a:spcBef>
              <a:spcAft>
                <a:spcPts val="0"/>
              </a:spcAft>
              <a:buFont typeface="+mj-lt"/>
              <a:buAutoNum type="arabicPeriod"/>
              <a:defRPr/>
            </a:pPr>
            <a:r>
              <a:rPr lang="en-US" sz="2000" dirty="0" smtClean="0">
                <a:solidFill>
                  <a:schemeClr val="lt1"/>
                </a:solidFill>
                <a:latin typeface="+mn-lt"/>
              </a:rPr>
              <a:t>Student input (defining expectations, choosing reinforcements)</a:t>
            </a:r>
            <a:endParaRPr lang="en-US" sz="2000" dirty="0">
              <a:solidFill>
                <a:schemeClr val="lt1"/>
              </a:solidFill>
              <a:latin typeface="+mn-lt"/>
            </a:endParaRPr>
          </a:p>
          <a:p>
            <a:pPr marL="342900" indent="-342900" eaLnBrk="0" fontAlgn="auto" hangingPunct="0">
              <a:spcBef>
                <a:spcPts val="0"/>
              </a:spcBef>
              <a:spcAft>
                <a:spcPts val="0"/>
              </a:spcAft>
              <a:buFont typeface="+mj-lt"/>
              <a:buAutoNum type="arabicPeriod"/>
              <a:defRPr/>
            </a:pPr>
            <a:r>
              <a:rPr lang="en-US" sz="2000" dirty="0" smtClean="0">
                <a:solidFill>
                  <a:schemeClr val="lt1"/>
                </a:solidFill>
                <a:latin typeface="+mn-lt"/>
              </a:rPr>
              <a:t>Choice (order of assignment, method of response)</a:t>
            </a:r>
            <a:endParaRPr lang="en-US" sz="2000" dirty="0">
              <a:solidFill>
                <a:schemeClr val="lt1"/>
              </a:solidFill>
              <a:latin typeface="+mn-lt"/>
            </a:endParaRPr>
          </a:p>
          <a:p>
            <a:pPr marL="342900" indent="-342900" eaLnBrk="0" fontAlgn="auto" hangingPunct="0">
              <a:spcBef>
                <a:spcPts val="0"/>
              </a:spcBef>
              <a:spcAft>
                <a:spcPts val="0"/>
              </a:spcAft>
              <a:buFont typeface="+mj-lt"/>
              <a:buAutoNum type="arabicPeriod"/>
              <a:defRPr/>
            </a:pPr>
            <a:r>
              <a:rPr lang="en-US" sz="2000" dirty="0" smtClean="0">
                <a:solidFill>
                  <a:schemeClr val="lt1"/>
                </a:solidFill>
                <a:latin typeface="+mn-lt"/>
              </a:rPr>
              <a:t>Student initiates certain aspects of plan (break card)</a:t>
            </a:r>
            <a:endParaRPr lang="en-US" sz="2000"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p:txBody>
      </p:sp>
    </p:spTree>
    <p:extLst>
      <p:ext uri="{BB962C8B-B14F-4D97-AF65-F5344CB8AC3E}">
        <p14:creationId xmlns:p14="http://schemas.microsoft.com/office/powerpoint/2010/main" val="58087124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idx="4294967295"/>
          </p:nvPr>
        </p:nvSpPr>
        <p:spPr>
          <a:xfrm>
            <a:off x="301625" y="384175"/>
            <a:ext cx="8534400" cy="758825"/>
          </a:xfrm>
        </p:spPr>
        <p:txBody>
          <a:bodyPr>
            <a:normAutofit fontScale="90000"/>
          </a:bodyPr>
          <a:lstStyle/>
          <a:p>
            <a:pPr eaLnBrk="1" hangingPunct="1"/>
            <a:r>
              <a:rPr lang="en-US" sz="3600" dirty="0" smtClean="0"/>
              <a:t>Problem Behaviors </a:t>
            </a:r>
            <a:br>
              <a:rPr lang="en-US" sz="3600" dirty="0" smtClean="0"/>
            </a:br>
            <a:r>
              <a:rPr lang="en-US" sz="3600" dirty="0" smtClean="0"/>
              <a:t>Maintained by Gain/Obtain</a:t>
            </a:r>
          </a:p>
        </p:txBody>
      </p:sp>
      <p:sp>
        <p:nvSpPr>
          <p:cNvPr id="4" name="Rounded Rectangle 3"/>
          <p:cNvSpPr>
            <a:spLocks noChangeArrowheads="1"/>
          </p:cNvSpPr>
          <p:nvPr/>
        </p:nvSpPr>
        <p:spPr bwMode="auto">
          <a:xfrm>
            <a:off x="152400" y="1524000"/>
            <a:ext cx="2971800" cy="4800600"/>
          </a:xfrm>
          <a:prstGeom prst="roundRect">
            <a:avLst>
              <a:gd name="adj" fmla="val 16667"/>
            </a:avLst>
          </a:prstGeom>
          <a:solidFill>
            <a:schemeClr val="tx2">
              <a:lumMod val="40000"/>
              <a:lumOff val="60000"/>
            </a:schemeClr>
          </a:solidFill>
          <a:ln w="11429" algn="ctr">
            <a:solidFill>
              <a:srgbClr val="994733"/>
            </a:solidFill>
            <a:prstDash val="sysDash"/>
            <a:round/>
            <a:headEnd/>
            <a:tailEnd/>
          </a:ln>
        </p:spPr>
        <p:txBody>
          <a:bodyPr anchor="ctr"/>
          <a:lstStyle/>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400" u="sng" dirty="0">
              <a:solidFill>
                <a:schemeClr val="lt1"/>
              </a:solidFill>
              <a:latin typeface="+mn-lt"/>
            </a:endParaRPr>
          </a:p>
          <a:p>
            <a:pPr algn="ctr" eaLnBrk="0" fontAlgn="auto" hangingPunct="0">
              <a:spcBef>
                <a:spcPts val="0"/>
              </a:spcBef>
              <a:spcAft>
                <a:spcPts val="0"/>
              </a:spcAft>
              <a:defRPr/>
            </a:pPr>
            <a:endParaRPr lang="en-US" sz="2400" u="sng" dirty="0" smtClean="0">
              <a:solidFill>
                <a:schemeClr val="lt1"/>
              </a:solidFill>
              <a:latin typeface="+mn-lt"/>
            </a:endParaRPr>
          </a:p>
          <a:p>
            <a:pPr algn="ctr" eaLnBrk="0" fontAlgn="auto" hangingPunct="0">
              <a:spcBef>
                <a:spcPts val="0"/>
              </a:spcBef>
              <a:spcAft>
                <a:spcPts val="0"/>
              </a:spcAft>
              <a:defRPr/>
            </a:pPr>
            <a:endParaRPr lang="en-US" sz="2400" u="sng" dirty="0" smtClean="0">
              <a:solidFill>
                <a:schemeClr val="lt1"/>
              </a:solidFill>
              <a:latin typeface="+mn-lt"/>
            </a:endParaRPr>
          </a:p>
          <a:p>
            <a:pPr algn="ctr" eaLnBrk="0" fontAlgn="auto" hangingPunct="0">
              <a:spcBef>
                <a:spcPts val="0"/>
              </a:spcBef>
              <a:spcAft>
                <a:spcPts val="0"/>
              </a:spcAft>
              <a:defRPr/>
            </a:pPr>
            <a:r>
              <a:rPr lang="en-US" sz="2400" u="sng" dirty="0" smtClean="0">
                <a:solidFill>
                  <a:schemeClr val="lt1"/>
                </a:solidFill>
                <a:latin typeface="+mn-lt"/>
              </a:rPr>
              <a:t>Enriched</a:t>
            </a:r>
            <a:endParaRPr lang="en-US" sz="2400" u="sng" dirty="0">
              <a:solidFill>
                <a:schemeClr val="lt1"/>
              </a:solidFill>
              <a:latin typeface="+mn-lt"/>
            </a:endParaRPr>
          </a:p>
          <a:p>
            <a:pPr algn="ctr" eaLnBrk="0" fontAlgn="auto" hangingPunct="0">
              <a:spcBef>
                <a:spcPts val="0"/>
              </a:spcBef>
              <a:spcAft>
                <a:spcPts val="0"/>
              </a:spcAft>
              <a:defRPr/>
            </a:pPr>
            <a:r>
              <a:rPr lang="en-US" sz="2400" u="sng" dirty="0">
                <a:solidFill>
                  <a:schemeClr val="lt1"/>
                </a:solidFill>
                <a:latin typeface="+mn-lt"/>
              </a:rPr>
              <a:t>Environment</a:t>
            </a:r>
          </a:p>
          <a:p>
            <a:pPr algn="ctr" eaLnBrk="0" fontAlgn="auto" hangingPunct="0">
              <a:spcBef>
                <a:spcPts val="0"/>
              </a:spcBef>
              <a:spcAft>
                <a:spcPts val="0"/>
              </a:spcAft>
              <a:defRPr/>
            </a:pPr>
            <a:endParaRPr lang="en-US" sz="2000" u="sng" dirty="0">
              <a:solidFill>
                <a:schemeClr val="lt1"/>
              </a:solidFill>
              <a:latin typeface="+mn-lt"/>
            </a:endParaRPr>
          </a:p>
          <a:p>
            <a:pPr marL="457200" indent="-457200" eaLnBrk="0" fontAlgn="auto" hangingPunct="0">
              <a:spcBef>
                <a:spcPts val="0"/>
              </a:spcBef>
              <a:spcAft>
                <a:spcPts val="0"/>
              </a:spcAft>
              <a:buFont typeface="+mj-lt"/>
              <a:buAutoNum type="arabicPeriod"/>
              <a:defRPr/>
            </a:pPr>
            <a:r>
              <a:rPr lang="en-US" sz="2000" dirty="0">
                <a:solidFill>
                  <a:schemeClr val="lt1"/>
                </a:solidFill>
                <a:latin typeface="+mn-lt"/>
              </a:rPr>
              <a:t>Increase active learning activities</a:t>
            </a:r>
          </a:p>
          <a:p>
            <a:pPr marL="457200" indent="-457200" eaLnBrk="0" fontAlgn="auto" hangingPunct="0">
              <a:spcBef>
                <a:spcPts val="0"/>
              </a:spcBef>
              <a:spcAft>
                <a:spcPts val="0"/>
              </a:spcAft>
              <a:buFont typeface="+mj-lt"/>
              <a:buAutoNum type="arabicPeriod"/>
              <a:defRPr/>
            </a:pPr>
            <a:r>
              <a:rPr lang="en-US" sz="2000" dirty="0" smtClean="0">
                <a:solidFill>
                  <a:schemeClr val="lt1"/>
                </a:solidFill>
                <a:latin typeface="+mn-lt"/>
              </a:rPr>
              <a:t>Allow </a:t>
            </a:r>
            <a:r>
              <a:rPr lang="en-US" sz="2000" dirty="0" smtClean="0">
                <a:solidFill>
                  <a:schemeClr val="lt1"/>
                </a:solidFill>
              </a:rPr>
              <a:t>appropriate interactions (students work in groups, teacher acknowledgement)</a:t>
            </a:r>
          </a:p>
          <a:p>
            <a:pPr marL="457200" indent="-457200" eaLnBrk="0" fontAlgn="auto" hangingPunct="0">
              <a:spcBef>
                <a:spcPts val="0"/>
              </a:spcBef>
              <a:spcAft>
                <a:spcPts val="0"/>
              </a:spcAft>
              <a:buFont typeface="+mj-lt"/>
              <a:buAutoNum type="arabicPeriod"/>
              <a:defRPr/>
            </a:pPr>
            <a:r>
              <a:rPr lang="en-US" sz="2000" dirty="0" smtClean="0">
                <a:solidFill>
                  <a:schemeClr val="lt1"/>
                </a:solidFill>
                <a:latin typeface="+mn-lt"/>
              </a:rPr>
              <a:t>Student input</a:t>
            </a:r>
            <a:endParaRPr lang="en-US" sz="2000" dirty="0">
              <a:solidFill>
                <a:schemeClr val="lt1"/>
              </a:solidFill>
              <a:latin typeface="+mn-lt"/>
            </a:endParaRPr>
          </a:p>
          <a:p>
            <a:pPr eaLnBrk="0" fontAlgn="auto" hangingPunct="0">
              <a:spcBef>
                <a:spcPts val="0"/>
              </a:spcBef>
              <a:spcAft>
                <a:spcPts val="0"/>
              </a:spcAft>
              <a:defRPr/>
            </a:pPr>
            <a:endParaRPr lang="en-US" sz="2000" u="sng" dirty="0">
              <a:solidFill>
                <a:schemeClr val="lt1"/>
              </a:solidFill>
              <a:latin typeface="+mn-lt"/>
            </a:endParaRPr>
          </a:p>
          <a:p>
            <a:pPr eaLnBrk="0" fontAlgn="auto" hangingPunct="0">
              <a:spcBef>
                <a:spcPts val="0"/>
              </a:spcBef>
              <a:spcAft>
                <a:spcPts val="0"/>
              </a:spcAft>
              <a:defRPr/>
            </a:pPr>
            <a:endParaRPr lang="en-US" sz="2000" u="sng" dirty="0">
              <a:solidFill>
                <a:schemeClr val="lt1"/>
              </a:solidFill>
              <a:latin typeface="+mn-lt"/>
            </a:endParaRPr>
          </a:p>
          <a:p>
            <a:pPr eaLnBrk="0" fontAlgn="auto" hangingPunct="0">
              <a:spcBef>
                <a:spcPts val="0"/>
              </a:spcBef>
              <a:spcAft>
                <a:spcPts val="0"/>
              </a:spcAft>
              <a:defRPr/>
            </a:pPr>
            <a:endParaRPr lang="en-US" sz="2000" u="sng" dirty="0">
              <a:solidFill>
                <a:schemeClr val="lt1"/>
              </a:solidFill>
              <a:latin typeface="+mn-lt"/>
            </a:endParaRPr>
          </a:p>
          <a:p>
            <a:pPr eaLnBrk="0" fontAlgn="auto" hangingPunct="0">
              <a:spcBef>
                <a:spcPts val="0"/>
              </a:spcBef>
              <a:spcAft>
                <a:spcPts val="0"/>
              </a:spcAft>
              <a:defRPr/>
            </a:pPr>
            <a:endParaRPr lang="en-US" sz="2000" u="sng" dirty="0">
              <a:solidFill>
                <a:schemeClr val="lt1"/>
              </a:solidFill>
              <a:latin typeface="+mn-lt"/>
            </a:endParaRPr>
          </a:p>
          <a:p>
            <a:pPr eaLnBrk="0" fontAlgn="auto" hangingPunct="0">
              <a:spcBef>
                <a:spcPts val="0"/>
              </a:spcBef>
              <a:spcAft>
                <a:spcPts val="0"/>
              </a:spcAft>
              <a:defRPr/>
            </a:pPr>
            <a:endParaRPr lang="en-US" sz="2000" u="sng" dirty="0">
              <a:solidFill>
                <a:schemeClr val="lt1"/>
              </a:solidFill>
              <a:latin typeface="+mn-lt"/>
            </a:endParaRPr>
          </a:p>
          <a:p>
            <a:pPr eaLnBrk="0" fontAlgn="auto" hangingPunct="0">
              <a:spcBef>
                <a:spcPts val="0"/>
              </a:spcBef>
              <a:spcAft>
                <a:spcPts val="0"/>
              </a:spcAft>
              <a:defRPr/>
            </a:pPr>
            <a:endParaRPr lang="en-US" sz="2000" u="sng" dirty="0">
              <a:solidFill>
                <a:schemeClr val="lt1"/>
              </a:solidFill>
              <a:latin typeface="+mn-lt"/>
            </a:endParaRPr>
          </a:p>
          <a:p>
            <a:pP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sz="2000" u="sng"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a:p>
            <a:pPr algn="ctr" eaLnBrk="0" fontAlgn="auto" hangingPunct="0">
              <a:spcBef>
                <a:spcPts val="0"/>
              </a:spcBef>
              <a:spcAft>
                <a:spcPts val="0"/>
              </a:spcAft>
              <a:defRPr/>
            </a:pPr>
            <a:endParaRPr lang="en-US" dirty="0">
              <a:solidFill>
                <a:schemeClr val="lt1"/>
              </a:solidFill>
              <a:latin typeface="+mn-lt"/>
            </a:endParaRPr>
          </a:p>
        </p:txBody>
      </p:sp>
      <p:sp>
        <p:nvSpPr>
          <p:cNvPr id="5" name="Rounded Rectangle 4"/>
          <p:cNvSpPr>
            <a:spLocks noChangeArrowheads="1"/>
          </p:cNvSpPr>
          <p:nvPr/>
        </p:nvSpPr>
        <p:spPr bwMode="auto">
          <a:xfrm>
            <a:off x="3124200" y="1524000"/>
            <a:ext cx="2971800" cy="4800600"/>
          </a:xfrm>
          <a:prstGeom prst="roundRect">
            <a:avLst>
              <a:gd name="adj" fmla="val 16667"/>
            </a:avLst>
          </a:prstGeom>
          <a:solidFill>
            <a:schemeClr val="accent1">
              <a:lumMod val="40000"/>
              <a:lumOff val="60000"/>
            </a:schemeClr>
          </a:solidFill>
          <a:ln w="11429" algn="ctr">
            <a:solidFill>
              <a:srgbClr val="994733"/>
            </a:solidFill>
            <a:prstDash val="sysDash"/>
            <a:round/>
            <a:headEnd/>
            <a:tailEnd/>
          </a:ln>
        </p:spPr>
        <p:txBody>
          <a:bodyPr anchor="ctr"/>
          <a:lstStyle/>
          <a:p>
            <a:pPr algn="ctr" eaLnBrk="0" fontAlgn="auto" hangingPunct="0">
              <a:spcBef>
                <a:spcPts val="0"/>
              </a:spcBef>
              <a:spcAft>
                <a:spcPts val="0"/>
              </a:spcAft>
              <a:defRPr/>
            </a:pPr>
            <a:endParaRPr lang="en-US" sz="2400" u="sng" dirty="0">
              <a:solidFill>
                <a:schemeClr val="lt1"/>
              </a:solidFill>
              <a:latin typeface="+mn-lt"/>
            </a:endParaRPr>
          </a:p>
          <a:p>
            <a:pPr algn="ctr" eaLnBrk="0" fontAlgn="auto" hangingPunct="0">
              <a:spcBef>
                <a:spcPts val="0"/>
              </a:spcBef>
              <a:spcAft>
                <a:spcPts val="0"/>
              </a:spcAft>
              <a:defRPr/>
            </a:pPr>
            <a:endParaRPr lang="en-US" sz="2400" u="sng" dirty="0">
              <a:solidFill>
                <a:schemeClr val="lt1"/>
              </a:solidFill>
              <a:latin typeface="+mn-lt"/>
            </a:endParaRPr>
          </a:p>
          <a:p>
            <a:pPr algn="ctr" eaLnBrk="0" fontAlgn="auto" hangingPunct="0">
              <a:spcBef>
                <a:spcPts val="0"/>
              </a:spcBef>
              <a:spcAft>
                <a:spcPts val="0"/>
              </a:spcAft>
              <a:defRPr/>
            </a:pPr>
            <a:endParaRPr lang="en-US" sz="2400" u="sng" dirty="0">
              <a:solidFill>
                <a:schemeClr val="lt1"/>
              </a:solidFill>
              <a:latin typeface="+mn-lt"/>
            </a:endParaRPr>
          </a:p>
          <a:p>
            <a:pPr algn="ctr" eaLnBrk="0" fontAlgn="auto" hangingPunct="0">
              <a:spcBef>
                <a:spcPts val="0"/>
              </a:spcBef>
              <a:spcAft>
                <a:spcPts val="0"/>
              </a:spcAft>
              <a:defRPr/>
            </a:pPr>
            <a:endParaRPr lang="en-US" sz="2400" u="sng" dirty="0">
              <a:solidFill>
                <a:schemeClr val="lt1"/>
              </a:solidFill>
              <a:latin typeface="+mn-lt"/>
            </a:endParaRPr>
          </a:p>
          <a:p>
            <a:pPr algn="ctr" eaLnBrk="0" fontAlgn="auto" hangingPunct="0">
              <a:spcBef>
                <a:spcPts val="0"/>
              </a:spcBef>
              <a:spcAft>
                <a:spcPts val="0"/>
              </a:spcAft>
              <a:defRPr/>
            </a:pPr>
            <a:r>
              <a:rPr lang="en-US" sz="2400" u="sng" dirty="0" smtClean="0">
                <a:solidFill>
                  <a:schemeClr val="lt1"/>
                </a:solidFill>
                <a:latin typeface="+mn-lt"/>
              </a:rPr>
              <a:t>Satiation</a:t>
            </a:r>
            <a:endParaRPr lang="en-US" sz="2400" u="sng" dirty="0">
              <a:solidFill>
                <a:schemeClr val="lt1"/>
              </a:solidFill>
              <a:latin typeface="+mn-lt"/>
            </a:endParaRPr>
          </a:p>
          <a:p>
            <a:pPr algn="ctr" eaLnBrk="0" fontAlgn="auto" hangingPunct="0">
              <a:spcBef>
                <a:spcPts val="0"/>
              </a:spcBef>
              <a:spcAft>
                <a:spcPts val="0"/>
              </a:spcAft>
              <a:defRPr/>
            </a:pPr>
            <a:endParaRPr lang="en-US" u="sng" dirty="0">
              <a:solidFill>
                <a:schemeClr val="lt1"/>
              </a:solidFill>
              <a:latin typeface="+mn-lt"/>
            </a:endParaRPr>
          </a:p>
          <a:p>
            <a:pPr marL="457200" indent="-457200" eaLnBrk="0" fontAlgn="auto" hangingPunct="0">
              <a:spcBef>
                <a:spcPts val="0"/>
              </a:spcBef>
              <a:spcAft>
                <a:spcPts val="0"/>
              </a:spcAft>
              <a:defRPr/>
            </a:pPr>
            <a:r>
              <a:rPr lang="en-US" sz="2000" dirty="0">
                <a:solidFill>
                  <a:schemeClr val="lt1"/>
                </a:solidFill>
                <a:latin typeface="+mn-lt"/>
              </a:rPr>
              <a:t>Before difficult times of the day…</a:t>
            </a:r>
          </a:p>
          <a:p>
            <a:pPr marL="457200" indent="-457200" eaLnBrk="0" fontAlgn="auto" hangingPunct="0">
              <a:spcBef>
                <a:spcPts val="0"/>
              </a:spcBef>
              <a:spcAft>
                <a:spcPts val="0"/>
              </a:spcAft>
              <a:buFont typeface="+mj-lt"/>
              <a:buAutoNum type="arabicPeriod"/>
              <a:defRPr/>
            </a:pPr>
            <a:r>
              <a:rPr lang="en-US" sz="2000" dirty="0">
                <a:solidFill>
                  <a:schemeClr val="lt1"/>
                </a:solidFill>
                <a:latin typeface="+mn-lt"/>
              </a:rPr>
              <a:t>Provide access to toys/activities </a:t>
            </a:r>
          </a:p>
          <a:p>
            <a:pPr marL="457200" indent="-457200" eaLnBrk="0" fontAlgn="auto" hangingPunct="0">
              <a:spcBef>
                <a:spcPts val="0"/>
              </a:spcBef>
              <a:spcAft>
                <a:spcPts val="0"/>
              </a:spcAft>
              <a:buFont typeface="+mj-lt"/>
              <a:buAutoNum type="arabicPeriod"/>
              <a:defRPr/>
            </a:pPr>
            <a:r>
              <a:rPr lang="en-US" sz="2000" dirty="0">
                <a:solidFill>
                  <a:schemeClr val="lt1"/>
                </a:solidFill>
                <a:latin typeface="+mn-lt"/>
              </a:rPr>
              <a:t>Provide access to teachers/peers</a:t>
            </a:r>
          </a:p>
          <a:p>
            <a:pPr marL="457200" indent="-457200" eaLnBrk="0" fontAlgn="auto" hangingPunct="0">
              <a:spcBef>
                <a:spcPts val="0"/>
              </a:spcBef>
              <a:spcAft>
                <a:spcPts val="0"/>
              </a:spcAft>
              <a:buFont typeface="+mj-lt"/>
              <a:buAutoNum type="arabicPeriod"/>
              <a:defRPr/>
            </a:pPr>
            <a:r>
              <a:rPr lang="en-US" sz="2000" dirty="0">
                <a:solidFill>
                  <a:schemeClr val="lt1"/>
                </a:solidFill>
                <a:latin typeface="+mn-lt"/>
              </a:rPr>
              <a:t>Check in with students at the start &amp; end of the day </a:t>
            </a: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p:txBody>
      </p:sp>
      <p:sp>
        <p:nvSpPr>
          <p:cNvPr id="6" name="Rounded Rectangle 5"/>
          <p:cNvSpPr>
            <a:spLocks noChangeArrowheads="1"/>
          </p:cNvSpPr>
          <p:nvPr/>
        </p:nvSpPr>
        <p:spPr bwMode="auto">
          <a:xfrm>
            <a:off x="6096000" y="1524000"/>
            <a:ext cx="2971800" cy="4800600"/>
          </a:xfrm>
          <a:prstGeom prst="roundRect">
            <a:avLst>
              <a:gd name="adj" fmla="val 16667"/>
            </a:avLst>
          </a:prstGeom>
          <a:solidFill>
            <a:schemeClr val="tx2">
              <a:lumMod val="20000"/>
              <a:lumOff val="80000"/>
            </a:schemeClr>
          </a:solidFill>
          <a:ln w="11429" algn="ctr">
            <a:solidFill>
              <a:srgbClr val="994733"/>
            </a:solidFill>
            <a:prstDash val="sysDash"/>
            <a:round/>
            <a:headEnd/>
            <a:tailEnd/>
          </a:ln>
        </p:spPr>
        <p:txBody>
          <a:bodyPr anchor="ctr"/>
          <a:lstStyle/>
          <a:p>
            <a:pPr algn="ctr" eaLnBrk="0" fontAlgn="auto" hangingPunct="0">
              <a:spcBef>
                <a:spcPts val="0"/>
              </a:spcBef>
              <a:spcAft>
                <a:spcPts val="0"/>
              </a:spcAft>
              <a:defRPr/>
            </a:pPr>
            <a:endParaRPr lang="en-US" sz="2400" u="sng" dirty="0">
              <a:solidFill>
                <a:schemeClr val="lt1"/>
              </a:solidFill>
              <a:latin typeface="+mn-lt"/>
            </a:endParaRPr>
          </a:p>
          <a:p>
            <a:pPr algn="ctr" eaLnBrk="0" fontAlgn="auto" hangingPunct="0">
              <a:spcBef>
                <a:spcPts val="0"/>
              </a:spcBef>
              <a:spcAft>
                <a:spcPts val="0"/>
              </a:spcAft>
              <a:defRPr/>
            </a:pPr>
            <a:r>
              <a:rPr lang="en-US" sz="2400" u="sng" dirty="0" smtClean="0">
                <a:solidFill>
                  <a:schemeClr val="lt1"/>
                </a:solidFill>
                <a:latin typeface="+mn-lt"/>
              </a:rPr>
              <a:t>Reinforcement</a:t>
            </a:r>
            <a:endParaRPr lang="en-US" sz="2400" u="sng" dirty="0">
              <a:solidFill>
                <a:schemeClr val="lt1"/>
              </a:solidFill>
              <a:latin typeface="+mn-lt"/>
            </a:endParaRPr>
          </a:p>
          <a:p>
            <a:pPr algn="ctr" eaLnBrk="0" fontAlgn="auto" hangingPunct="0">
              <a:spcBef>
                <a:spcPts val="0"/>
              </a:spcBef>
              <a:spcAft>
                <a:spcPts val="0"/>
              </a:spcAft>
              <a:defRPr/>
            </a:pPr>
            <a:endParaRPr lang="en-US" u="sng" dirty="0">
              <a:solidFill>
                <a:schemeClr val="lt1"/>
              </a:solidFill>
              <a:latin typeface="+mn-lt"/>
            </a:endParaRPr>
          </a:p>
          <a:p>
            <a:pPr marL="342900" indent="-342900" eaLnBrk="0" fontAlgn="auto" hangingPunct="0">
              <a:spcBef>
                <a:spcPts val="0"/>
              </a:spcBef>
              <a:spcAft>
                <a:spcPts val="0"/>
              </a:spcAft>
              <a:buFont typeface="+mj-lt"/>
              <a:buAutoNum type="arabicPeriod"/>
              <a:defRPr/>
            </a:pPr>
            <a:r>
              <a:rPr lang="en-US" sz="2000" dirty="0">
                <a:solidFill>
                  <a:schemeClr val="lt1"/>
                </a:solidFill>
                <a:latin typeface="+mn-lt"/>
              </a:rPr>
              <a:t>Provide attention contingent on appropriate behavior</a:t>
            </a:r>
          </a:p>
          <a:p>
            <a:pPr marL="342900" indent="-342900" eaLnBrk="0" fontAlgn="auto" hangingPunct="0">
              <a:spcBef>
                <a:spcPts val="0"/>
              </a:spcBef>
              <a:spcAft>
                <a:spcPts val="0"/>
              </a:spcAft>
              <a:buFont typeface="+mj-lt"/>
              <a:buAutoNum type="arabicPeriod"/>
              <a:defRPr/>
            </a:pPr>
            <a:r>
              <a:rPr lang="en-US" sz="2000" dirty="0">
                <a:solidFill>
                  <a:schemeClr val="lt1"/>
                </a:solidFill>
                <a:latin typeface="+mn-lt"/>
              </a:rPr>
              <a:t>Behavior contracts</a:t>
            </a:r>
          </a:p>
          <a:p>
            <a:pPr marL="342900" indent="-342900" eaLnBrk="0" fontAlgn="auto" hangingPunct="0">
              <a:spcBef>
                <a:spcPts val="0"/>
              </a:spcBef>
              <a:spcAft>
                <a:spcPts val="0"/>
              </a:spcAft>
              <a:buFont typeface="+mj-lt"/>
              <a:buAutoNum type="arabicPeriod"/>
              <a:defRPr/>
            </a:pPr>
            <a:r>
              <a:rPr lang="en-US" sz="2000" dirty="0">
                <a:solidFill>
                  <a:schemeClr val="lt1"/>
                </a:solidFill>
                <a:latin typeface="+mn-lt"/>
              </a:rPr>
              <a:t>Lottery system</a:t>
            </a:r>
          </a:p>
          <a:p>
            <a:pPr marL="342900" indent="-342900" eaLnBrk="0" fontAlgn="auto" hangingPunct="0">
              <a:spcBef>
                <a:spcPts val="0"/>
              </a:spcBef>
              <a:spcAft>
                <a:spcPts val="0"/>
              </a:spcAft>
              <a:buFont typeface="+mj-lt"/>
              <a:buAutoNum type="arabicPeriod"/>
              <a:defRPr/>
            </a:pPr>
            <a:r>
              <a:rPr lang="en-US" sz="2000" dirty="0">
                <a:solidFill>
                  <a:schemeClr val="lt1"/>
                </a:solidFill>
                <a:latin typeface="+mn-lt"/>
              </a:rPr>
              <a:t>Mystery motivators</a:t>
            </a: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a:p>
            <a:pPr marL="342900" indent="-342900" eaLnBrk="0" fontAlgn="auto" hangingPunct="0">
              <a:spcBef>
                <a:spcPts val="0"/>
              </a:spcBef>
              <a:spcAft>
                <a:spcPts val="0"/>
              </a:spcAft>
              <a:buFont typeface="+mj-lt"/>
              <a:buAutoNum type="arabicPeriod"/>
              <a:defRPr/>
            </a:pPr>
            <a:endParaRPr lang="en-US" dirty="0">
              <a:solidFill>
                <a:schemeClr val="lt1"/>
              </a:solidFill>
              <a:latin typeface="+mn-lt"/>
            </a:endParaRPr>
          </a:p>
        </p:txBody>
      </p:sp>
    </p:spTree>
    <p:extLst>
      <p:ext uri="{BB962C8B-B14F-4D97-AF65-F5344CB8AC3E}">
        <p14:creationId xmlns:p14="http://schemas.microsoft.com/office/powerpoint/2010/main" val="387355184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671934"/>
            <a:ext cx="1219200" cy="646331"/>
          </a:xfrm>
          <a:prstGeom prst="rect">
            <a:avLst/>
          </a:prstGeom>
          <a:noFill/>
          <a:ln w="3175">
            <a:solidFill>
              <a:schemeClr val="tx1"/>
            </a:solidFill>
          </a:ln>
        </p:spPr>
        <p:txBody>
          <a:bodyPr wrap="square" rtlCol="0">
            <a:spAutoFit/>
          </a:bodyPr>
          <a:lstStyle/>
          <a:p>
            <a:r>
              <a:rPr lang="en-US" sz="1200" dirty="0" smtClean="0"/>
              <a:t>No peer contact in the past 30 minutes</a:t>
            </a:r>
            <a:endParaRPr lang="en-US" sz="1200" dirty="0"/>
          </a:p>
        </p:txBody>
      </p:sp>
      <p:sp>
        <p:nvSpPr>
          <p:cNvPr id="3" name="TextBox 2"/>
          <p:cNvSpPr txBox="1"/>
          <p:nvPr/>
        </p:nvSpPr>
        <p:spPr>
          <a:xfrm>
            <a:off x="2590800" y="1671935"/>
            <a:ext cx="1219200" cy="646331"/>
          </a:xfrm>
          <a:prstGeom prst="rect">
            <a:avLst/>
          </a:prstGeom>
          <a:noFill/>
          <a:ln w="3175">
            <a:solidFill>
              <a:schemeClr val="tx1"/>
            </a:solidFill>
          </a:ln>
        </p:spPr>
        <p:txBody>
          <a:bodyPr wrap="square" rtlCol="0">
            <a:spAutoFit/>
          </a:bodyPr>
          <a:lstStyle/>
          <a:p>
            <a:r>
              <a:rPr lang="en-US" sz="1200" dirty="0" smtClean="0"/>
              <a:t>Independent work assignment</a:t>
            </a:r>
            <a:endParaRPr lang="en-US" sz="1200" dirty="0"/>
          </a:p>
        </p:txBody>
      </p:sp>
      <p:sp>
        <p:nvSpPr>
          <p:cNvPr id="4" name="TextBox 3"/>
          <p:cNvSpPr txBox="1"/>
          <p:nvPr/>
        </p:nvSpPr>
        <p:spPr>
          <a:xfrm>
            <a:off x="4572000" y="1764267"/>
            <a:ext cx="1219200" cy="461665"/>
          </a:xfrm>
          <a:prstGeom prst="rect">
            <a:avLst/>
          </a:prstGeom>
          <a:noFill/>
          <a:ln w="3175">
            <a:solidFill>
              <a:schemeClr val="tx1"/>
            </a:solidFill>
          </a:ln>
        </p:spPr>
        <p:txBody>
          <a:bodyPr wrap="square" rtlCol="0">
            <a:spAutoFit/>
          </a:bodyPr>
          <a:lstStyle/>
          <a:p>
            <a:pPr marL="171450" indent="-171450">
              <a:buFont typeface="Arial" pitchFamily="34" charset="0"/>
              <a:buChar char="•"/>
            </a:pPr>
            <a:r>
              <a:rPr lang="en-US" sz="1200" dirty="0" smtClean="0"/>
              <a:t>Talk out</a:t>
            </a:r>
          </a:p>
          <a:p>
            <a:pPr marL="171450" indent="-171450">
              <a:buFont typeface="Arial" pitchFamily="34" charset="0"/>
              <a:buChar char="•"/>
            </a:pPr>
            <a:r>
              <a:rPr lang="en-US" sz="1200" dirty="0" smtClean="0"/>
              <a:t>Out of seat</a:t>
            </a:r>
            <a:endParaRPr lang="en-US" sz="1200" dirty="0"/>
          </a:p>
        </p:txBody>
      </p:sp>
      <p:sp>
        <p:nvSpPr>
          <p:cNvPr id="5" name="TextBox 4"/>
          <p:cNvSpPr txBox="1"/>
          <p:nvPr/>
        </p:nvSpPr>
        <p:spPr>
          <a:xfrm>
            <a:off x="4572000" y="689261"/>
            <a:ext cx="1219200" cy="276999"/>
          </a:xfrm>
          <a:prstGeom prst="rect">
            <a:avLst/>
          </a:prstGeom>
          <a:noFill/>
          <a:ln w="3175">
            <a:solidFill>
              <a:schemeClr val="tx1"/>
            </a:solidFill>
          </a:ln>
        </p:spPr>
        <p:txBody>
          <a:bodyPr wrap="square" rtlCol="0">
            <a:spAutoFit/>
          </a:bodyPr>
          <a:lstStyle/>
          <a:p>
            <a:r>
              <a:rPr lang="en-US" sz="1200" dirty="0" smtClean="0"/>
              <a:t>Do assignment</a:t>
            </a:r>
          </a:p>
        </p:txBody>
      </p:sp>
      <p:sp>
        <p:nvSpPr>
          <p:cNvPr id="6" name="TextBox 5"/>
          <p:cNvSpPr txBox="1"/>
          <p:nvPr/>
        </p:nvSpPr>
        <p:spPr>
          <a:xfrm>
            <a:off x="4572000" y="2798803"/>
            <a:ext cx="1219200" cy="461665"/>
          </a:xfrm>
          <a:prstGeom prst="rect">
            <a:avLst/>
          </a:prstGeom>
          <a:noFill/>
          <a:ln w="3175">
            <a:solidFill>
              <a:schemeClr val="tx1"/>
            </a:solidFill>
          </a:ln>
        </p:spPr>
        <p:txBody>
          <a:bodyPr wrap="square" rtlCol="0">
            <a:spAutoFit/>
          </a:bodyPr>
          <a:lstStyle/>
          <a:p>
            <a:r>
              <a:rPr lang="en-US" sz="1200" dirty="0" smtClean="0"/>
              <a:t>Request peer attention</a:t>
            </a:r>
          </a:p>
        </p:txBody>
      </p:sp>
      <p:sp>
        <p:nvSpPr>
          <p:cNvPr id="7" name="TextBox 6"/>
          <p:cNvSpPr txBox="1"/>
          <p:nvPr/>
        </p:nvSpPr>
        <p:spPr>
          <a:xfrm>
            <a:off x="6781800" y="1731830"/>
            <a:ext cx="1219200" cy="461665"/>
          </a:xfrm>
          <a:prstGeom prst="rect">
            <a:avLst/>
          </a:prstGeom>
          <a:noFill/>
          <a:ln w="3175">
            <a:solidFill>
              <a:schemeClr val="tx1"/>
            </a:solidFill>
          </a:ln>
        </p:spPr>
        <p:txBody>
          <a:bodyPr wrap="square" rtlCol="0">
            <a:spAutoFit/>
          </a:bodyPr>
          <a:lstStyle/>
          <a:p>
            <a:r>
              <a:rPr lang="en-US" sz="1200" dirty="0" smtClean="0"/>
              <a:t>Obtain peer attention</a:t>
            </a:r>
          </a:p>
        </p:txBody>
      </p:sp>
      <p:sp>
        <p:nvSpPr>
          <p:cNvPr id="8" name="TextBox 7"/>
          <p:cNvSpPr txBox="1"/>
          <p:nvPr/>
        </p:nvSpPr>
        <p:spPr>
          <a:xfrm>
            <a:off x="6781800" y="412263"/>
            <a:ext cx="1981200" cy="830997"/>
          </a:xfrm>
          <a:prstGeom prst="rect">
            <a:avLst/>
          </a:prstGeom>
          <a:noFill/>
          <a:ln w="3175">
            <a:solidFill>
              <a:schemeClr val="tx1"/>
            </a:solidFill>
          </a:ln>
        </p:spPr>
        <p:txBody>
          <a:bodyPr wrap="square" rtlCol="0">
            <a:spAutoFit/>
          </a:bodyPr>
          <a:lstStyle/>
          <a:p>
            <a:pPr marL="171450" indent="-171450">
              <a:buFont typeface="Arial" pitchFamily="34" charset="0"/>
              <a:buChar char="•"/>
            </a:pPr>
            <a:r>
              <a:rPr lang="en-US" sz="1200" dirty="0" smtClean="0"/>
              <a:t>More work completed</a:t>
            </a:r>
          </a:p>
          <a:p>
            <a:pPr marL="171450" indent="-171450">
              <a:buFont typeface="Arial" pitchFamily="34" charset="0"/>
              <a:buChar char="•"/>
            </a:pPr>
            <a:r>
              <a:rPr lang="en-US" sz="1200" dirty="0" smtClean="0"/>
              <a:t>Good grades</a:t>
            </a:r>
          </a:p>
          <a:p>
            <a:pPr marL="171450" indent="-171450">
              <a:buFont typeface="Arial" pitchFamily="34" charset="0"/>
              <a:buChar char="•"/>
            </a:pPr>
            <a:r>
              <a:rPr lang="en-US" sz="1200" dirty="0" smtClean="0"/>
              <a:t>Positive peer/teacher attention</a:t>
            </a:r>
          </a:p>
        </p:txBody>
      </p:sp>
      <p:cxnSp>
        <p:nvCxnSpPr>
          <p:cNvPr id="10" name="Straight Arrow Connector 9"/>
          <p:cNvCxnSpPr/>
          <p:nvPr/>
        </p:nvCxnSpPr>
        <p:spPr>
          <a:xfrm>
            <a:off x="1981200" y="1995100"/>
            <a:ext cx="45720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886200" y="1973717"/>
            <a:ext cx="45720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019800" y="1995099"/>
            <a:ext cx="45720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3886200" y="1122403"/>
            <a:ext cx="533400" cy="3810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886200" y="2419161"/>
            <a:ext cx="533400" cy="37964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6068060" y="2603902"/>
            <a:ext cx="533400" cy="3810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6019800" y="825634"/>
            <a:ext cx="45720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57200" y="3886200"/>
            <a:ext cx="7924800" cy="3785652"/>
          </a:xfrm>
          <a:prstGeom prst="rect">
            <a:avLst/>
          </a:prstGeom>
          <a:noFill/>
          <a:ln w="6350">
            <a:noFill/>
          </a:ln>
        </p:spPr>
        <p:txBody>
          <a:bodyPr wrap="square" numCol="4" spcCol="457200" rtlCol="0">
            <a:spAutoFit/>
          </a:bodyPr>
          <a:lstStyle/>
          <a:p>
            <a:pPr algn="ctr"/>
            <a:r>
              <a:rPr lang="en-US" sz="1200" b="1" u="sng" dirty="0" smtClean="0"/>
              <a:t>Setting Event Strategies</a:t>
            </a:r>
          </a:p>
          <a:p>
            <a:pPr algn="ctr"/>
            <a:endParaRPr lang="en-US" sz="1200" dirty="0" smtClean="0"/>
          </a:p>
          <a:p>
            <a:pPr marL="171450" indent="-171450">
              <a:buFont typeface="Arial" pitchFamily="34" charset="0"/>
              <a:buChar char="•"/>
            </a:pPr>
            <a:r>
              <a:rPr lang="en-US" sz="1200" dirty="0" smtClean="0"/>
              <a:t>Schedule independent work after lunch or recess instead of just before lunch or recess </a:t>
            </a:r>
            <a:endParaRPr lang="en-US" sz="1200" b="1" u="sng" dirty="0" smtClean="0"/>
          </a:p>
          <a:p>
            <a:pPr algn="ctr"/>
            <a:endParaRPr lang="en-US" sz="1200" b="1" u="sng" dirty="0"/>
          </a:p>
          <a:p>
            <a:pPr marL="171450" indent="-171450">
              <a:buFont typeface="Arial" pitchFamily="34" charset="0"/>
              <a:buChar char="•"/>
            </a:pPr>
            <a:endParaRPr lang="en-US" sz="1200" dirty="0"/>
          </a:p>
          <a:p>
            <a:endParaRPr lang="en-US" sz="1200" dirty="0" smtClean="0"/>
          </a:p>
          <a:p>
            <a:endParaRPr lang="en-US" sz="1200" dirty="0"/>
          </a:p>
          <a:p>
            <a:endParaRPr lang="en-US" sz="1200" dirty="0" smtClean="0"/>
          </a:p>
          <a:p>
            <a:endParaRPr lang="en-US" sz="1200" dirty="0"/>
          </a:p>
          <a:p>
            <a:endParaRPr lang="en-US" sz="1200" dirty="0" smtClean="0"/>
          </a:p>
          <a:p>
            <a:pPr algn="ctr"/>
            <a:endParaRPr lang="en-US" sz="1200" b="1" u="sng" dirty="0" smtClean="0"/>
          </a:p>
          <a:p>
            <a:pPr algn="ctr"/>
            <a:endParaRPr lang="en-US" sz="1200" b="1" u="sng" dirty="0"/>
          </a:p>
          <a:p>
            <a:pPr algn="ctr"/>
            <a:endParaRPr lang="en-US" sz="1200" b="1" u="sng" dirty="0" smtClean="0"/>
          </a:p>
          <a:p>
            <a:pPr algn="ctr"/>
            <a:endParaRPr lang="en-US" sz="1200" b="1" u="sng" dirty="0"/>
          </a:p>
          <a:p>
            <a:pPr algn="ctr"/>
            <a:endParaRPr lang="en-US" sz="1200" b="1" u="sng" dirty="0" smtClean="0"/>
          </a:p>
          <a:p>
            <a:pPr algn="ctr"/>
            <a:endParaRPr lang="en-US" sz="1200" b="1" u="sng" dirty="0"/>
          </a:p>
          <a:p>
            <a:pPr algn="ctr"/>
            <a:endParaRPr lang="en-US" sz="1200" b="1" u="sng" dirty="0" smtClean="0"/>
          </a:p>
          <a:p>
            <a:pPr algn="ctr"/>
            <a:r>
              <a:rPr lang="en-US" sz="1200" b="1" u="sng" dirty="0" smtClean="0"/>
              <a:t>Antecedent </a:t>
            </a:r>
            <a:r>
              <a:rPr lang="en-US" sz="1200" b="1" u="sng" dirty="0"/>
              <a:t>Strategies</a:t>
            </a:r>
          </a:p>
          <a:p>
            <a:endParaRPr lang="en-US" sz="1200" dirty="0"/>
          </a:p>
          <a:p>
            <a:pPr marL="171450" indent="-171450">
              <a:buFont typeface="Arial" pitchFamily="34" charset="0"/>
              <a:buChar char="•"/>
            </a:pPr>
            <a:r>
              <a:rPr lang="en-US" sz="1200" dirty="0"/>
              <a:t>Shorten independent assignment </a:t>
            </a:r>
            <a:r>
              <a:rPr lang="en-US" sz="1200" dirty="0" smtClean="0"/>
              <a:t>length</a:t>
            </a:r>
          </a:p>
          <a:p>
            <a:endParaRPr lang="en-US" sz="1200" dirty="0"/>
          </a:p>
          <a:p>
            <a:pPr marL="171450" indent="-171450">
              <a:buFont typeface="Arial" pitchFamily="34" charset="0"/>
              <a:buChar char="•"/>
            </a:pPr>
            <a:r>
              <a:rPr lang="en-US" sz="1200" dirty="0"/>
              <a:t> Have her bring her finished work to the teacher every 10 </a:t>
            </a:r>
            <a:r>
              <a:rPr lang="en-US" sz="1200" dirty="0" smtClean="0"/>
              <a:t>minutes</a:t>
            </a:r>
          </a:p>
          <a:p>
            <a:endParaRPr lang="en-US" sz="1200" dirty="0"/>
          </a:p>
          <a:p>
            <a:pPr marL="171450" indent="-171450">
              <a:buFont typeface="Arial" pitchFamily="34" charset="0"/>
              <a:buChar char="•"/>
            </a:pPr>
            <a:r>
              <a:rPr lang="en-US" sz="1200" dirty="0"/>
              <a:t> Work in pairs or small groups</a:t>
            </a:r>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pPr algn="ctr"/>
            <a:endParaRPr lang="en-US" sz="1200" b="1" u="sng" dirty="0" smtClean="0"/>
          </a:p>
          <a:p>
            <a:pPr algn="ctr"/>
            <a:endParaRPr lang="en-US" sz="1200" b="1" u="sng" dirty="0"/>
          </a:p>
          <a:p>
            <a:pPr algn="ctr"/>
            <a:r>
              <a:rPr lang="en-US" sz="1200" b="1" u="sng" dirty="0" smtClean="0"/>
              <a:t>Teaching Strategies</a:t>
            </a:r>
            <a:endParaRPr lang="en-US" sz="1200" b="1" u="sng" dirty="0"/>
          </a:p>
          <a:p>
            <a:endParaRPr lang="en-US" sz="1200" dirty="0" smtClean="0"/>
          </a:p>
          <a:p>
            <a:pPr marL="171450" indent="-171450">
              <a:buFont typeface="Arial" pitchFamily="34" charset="0"/>
              <a:buChar char="•"/>
            </a:pPr>
            <a:r>
              <a:rPr lang="en-US" sz="1200" dirty="0" smtClean="0"/>
              <a:t> Teach her to request a peer helper</a:t>
            </a:r>
            <a:endParaRPr lang="en-US" sz="1200" dirty="0"/>
          </a:p>
          <a:p>
            <a:endParaRPr lang="en-US" sz="1200" dirty="0" smtClean="0"/>
          </a:p>
          <a:p>
            <a:endParaRPr lang="en-US" sz="1200" dirty="0" smtClean="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endParaRPr lang="en-US" sz="1200" dirty="0" smtClean="0"/>
          </a:p>
          <a:p>
            <a:endParaRPr lang="en-US" sz="1200" dirty="0"/>
          </a:p>
          <a:p>
            <a:pPr algn="ctr"/>
            <a:r>
              <a:rPr lang="en-US" sz="1200" b="1" u="sng" dirty="0" smtClean="0"/>
              <a:t>Consequence Strategies</a:t>
            </a:r>
          </a:p>
          <a:p>
            <a:endParaRPr lang="en-US" sz="1200" dirty="0"/>
          </a:p>
          <a:p>
            <a:pPr marL="171450" indent="-171450">
              <a:buFont typeface="Arial" pitchFamily="34" charset="0"/>
              <a:buChar char="•"/>
            </a:pPr>
            <a:r>
              <a:rPr lang="en-US" sz="1200" dirty="0" smtClean="0"/>
              <a:t>If she talks out or leaves her seat, she is moved to an isolated part of the classroom</a:t>
            </a:r>
          </a:p>
          <a:p>
            <a:endParaRPr lang="en-US" sz="1200" dirty="0" smtClean="0"/>
          </a:p>
          <a:p>
            <a:pPr marL="171450" indent="-171450">
              <a:buFont typeface="Arial" pitchFamily="34" charset="0"/>
              <a:buChar char="•"/>
            </a:pPr>
            <a:r>
              <a:rPr lang="en-US" sz="1200" dirty="0" smtClean="0"/>
              <a:t>If she completes a small amount of work she can have a peer check it</a:t>
            </a:r>
          </a:p>
          <a:p>
            <a:endParaRPr lang="en-US" sz="1200" dirty="0"/>
          </a:p>
          <a:p>
            <a:endParaRPr lang="en-US" sz="1200" dirty="0" smtClean="0"/>
          </a:p>
          <a:p>
            <a:endParaRPr lang="en-US" sz="1200" dirty="0"/>
          </a:p>
          <a:p>
            <a:endParaRPr lang="en-US" sz="1200" dirty="0" smtClean="0"/>
          </a:p>
          <a:p>
            <a:endParaRPr lang="en-US" sz="1200" dirty="0"/>
          </a:p>
        </p:txBody>
      </p:sp>
      <p:sp>
        <p:nvSpPr>
          <p:cNvPr id="21" name="TextBox 20"/>
          <p:cNvSpPr txBox="1"/>
          <p:nvPr/>
        </p:nvSpPr>
        <p:spPr>
          <a:xfrm>
            <a:off x="533400" y="3425706"/>
            <a:ext cx="7848600" cy="369332"/>
          </a:xfrm>
          <a:prstGeom prst="rect">
            <a:avLst/>
          </a:prstGeom>
          <a:noFill/>
        </p:spPr>
        <p:txBody>
          <a:bodyPr wrap="square" rtlCol="0">
            <a:spAutoFit/>
          </a:bodyPr>
          <a:lstStyle/>
          <a:p>
            <a:r>
              <a:rPr lang="en-US" b="1" u="sng" dirty="0" smtClean="0"/>
              <a:t>Strategies that Make the Problem Behavior Irrelevant, Inefficient, and Ineffective</a:t>
            </a:r>
            <a:endParaRPr lang="en-US" b="1" u="sng" dirty="0"/>
          </a:p>
        </p:txBody>
      </p:sp>
      <p:cxnSp>
        <p:nvCxnSpPr>
          <p:cNvPr id="23" name="Straight Connector 22"/>
          <p:cNvCxnSpPr/>
          <p:nvPr/>
        </p:nvCxnSpPr>
        <p:spPr>
          <a:xfrm>
            <a:off x="2362200" y="3886200"/>
            <a:ext cx="0" cy="2819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462780" y="3886200"/>
            <a:ext cx="0" cy="2819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471920" y="3886200"/>
            <a:ext cx="0" cy="2819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737360" y="6182357"/>
            <a:ext cx="1249680" cy="615553"/>
          </a:xfrm>
          <a:prstGeom prst="rect">
            <a:avLst/>
          </a:prstGeom>
          <a:solidFill>
            <a:schemeClr val="accent1">
              <a:lumMod val="20000"/>
              <a:lumOff val="80000"/>
            </a:schemeClr>
          </a:solidFill>
        </p:spPr>
        <p:txBody>
          <a:bodyPr wrap="square" rtlCol="0">
            <a:spAutoFit/>
          </a:bodyPr>
          <a:lstStyle/>
          <a:p>
            <a:pPr algn="ctr"/>
            <a:r>
              <a:rPr lang="en-US" dirty="0" smtClean="0"/>
              <a:t>Prevention</a:t>
            </a:r>
          </a:p>
          <a:p>
            <a:pPr algn="ctr"/>
            <a:r>
              <a:rPr lang="en-US" sz="1600" dirty="0" smtClean="0"/>
              <a:t>(Irrelevant)</a:t>
            </a:r>
            <a:endParaRPr lang="en-US" sz="1600" dirty="0"/>
          </a:p>
        </p:txBody>
      </p:sp>
      <p:sp>
        <p:nvSpPr>
          <p:cNvPr id="27" name="TextBox 26"/>
          <p:cNvSpPr txBox="1"/>
          <p:nvPr/>
        </p:nvSpPr>
        <p:spPr>
          <a:xfrm>
            <a:off x="4881880" y="6198904"/>
            <a:ext cx="1186180" cy="615553"/>
          </a:xfrm>
          <a:prstGeom prst="rect">
            <a:avLst/>
          </a:prstGeom>
          <a:solidFill>
            <a:schemeClr val="accent1">
              <a:lumMod val="20000"/>
              <a:lumOff val="80000"/>
            </a:schemeClr>
          </a:solidFill>
        </p:spPr>
        <p:txBody>
          <a:bodyPr wrap="square" rtlCol="0">
            <a:spAutoFit/>
          </a:bodyPr>
          <a:lstStyle/>
          <a:p>
            <a:pPr algn="ctr"/>
            <a:r>
              <a:rPr lang="en-US" dirty="0" smtClean="0"/>
              <a:t>Teaching</a:t>
            </a:r>
          </a:p>
          <a:p>
            <a:pPr algn="ctr"/>
            <a:r>
              <a:rPr lang="en-US" sz="1600" dirty="0" smtClean="0"/>
              <a:t>(Inefficient)</a:t>
            </a:r>
            <a:endParaRPr lang="en-US" sz="1600" dirty="0"/>
          </a:p>
        </p:txBody>
      </p:sp>
      <p:sp>
        <p:nvSpPr>
          <p:cNvPr id="28" name="TextBox 27"/>
          <p:cNvSpPr txBox="1"/>
          <p:nvPr/>
        </p:nvSpPr>
        <p:spPr>
          <a:xfrm>
            <a:off x="6858000" y="6198904"/>
            <a:ext cx="1447800" cy="615553"/>
          </a:xfrm>
          <a:prstGeom prst="rect">
            <a:avLst/>
          </a:prstGeom>
          <a:solidFill>
            <a:schemeClr val="accent1">
              <a:lumMod val="20000"/>
              <a:lumOff val="80000"/>
            </a:schemeClr>
          </a:solidFill>
        </p:spPr>
        <p:txBody>
          <a:bodyPr wrap="square" rtlCol="0">
            <a:spAutoFit/>
          </a:bodyPr>
          <a:lstStyle/>
          <a:p>
            <a:pPr algn="ctr"/>
            <a:r>
              <a:rPr lang="en-US" dirty="0" smtClean="0"/>
              <a:t>Consequence</a:t>
            </a:r>
          </a:p>
          <a:p>
            <a:pPr algn="ctr"/>
            <a:r>
              <a:rPr lang="en-US" sz="1600" dirty="0" smtClean="0"/>
              <a:t>(Ineffective)</a:t>
            </a:r>
            <a:endParaRPr lang="en-US" sz="1600" dirty="0"/>
          </a:p>
        </p:txBody>
      </p:sp>
      <p:sp>
        <p:nvSpPr>
          <p:cNvPr id="29" name="TextBox 28"/>
          <p:cNvSpPr txBox="1"/>
          <p:nvPr/>
        </p:nvSpPr>
        <p:spPr>
          <a:xfrm>
            <a:off x="553720" y="227595"/>
            <a:ext cx="2372360" cy="646331"/>
          </a:xfrm>
          <a:prstGeom prst="rect">
            <a:avLst/>
          </a:prstGeom>
          <a:noFill/>
        </p:spPr>
        <p:txBody>
          <a:bodyPr wrap="square" rtlCol="0">
            <a:spAutoFit/>
          </a:bodyPr>
          <a:lstStyle/>
          <a:p>
            <a:pPr algn="ctr"/>
            <a:r>
              <a:rPr lang="en-US" b="1" u="sng" dirty="0" smtClean="0"/>
              <a:t>Competing Behavior Model</a:t>
            </a:r>
            <a:endParaRPr lang="en-US" b="1" u="sng" dirty="0"/>
          </a:p>
        </p:txBody>
      </p:sp>
    </p:spTree>
    <p:extLst>
      <p:ext uri="{BB962C8B-B14F-4D97-AF65-F5344CB8AC3E}">
        <p14:creationId xmlns:p14="http://schemas.microsoft.com/office/powerpoint/2010/main" val="49982419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228600" y="228600"/>
            <a:ext cx="8534400" cy="911225"/>
          </a:xfrm>
        </p:spPr>
        <p:txBody>
          <a:bodyPr/>
          <a:lstStyle/>
          <a:p>
            <a:pPr algn="ctr" eaLnBrk="1" hangingPunct="1"/>
            <a:r>
              <a:rPr lang="en-US" sz="3600" smtClean="0"/>
              <a:t>Curtis Data  </a:t>
            </a:r>
          </a:p>
        </p:txBody>
      </p:sp>
      <p:sp>
        <p:nvSpPr>
          <p:cNvPr id="43011" name="Line 4"/>
          <p:cNvSpPr>
            <a:spLocks noChangeShapeType="1"/>
          </p:cNvSpPr>
          <p:nvPr/>
        </p:nvSpPr>
        <p:spPr bwMode="auto">
          <a:xfrm>
            <a:off x="685800" y="1143000"/>
            <a:ext cx="7391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356" name="Rectangle 11"/>
          <p:cNvSpPr>
            <a:spLocks noChangeArrowheads="1"/>
          </p:cNvSpPr>
          <p:nvPr/>
        </p:nvSpPr>
        <p:spPr bwMode="auto">
          <a:xfrm>
            <a:off x="2209800" y="2590800"/>
            <a:ext cx="1371600" cy="8382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dirty="0"/>
              <a:t>Peer with</a:t>
            </a:r>
          </a:p>
          <a:p>
            <a:pPr algn="ctr"/>
            <a:r>
              <a:rPr lang="en-US" dirty="0"/>
              <a:t>Desired Item</a:t>
            </a:r>
          </a:p>
          <a:p>
            <a:pPr algn="ctr" eaLnBrk="0" hangingPunct="0"/>
            <a:r>
              <a:rPr lang="en-US" dirty="0">
                <a:latin typeface="Georgia" pitchFamily="18" charset="0"/>
              </a:rPr>
              <a:t>	</a:t>
            </a:r>
          </a:p>
        </p:txBody>
      </p:sp>
      <p:sp>
        <p:nvSpPr>
          <p:cNvPr id="100357" name="Rectangle 12"/>
          <p:cNvSpPr>
            <a:spLocks noChangeArrowheads="1"/>
          </p:cNvSpPr>
          <p:nvPr/>
        </p:nvSpPr>
        <p:spPr bwMode="auto">
          <a:xfrm>
            <a:off x="4419600" y="2667000"/>
            <a:ext cx="1447800" cy="8382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a:t>Pinch/Scratch</a:t>
            </a:r>
          </a:p>
        </p:txBody>
      </p:sp>
      <p:sp>
        <p:nvSpPr>
          <p:cNvPr id="100358" name="Rectangle 13"/>
          <p:cNvSpPr>
            <a:spLocks noChangeArrowheads="1"/>
          </p:cNvSpPr>
          <p:nvPr/>
        </p:nvSpPr>
        <p:spPr bwMode="auto">
          <a:xfrm>
            <a:off x="6858000" y="2667000"/>
            <a:ext cx="1143000" cy="7620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endParaRPr lang="en-US" dirty="0"/>
          </a:p>
          <a:p>
            <a:pPr algn="ctr"/>
            <a:r>
              <a:rPr lang="en-US" dirty="0"/>
              <a:t>Obtain Item</a:t>
            </a:r>
          </a:p>
          <a:p>
            <a:pPr algn="ctr" eaLnBrk="0" hangingPunct="0"/>
            <a:endParaRPr lang="en-US" dirty="0">
              <a:latin typeface="Georgia" pitchFamily="18" charset="0"/>
            </a:endParaRPr>
          </a:p>
          <a:p>
            <a:pPr algn="ctr" eaLnBrk="0" hangingPunct="0"/>
            <a:endParaRPr lang="en-US" dirty="0">
              <a:latin typeface="Georgia" pitchFamily="18" charset="0"/>
            </a:endParaRPr>
          </a:p>
        </p:txBody>
      </p:sp>
      <p:sp>
        <p:nvSpPr>
          <p:cNvPr id="100359" name="Rectangle 14"/>
          <p:cNvSpPr>
            <a:spLocks noChangeArrowheads="1"/>
          </p:cNvSpPr>
          <p:nvPr/>
        </p:nvSpPr>
        <p:spPr bwMode="auto">
          <a:xfrm>
            <a:off x="152400" y="2590800"/>
            <a:ext cx="1676400" cy="9144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endParaRPr lang="en-US" sz="1600" dirty="0" smtClean="0"/>
          </a:p>
          <a:p>
            <a:pPr algn="ctr"/>
            <a:r>
              <a:rPr lang="en-US" dirty="0" smtClean="0"/>
              <a:t># </a:t>
            </a:r>
            <a:r>
              <a:rPr lang="en-US" dirty="0"/>
              <a:t>of days without </a:t>
            </a:r>
          </a:p>
          <a:p>
            <a:pPr algn="ctr"/>
            <a:r>
              <a:rPr lang="en-US" dirty="0"/>
              <a:t>a</a:t>
            </a:r>
            <a:r>
              <a:rPr lang="en-US" dirty="0" smtClean="0"/>
              <a:t>ccess </a:t>
            </a:r>
            <a:r>
              <a:rPr lang="en-US" dirty="0"/>
              <a:t>to desired</a:t>
            </a:r>
          </a:p>
          <a:p>
            <a:pPr algn="ctr"/>
            <a:r>
              <a:rPr lang="en-US" dirty="0"/>
              <a:t>items</a:t>
            </a:r>
          </a:p>
          <a:p>
            <a:pPr algn="ctr" eaLnBrk="0" hangingPunct="0"/>
            <a:r>
              <a:rPr lang="en-US" sz="1600" dirty="0">
                <a:latin typeface="Georgia" pitchFamily="18" charset="0"/>
              </a:rPr>
              <a:t>	</a:t>
            </a:r>
          </a:p>
        </p:txBody>
      </p:sp>
      <p:sp>
        <p:nvSpPr>
          <p:cNvPr id="43016" name="Line 15"/>
          <p:cNvSpPr>
            <a:spLocks noChangeShapeType="1"/>
          </p:cNvSpPr>
          <p:nvPr/>
        </p:nvSpPr>
        <p:spPr bwMode="auto">
          <a:xfrm>
            <a:off x="6172200" y="31242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17" name="Line 16"/>
          <p:cNvSpPr>
            <a:spLocks noChangeShapeType="1"/>
          </p:cNvSpPr>
          <p:nvPr/>
        </p:nvSpPr>
        <p:spPr bwMode="auto">
          <a:xfrm>
            <a:off x="3810000" y="29718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18" name="Line 17"/>
          <p:cNvSpPr>
            <a:spLocks noChangeShapeType="1"/>
          </p:cNvSpPr>
          <p:nvPr/>
        </p:nvSpPr>
        <p:spPr bwMode="auto">
          <a:xfrm>
            <a:off x="1828800" y="31242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19" name="Line 19"/>
          <p:cNvSpPr>
            <a:spLocks noChangeShapeType="1"/>
          </p:cNvSpPr>
          <p:nvPr/>
        </p:nvSpPr>
        <p:spPr bwMode="auto">
          <a:xfrm>
            <a:off x="3733800" y="3352800"/>
            <a:ext cx="1143000" cy="8382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0364" name="Rectangle 21"/>
          <p:cNvSpPr>
            <a:spLocks noChangeArrowheads="1"/>
          </p:cNvSpPr>
          <p:nvPr/>
        </p:nvSpPr>
        <p:spPr bwMode="auto">
          <a:xfrm>
            <a:off x="4648200" y="1600200"/>
            <a:ext cx="1295400" cy="609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en-US">
              <a:latin typeface="Georgia" pitchFamily="18" charset="0"/>
            </a:endParaRPr>
          </a:p>
        </p:txBody>
      </p:sp>
      <p:sp>
        <p:nvSpPr>
          <p:cNvPr id="43021" name="Rectangle 22"/>
          <p:cNvSpPr>
            <a:spLocks noChangeArrowheads="1"/>
          </p:cNvSpPr>
          <p:nvPr/>
        </p:nvSpPr>
        <p:spPr bwMode="auto">
          <a:xfrm>
            <a:off x="5486400" y="3886200"/>
            <a:ext cx="1219200" cy="762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en-US">
              <a:latin typeface="Georgia" pitchFamily="18" charset="0"/>
            </a:endParaRPr>
          </a:p>
        </p:txBody>
      </p:sp>
      <p:sp>
        <p:nvSpPr>
          <p:cNvPr id="43022" name="Line 23"/>
          <p:cNvSpPr>
            <a:spLocks noChangeShapeType="1"/>
          </p:cNvSpPr>
          <p:nvPr/>
        </p:nvSpPr>
        <p:spPr bwMode="auto">
          <a:xfrm flipV="1">
            <a:off x="6781800" y="3657600"/>
            <a:ext cx="1066800" cy="762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23" name="Rectangle 24"/>
          <p:cNvSpPr>
            <a:spLocks noChangeArrowheads="1"/>
          </p:cNvSpPr>
          <p:nvPr/>
        </p:nvSpPr>
        <p:spPr bwMode="auto">
          <a:xfrm>
            <a:off x="6934200" y="1600200"/>
            <a:ext cx="914400" cy="609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en-US">
              <a:latin typeface="Georgia" pitchFamily="18" charset="0"/>
            </a:endParaRPr>
          </a:p>
          <a:p>
            <a:pPr algn="ctr" eaLnBrk="0" hangingPunct="0"/>
            <a:endParaRPr lang="en-US">
              <a:latin typeface="Georgia" pitchFamily="18" charset="0"/>
            </a:endParaRPr>
          </a:p>
          <a:p>
            <a:pPr algn="ctr" eaLnBrk="0" hangingPunct="0"/>
            <a:endParaRPr lang="en-US">
              <a:latin typeface="Georgia" pitchFamily="18" charset="0"/>
            </a:endParaRPr>
          </a:p>
        </p:txBody>
      </p:sp>
      <p:sp>
        <p:nvSpPr>
          <p:cNvPr id="43024" name="Line 25"/>
          <p:cNvSpPr>
            <a:spLocks noChangeShapeType="1"/>
          </p:cNvSpPr>
          <p:nvPr/>
        </p:nvSpPr>
        <p:spPr bwMode="auto">
          <a:xfrm>
            <a:off x="6400800" y="19812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25" name="Text Box 19"/>
          <p:cNvSpPr txBox="1">
            <a:spLocks noChangeArrowheads="1"/>
          </p:cNvSpPr>
          <p:nvPr/>
        </p:nvSpPr>
        <p:spPr bwMode="auto">
          <a:xfrm>
            <a:off x="5181600" y="1752600"/>
            <a:ext cx="1066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a:t>
            </a:r>
          </a:p>
        </p:txBody>
      </p:sp>
      <p:sp>
        <p:nvSpPr>
          <p:cNvPr id="43026" name="Text Box 20"/>
          <p:cNvSpPr txBox="1">
            <a:spLocks noChangeArrowheads="1"/>
          </p:cNvSpPr>
          <p:nvPr/>
        </p:nvSpPr>
        <p:spPr bwMode="auto">
          <a:xfrm>
            <a:off x="6934200" y="1676400"/>
            <a:ext cx="990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t>?</a:t>
            </a:r>
          </a:p>
        </p:txBody>
      </p:sp>
      <p:sp>
        <p:nvSpPr>
          <p:cNvPr id="43027" name="Text Box 21"/>
          <p:cNvSpPr txBox="1">
            <a:spLocks noChangeArrowheads="1"/>
          </p:cNvSpPr>
          <p:nvPr/>
        </p:nvSpPr>
        <p:spPr bwMode="auto">
          <a:xfrm>
            <a:off x="5638800" y="4114800"/>
            <a:ext cx="76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t>?</a:t>
            </a:r>
          </a:p>
        </p:txBody>
      </p:sp>
      <p:sp>
        <p:nvSpPr>
          <p:cNvPr id="43028" name="Line 22"/>
          <p:cNvSpPr>
            <a:spLocks noChangeShapeType="1"/>
          </p:cNvSpPr>
          <p:nvPr/>
        </p:nvSpPr>
        <p:spPr bwMode="auto">
          <a:xfrm flipV="1">
            <a:off x="3352800" y="1981200"/>
            <a:ext cx="838200" cy="304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232873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grpId="0" nodeType="clickEffect">
                                  <p:stCondLst>
                                    <p:cond delay="0"/>
                                  </p:stCondLst>
                                  <p:childTnLst>
                                    <p:animRot by="21600000">
                                      <p:cBhvr>
                                        <p:cTn id="6" dur="2000" fill="hold"/>
                                        <p:tgtEl>
                                          <p:spTgt spid="100359"/>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100356"/>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100357"/>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100358"/>
                                        </p:tgtEl>
                                        <p:attrNameLst>
                                          <p:attrName>r</p:attrName>
                                        </p:attrNameLst>
                                      </p:cBhvr>
                                    </p:animRo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mph" presetSubtype="0" fill="hold" nodeType="clickEffect" nodePh="1">
                                  <p:stCondLst>
                                    <p:cond delay="0"/>
                                  </p:stCondLst>
                                  <p:endCondLst>
                                    <p:cond evt="begin" delay="0">
                                      <p:tn val="15"/>
                                    </p:cond>
                                  </p:endCondLst>
                                  <p:childTnLst>
                                    <p:animRot by="21600000">
                                      <p:cBhvr>
                                        <p:cTn id="16" dur="2000" fill="hold"/>
                                        <p:tgtEl>
                                          <p:spTgt spid="10036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6" grpId="0" animBg="1"/>
      <p:bldP spid="100357" grpId="0" animBg="1"/>
      <p:bldP spid="100358" grpId="0" animBg="1"/>
      <p:bldP spid="100359"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lgn="ctr" eaLnBrk="1" hangingPunct="1"/>
            <a:r>
              <a:rPr lang="en-US" dirty="0" smtClean="0"/>
              <a:t>Activity</a:t>
            </a:r>
          </a:p>
        </p:txBody>
      </p:sp>
      <p:sp>
        <p:nvSpPr>
          <p:cNvPr id="44035" name="Rectangle 3"/>
          <p:cNvSpPr>
            <a:spLocks noGrp="1" noChangeArrowheads="1"/>
          </p:cNvSpPr>
          <p:nvPr>
            <p:ph type="body" idx="1"/>
          </p:nvPr>
        </p:nvSpPr>
        <p:spPr/>
        <p:txBody>
          <a:bodyPr/>
          <a:lstStyle/>
          <a:p>
            <a:pPr marL="571500" indent="-571500" eaLnBrk="1" hangingPunct="1">
              <a:buFont typeface="Wingdings" pitchFamily="2" charset="2"/>
              <a:buAutoNum type="arabicPeriod"/>
            </a:pPr>
            <a:r>
              <a:rPr lang="en-US" dirty="0" smtClean="0"/>
              <a:t>Identify a desired behavior and consequence</a:t>
            </a:r>
          </a:p>
          <a:p>
            <a:pPr marL="571500" indent="-571500" eaLnBrk="1" hangingPunct="1">
              <a:buFont typeface="Wingdings" pitchFamily="2" charset="2"/>
              <a:buAutoNum type="arabicPeriod"/>
            </a:pPr>
            <a:r>
              <a:rPr lang="en-US" dirty="0" smtClean="0"/>
              <a:t>Identify a replacement/alternative behavior</a:t>
            </a:r>
          </a:p>
          <a:p>
            <a:pPr marL="571500" indent="-571500" eaLnBrk="1" hangingPunct="1">
              <a:buFont typeface="Wingdings" pitchFamily="2" charset="2"/>
              <a:buAutoNum type="arabicPeriod"/>
            </a:pPr>
            <a:endParaRPr lang="en-US" dirty="0" smtClean="0"/>
          </a:p>
        </p:txBody>
      </p:sp>
    </p:spTree>
    <p:extLst>
      <p:ext uri="{BB962C8B-B14F-4D97-AF65-F5344CB8AC3E}">
        <p14:creationId xmlns:p14="http://schemas.microsoft.com/office/powerpoint/2010/main" val="74881296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Line 4"/>
          <p:cNvSpPr>
            <a:spLocks noChangeShapeType="1"/>
          </p:cNvSpPr>
          <p:nvPr/>
        </p:nvSpPr>
        <p:spPr bwMode="auto">
          <a:xfrm>
            <a:off x="685800" y="1143000"/>
            <a:ext cx="7391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500" name="Rectangle 11"/>
          <p:cNvSpPr>
            <a:spLocks noChangeArrowheads="1"/>
          </p:cNvSpPr>
          <p:nvPr/>
        </p:nvSpPr>
        <p:spPr bwMode="auto">
          <a:xfrm>
            <a:off x="23622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dirty="0" smtClean="0"/>
              <a:t>Peer with </a:t>
            </a:r>
          </a:p>
          <a:p>
            <a:pPr algn="ctr"/>
            <a:r>
              <a:rPr lang="en-US" dirty="0"/>
              <a:t> </a:t>
            </a:r>
            <a:r>
              <a:rPr lang="en-US" dirty="0" smtClean="0"/>
              <a:t>     Desired </a:t>
            </a:r>
            <a:r>
              <a:rPr lang="en-US" dirty="0"/>
              <a:t>Item </a:t>
            </a:r>
            <a:r>
              <a:rPr lang="en-US" dirty="0">
                <a:latin typeface="Georgia" pitchFamily="18" charset="0"/>
              </a:rPr>
              <a:t>	</a:t>
            </a:r>
          </a:p>
        </p:txBody>
      </p:sp>
      <p:sp>
        <p:nvSpPr>
          <p:cNvPr id="106501" name="Rectangle 12"/>
          <p:cNvSpPr>
            <a:spLocks noChangeArrowheads="1"/>
          </p:cNvSpPr>
          <p:nvPr/>
        </p:nvSpPr>
        <p:spPr bwMode="auto">
          <a:xfrm>
            <a:off x="46482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a:t>Pinch/Scratch</a:t>
            </a:r>
          </a:p>
        </p:txBody>
      </p:sp>
      <p:sp>
        <p:nvSpPr>
          <p:cNvPr id="106502" name="Rectangle 13"/>
          <p:cNvSpPr>
            <a:spLocks noChangeArrowheads="1"/>
          </p:cNvSpPr>
          <p:nvPr/>
        </p:nvSpPr>
        <p:spPr bwMode="auto">
          <a:xfrm>
            <a:off x="703834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endParaRPr lang="en-US" dirty="0"/>
          </a:p>
          <a:p>
            <a:pPr algn="ctr"/>
            <a:r>
              <a:rPr lang="en-US" dirty="0"/>
              <a:t>Obtain Item</a:t>
            </a:r>
          </a:p>
          <a:p>
            <a:pPr algn="ctr" eaLnBrk="0" hangingPunct="0"/>
            <a:endParaRPr lang="en-US" dirty="0">
              <a:latin typeface="Georgia" pitchFamily="18" charset="0"/>
            </a:endParaRPr>
          </a:p>
          <a:p>
            <a:pPr algn="ctr" eaLnBrk="0" hangingPunct="0"/>
            <a:endParaRPr lang="en-US" dirty="0">
              <a:latin typeface="Georgia" pitchFamily="18" charset="0"/>
            </a:endParaRPr>
          </a:p>
        </p:txBody>
      </p:sp>
      <p:sp>
        <p:nvSpPr>
          <p:cNvPr id="106503" name="Rectangle 14"/>
          <p:cNvSpPr>
            <a:spLocks noChangeArrowheads="1"/>
          </p:cNvSpPr>
          <p:nvPr/>
        </p:nvSpPr>
        <p:spPr bwMode="auto">
          <a:xfrm>
            <a:off x="1524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endParaRPr lang="en-US" dirty="0" smtClean="0"/>
          </a:p>
          <a:p>
            <a:pPr algn="ctr"/>
            <a:r>
              <a:rPr lang="en-US" dirty="0" smtClean="0"/>
              <a:t># </a:t>
            </a:r>
            <a:r>
              <a:rPr lang="en-US" dirty="0"/>
              <a:t>of days without </a:t>
            </a:r>
          </a:p>
          <a:p>
            <a:pPr algn="ctr"/>
            <a:r>
              <a:rPr lang="en-US" dirty="0"/>
              <a:t>Access to desired</a:t>
            </a:r>
          </a:p>
          <a:p>
            <a:pPr algn="ctr"/>
            <a:r>
              <a:rPr lang="en-US" dirty="0"/>
              <a:t>items</a:t>
            </a:r>
          </a:p>
          <a:p>
            <a:pPr algn="ctr" eaLnBrk="0" hangingPunct="0"/>
            <a:r>
              <a:rPr lang="en-US" dirty="0">
                <a:latin typeface="Georgia" pitchFamily="18" charset="0"/>
              </a:rPr>
              <a:t>	</a:t>
            </a:r>
          </a:p>
        </p:txBody>
      </p:sp>
      <p:sp>
        <p:nvSpPr>
          <p:cNvPr id="45063" name="Line 15"/>
          <p:cNvSpPr>
            <a:spLocks noChangeShapeType="1"/>
          </p:cNvSpPr>
          <p:nvPr/>
        </p:nvSpPr>
        <p:spPr bwMode="auto">
          <a:xfrm>
            <a:off x="6705600" y="3429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5064" name="Line 16"/>
          <p:cNvSpPr>
            <a:spLocks noChangeShapeType="1"/>
          </p:cNvSpPr>
          <p:nvPr/>
        </p:nvSpPr>
        <p:spPr bwMode="auto">
          <a:xfrm>
            <a:off x="4343400" y="3429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5065" name="Line 17"/>
          <p:cNvSpPr>
            <a:spLocks noChangeShapeType="1"/>
          </p:cNvSpPr>
          <p:nvPr/>
        </p:nvSpPr>
        <p:spPr bwMode="auto">
          <a:xfrm>
            <a:off x="2057400" y="3429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5066" name="Line 19"/>
          <p:cNvSpPr>
            <a:spLocks noChangeShapeType="1"/>
          </p:cNvSpPr>
          <p:nvPr/>
        </p:nvSpPr>
        <p:spPr bwMode="auto">
          <a:xfrm>
            <a:off x="3429000" y="4114800"/>
            <a:ext cx="1143000" cy="8382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6508" name="Rectangle 21"/>
          <p:cNvSpPr>
            <a:spLocks noChangeArrowheads="1"/>
          </p:cNvSpPr>
          <p:nvPr/>
        </p:nvSpPr>
        <p:spPr bwMode="auto">
          <a:xfrm>
            <a:off x="4533900" y="1600200"/>
            <a:ext cx="2171700"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dirty="0">
                <a:latin typeface="Georgia" pitchFamily="18" charset="0"/>
              </a:rPr>
              <a:t>Wait his turn to get</a:t>
            </a:r>
          </a:p>
          <a:p>
            <a:pPr algn="ctr" eaLnBrk="0" hangingPunct="0"/>
            <a:r>
              <a:rPr lang="en-US" dirty="0">
                <a:latin typeface="Georgia" pitchFamily="18" charset="0"/>
              </a:rPr>
              <a:t>Desired item or share</a:t>
            </a:r>
          </a:p>
        </p:txBody>
      </p:sp>
      <p:sp>
        <p:nvSpPr>
          <p:cNvPr id="45068" name="Rectangle 22"/>
          <p:cNvSpPr>
            <a:spLocks noChangeArrowheads="1"/>
          </p:cNvSpPr>
          <p:nvPr/>
        </p:nvSpPr>
        <p:spPr bwMode="auto">
          <a:xfrm>
            <a:off x="4648200" y="4419600"/>
            <a:ext cx="2133600"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dirty="0">
                <a:latin typeface="Georgia" pitchFamily="18" charset="0"/>
              </a:rPr>
              <a:t>Ask peer to </a:t>
            </a:r>
            <a:r>
              <a:rPr lang="en-US" dirty="0" smtClean="0">
                <a:latin typeface="Georgia" pitchFamily="18" charset="0"/>
              </a:rPr>
              <a:t>share</a:t>
            </a:r>
          </a:p>
          <a:p>
            <a:pPr eaLnBrk="0" hangingPunct="0"/>
            <a:r>
              <a:rPr lang="en-US" dirty="0" smtClean="0">
                <a:latin typeface="Georgia" pitchFamily="18" charset="0"/>
              </a:rPr>
              <a:t>  Waiting</a:t>
            </a:r>
            <a:endParaRPr lang="en-US" dirty="0">
              <a:latin typeface="Georgia" pitchFamily="18" charset="0"/>
            </a:endParaRPr>
          </a:p>
        </p:txBody>
      </p:sp>
      <p:sp>
        <p:nvSpPr>
          <p:cNvPr id="45069" name="Line 20"/>
          <p:cNvSpPr>
            <a:spLocks noChangeShapeType="1"/>
          </p:cNvSpPr>
          <p:nvPr/>
        </p:nvSpPr>
        <p:spPr bwMode="auto">
          <a:xfrm flipV="1">
            <a:off x="3429000" y="2057400"/>
            <a:ext cx="1143000" cy="8382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5070" name="Line 23"/>
          <p:cNvSpPr>
            <a:spLocks noChangeShapeType="1"/>
          </p:cNvSpPr>
          <p:nvPr/>
        </p:nvSpPr>
        <p:spPr bwMode="auto">
          <a:xfrm flipV="1">
            <a:off x="6781800" y="4191000"/>
            <a:ext cx="1066800" cy="762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6512" name="Rectangle 24"/>
          <p:cNvSpPr>
            <a:spLocks noChangeArrowheads="1"/>
          </p:cNvSpPr>
          <p:nvPr/>
        </p:nvSpPr>
        <p:spPr bwMode="auto">
          <a:xfrm>
            <a:off x="7048500" y="1600200"/>
            <a:ext cx="2057400"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en-US" dirty="0">
              <a:latin typeface="Georgia" pitchFamily="18" charset="0"/>
            </a:endParaRPr>
          </a:p>
          <a:p>
            <a:pPr eaLnBrk="0" hangingPunct="0"/>
            <a:r>
              <a:rPr lang="en-US" dirty="0">
                <a:latin typeface="Georgia" pitchFamily="18" charset="0"/>
              </a:rPr>
              <a:t>Delayed </a:t>
            </a:r>
            <a:r>
              <a:rPr lang="en-US" dirty="0" smtClean="0">
                <a:latin typeface="Georgia" pitchFamily="18" charset="0"/>
              </a:rPr>
              <a:t>access</a:t>
            </a:r>
          </a:p>
          <a:p>
            <a:pPr eaLnBrk="0" hangingPunct="0"/>
            <a:r>
              <a:rPr lang="en-US" dirty="0" smtClean="0">
                <a:latin typeface="Georgia" pitchFamily="18" charset="0"/>
              </a:rPr>
              <a:t>Positive </a:t>
            </a:r>
            <a:r>
              <a:rPr lang="en-US" dirty="0">
                <a:latin typeface="Georgia" pitchFamily="18" charset="0"/>
              </a:rPr>
              <a:t>attention </a:t>
            </a:r>
          </a:p>
          <a:p>
            <a:pPr algn="ctr" eaLnBrk="0" hangingPunct="0"/>
            <a:r>
              <a:rPr lang="en-US" dirty="0">
                <a:latin typeface="Georgia" pitchFamily="18" charset="0"/>
              </a:rPr>
              <a:t>From teacher/peers</a:t>
            </a:r>
          </a:p>
          <a:p>
            <a:pPr algn="ctr" eaLnBrk="0" hangingPunct="0"/>
            <a:endParaRPr lang="en-US" dirty="0">
              <a:latin typeface="Georgia" pitchFamily="18" charset="0"/>
            </a:endParaRPr>
          </a:p>
        </p:txBody>
      </p:sp>
      <p:sp>
        <p:nvSpPr>
          <p:cNvPr id="45072" name="Line 25"/>
          <p:cNvSpPr>
            <a:spLocks noChangeShapeType="1"/>
          </p:cNvSpPr>
          <p:nvPr/>
        </p:nvSpPr>
        <p:spPr bwMode="auto">
          <a:xfrm>
            <a:off x="6705600" y="20574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 name="Rectangle 2"/>
          <p:cNvSpPr txBox="1">
            <a:spLocks noChangeArrowheads="1"/>
          </p:cNvSpPr>
          <p:nvPr/>
        </p:nvSpPr>
        <p:spPr>
          <a:xfrm>
            <a:off x="228600" y="228600"/>
            <a:ext cx="8534400" cy="9112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t>Curtis Data </a:t>
            </a:r>
          </a:p>
        </p:txBody>
      </p:sp>
    </p:spTree>
    <p:extLst>
      <p:ext uri="{BB962C8B-B14F-4D97-AF65-F5344CB8AC3E}">
        <p14:creationId xmlns:p14="http://schemas.microsoft.com/office/powerpoint/2010/main" val="32104469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grpId="0" nodeType="clickEffect">
                                  <p:stCondLst>
                                    <p:cond delay="0"/>
                                  </p:stCondLst>
                                  <p:childTnLst>
                                    <p:animRot by="21600000">
                                      <p:cBhvr>
                                        <p:cTn id="6" dur="2000" fill="hold"/>
                                        <p:tgtEl>
                                          <p:spTgt spid="106503"/>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106500"/>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106501"/>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106502"/>
                                        </p:tgtEl>
                                        <p:attrNameLst>
                                          <p:attrName>r</p:attrName>
                                        </p:attrNameLst>
                                      </p:cBhvr>
                                    </p:animRo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mph" presetSubtype="0" fill="hold" nodeType="clickEffect">
                                  <p:stCondLst>
                                    <p:cond delay="0"/>
                                  </p:stCondLst>
                                  <p:childTnLst>
                                    <p:animRot by="21600000">
                                      <p:cBhvr>
                                        <p:cTn id="16" dur="2000" fill="hold"/>
                                        <p:tgtEl>
                                          <p:spTgt spid="106508">
                                            <p:txEl>
                                              <p:pRg st="0" end="0"/>
                                            </p:txEl>
                                          </p:spTgt>
                                        </p:tgtEl>
                                        <p:attrNameLst>
                                          <p:attrName>r</p:attrName>
                                        </p:attrNameLst>
                                      </p:cBhvr>
                                    </p:animRot>
                                  </p:childTnLst>
                                </p:cTn>
                              </p:par>
                            </p:childTnLst>
                          </p:cTn>
                        </p:par>
                      </p:childTnLst>
                    </p:cTn>
                  </p:par>
                  <p:par>
                    <p:cTn id="17" fill="hold" nodeType="clickPar">
                      <p:stCondLst>
                        <p:cond delay="indefinite"/>
                      </p:stCondLst>
                      <p:childTnLst>
                        <p:par>
                          <p:cTn id="18" fill="hold" nodeType="withGroup">
                            <p:stCondLst>
                              <p:cond delay="0"/>
                            </p:stCondLst>
                            <p:childTnLst>
                              <p:par>
                                <p:cTn id="19" presetID="8" presetClass="emph" presetSubtype="0" fill="hold" nodeType="clickEffect">
                                  <p:stCondLst>
                                    <p:cond delay="0"/>
                                  </p:stCondLst>
                                  <p:childTnLst>
                                    <p:animRot by="21600000">
                                      <p:cBhvr>
                                        <p:cTn id="20" dur="2000" fill="hold"/>
                                        <p:tgtEl>
                                          <p:spTgt spid="106508">
                                            <p:txEl>
                                              <p:pRg st="1" end="1"/>
                                            </p:txEl>
                                          </p:spTgt>
                                        </p:tgtEl>
                                        <p:attrNameLst>
                                          <p:attrName>r</p:attrName>
                                        </p:attrNameLst>
                                      </p:cBhvr>
                                    </p:animRot>
                                  </p:childTnLst>
                                </p:cTn>
                              </p:par>
                              <p:par>
                                <p:cTn id="21" presetID="8" presetClass="emph" presetSubtype="0" fill="hold" nodeType="withEffect">
                                  <p:stCondLst>
                                    <p:cond delay="0"/>
                                  </p:stCondLst>
                                  <p:childTnLst>
                                    <p:animRot by="21600000">
                                      <p:cBhvr>
                                        <p:cTn id="22" dur="2000" fill="hold"/>
                                        <p:tgtEl>
                                          <p:spTgt spid="106512">
                                            <p:txEl>
                                              <p:pRg st="1" end="1"/>
                                            </p:txEl>
                                          </p:spTgt>
                                        </p:tgtEl>
                                        <p:attrNameLst>
                                          <p:attrName>r</p:attrName>
                                        </p:attrNameLst>
                                      </p:cBhvr>
                                    </p:animRot>
                                  </p:childTnLst>
                                </p:cTn>
                              </p:par>
                              <p:par>
                                <p:cTn id="23" presetID="8" presetClass="emph" presetSubtype="0" fill="hold" nodeType="withEffect">
                                  <p:stCondLst>
                                    <p:cond delay="0"/>
                                  </p:stCondLst>
                                  <p:childTnLst>
                                    <p:animRot by="21600000">
                                      <p:cBhvr>
                                        <p:cTn id="24" dur="2000" fill="hold"/>
                                        <p:tgtEl>
                                          <p:spTgt spid="106512">
                                            <p:txEl>
                                              <p:pRg st="2" end="2"/>
                                            </p:txEl>
                                          </p:spTgt>
                                        </p:tgtEl>
                                        <p:attrNameLst>
                                          <p:attrName>r</p:attrName>
                                        </p:attrNameLst>
                                      </p:cBhvr>
                                    </p:animRot>
                                  </p:childTnLst>
                                </p:cTn>
                              </p:par>
                              <p:par>
                                <p:cTn id="25" presetID="8" presetClass="emph" presetSubtype="0" fill="hold" nodeType="withEffect">
                                  <p:stCondLst>
                                    <p:cond delay="0"/>
                                  </p:stCondLst>
                                  <p:childTnLst>
                                    <p:animRot by="21600000">
                                      <p:cBhvr>
                                        <p:cTn id="26" dur="2000" fill="hold"/>
                                        <p:tgtEl>
                                          <p:spTgt spid="106512">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animBg="1"/>
      <p:bldP spid="106501" grpId="0" animBg="1"/>
      <p:bldP spid="106502" grpId="0" animBg="1"/>
      <p:bldP spid="106503"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lgn="ctr" eaLnBrk="1" hangingPunct="1"/>
            <a:r>
              <a:rPr lang="en-US" dirty="0" smtClean="0"/>
              <a:t>Activity</a:t>
            </a:r>
          </a:p>
        </p:txBody>
      </p:sp>
      <p:sp>
        <p:nvSpPr>
          <p:cNvPr id="44035" name="Rectangle 3"/>
          <p:cNvSpPr>
            <a:spLocks noGrp="1" noChangeArrowheads="1"/>
          </p:cNvSpPr>
          <p:nvPr>
            <p:ph type="body" idx="1"/>
          </p:nvPr>
        </p:nvSpPr>
        <p:spPr/>
        <p:txBody>
          <a:bodyPr/>
          <a:lstStyle/>
          <a:p>
            <a:pPr marL="571500" indent="-571500">
              <a:buFont typeface="Wingdings" pitchFamily="2" charset="2"/>
              <a:buAutoNum type="arabicPeriod"/>
            </a:pPr>
            <a:r>
              <a:rPr lang="en-US" dirty="0" smtClean="0"/>
              <a:t>List </a:t>
            </a:r>
            <a:r>
              <a:rPr lang="en-US" dirty="0"/>
              <a:t>at least </a:t>
            </a:r>
            <a:r>
              <a:rPr lang="en-US" dirty="0" smtClean="0"/>
              <a:t>one </a:t>
            </a:r>
            <a:r>
              <a:rPr lang="en-US" dirty="0"/>
              <a:t>setting event strategy</a:t>
            </a:r>
          </a:p>
          <a:p>
            <a:pPr marL="571500" indent="-571500">
              <a:buFont typeface="Wingdings" pitchFamily="2" charset="2"/>
              <a:buAutoNum type="arabicPeriod"/>
            </a:pPr>
            <a:r>
              <a:rPr lang="en-US" dirty="0"/>
              <a:t>List at least </a:t>
            </a:r>
            <a:r>
              <a:rPr lang="en-US" dirty="0" smtClean="0"/>
              <a:t>one </a:t>
            </a:r>
            <a:r>
              <a:rPr lang="en-US" dirty="0"/>
              <a:t>antecedent strategy</a:t>
            </a:r>
          </a:p>
          <a:p>
            <a:pPr marL="571500" indent="-571500">
              <a:buFont typeface="Wingdings" pitchFamily="2" charset="2"/>
              <a:buAutoNum type="arabicPeriod"/>
            </a:pPr>
            <a:r>
              <a:rPr lang="en-US" dirty="0"/>
              <a:t>List at least </a:t>
            </a:r>
            <a:r>
              <a:rPr lang="en-US" dirty="0" smtClean="0"/>
              <a:t>one </a:t>
            </a:r>
            <a:r>
              <a:rPr lang="en-US" dirty="0"/>
              <a:t>teaching strategy</a:t>
            </a:r>
          </a:p>
          <a:p>
            <a:pPr marL="571500" indent="-571500">
              <a:buFont typeface="Wingdings" pitchFamily="2" charset="2"/>
              <a:buAutoNum type="arabicPeriod"/>
            </a:pPr>
            <a:r>
              <a:rPr lang="en-US" dirty="0"/>
              <a:t>List at least </a:t>
            </a:r>
            <a:r>
              <a:rPr lang="en-US" dirty="0" smtClean="0"/>
              <a:t>one </a:t>
            </a:r>
            <a:r>
              <a:rPr lang="en-US" dirty="0"/>
              <a:t>consequence strategy</a:t>
            </a:r>
          </a:p>
          <a:p>
            <a:pPr marL="571500" indent="-571500" eaLnBrk="1" hangingPunct="1">
              <a:buFont typeface="Wingdings" pitchFamily="2" charset="2"/>
              <a:buAutoNum type="arabicPeriod"/>
            </a:pPr>
            <a:endParaRPr lang="en-US" dirty="0" smtClean="0"/>
          </a:p>
        </p:txBody>
      </p:sp>
    </p:spTree>
    <p:extLst>
      <p:ext uri="{BB962C8B-B14F-4D97-AF65-F5344CB8AC3E}">
        <p14:creationId xmlns:p14="http://schemas.microsoft.com/office/powerpoint/2010/main" val="136060702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8580" name="Group 36"/>
          <p:cNvGraphicFramePr>
            <a:graphicFrameLocks noGrp="1"/>
          </p:cNvGraphicFramePr>
          <p:nvPr>
            <p:extLst>
              <p:ext uri="{D42A27DB-BD31-4B8C-83A1-F6EECF244321}">
                <p14:modId xmlns:p14="http://schemas.microsoft.com/office/powerpoint/2010/main" val="3620367644"/>
              </p:ext>
            </p:extLst>
          </p:nvPr>
        </p:nvGraphicFramePr>
        <p:xfrm>
          <a:off x="457200" y="2133600"/>
          <a:ext cx="7467600" cy="3931920"/>
        </p:xfrm>
        <a:graphic>
          <a:graphicData uri="http://schemas.openxmlformats.org/drawingml/2006/table">
            <a:tbl>
              <a:tblPr/>
              <a:tblGrid>
                <a:gridCol w="1676400"/>
                <a:gridCol w="1981200"/>
                <a:gridCol w="1981200"/>
                <a:gridCol w="1828800"/>
              </a:tblGrid>
              <a:tr h="33274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r>
                        <a:rPr kumimoji="0" lang="en-US" sz="1400" b="0" i="0" u="none" strike="noStrike" cap="none" normalizeH="0" baseline="0" dirty="0" smtClean="0">
                          <a:ln>
                            <a:noFill/>
                          </a:ln>
                          <a:solidFill>
                            <a:schemeClr val="tx1"/>
                          </a:solidFill>
                          <a:effectLst/>
                          <a:latin typeface="Arial" charset="0"/>
                        </a:rPr>
                        <a:t>Provide ongoing access to item</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endParaRPr kumimoji="0" lang="en-US" sz="14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endParaRPr kumimoji="0" lang="en-US" sz="14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endParaRPr kumimoji="0" lang="en-US" sz="14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endParaRPr kumimoji="0" lang="en-US" sz="14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endParaRPr kumimoji="0" lang="en-US" sz="14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r>
                        <a:rPr kumimoji="0" lang="en-US" sz="1400" b="0" i="0" u="none" strike="noStrike" cap="none" normalizeH="0" baseline="0" dirty="0" smtClean="0">
                          <a:ln>
                            <a:noFill/>
                          </a:ln>
                          <a:solidFill>
                            <a:schemeClr val="tx1"/>
                          </a:solidFill>
                          <a:effectLst/>
                          <a:latin typeface="Arial" charset="0"/>
                        </a:rPr>
                        <a:t>Preview expectations of sharing using social stories</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r>
                        <a:rPr kumimoji="0" lang="en-US" sz="1400" b="0" i="0" u="none" strike="noStrike" cap="none" normalizeH="0" baseline="0" dirty="0" smtClean="0">
                          <a:ln>
                            <a:noFill/>
                          </a:ln>
                          <a:solidFill>
                            <a:schemeClr val="tx1"/>
                          </a:solidFill>
                          <a:effectLst/>
                          <a:latin typeface="Arial" charset="0"/>
                        </a:rPr>
                        <a:t>Arrange seating so Curtis can not easily pinch/scratch peers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r>
                        <a:rPr kumimoji="0" lang="en-US" sz="1400" b="0" i="0" u="none" strike="noStrike" cap="none" normalizeH="0" baseline="0" dirty="0" smtClean="0">
                          <a:ln>
                            <a:noFill/>
                          </a:ln>
                          <a:solidFill>
                            <a:schemeClr val="tx1"/>
                          </a:solidFill>
                          <a:effectLst/>
                          <a:latin typeface="Arial" charset="0"/>
                        </a:rPr>
                        <a:t>Teach Curtis to ask a peer to share an item via multiple training trials</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r>
                        <a:rPr kumimoji="0" lang="en-US" sz="1400" b="0" i="0" u="none" strike="noStrike" cap="none" normalizeH="0" baseline="0" dirty="0" smtClean="0">
                          <a:ln>
                            <a:noFill/>
                          </a:ln>
                          <a:solidFill>
                            <a:schemeClr val="tx1"/>
                          </a:solidFill>
                          <a:effectLst/>
                          <a:latin typeface="Arial" charset="0"/>
                        </a:rPr>
                        <a:t>Teach Curtis to ask an adult for a preferred item via multiple training trials</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r>
                        <a:rPr kumimoji="0" lang="en-US" sz="1400" b="0" i="0" u="none" strike="noStrike" cap="none" normalizeH="0" baseline="0" dirty="0" smtClean="0">
                          <a:ln>
                            <a:noFill/>
                          </a:ln>
                          <a:solidFill>
                            <a:schemeClr val="tx1"/>
                          </a:solidFill>
                          <a:effectLst/>
                          <a:latin typeface="Arial" charset="0"/>
                        </a:rPr>
                        <a:t>Develop “waiting” program</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endParaRPr kumimoji="0" lang="en-US" sz="14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r>
                        <a:rPr kumimoji="0" lang="en-US" sz="1400" b="0" i="0" u="none" strike="noStrike" cap="none" normalizeH="0" baseline="0" dirty="0" smtClean="0">
                          <a:ln>
                            <a:noFill/>
                          </a:ln>
                          <a:solidFill>
                            <a:schemeClr val="tx1"/>
                          </a:solidFill>
                          <a:effectLst/>
                          <a:latin typeface="Arial" charset="0"/>
                        </a:rPr>
                        <a:t>If Curtis pinches/scratches make sure he does NOT get access</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r>
                        <a:rPr kumimoji="0" lang="en-US" sz="1400" b="0" i="0" u="none" strike="noStrike" cap="none" normalizeH="0" baseline="0" dirty="0" smtClean="0">
                          <a:ln>
                            <a:noFill/>
                          </a:ln>
                          <a:solidFill>
                            <a:schemeClr val="tx1"/>
                          </a:solidFill>
                          <a:effectLst/>
                          <a:latin typeface="Arial" charset="0"/>
                        </a:rPr>
                        <a:t>Teach peers to provide immediate access to item when Curtis asks and increase wait time systematically</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r>
                        <a:rPr kumimoji="0" lang="en-US" sz="1400" b="0" i="0" u="none" strike="noStrike" cap="none" normalizeH="0" baseline="0" dirty="0" smtClean="0">
                          <a:ln>
                            <a:noFill/>
                          </a:ln>
                          <a:solidFill>
                            <a:schemeClr val="tx1"/>
                          </a:solidFill>
                          <a:effectLst/>
                          <a:latin typeface="Arial" charset="0"/>
                        </a:rPr>
                        <a:t>If Curtis asks teacher appropriately provide item</a:t>
                      </a:r>
                    </a:p>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Char char="l"/>
                        <a:tabLst/>
                      </a:pPr>
                      <a:endParaRPr kumimoji="0" lang="en-US" sz="14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6094" name="Text Box 19"/>
          <p:cNvSpPr txBox="1">
            <a:spLocks noChangeArrowheads="1"/>
          </p:cNvSpPr>
          <p:nvPr/>
        </p:nvSpPr>
        <p:spPr bwMode="auto">
          <a:xfrm>
            <a:off x="762000" y="1460390"/>
            <a:ext cx="12954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dirty="0" smtClean="0">
                <a:latin typeface="+mn-lt"/>
              </a:rPr>
              <a:t>Setting Strategies</a:t>
            </a:r>
            <a:endParaRPr lang="en-US" dirty="0">
              <a:latin typeface="+mn-lt"/>
            </a:endParaRPr>
          </a:p>
        </p:txBody>
      </p:sp>
      <p:sp>
        <p:nvSpPr>
          <p:cNvPr id="46095" name="Text Box 20"/>
          <p:cNvSpPr txBox="1">
            <a:spLocks noChangeArrowheads="1"/>
          </p:cNvSpPr>
          <p:nvPr/>
        </p:nvSpPr>
        <p:spPr bwMode="auto">
          <a:xfrm>
            <a:off x="2286000" y="1460390"/>
            <a:ext cx="1371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dirty="0" smtClean="0">
                <a:latin typeface="+mn-lt"/>
              </a:rPr>
              <a:t>Antecedent Strategies</a:t>
            </a:r>
            <a:endParaRPr lang="en-US" dirty="0">
              <a:latin typeface="+mn-lt"/>
            </a:endParaRPr>
          </a:p>
        </p:txBody>
      </p:sp>
      <p:sp>
        <p:nvSpPr>
          <p:cNvPr id="46096" name="Text Box 29"/>
          <p:cNvSpPr txBox="1">
            <a:spLocks noChangeArrowheads="1"/>
          </p:cNvSpPr>
          <p:nvPr/>
        </p:nvSpPr>
        <p:spPr bwMode="auto">
          <a:xfrm>
            <a:off x="4343400" y="1460390"/>
            <a:ext cx="117160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mn-lt"/>
              </a:rPr>
              <a:t>Teaching</a:t>
            </a:r>
          </a:p>
          <a:p>
            <a:pPr algn="ctr" eaLnBrk="1" hangingPunct="1"/>
            <a:r>
              <a:rPr lang="en-US" dirty="0" smtClean="0">
                <a:latin typeface="+mn-lt"/>
              </a:rPr>
              <a:t>Strategies</a:t>
            </a:r>
            <a:endParaRPr lang="en-US" dirty="0">
              <a:latin typeface="+mn-lt"/>
            </a:endParaRPr>
          </a:p>
        </p:txBody>
      </p:sp>
      <p:sp>
        <p:nvSpPr>
          <p:cNvPr id="46097" name="Text Box 30"/>
          <p:cNvSpPr txBox="1">
            <a:spLocks noChangeArrowheads="1"/>
          </p:cNvSpPr>
          <p:nvPr/>
        </p:nvSpPr>
        <p:spPr bwMode="auto">
          <a:xfrm>
            <a:off x="6248400" y="1460389"/>
            <a:ext cx="16764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latin typeface="+mn-lt"/>
              </a:rPr>
              <a:t>Consequence</a:t>
            </a:r>
          </a:p>
          <a:p>
            <a:pPr algn="ctr" eaLnBrk="1" hangingPunct="1"/>
            <a:r>
              <a:rPr lang="en-US" dirty="0" smtClean="0">
                <a:latin typeface="+mn-lt"/>
              </a:rPr>
              <a:t>Strategies</a:t>
            </a:r>
          </a:p>
        </p:txBody>
      </p:sp>
      <p:sp>
        <p:nvSpPr>
          <p:cNvPr id="7" name="Rectangle 2"/>
          <p:cNvSpPr txBox="1">
            <a:spLocks noChangeArrowheads="1"/>
          </p:cNvSpPr>
          <p:nvPr/>
        </p:nvSpPr>
        <p:spPr>
          <a:xfrm>
            <a:off x="228600" y="228600"/>
            <a:ext cx="8534400" cy="9112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latin typeface="+mn-lt"/>
              </a:rPr>
              <a:t>Curtis Data </a:t>
            </a:r>
          </a:p>
        </p:txBody>
      </p:sp>
      <p:sp>
        <p:nvSpPr>
          <p:cNvPr id="8" name="Line 4"/>
          <p:cNvSpPr>
            <a:spLocks noChangeShapeType="1"/>
          </p:cNvSpPr>
          <p:nvPr/>
        </p:nvSpPr>
        <p:spPr bwMode="auto">
          <a:xfrm>
            <a:off x="647700" y="1066800"/>
            <a:ext cx="7391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38491887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lgn="ctr" eaLnBrk="1" hangingPunct="1"/>
            <a:r>
              <a:rPr lang="en-US" dirty="0" smtClean="0"/>
              <a:t>Review and Revise</a:t>
            </a:r>
          </a:p>
        </p:txBody>
      </p:sp>
      <p:sp>
        <p:nvSpPr>
          <p:cNvPr id="44035" name="Rectangle 3"/>
          <p:cNvSpPr>
            <a:spLocks noGrp="1" noChangeArrowheads="1"/>
          </p:cNvSpPr>
          <p:nvPr>
            <p:ph type="body" idx="1"/>
          </p:nvPr>
        </p:nvSpPr>
        <p:spPr>
          <a:xfrm>
            <a:off x="457200" y="1143000"/>
            <a:ext cx="8229600" cy="4525963"/>
          </a:xfrm>
        </p:spPr>
        <p:txBody>
          <a:bodyPr>
            <a:normAutofit fontScale="62500" lnSpcReduction="20000"/>
          </a:bodyPr>
          <a:lstStyle/>
          <a:p>
            <a:r>
              <a:rPr lang="en-US" dirty="0" smtClean="0"/>
              <a:t>Assess fidelity of implementation</a:t>
            </a:r>
          </a:p>
          <a:p>
            <a:pPr lvl="1"/>
            <a:r>
              <a:rPr lang="en-US" dirty="0" smtClean="0"/>
              <a:t>Were environmental changes, reinforcers, and direct teaching implemented as specified? </a:t>
            </a:r>
          </a:p>
          <a:p>
            <a:pPr lvl="1"/>
            <a:r>
              <a:rPr lang="en-US" dirty="0" smtClean="0"/>
              <a:t>Be honest! Identify missteps and/or barriers to address for improvement</a:t>
            </a:r>
          </a:p>
          <a:p>
            <a:pPr marL="457200" lvl="1" indent="0">
              <a:buNone/>
            </a:pPr>
            <a:endParaRPr lang="en-US" dirty="0" smtClean="0"/>
          </a:p>
          <a:p>
            <a:r>
              <a:rPr lang="en-US" dirty="0" smtClean="0"/>
              <a:t>Although BIP states timeline and method of data collection, ongoing review is occurring throughout implementation</a:t>
            </a:r>
          </a:p>
          <a:p>
            <a:pPr lvl="1"/>
            <a:r>
              <a:rPr lang="en-US" dirty="0" smtClean="0"/>
              <a:t>Review date can be changed </a:t>
            </a:r>
          </a:p>
          <a:p>
            <a:pPr marL="457200" lvl="1" indent="0">
              <a:buNone/>
            </a:pPr>
            <a:endParaRPr lang="en-US" dirty="0" smtClean="0"/>
          </a:p>
          <a:p>
            <a:r>
              <a:rPr lang="en-US" dirty="0" smtClean="0"/>
              <a:t>Decisions should consider direction, trend, and variability of data </a:t>
            </a:r>
          </a:p>
          <a:p>
            <a:r>
              <a:rPr lang="en-US" dirty="0" smtClean="0"/>
              <a:t>Consider revision to plan when:</a:t>
            </a:r>
          </a:p>
          <a:p>
            <a:pPr lvl="1"/>
            <a:r>
              <a:rPr lang="en-US" dirty="0" smtClean="0"/>
              <a:t>Immediate action if harm to self or others</a:t>
            </a:r>
          </a:p>
          <a:p>
            <a:pPr lvl="1"/>
            <a:r>
              <a:rPr lang="en-US" dirty="0" smtClean="0"/>
              <a:t>Student has reached short-term goal (increase goal, promote generalization, change target behavior, develop maintenance plan)</a:t>
            </a:r>
          </a:p>
          <a:p>
            <a:pPr lvl="1"/>
            <a:r>
              <a:rPr lang="en-US" dirty="0" smtClean="0"/>
              <a:t>Change in setting (review appropriateness of current plan to new setting)</a:t>
            </a:r>
          </a:p>
          <a:p>
            <a:pPr lvl="1"/>
            <a:r>
              <a:rPr lang="en-US" dirty="0" smtClean="0"/>
              <a:t>The original intervention plan is not producing positive changes </a:t>
            </a:r>
          </a:p>
          <a:p>
            <a:endParaRPr lang="en-US" dirty="0" smtClean="0"/>
          </a:p>
        </p:txBody>
      </p:sp>
    </p:spTree>
    <p:extLst>
      <p:ext uri="{BB962C8B-B14F-4D97-AF65-F5344CB8AC3E}">
        <p14:creationId xmlns:p14="http://schemas.microsoft.com/office/powerpoint/2010/main" val="404086810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8"/>
          <p:cNvSpPr>
            <a:spLocks noChangeArrowheads="1"/>
          </p:cNvSpPr>
          <p:nvPr/>
        </p:nvSpPr>
        <p:spPr bwMode="auto">
          <a:xfrm>
            <a:off x="0" y="0"/>
            <a:ext cx="9144000" cy="6858000"/>
          </a:xfrm>
          <a:prstGeom prst="rect">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sp>
        <p:nvSpPr>
          <p:cNvPr id="98306" name="TextBox 1"/>
          <p:cNvSpPr txBox="1">
            <a:spLocks noChangeArrowheads="1"/>
          </p:cNvSpPr>
          <p:nvPr/>
        </p:nvSpPr>
        <p:spPr bwMode="auto">
          <a:xfrm>
            <a:off x="3962400" y="990600"/>
            <a:ext cx="388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b="1"/>
              <a:t>IMPLEMENTATION</a:t>
            </a:r>
          </a:p>
        </p:txBody>
      </p:sp>
      <p:sp>
        <p:nvSpPr>
          <p:cNvPr id="98307" name="Rectangle 2"/>
          <p:cNvSpPr>
            <a:spLocks noChangeArrowheads="1"/>
          </p:cNvSpPr>
          <p:nvPr/>
        </p:nvSpPr>
        <p:spPr bwMode="auto">
          <a:xfrm>
            <a:off x="1371600" y="2209800"/>
            <a:ext cx="7086600" cy="3048000"/>
          </a:xfrm>
          <a:prstGeom prst="rect">
            <a:avLst/>
          </a:prstGeom>
          <a:solidFill>
            <a:schemeClr val="accent1"/>
          </a:solidFill>
          <a:ln w="9525">
            <a:solidFill>
              <a:schemeClr val="tx1"/>
            </a:solidFill>
            <a:round/>
            <a:headEnd/>
            <a:tailEnd/>
          </a:ln>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a:p>
        </p:txBody>
      </p:sp>
      <p:sp>
        <p:nvSpPr>
          <p:cNvPr id="98308" name="Rectangle 3"/>
          <p:cNvSpPr>
            <a:spLocks noChangeArrowheads="1"/>
          </p:cNvSpPr>
          <p:nvPr/>
        </p:nvSpPr>
        <p:spPr bwMode="auto">
          <a:xfrm rot="5400000">
            <a:off x="4133850" y="933450"/>
            <a:ext cx="3733800" cy="4914900"/>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a:p>
        </p:txBody>
      </p:sp>
      <p:sp>
        <p:nvSpPr>
          <p:cNvPr id="98309" name="Rectangle 4"/>
          <p:cNvSpPr>
            <a:spLocks noChangeArrowheads="1"/>
          </p:cNvSpPr>
          <p:nvPr/>
        </p:nvSpPr>
        <p:spPr bwMode="auto">
          <a:xfrm rot="5400000">
            <a:off x="4076700" y="876300"/>
            <a:ext cx="1676400" cy="7086600"/>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a:p>
        </p:txBody>
      </p:sp>
      <p:sp>
        <p:nvSpPr>
          <p:cNvPr id="98310" name="Rectangle 5"/>
          <p:cNvSpPr>
            <a:spLocks noChangeArrowheads="1"/>
          </p:cNvSpPr>
          <p:nvPr/>
        </p:nvSpPr>
        <p:spPr bwMode="auto">
          <a:xfrm>
            <a:off x="6019800" y="1524000"/>
            <a:ext cx="2438400" cy="3733800"/>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a:p>
        </p:txBody>
      </p:sp>
      <p:sp>
        <p:nvSpPr>
          <p:cNvPr id="98311" name="TextBox 6"/>
          <p:cNvSpPr txBox="1">
            <a:spLocks noChangeArrowheads="1"/>
          </p:cNvSpPr>
          <p:nvPr/>
        </p:nvSpPr>
        <p:spPr bwMode="auto">
          <a:xfrm>
            <a:off x="3810000" y="1676400"/>
            <a:ext cx="1981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a:t>Impl. Team</a:t>
            </a:r>
          </a:p>
        </p:txBody>
      </p:sp>
      <p:sp>
        <p:nvSpPr>
          <p:cNvPr id="98312" name="TextBox 7"/>
          <p:cNvSpPr txBox="1">
            <a:spLocks noChangeArrowheads="1"/>
          </p:cNvSpPr>
          <p:nvPr/>
        </p:nvSpPr>
        <p:spPr bwMode="auto">
          <a:xfrm>
            <a:off x="6096000" y="1676400"/>
            <a:ext cx="2286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a:t>NO Impl. Team</a:t>
            </a:r>
          </a:p>
        </p:txBody>
      </p:sp>
      <p:sp>
        <p:nvSpPr>
          <p:cNvPr id="98313" name="TextBox 8"/>
          <p:cNvSpPr txBox="1">
            <a:spLocks noChangeArrowheads="1"/>
          </p:cNvSpPr>
          <p:nvPr/>
        </p:nvSpPr>
        <p:spPr bwMode="auto">
          <a:xfrm>
            <a:off x="1600200" y="2662238"/>
            <a:ext cx="1981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a:t>Effective</a:t>
            </a:r>
          </a:p>
        </p:txBody>
      </p:sp>
      <p:sp>
        <p:nvSpPr>
          <p:cNvPr id="98314" name="TextBox 9"/>
          <p:cNvSpPr txBox="1">
            <a:spLocks noChangeArrowheads="1"/>
          </p:cNvSpPr>
          <p:nvPr/>
        </p:nvSpPr>
        <p:spPr bwMode="auto">
          <a:xfrm>
            <a:off x="3810000" y="3962400"/>
            <a:ext cx="1981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sz="2000"/>
              <a:t>Making It Happen</a:t>
            </a:r>
          </a:p>
        </p:txBody>
      </p:sp>
      <p:sp>
        <p:nvSpPr>
          <p:cNvPr id="98315" name="TextBox 10"/>
          <p:cNvSpPr txBox="1">
            <a:spLocks noChangeArrowheads="1"/>
          </p:cNvSpPr>
          <p:nvPr/>
        </p:nvSpPr>
        <p:spPr bwMode="auto">
          <a:xfrm>
            <a:off x="6096000" y="3940175"/>
            <a:ext cx="2286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2000"/>
              <a:t>Letting it Happen</a:t>
            </a:r>
          </a:p>
          <a:p>
            <a:pPr eaLnBrk="1" hangingPunct="1"/>
            <a:r>
              <a:rPr lang="en-US" altLang="en-US" sz="2000"/>
              <a:t>Helping it Happen</a:t>
            </a:r>
          </a:p>
        </p:txBody>
      </p:sp>
      <p:sp>
        <p:nvSpPr>
          <p:cNvPr id="98316" name="TextBox 11"/>
          <p:cNvSpPr txBox="1">
            <a:spLocks noChangeArrowheads="1"/>
          </p:cNvSpPr>
          <p:nvPr/>
        </p:nvSpPr>
        <p:spPr bwMode="auto">
          <a:xfrm>
            <a:off x="3810000" y="2514600"/>
            <a:ext cx="1981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sz="2000"/>
              <a:t>80%, 3 Yrs</a:t>
            </a:r>
          </a:p>
        </p:txBody>
      </p:sp>
      <p:sp>
        <p:nvSpPr>
          <p:cNvPr id="98317" name="TextBox 12"/>
          <p:cNvSpPr txBox="1">
            <a:spLocks noChangeArrowheads="1"/>
          </p:cNvSpPr>
          <p:nvPr/>
        </p:nvSpPr>
        <p:spPr bwMode="auto">
          <a:xfrm>
            <a:off x="6172200" y="2590800"/>
            <a:ext cx="1981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sz="2000"/>
              <a:t>14%, 17 Yrs</a:t>
            </a:r>
          </a:p>
        </p:txBody>
      </p:sp>
      <p:sp>
        <p:nvSpPr>
          <p:cNvPr id="98318" name="Oval 13"/>
          <p:cNvSpPr>
            <a:spLocks noChangeArrowheads="1"/>
          </p:cNvSpPr>
          <p:nvPr/>
        </p:nvSpPr>
        <p:spPr bwMode="auto">
          <a:xfrm>
            <a:off x="3733800" y="2362200"/>
            <a:ext cx="2133600" cy="9144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a:p>
        </p:txBody>
      </p:sp>
      <p:sp>
        <p:nvSpPr>
          <p:cNvPr id="98319" name="Oval 14"/>
          <p:cNvSpPr>
            <a:spLocks noChangeArrowheads="1"/>
          </p:cNvSpPr>
          <p:nvPr/>
        </p:nvSpPr>
        <p:spPr bwMode="auto">
          <a:xfrm>
            <a:off x="6096000" y="2362200"/>
            <a:ext cx="2133600" cy="9144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a:p>
        </p:txBody>
      </p:sp>
      <p:sp>
        <p:nvSpPr>
          <p:cNvPr id="98320" name="TextBox 15"/>
          <p:cNvSpPr txBox="1">
            <a:spLocks noChangeArrowheads="1"/>
          </p:cNvSpPr>
          <p:nvPr/>
        </p:nvSpPr>
        <p:spPr bwMode="auto">
          <a:xfrm>
            <a:off x="1295400" y="6462713"/>
            <a:ext cx="4419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1800"/>
              <a:t>Fixsen, Blasé, Timbers, &amp; Wolf, 2001</a:t>
            </a:r>
          </a:p>
        </p:txBody>
      </p:sp>
      <p:sp>
        <p:nvSpPr>
          <p:cNvPr id="98321" name="TextBox 16"/>
          <p:cNvSpPr txBox="1">
            <a:spLocks noChangeArrowheads="1"/>
          </p:cNvSpPr>
          <p:nvPr/>
        </p:nvSpPr>
        <p:spPr bwMode="auto">
          <a:xfrm>
            <a:off x="6324600" y="6488113"/>
            <a:ext cx="2438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1800"/>
              <a:t>Balas &amp; Boren, 2000</a:t>
            </a:r>
          </a:p>
        </p:txBody>
      </p:sp>
      <p:pic>
        <p:nvPicPr>
          <p:cNvPr id="98322" name="Picture 17"/>
          <p:cNvPicPr>
            <a:picLocks noChangeAspect="1"/>
          </p:cNvPicPr>
          <p:nvPr/>
        </p:nvPicPr>
        <p:blipFill>
          <a:blip r:embed="rId2">
            <a:extLst>
              <a:ext uri="{28A0092B-C50C-407E-A947-70E740481C1C}">
                <a14:useLocalDpi xmlns:a14="http://schemas.microsoft.com/office/drawing/2010/main" val="0"/>
              </a:ext>
            </a:extLst>
          </a:blip>
          <a:srcRect l="61874" t="50400" r="9563" b="23399"/>
          <a:stretch>
            <a:fillRect/>
          </a:stretch>
        </p:blipFill>
        <p:spPr bwMode="auto">
          <a:xfrm>
            <a:off x="25400" y="152400"/>
            <a:ext cx="16764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55642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0" y="0"/>
            <a:ext cx="9144000" cy="6858000"/>
          </a:xfrm>
          <a:prstGeom prst="rect">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sp>
        <p:nvSpPr>
          <p:cNvPr id="75778" name="Title 1"/>
          <p:cNvSpPr>
            <a:spLocks noGrp="1"/>
          </p:cNvSpPr>
          <p:nvPr>
            <p:ph type="title"/>
          </p:nvPr>
        </p:nvSpPr>
        <p:spPr/>
        <p:txBody>
          <a:bodyPr/>
          <a:lstStyle/>
          <a:p>
            <a:r>
              <a:rPr lang="en-US" altLang="en-US" smtClean="0"/>
              <a:t>Early Warning System</a:t>
            </a:r>
          </a:p>
        </p:txBody>
      </p:sp>
      <p:sp>
        <p:nvSpPr>
          <p:cNvPr id="75779" name="Slide Number Placeholder 1"/>
          <p:cNvSpPr>
            <a:spLocks noGrp="1"/>
          </p:cNvSpPr>
          <p:nvPr>
            <p:ph type="sldNum" sz="quarter" idx="4294967295"/>
          </p:nvPr>
        </p:nvSpPr>
        <p:spPr bwMode="auto">
          <a:xfrm>
            <a:off x="72390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753BFAB1-7B1E-4437-9C6E-48E978A70192}" type="slidenum">
              <a:rPr lang="en-US" altLang="en-US" sz="1400">
                <a:solidFill>
                  <a:schemeClr val="folHlink"/>
                </a:solidFill>
                <a:ea typeface="ヒラギノ角ゴ Pro W3" charset="-128"/>
              </a:rPr>
              <a:pPr/>
              <a:t>11</a:t>
            </a:fld>
            <a:endParaRPr lang="en-US" altLang="en-US" sz="1400">
              <a:ea typeface="ヒラギノ角ゴ Pro W3" charset="-128"/>
            </a:endParaRPr>
          </a:p>
        </p:txBody>
      </p:sp>
      <p:pic>
        <p:nvPicPr>
          <p:cNvPr id="68611" name="Picture 2"/>
          <p:cNvPicPr>
            <a:picLocks noChangeAspect="1" noChangeArrowheads="1"/>
          </p:cNvPicPr>
          <p:nvPr/>
        </p:nvPicPr>
        <p:blipFill>
          <a:blip r:embed="rId3">
            <a:extLst>
              <a:ext uri="{28A0092B-C50C-407E-A947-70E740481C1C}">
                <a14:useLocalDpi xmlns:a14="http://schemas.microsoft.com/office/drawing/2010/main" val="0"/>
              </a:ext>
            </a:extLst>
          </a:blip>
          <a:srcRect l="26508" t="40776" r="24435" b="12708"/>
          <a:stretch>
            <a:fillRect/>
          </a:stretch>
        </p:blipFill>
        <p:spPr bwMode="auto">
          <a:xfrm>
            <a:off x="26988" y="2133600"/>
            <a:ext cx="91440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
        <p:nvSpPr>
          <p:cNvPr id="75781" name="TextBox 4"/>
          <p:cNvSpPr txBox="1">
            <a:spLocks noChangeArrowheads="1"/>
          </p:cNvSpPr>
          <p:nvPr/>
        </p:nvSpPr>
        <p:spPr bwMode="auto">
          <a:xfrm>
            <a:off x="127000" y="2819400"/>
            <a:ext cx="4114800" cy="1570038"/>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b="1">
                <a:solidFill>
                  <a:schemeClr val="accent1"/>
                </a:solidFill>
                <a:ea typeface="ヒラギノ角ゴ Pro W3" charset="-128"/>
              </a:rPr>
              <a:t>Fall- 72% of 2</a:t>
            </a:r>
            <a:r>
              <a:rPr lang="en-US" altLang="en-US" b="1" baseline="30000">
                <a:solidFill>
                  <a:schemeClr val="accent1"/>
                </a:solidFill>
                <a:ea typeface="ヒラギノ角ゴ Pro W3" charset="-128"/>
              </a:rPr>
              <a:t>nd</a:t>
            </a:r>
            <a:r>
              <a:rPr lang="en-US" altLang="en-US" b="1">
                <a:solidFill>
                  <a:schemeClr val="accent1"/>
                </a:solidFill>
                <a:ea typeface="ヒラギノ角ゴ Pro W3" charset="-128"/>
              </a:rPr>
              <a:t> graders not </a:t>
            </a:r>
          </a:p>
          <a:p>
            <a:pPr eaLnBrk="1" hangingPunct="1"/>
            <a:r>
              <a:rPr lang="en-US" altLang="en-US" b="1">
                <a:solidFill>
                  <a:schemeClr val="accent1"/>
                </a:solidFill>
                <a:ea typeface="ヒラギノ角ゴ Pro W3" charset="-128"/>
              </a:rPr>
              <a:t>on target…</a:t>
            </a:r>
            <a:br>
              <a:rPr lang="en-US" altLang="en-US" b="1">
                <a:solidFill>
                  <a:schemeClr val="accent1"/>
                </a:solidFill>
                <a:ea typeface="ヒラギノ角ゴ Pro W3" charset="-128"/>
              </a:rPr>
            </a:br>
            <a:r>
              <a:rPr lang="en-US" altLang="en-US" b="1">
                <a:solidFill>
                  <a:schemeClr val="accent1"/>
                </a:solidFill>
                <a:ea typeface="ヒラギノ角ゴ Pro W3" charset="-128"/>
              </a:rPr>
              <a:t>Foundational Core issue?</a:t>
            </a:r>
          </a:p>
        </p:txBody>
      </p:sp>
      <p:sp>
        <p:nvSpPr>
          <p:cNvPr id="75782" name="Oval 2"/>
          <p:cNvSpPr>
            <a:spLocks noChangeArrowheads="1"/>
          </p:cNvSpPr>
          <p:nvPr/>
        </p:nvSpPr>
        <p:spPr bwMode="auto">
          <a:xfrm>
            <a:off x="838200" y="5029200"/>
            <a:ext cx="7010400" cy="1143000"/>
          </a:xfrm>
          <a:prstGeom prst="ellipse">
            <a:avLst/>
          </a:pr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spTree>
    <p:extLst>
      <p:ext uri="{BB962C8B-B14F-4D97-AF65-F5344CB8AC3E}">
        <p14:creationId xmlns:p14="http://schemas.microsoft.com/office/powerpoint/2010/main" val="314849949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1066800"/>
          </a:xfrm>
        </p:spPr>
        <p:txBody>
          <a:bodyPr/>
          <a:lstStyle/>
          <a:p>
            <a:r>
              <a:rPr lang="en-US" dirty="0" smtClean="0"/>
              <a:t>Bonus Materials/Q&amp;A Time</a:t>
            </a:r>
            <a:endParaRPr lang="en-US" dirty="0"/>
          </a:p>
        </p:txBody>
      </p:sp>
      <p:sp>
        <p:nvSpPr>
          <p:cNvPr id="3" name="Subtitle 2"/>
          <p:cNvSpPr>
            <a:spLocks noGrp="1"/>
          </p:cNvSpPr>
          <p:nvPr>
            <p:ph type="subTitle" idx="1"/>
          </p:nvPr>
        </p:nvSpPr>
        <p:spPr>
          <a:xfrm>
            <a:off x="1371600" y="1752600"/>
            <a:ext cx="6400800" cy="4495800"/>
          </a:xfrm>
        </p:spPr>
        <p:txBody>
          <a:bodyPr>
            <a:normAutofit lnSpcReduction="10000"/>
          </a:bodyPr>
          <a:lstStyle/>
          <a:p>
            <a:pPr marL="457200" indent="-457200">
              <a:buFont typeface="Arial" panose="020B0604020202020204" pitchFamily="34" charset="0"/>
              <a:buChar char="•"/>
            </a:pPr>
            <a:r>
              <a:rPr lang="en-US" sz="2800" dirty="0" smtClean="0"/>
              <a:t>CCS MTSS:  Meeting structure, expectations, G/Y/R</a:t>
            </a:r>
          </a:p>
          <a:p>
            <a:pPr marL="457200" indent="-457200">
              <a:buFont typeface="Arial" panose="020B0604020202020204" pitchFamily="34" charset="0"/>
              <a:buChar char="•"/>
            </a:pPr>
            <a:r>
              <a:rPr lang="en-US" sz="2800" dirty="0" smtClean="0"/>
              <a:t>DIBELS/</a:t>
            </a:r>
            <a:r>
              <a:rPr lang="en-US" sz="2800" dirty="0" err="1" smtClean="0"/>
              <a:t>Mclass</a:t>
            </a:r>
            <a:r>
              <a:rPr lang="en-US" sz="2800" dirty="0" smtClean="0"/>
              <a:t>/Rd 3D/TRC</a:t>
            </a:r>
          </a:p>
          <a:p>
            <a:pPr marL="457200" indent="-457200">
              <a:buFont typeface="Arial" panose="020B0604020202020204" pitchFamily="34" charset="0"/>
              <a:buChar char="•"/>
            </a:pPr>
            <a:r>
              <a:rPr lang="en-US" sz="2800" dirty="0" smtClean="0"/>
              <a:t>1</a:t>
            </a:r>
            <a:r>
              <a:rPr lang="en-US" sz="2800" baseline="30000" dirty="0" smtClean="0"/>
              <a:t>st</a:t>
            </a:r>
            <a:r>
              <a:rPr lang="en-US" sz="2800" dirty="0" smtClean="0"/>
              <a:t> Steps flowchart</a:t>
            </a:r>
          </a:p>
          <a:p>
            <a:pPr marL="457200" indent="-457200">
              <a:buFont typeface="Arial" panose="020B0604020202020204" pitchFamily="34" charset="0"/>
              <a:buChar char="•"/>
            </a:pPr>
            <a:r>
              <a:rPr lang="en-US" sz="2800" dirty="0" smtClean="0"/>
              <a:t>CCS Guidelines</a:t>
            </a:r>
          </a:p>
          <a:p>
            <a:pPr marL="457200" indent="-457200">
              <a:buFont typeface="Arial" panose="020B0604020202020204" pitchFamily="34" charset="0"/>
              <a:buChar char="•"/>
            </a:pPr>
            <a:r>
              <a:rPr lang="en-US" sz="2800" dirty="0" smtClean="0"/>
              <a:t>Tech training</a:t>
            </a:r>
          </a:p>
          <a:p>
            <a:pPr marL="457200" indent="-457200">
              <a:buFont typeface="Arial" panose="020B0604020202020204" pitchFamily="34" charset="0"/>
              <a:buChar char="•"/>
            </a:pPr>
            <a:r>
              <a:rPr lang="en-US" sz="2800" dirty="0" smtClean="0"/>
              <a:t>Activities packet</a:t>
            </a:r>
          </a:p>
          <a:p>
            <a:pPr marL="457200" indent="-457200">
              <a:buFont typeface="Arial" panose="020B0604020202020204" pitchFamily="34" charset="0"/>
              <a:buChar char="•"/>
            </a:pPr>
            <a:r>
              <a:rPr lang="en-US" sz="2800" dirty="0" smtClean="0"/>
              <a:t>FBA/BIP resources</a:t>
            </a:r>
          </a:p>
          <a:p>
            <a:pPr marL="457200" indent="-457200">
              <a:buFont typeface="Arial" panose="020B0604020202020204" pitchFamily="34" charset="0"/>
              <a:buChar char="•"/>
            </a:pPr>
            <a:r>
              <a:rPr lang="en-US" sz="2800" dirty="0" smtClean="0"/>
              <a:t>Q&amp;A</a:t>
            </a:r>
          </a:p>
          <a:p>
            <a:endParaRPr lang="en-US" dirty="0"/>
          </a:p>
          <a:p>
            <a:endParaRPr lang="en-US" dirty="0"/>
          </a:p>
        </p:txBody>
      </p:sp>
    </p:spTree>
    <p:extLst>
      <p:ext uri="{BB962C8B-B14F-4D97-AF65-F5344CB8AC3E}">
        <p14:creationId xmlns:p14="http://schemas.microsoft.com/office/powerpoint/2010/main" val="13503102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altLang="en-US" smtClean="0"/>
              <a:t>Analyzing the Foundational Core</a:t>
            </a:r>
          </a:p>
        </p:txBody>
      </p:sp>
      <p:sp>
        <p:nvSpPr>
          <p:cNvPr id="30722" name="Content Placeholder 2"/>
          <p:cNvSpPr>
            <a:spLocks noGrp="1"/>
          </p:cNvSpPr>
          <p:nvPr>
            <p:ph idx="1"/>
          </p:nvPr>
        </p:nvSpPr>
        <p:spPr/>
        <p:txBody>
          <a:bodyPr/>
          <a:lstStyle/>
          <a:p>
            <a:r>
              <a:rPr lang="en-US" altLang="en-US" sz="2800" dirty="0" smtClean="0"/>
              <a:t>More efficient to problem-solve the core than individual students</a:t>
            </a:r>
          </a:p>
          <a:p>
            <a:r>
              <a:rPr lang="en-US" altLang="en-US" sz="2800" dirty="0" smtClean="0"/>
              <a:t>Trends in data</a:t>
            </a:r>
          </a:p>
          <a:p>
            <a:r>
              <a:rPr lang="en-US" altLang="en-US" sz="2800" dirty="0" smtClean="0"/>
              <a:t>Consider adjustments in:</a:t>
            </a:r>
          </a:p>
          <a:p>
            <a:pPr lvl="1"/>
            <a:r>
              <a:rPr lang="en-US" altLang="en-US" sz="2400" dirty="0" smtClean="0"/>
              <a:t>Instruction</a:t>
            </a:r>
          </a:p>
          <a:p>
            <a:pPr lvl="1"/>
            <a:r>
              <a:rPr lang="en-US" altLang="en-US" sz="2400" dirty="0" smtClean="0"/>
              <a:t>Environment</a:t>
            </a:r>
          </a:p>
          <a:p>
            <a:pPr marL="457200" lvl="1" indent="0">
              <a:buNone/>
            </a:pPr>
            <a:endParaRPr lang="en-US" altLang="en-US" sz="2400" dirty="0" smtClean="0"/>
          </a:p>
          <a:p>
            <a:endParaRPr lang="en-US" altLang="en-US" sz="2800" dirty="0" smtClean="0"/>
          </a:p>
        </p:txBody>
      </p:sp>
    </p:spTree>
    <p:extLst>
      <p:ext uri="{BB962C8B-B14F-4D97-AF65-F5344CB8AC3E}">
        <p14:creationId xmlns:p14="http://schemas.microsoft.com/office/powerpoint/2010/main" val="18486607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normAutofit fontScale="90000"/>
          </a:bodyPr>
          <a:lstStyle/>
          <a:p>
            <a:r>
              <a:rPr lang="en-US" altLang="en-US" smtClean="0">
                <a:ea typeface="ヒラギノ角ゴ Pro W3" charset="-128"/>
              </a:rPr>
              <a:t>Framing Issues and Key </a:t>
            </a:r>
            <a:br>
              <a:rPr lang="en-US" altLang="en-US" smtClean="0">
                <a:ea typeface="ヒラギノ角ゴ Pro W3" charset="-128"/>
              </a:rPr>
            </a:br>
            <a:r>
              <a:rPr lang="en-US" altLang="en-US" smtClean="0">
                <a:ea typeface="ヒラギノ角ゴ Pro W3" charset="-128"/>
              </a:rPr>
              <a:t>Concepts</a:t>
            </a:r>
          </a:p>
        </p:txBody>
      </p:sp>
      <p:sp>
        <p:nvSpPr>
          <p:cNvPr id="32770" name="Content Placeholder 2"/>
          <p:cNvSpPr>
            <a:spLocks noGrp="1"/>
          </p:cNvSpPr>
          <p:nvPr>
            <p:ph sz="half" idx="2"/>
          </p:nvPr>
        </p:nvSpPr>
        <p:spPr>
          <a:xfrm>
            <a:off x="228600" y="1524000"/>
            <a:ext cx="4175125" cy="4648200"/>
          </a:xfrm>
          <a:ln w="6350">
            <a:solidFill>
              <a:schemeClr val="tx1"/>
            </a:solidFill>
            <a:miter lim="800000"/>
            <a:headEnd/>
            <a:tailEnd/>
          </a:ln>
        </p:spPr>
        <p:txBody>
          <a:bodyPr/>
          <a:lstStyle/>
          <a:p>
            <a:pPr marL="0" indent="0" defTabSz="457200">
              <a:buFontTx/>
              <a:buNone/>
            </a:pPr>
            <a:r>
              <a:rPr lang="en-US" altLang="en-US" sz="2300" smtClean="0">
                <a:solidFill>
                  <a:srgbClr val="63554C"/>
                </a:solidFill>
              </a:rPr>
              <a:t>Academic Engaged Time (AET) is the best predictor of student achievement</a:t>
            </a:r>
          </a:p>
          <a:p>
            <a:pPr lvl="1" defTabSz="457200"/>
            <a:r>
              <a:rPr lang="en-US" altLang="en-US" smtClean="0">
                <a:solidFill>
                  <a:srgbClr val="63554C"/>
                </a:solidFill>
              </a:rPr>
              <a:t>330 minutes in a day, 1650 in a week and 56,700 in a year</a:t>
            </a:r>
          </a:p>
          <a:p>
            <a:pPr lvl="1" defTabSz="457200"/>
            <a:r>
              <a:rPr lang="en-US" altLang="en-US" smtClean="0">
                <a:solidFill>
                  <a:srgbClr val="63554C"/>
                </a:solidFill>
              </a:rPr>
              <a:t>This is the </a:t>
            </a:r>
            <a:r>
              <a:rPr lang="ja-JP" altLang="en-US" smtClean="0">
                <a:solidFill>
                  <a:srgbClr val="63554C"/>
                </a:solidFill>
              </a:rPr>
              <a:t>“</a:t>
            </a:r>
            <a:r>
              <a:rPr lang="en-US" altLang="ja-JP" smtClean="0">
                <a:solidFill>
                  <a:srgbClr val="63554C"/>
                </a:solidFill>
              </a:rPr>
              <a:t>currency</a:t>
            </a:r>
            <a:r>
              <a:rPr lang="ja-JP" altLang="en-US" smtClean="0">
                <a:solidFill>
                  <a:srgbClr val="63554C"/>
                </a:solidFill>
              </a:rPr>
              <a:t>”</a:t>
            </a:r>
            <a:r>
              <a:rPr lang="en-US" altLang="ja-JP" smtClean="0">
                <a:solidFill>
                  <a:srgbClr val="63554C"/>
                </a:solidFill>
              </a:rPr>
              <a:t> of instruction/intervention</a:t>
            </a:r>
          </a:p>
          <a:p>
            <a:pPr lvl="1" defTabSz="457200"/>
            <a:r>
              <a:rPr lang="en-US" altLang="en-US" smtClean="0">
                <a:solidFill>
                  <a:srgbClr val="63554C"/>
                </a:solidFill>
              </a:rPr>
              <a:t>It’s what we have to spend on students</a:t>
            </a:r>
          </a:p>
          <a:p>
            <a:pPr lvl="1" defTabSz="457200"/>
            <a:r>
              <a:rPr lang="en-US" altLang="en-US" smtClean="0">
                <a:solidFill>
                  <a:srgbClr val="63554C"/>
                </a:solidFill>
              </a:rPr>
              <a:t>How we use it determines student outcomes</a:t>
            </a:r>
          </a:p>
          <a:p>
            <a:pPr marL="0" indent="0" defTabSz="457200">
              <a:buFontTx/>
              <a:buNone/>
            </a:pPr>
            <a:endParaRPr lang="en-US" altLang="en-US" sz="2300" smtClean="0">
              <a:solidFill>
                <a:srgbClr val="63554C"/>
              </a:solidFill>
            </a:endParaRPr>
          </a:p>
        </p:txBody>
      </p:sp>
      <p:sp>
        <p:nvSpPr>
          <p:cNvPr id="32771" name="Content Placeholder 3"/>
          <p:cNvSpPr>
            <a:spLocks noGrp="1"/>
          </p:cNvSpPr>
          <p:nvPr>
            <p:ph sz="quarter" idx="4"/>
          </p:nvPr>
        </p:nvSpPr>
        <p:spPr>
          <a:xfrm>
            <a:off x="4645025" y="1524000"/>
            <a:ext cx="4194175" cy="4648200"/>
          </a:xfrm>
          <a:ln>
            <a:solidFill>
              <a:schemeClr val="tx2"/>
            </a:solidFill>
            <a:miter lim="800000"/>
            <a:headEnd/>
            <a:tailEnd/>
          </a:ln>
        </p:spPr>
        <p:txBody>
          <a:bodyPr/>
          <a:lstStyle/>
          <a:p>
            <a:pPr marL="0" indent="0" defTabSz="457200">
              <a:buFontTx/>
              <a:buNone/>
            </a:pPr>
            <a:r>
              <a:rPr lang="en-US" altLang="en-US" sz="2300" smtClean="0"/>
              <a:t>MOST students who are behind will respond positively to additional CORE instruction  </a:t>
            </a:r>
          </a:p>
          <a:p>
            <a:pPr lvl="1" defTabSz="457200"/>
            <a:r>
              <a:rPr lang="en-US" altLang="en-US" smtClean="0"/>
              <a:t>Schools have more staff qualified to deliver core instruction than specialized instruction</a:t>
            </a:r>
          </a:p>
          <a:p>
            <a:pPr lvl="1" defTabSz="457200"/>
            <a:r>
              <a:rPr lang="en-US" altLang="en-US" smtClean="0"/>
              <a:t>Issue is how to schedule in such a way as to provide more exposure to core</a:t>
            </a:r>
          </a:p>
        </p:txBody>
      </p:sp>
      <p:sp>
        <p:nvSpPr>
          <p:cNvPr id="32772" name="TextBox 3"/>
          <p:cNvSpPr txBox="1">
            <a:spLocks noChangeArrowheads="1"/>
          </p:cNvSpPr>
          <p:nvPr/>
        </p:nvSpPr>
        <p:spPr bwMode="auto">
          <a:xfrm>
            <a:off x="369888" y="6384925"/>
            <a:ext cx="4724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2000"/>
              <a:t>Slide created by G. Batsche</a:t>
            </a:r>
          </a:p>
        </p:txBody>
      </p:sp>
    </p:spTree>
    <p:extLst>
      <p:ext uri="{BB962C8B-B14F-4D97-AF65-F5344CB8AC3E}">
        <p14:creationId xmlns:p14="http://schemas.microsoft.com/office/powerpoint/2010/main" val="6569768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3"/>
          <p:cNvSpPr>
            <a:spLocks noGrp="1"/>
          </p:cNvSpPr>
          <p:nvPr>
            <p:ph type="title"/>
          </p:nvPr>
        </p:nvSpPr>
        <p:spPr>
          <a:xfrm>
            <a:off x="609600" y="304800"/>
            <a:ext cx="8077200" cy="1524000"/>
          </a:xfrm>
        </p:spPr>
        <p:txBody>
          <a:bodyPr/>
          <a:lstStyle/>
          <a:p>
            <a:r>
              <a:rPr lang="en-US" altLang="en-US" smtClean="0"/>
              <a:t>Master Schedule</a:t>
            </a:r>
          </a:p>
        </p:txBody>
      </p:sp>
      <p:sp>
        <p:nvSpPr>
          <p:cNvPr id="31746" name="Content Placeholder 4"/>
          <p:cNvSpPr>
            <a:spLocks noGrp="1"/>
          </p:cNvSpPr>
          <p:nvPr>
            <p:ph idx="1"/>
          </p:nvPr>
        </p:nvSpPr>
        <p:spPr>
          <a:xfrm>
            <a:off x="609600" y="1600200"/>
            <a:ext cx="8077200" cy="4343400"/>
          </a:xfrm>
        </p:spPr>
        <p:txBody>
          <a:bodyPr/>
          <a:lstStyle/>
          <a:p>
            <a:r>
              <a:rPr lang="en-US" altLang="en-US" sz="2800" dirty="0" smtClean="0"/>
              <a:t>Details core academic instruction time</a:t>
            </a:r>
          </a:p>
          <a:p>
            <a:r>
              <a:rPr lang="en-US" altLang="en-US" sz="2800" dirty="0" smtClean="0"/>
              <a:t>Resource for all staff members </a:t>
            </a:r>
          </a:p>
          <a:p>
            <a:r>
              <a:rPr lang="en-US" altLang="en-US" sz="2800" dirty="0" smtClean="0"/>
              <a:t>Tool to maximize student learning</a:t>
            </a:r>
          </a:p>
          <a:p>
            <a:r>
              <a:rPr lang="en-US" altLang="en-US" sz="2800" dirty="0" smtClean="0"/>
              <a:t>Tool to maximize staff support</a:t>
            </a:r>
          </a:p>
          <a:p>
            <a:r>
              <a:rPr lang="en-US" altLang="en-US" sz="2800" dirty="0" smtClean="0"/>
              <a:t>Flexible</a:t>
            </a:r>
          </a:p>
          <a:p>
            <a:endParaRPr lang="en-US" altLang="en-US" sz="2800" dirty="0" smtClean="0"/>
          </a:p>
          <a:p>
            <a:endParaRPr lang="en-US" altLang="en-US" sz="2800" dirty="0" smtClean="0"/>
          </a:p>
          <a:p>
            <a:endParaRPr lang="en-US" altLang="en-US" sz="2800" dirty="0" smtClean="0"/>
          </a:p>
        </p:txBody>
      </p:sp>
    </p:spTree>
    <p:extLst>
      <p:ext uri="{BB962C8B-B14F-4D97-AF65-F5344CB8AC3E}">
        <p14:creationId xmlns:p14="http://schemas.microsoft.com/office/powerpoint/2010/main" val="24508234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bwMode="auto">
          <a:xfrm rot="19235390">
            <a:off x="2735469" y="2936214"/>
            <a:ext cx="5726234" cy="4907107"/>
          </a:xfrm>
          <a:prstGeom prst="triangle">
            <a:avLst/>
          </a:prstGeom>
          <a:solidFill>
            <a:srgbClr val="008000">
              <a:alpha val="93000"/>
            </a:srgbClr>
          </a:solidFill>
          <a:ln w="57150" cap="rnd" cmpd="sng" algn="ctr">
            <a:noFill/>
            <a:prstDash val="solid"/>
            <a:round/>
            <a:headEnd type="none" w="med" len="med"/>
            <a:tailEnd type="none" w="med" len="med"/>
          </a:ln>
          <a:effectLst>
            <a:outerShdw sx="1000" sy="1000" algn="ctr" rotWithShape="0">
              <a:srgbClr val="008000"/>
            </a:outerShdw>
          </a:effectLst>
          <a:scene3d>
            <a:camera prst="isometricOffAxis1Top">
              <a:rot lat="19715642" lon="17296399" rev="3660555"/>
            </a:camera>
            <a:lightRig rig="threePt" dir="t"/>
          </a:scene3d>
          <a:sp3d extrusionH="76200">
            <a:bevelT h="63500" prst="coolSlant"/>
            <a:bevelB w="228600" h="158750" prst="coolSlant"/>
            <a:extrusionClr>
              <a:srgbClr val="008000"/>
            </a:extrusionClr>
            <a:contourClr>
              <a:srgbClr val="008000"/>
            </a:contourClr>
          </a:sp3d>
        </p:spPr>
        <p:txBody>
          <a:bodyPr/>
          <a:lstStyle/>
          <a:p>
            <a:pPr marL="342900" indent="-342900">
              <a:spcBef>
                <a:spcPct val="20000"/>
              </a:spcBef>
              <a:defRPr/>
            </a:pPr>
            <a:endParaRPr lang="en-US" dirty="0">
              <a:latin typeface="Arial" charset="0"/>
              <a:ea typeface="ヒラギノ角ゴ Pro W3" pitchFamily="1" charset="-128"/>
              <a:cs typeface="Times New Roman" pitchFamily="18" charset="0"/>
            </a:endParaRPr>
          </a:p>
        </p:txBody>
      </p:sp>
      <p:sp>
        <p:nvSpPr>
          <p:cNvPr id="4" name="Isosceles Triangle 3"/>
          <p:cNvSpPr/>
          <p:nvPr/>
        </p:nvSpPr>
        <p:spPr bwMode="auto">
          <a:xfrm rot="19296816">
            <a:off x="4847569" y="3029704"/>
            <a:ext cx="3717734" cy="2912603"/>
          </a:xfrm>
          <a:prstGeom prst="triangle">
            <a:avLst/>
          </a:prstGeom>
          <a:gradFill flip="none" rotWithShape="1">
            <a:gsLst>
              <a:gs pos="38000">
                <a:srgbClr val="008000"/>
              </a:gs>
              <a:gs pos="69000">
                <a:srgbClr val="BBBB00"/>
              </a:gs>
            </a:gsLst>
            <a:lin ang="1200000" scaled="0"/>
            <a:tileRect/>
          </a:gradFill>
          <a:ln w="57150" cap="rnd" cmpd="sng" algn="ctr">
            <a:gradFill flip="none" rotWithShape="1">
              <a:gsLst>
                <a:gs pos="45000">
                  <a:srgbClr val="008000"/>
                </a:gs>
                <a:gs pos="59000">
                  <a:srgbClr val="BBBB00"/>
                </a:gs>
              </a:gsLst>
              <a:lin ang="2700000" scaled="1"/>
              <a:tileRect/>
            </a:gradFill>
            <a:prstDash val="solid"/>
            <a:round/>
            <a:headEnd type="none" w="med" len="med"/>
            <a:tailEnd type="none" w="med" len="med"/>
          </a:ln>
          <a:effectLst/>
          <a:scene3d>
            <a:camera prst="orthographicFront">
              <a:rot lat="19980106" lon="17134913" rev="3739631"/>
            </a:camera>
            <a:lightRig rig="threePt" dir="t"/>
          </a:scene3d>
          <a:sp3d extrusionH="76200">
            <a:bevelT h="63500" prst="coolSlant"/>
            <a:bevelB w="228600" h="158750" prst="coolSlant"/>
          </a:sp3d>
        </p:spPr>
        <p:txBody>
          <a:bodyPr/>
          <a:lstStyle/>
          <a:p>
            <a:pPr marL="342900" indent="-342900">
              <a:spcBef>
                <a:spcPct val="20000"/>
              </a:spcBef>
              <a:defRPr/>
            </a:pPr>
            <a:endParaRPr lang="en-US">
              <a:latin typeface="Arial" charset="0"/>
              <a:ea typeface="ヒラギノ角ゴ Pro W3" pitchFamily="1" charset="-128"/>
              <a:cs typeface="Times New Roman" pitchFamily="18" charset="0"/>
            </a:endParaRPr>
          </a:p>
        </p:txBody>
      </p:sp>
      <p:sp>
        <p:nvSpPr>
          <p:cNvPr id="51203" name="Title 4"/>
          <p:cNvSpPr>
            <a:spLocks noGrp="1"/>
          </p:cNvSpPr>
          <p:nvPr>
            <p:ph type="title"/>
          </p:nvPr>
        </p:nvSpPr>
        <p:spPr>
          <a:xfrm>
            <a:off x="533400" y="0"/>
            <a:ext cx="8077200" cy="1524000"/>
          </a:xfrm>
        </p:spPr>
        <p:txBody>
          <a:bodyPr/>
          <a:lstStyle/>
          <a:p>
            <a:r>
              <a:rPr lang="en-US" altLang="en-US" smtClean="0"/>
              <a:t>Supplemental Instruction: Tier II</a:t>
            </a:r>
          </a:p>
        </p:txBody>
      </p:sp>
      <p:sp>
        <p:nvSpPr>
          <p:cNvPr id="51204" name="TextBox 8"/>
          <p:cNvSpPr txBox="1">
            <a:spLocks noChangeArrowheads="1"/>
          </p:cNvSpPr>
          <p:nvPr/>
        </p:nvSpPr>
        <p:spPr bwMode="auto">
          <a:xfrm>
            <a:off x="0" y="6477000"/>
            <a:ext cx="3733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1800"/>
              <a:t>Slide adapted from G. Batsche</a:t>
            </a:r>
          </a:p>
        </p:txBody>
      </p:sp>
      <p:sp>
        <p:nvSpPr>
          <p:cNvPr id="9" name="Rectangle 8"/>
          <p:cNvSpPr>
            <a:spLocks noChangeArrowheads="1"/>
          </p:cNvSpPr>
          <p:nvPr/>
        </p:nvSpPr>
        <p:spPr bwMode="auto">
          <a:xfrm>
            <a:off x="304800" y="1752600"/>
            <a:ext cx="8077200" cy="1143000"/>
          </a:xfrm>
          <a:prstGeom prst="rect">
            <a:avLst/>
          </a:prstGeom>
          <a:solidFill>
            <a:srgbClr val="FF990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en-US" b="1"/>
              <a:t>Who: </a:t>
            </a:r>
            <a:r>
              <a:rPr lang="en-US" altLang="en-US"/>
              <a:t>Students needing supplemental support in addition to Foundational Core instruction </a:t>
            </a:r>
          </a:p>
          <a:p>
            <a:r>
              <a:rPr lang="en-US" altLang="en-US"/>
              <a:t>(approx. 20% of students)</a:t>
            </a:r>
            <a:endParaRPr lang="en-US" altLang="en-US" b="1"/>
          </a:p>
        </p:txBody>
      </p:sp>
      <p:sp>
        <p:nvSpPr>
          <p:cNvPr id="10" name="Rectangle 9"/>
          <p:cNvSpPr>
            <a:spLocks noChangeArrowheads="1"/>
          </p:cNvSpPr>
          <p:nvPr/>
        </p:nvSpPr>
        <p:spPr bwMode="auto">
          <a:xfrm>
            <a:off x="304800" y="3200400"/>
            <a:ext cx="8077200" cy="1143000"/>
          </a:xfrm>
          <a:prstGeom prst="rect">
            <a:avLst/>
          </a:prstGeom>
          <a:solidFill>
            <a:srgbClr val="FF990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en-US" b="1"/>
              <a:t>What: </a:t>
            </a:r>
            <a:r>
              <a:rPr lang="en-US" altLang="en-US"/>
              <a:t>Evidence-based programs and practices demonstrated to improve performance in Foundational Core</a:t>
            </a:r>
            <a:endParaRPr lang="en-US" altLang="en-US" b="1"/>
          </a:p>
        </p:txBody>
      </p:sp>
      <p:sp>
        <p:nvSpPr>
          <p:cNvPr id="11" name="Rectangle 10"/>
          <p:cNvSpPr>
            <a:spLocks noChangeArrowheads="1"/>
          </p:cNvSpPr>
          <p:nvPr/>
        </p:nvSpPr>
        <p:spPr bwMode="auto">
          <a:xfrm>
            <a:off x="304800" y="4648200"/>
            <a:ext cx="8077200" cy="990600"/>
          </a:xfrm>
          <a:prstGeom prst="rect">
            <a:avLst/>
          </a:prstGeom>
          <a:solidFill>
            <a:srgbClr val="FF990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en-US" b="1" dirty="0"/>
              <a:t>Effectiveness: </a:t>
            </a:r>
            <a:r>
              <a:rPr lang="en-US" altLang="en-US" dirty="0"/>
              <a:t>If </a:t>
            </a:r>
            <a:r>
              <a:rPr lang="en-US" altLang="en-US" i="1" dirty="0"/>
              <a:t>at least</a:t>
            </a:r>
            <a:r>
              <a:rPr lang="en-US" altLang="en-US" dirty="0"/>
              <a:t> 70-80% of students improve performance (toward Foundational Core standards)</a:t>
            </a:r>
            <a:endParaRPr lang="en-US" altLang="en-US" b="1" dirty="0"/>
          </a:p>
        </p:txBody>
      </p:sp>
    </p:spTree>
    <p:extLst>
      <p:ext uri="{BB962C8B-B14F-4D97-AF65-F5344CB8AC3E}">
        <p14:creationId xmlns:p14="http://schemas.microsoft.com/office/powerpoint/2010/main" val="5765090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nodeType="afterGroup">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par>
                          <p:cTn id="11" fill="hold" nodeType="afterGroup">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p:cNvSpPr>
            <a:spLocks noGrp="1"/>
          </p:cNvSpPr>
          <p:nvPr>
            <p:ph type="title"/>
          </p:nvPr>
        </p:nvSpPr>
        <p:spPr/>
        <p:txBody>
          <a:bodyPr>
            <a:normAutofit fontScale="90000"/>
          </a:bodyPr>
          <a:lstStyle/>
          <a:p>
            <a:r>
              <a:rPr lang="en-US" altLang="en-US" smtClean="0"/>
              <a:t>Tier II – </a:t>
            </a:r>
            <a:br>
              <a:rPr lang="en-US" altLang="en-US" smtClean="0"/>
            </a:br>
            <a:r>
              <a:rPr lang="en-US" altLang="en-US" smtClean="0"/>
              <a:t>Supplemental + Foundational Core</a:t>
            </a:r>
          </a:p>
        </p:txBody>
      </p:sp>
      <p:sp>
        <p:nvSpPr>
          <p:cNvPr id="123906" name="Content Placeholder 13"/>
          <p:cNvSpPr>
            <a:spLocks noGrp="1"/>
          </p:cNvSpPr>
          <p:nvPr>
            <p:ph idx="1"/>
          </p:nvPr>
        </p:nvSpPr>
        <p:spPr>
          <a:xfrm>
            <a:off x="228600" y="1524000"/>
            <a:ext cx="8686800" cy="4572000"/>
          </a:xfrm>
        </p:spPr>
        <p:txBody>
          <a:bodyPr/>
          <a:lstStyle/>
          <a:p>
            <a:pPr eaLnBrk="1" hangingPunct="1">
              <a:spcAft>
                <a:spcPts val="1200"/>
              </a:spcAft>
            </a:pPr>
            <a:r>
              <a:rPr lang="en-US" altLang="en-US" sz="2800" dirty="0" smtClean="0"/>
              <a:t>Instruction is connected to core content</a:t>
            </a:r>
          </a:p>
          <a:p>
            <a:pPr eaLnBrk="1" hangingPunct="1">
              <a:spcAft>
                <a:spcPts val="1200"/>
              </a:spcAft>
            </a:pPr>
            <a:r>
              <a:rPr lang="en-US" altLang="en-US" sz="2800" dirty="0" smtClean="0"/>
              <a:t>Supplemental instruction does not supplant core</a:t>
            </a:r>
          </a:p>
          <a:p>
            <a:pPr eaLnBrk="1" hangingPunct="1">
              <a:spcAft>
                <a:spcPts val="1200"/>
              </a:spcAft>
            </a:pPr>
            <a:r>
              <a:rPr lang="en-US" altLang="en-US" sz="2800" dirty="0" smtClean="0"/>
              <a:t>Documentation is established for a group of students</a:t>
            </a:r>
          </a:p>
          <a:p>
            <a:pPr eaLnBrk="1" hangingPunct="1">
              <a:spcAft>
                <a:spcPts val="1200"/>
              </a:spcAft>
            </a:pPr>
            <a:r>
              <a:rPr lang="en-US" altLang="en-US" sz="2800" dirty="0" smtClean="0"/>
              <a:t>Analysis of effectiveness of Tier II instruction for all students (towards Core Standards)</a:t>
            </a:r>
          </a:p>
        </p:txBody>
      </p:sp>
    </p:spTree>
    <p:extLst>
      <p:ext uri="{BB962C8B-B14F-4D97-AF65-F5344CB8AC3E}">
        <p14:creationId xmlns:p14="http://schemas.microsoft.com/office/powerpoint/2010/main" val="4266554096"/>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bwMode="auto">
          <a:xfrm rot="19611697">
            <a:off x="3679287" y="3619325"/>
            <a:ext cx="4590905" cy="4233085"/>
          </a:xfrm>
          <a:prstGeom prst="triangle">
            <a:avLst/>
          </a:prstGeom>
          <a:solidFill>
            <a:srgbClr val="008000"/>
          </a:solidFill>
          <a:ln w="57150" cap="rnd" cmpd="sng" algn="ctr">
            <a:noFill/>
            <a:prstDash val="solid"/>
            <a:round/>
            <a:headEnd type="none" w="med" len="med"/>
            <a:tailEnd type="none" w="med" len="med"/>
          </a:ln>
          <a:effectLst>
            <a:outerShdw sx="1000" sy="1000" algn="ctr" rotWithShape="0">
              <a:srgbClr val="008000"/>
            </a:outerShdw>
          </a:effectLst>
          <a:scene3d>
            <a:camera prst="isometricOffAxis1Top">
              <a:rot lat="19715642" lon="17296399" rev="3660555"/>
            </a:camera>
            <a:lightRig rig="threePt" dir="t"/>
          </a:scene3d>
          <a:sp3d extrusionH="76200">
            <a:bevelT h="6350" prst="coolSlant"/>
            <a:bevelB w="228600" h="158750" prst="coolSlant"/>
            <a:extrusionClr>
              <a:srgbClr val="008000"/>
            </a:extrusionClr>
            <a:contourClr>
              <a:srgbClr val="008000"/>
            </a:contourClr>
          </a:sp3d>
        </p:spPr>
        <p:txBody>
          <a:bodyPr/>
          <a:lstStyle/>
          <a:p>
            <a:pPr marL="342900" indent="-342900">
              <a:spcBef>
                <a:spcPct val="20000"/>
              </a:spcBef>
              <a:defRPr/>
            </a:pPr>
            <a:endParaRPr lang="en-US" dirty="0">
              <a:latin typeface="Arial" charset="0"/>
              <a:ea typeface="ヒラギノ角ゴ Pro W3" pitchFamily="1" charset="-128"/>
              <a:cs typeface="Times New Roman" pitchFamily="18" charset="0"/>
            </a:endParaRPr>
          </a:p>
        </p:txBody>
      </p:sp>
      <p:sp>
        <p:nvSpPr>
          <p:cNvPr id="3" name="Isosceles Triangle 2"/>
          <p:cNvSpPr/>
          <p:nvPr/>
        </p:nvSpPr>
        <p:spPr bwMode="auto">
          <a:xfrm rot="19673123">
            <a:off x="6040385" y="3881552"/>
            <a:ext cx="2385141" cy="2371495"/>
          </a:xfrm>
          <a:prstGeom prst="triangle">
            <a:avLst/>
          </a:prstGeom>
          <a:gradFill flip="none" rotWithShape="1">
            <a:gsLst>
              <a:gs pos="38000">
                <a:srgbClr val="008000"/>
              </a:gs>
              <a:gs pos="69000">
                <a:srgbClr val="BBBB00"/>
              </a:gs>
            </a:gsLst>
            <a:lin ang="1200000" scaled="0"/>
            <a:tileRect/>
          </a:gradFill>
          <a:ln w="57150" cap="rnd" cmpd="sng" algn="ctr">
            <a:gradFill flip="none" rotWithShape="1">
              <a:gsLst>
                <a:gs pos="45000">
                  <a:srgbClr val="008000"/>
                </a:gs>
                <a:gs pos="59000">
                  <a:srgbClr val="BBBB00"/>
                </a:gs>
              </a:gsLst>
              <a:lin ang="2700000" scaled="1"/>
              <a:tileRect/>
            </a:gradFill>
            <a:prstDash val="solid"/>
            <a:round/>
            <a:headEnd type="none" w="med" len="med"/>
            <a:tailEnd type="none" w="med" len="med"/>
          </a:ln>
          <a:effectLst/>
          <a:scene3d>
            <a:camera prst="orthographicFront">
              <a:rot lat="19980106" lon="17134913" rev="3739631"/>
            </a:camera>
            <a:lightRig rig="threePt" dir="t"/>
          </a:scene3d>
          <a:sp3d extrusionH="76200">
            <a:bevelT h="6350" prst="coolSlant"/>
            <a:bevelB w="228600" h="158750" prst="coolSlant"/>
          </a:sp3d>
        </p:spPr>
        <p:txBody>
          <a:bodyPr/>
          <a:lstStyle/>
          <a:p>
            <a:pPr marL="342900" indent="-342900">
              <a:spcBef>
                <a:spcPct val="20000"/>
              </a:spcBef>
              <a:defRPr/>
            </a:pPr>
            <a:endParaRPr lang="en-US">
              <a:latin typeface="Arial" charset="0"/>
              <a:ea typeface="ヒラギノ角ゴ Pro W3" pitchFamily="1" charset="-128"/>
              <a:cs typeface="Times New Roman" pitchFamily="18" charset="0"/>
            </a:endParaRPr>
          </a:p>
        </p:txBody>
      </p:sp>
      <p:sp>
        <p:nvSpPr>
          <p:cNvPr id="4" name="Isosceles Triangle 3"/>
          <p:cNvSpPr/>
          <p:nvPr/>
        </p:nvSpPr>
        <p:spPr bwMode="auto">
          <a:xfrm rot="19192595">
            <a:off x="7028182" y="3667016"/>
            <a:ext cx="1191008" cy="1886166"/>
          </a:xfrm>
          <a:prstGeom prst="triangle">
            <a:avLst/>
          </a:prstGeom>
          <a:gradFill>
            <a:gsLst>
              <a:gs pos="20000">
                <a:srgbClr val="BBBB00"/>
              </a:gs>
              <a:gs pos="46000">
                <a:srgbClr val="CA0000"/>
              </a:gs>
            </a:gsLst>
            <a:lin ang="1200000" scaled="0"/>
          </a:gradFill>
          <a:ln w="57150" cap="rnd" cmpd="sng" algn="ctr">
            <a:gradFill>
              <a:gsLst>
                <a:gs pos="17000">
                  <a:srgbClr val="008000"/>
                </a:gs>
                <a:gs pos="84000">
                  <a:srgbClr val="CA0000"/>
                </a:gs>
                <a:gs pos="55000">
                  <a:srgbClr val="BBBB00"/>
                </a:gs>
              </a:gsLst>
              <a:lin ang="2700000" scaled="0"/>
            </a:gradFill>
            <a:prstDash val="solid"/>
            <a:round/>
            <a:headEnd type="none" w="med" len="med"/>
            <a:tailEnd type="none" w="med" len="med"/>
          </a:ln>
          <a:effectLst/>
          <a:scene3d>
            <a:camera prst="orthographicFront">
              <a:rot lat="19952249" lon="17083514" rev="3299998"/>
            </a:camera>
            <a:lightRig rig="threePt" dir="t"/>
          </a:scene3d>
          <a:sp3d extrusionH="76200">
            <a:bevelT h="6350" prst="coolSlant"/>
            <a:bevelB w="228600" h="158750" prst="coolSlant"/>
          </a:sp3d>
        </p:spPr>
        <p:txBody>
          <a:bodyPr/>
          <a:lstStyle/>
          <a:p>
            <a:pPr marL="342900" indent="-342900">
              <a:spcBef>
                <a:spcPct val="20000"/>
              </a:spcBef>
              <a:defRPr/>
            </a:pPr>
            <a:endParaRPr lang="en-US">
              <a:latin typeface="Arial" charset="0"/>
              <a:ea typeface="ヒラギノ角ゴ Pro W3" pitchFamily="1" charset="-128"/>
              <a:cs typeface="Times New Roman" pitchFamily="18" charset="0"/>
            </a:endParaRPr>
          </a:p>
        </p:txBody>
      </p:sp>
      <p:sp>
        <p:nvSpPr>
          <p:cNvPr id="52228" name="Title 5"/>
          <p:cNvSpPr>
            <a:spLocks noGrp="1"/>
          </p:cNvSpPr>
          <p:nvPr>
            <p:ph type="title"/>
          </p:nvPr>
        </p:nvSpPr>
        <p:spPr>
          <a:xfrm>
            <a:off x="228600" y="304800"/>
            <a:ext cx="7772400" cy="990600"/>
          </a:xfrm>
        </p:spPr>
        <p:txBody>
          <a:bodyPr/>
          <a:lstStyle/>
          <a:p>
            <a:r>
              <a:rPr lang="en-US" altLang="en-US" smtClean="0">
                <a:ea typeface="ヒラギノ角ゴ Pro W3" charset="-128"/>
              </a:rPr>
              <a:t>Intensive Instruction: Tier III</a:t>
            </a:r>
          </a:p>
        </p:txBody>
      </p:sp>
      <p:sp>
        <p:nvSpPr>
          <p:cNvPr id="52229" name="Slide Number Placeholder 21503"/>
          <p:cNvSpPr>
            <a:spLocks noGrp="1"/>
          </p:cNvSpPr>
          <p:nvPr>
            <p:ph type="sldNum" sz="quarter" idx="4294967295"/>
          </p:nvPr>
        </p:nvSpPr>
        <p:spPr bwMode="auto">
          <a:xfrm>
            <a:off x="7239000" y="64770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fld id="{C8676AD7-8976-4B25-A7E5-87883DDC7186}" type="slidenum">
              <a:rPr lang="en-US" altLang="en-US" sz="2000"/>
              <a:pPr algn="r" eaLnBrk="1" hangingPunct="1"/>
              <a:t>17</a:t>
            </a:fld>
            <a:endParaRPr lang="en-US" altLang="en-US" sz="2000"/>
          </a:p>
        </p:txBody>
      </p:sp>
      <p:sp>
        <p:nvSpPr>
          <p:cNvPr id="9" name="Rectangle 8"/>
          <p:cNvSpPr>
            <a:spLocks noChangeArrowheads="1"/>
          </p:cNvSpPr>
          <p:nvPr/>
        </p:nvSpPr>
        <p:spPr bwMode="auto">
          <a:xfrm>
            <a:off x="304800" y="1600200"/>
            <a:ext cx="8077200" cy="1143000"/>
          </a:xfrm>
          <a:prstGeom prst="rect">
            <a:avLst/>
          </a:prstGeom>
          <a:solidFill>
            <a:srgbClr val="FF990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en-US" b="1"/>
              <a:t>Who: </a:t>
            </a:r>
            <a:r>
              <a:rPr lang="en-US" altLang="en-US"/>
              <a:t>Students needing Intensive support in addition to Supplemental and Foundational Core instruction </a:t>
            </a:r>
            <a:br>
              <a:rPr lang="en-US" altLang="en-US"/>
            </a:br>
            <a:r>
              <a:rPr lang="en-US" altLang="en-US"/>
              <a:t>(approx. 5% of students)</a:t>
            </a:r>
            <a:endParaRPr lang="en-US" altLang="en-US" b="1"/>
          </a:p>
        </p:txBody>
      </p:sp>
      <p:sp>
        <p:nvSpPr>
          <p:cNvPr id="10" name="Rectangle 9"/>
          <p:cNvSpPr>
            <a:spLocks noChangeArrowheads="1"/>
          </p:cNvSpPr>
          <p:nvPr/>
        </p:nvSpPr>
        <p:spPr bwMode="auto">
          <a:xfrm>
            <a:off x="304800" y="3009900"/>
            <a:ext cx="8077200" cy="838200"/>
          </a:xfrm>
          <a:prstGeom prst="rect">
            <a:avLst/>
          </a:prstGeom>
          <a:solidFill>
            <a:srgbClr val="FF990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en-US" b="1"/>
              <a:t>What: </a:t>
            </a:r>
            <a:r>
              <a:rPr lang="en-US" altLang="en-US"/>
              <a:t>Evidence-based programs and practices demonstrated to improve performance</a:t>
            </a:r>
            <a:endParaRPr lang="en-US" altLang="en-US" b="1"/>
          </a:p>
        </p:txBody>
      </p:sp>
      <p:sp>
        <p:nvSpPr>
          <p:cNvPr id="11" name="Rectangle 10"/>
          <p:cNvSpPr>
            <a:spLocks noChangeArrowheads="1"/>
          </p:cNvSpPr>
          <p:nvPr/>
        </p:nvSpPr>
        <p:spPr bwMode="auto">
          <a:xfrm>
            <a:off x="304800" y="4038600"/>
            <a:ext cx="8077200" cy="990600"/>
          </a:xfrm>
          <a:prstGeom prst="rect">
            <a:avLst/>
          </a:prstGeom>
          <a:solidFill>
            <a:srgbClr val="FF990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en-US" b="1"/>
              <a:t>Effectiveness: </a:t>
            </a:r>
            <a:r>
              <a:rPr lang="en-US" altLang="en-US"/>
              <a:t>If there is progress toward performance in Foundational Core standards</a:t>
            </a:r>
            <a:endParaRPr lang="en-US" altLang="en-US" b="1"/>
          </a:p>
          <a:p>
            <a:r>
              <a:rPr lang="en-US" altLang="en-US"/>
              <a:t> </a:t>
            </a:r>
            <a:endParaRPr lang="en-US" altLang="en-US" b="1"/>
          </a:p>
        </p:txBody>
      </p:sp>
      <p:sp>
        <p:nvSpPr>
          <p:cNvPr id="52233" name="TextBox 8"/>
          <p:cNvSpPr txBox="1">
            <a:spLocks noChangeArrowheads="1"/>
          </p:cNvSpPr>
          <p:nvPr/>
        </p:nvSpPr>
        <p:spPr bwMode="auto">
          <a:xfrm>
            <a:off x="0" y="6477000"/>
            <a:ext cx="3733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1800"/>
              <a:t>Slide adapted from G. Batsche</a:t>
            </a:r>
          </a:p>
        </p:txBody>
      </p:sp>
    </p:spTree>
    <p:extLst>
      <p:ext uri="{BB962C8B-B14F-4D97-AF65-F5344CB8AC3E}">
        <p14:creationId xmlns:p14="http://schemas.microsoft.com/office/powerpoint/2010/main" val="28565571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par>
                          <p:cTn id="8" fill="hold" nodeType="afterGroup">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childTnLst>
                                </p:cTn>
                              </p:par>
                            </p:childTnLst>
                          </p:cTn>
                        </p:par>
                        <p:par>
                          <p:cTn id="12" fill="hold" nodeType="afterGroup">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Title 1"/>
          <p:cNvSpPr>
            <a:spLocks noGrp="1"/>
          </p:cNvSpPr>
          <p:nvPr>
            <p:ph type="title"/>
          </p:nvPr>
        </p:nvSpPr>
        <p:spPr/>
        <p:txBody>
          <a:bodyPr>
            <a:normAutofit fontScale="90000"/>
          </a:bodyPr>
          <a:lstStyle/>
          <a:p>
            <a:r>
              <a:rPr lang="en-US" altLang="en-US" smtClean="0"/>
              <a:t>Tier III – Intensive + Supplemental </a:t>
            </a:r>
            <a:br>
              <a:rPr lang="en-US" altLang="en-US" smtClean="0"/>
            </a:br>
            <a:r>
              <a:rPr lang="en-US" altLang="en-US" smtClean="0"/>
              <a:t>+ Foundational Core</a:t>
            </a:r>
          </a:p>
        </p:txBody>
      </p:sp>
      <p:sp>
        <p:nvSpPr>
          <p:cNvPr id="161794" name="Content Placeholder 13"/>
          <p:cNvSpPr>
            <a:spLocks noGrp="1"/>
          </p:cNvSpPr>
          <p:nvPr>
            <p:ph idx="1"/>
          </p:nvPr>
        </p:nvSpPr>
        <p:spPr>
          <a:xfrm>
            <a:off x="228600" y="1524000"/>
            <a:ext cx="8686800" cy="4572000"/>
          </a:xfrm>
        </p:spPr>
        <p:txBody>
          <a:bodyPr/>
          <a:lstStyle/>
          <a:p>
            <a:r>
              <a:rPr lang="en-US" altLang="en-US" sz="2800" dirty="0" smtClean="0"/>
              <a:t>Instruction is most intensive in the building</a:t>
            </a:r>
          </a:p>
          <a:p>
            <a:r>
              <a:rPr lang="en-US" altLang="en-US" sz="2800" dirty="0" smtClean="0"/>
              <a:t>Increase intensity and frequency </a:t>
            </a:r>
            <a:br>
              <a:rPr lang="en-US" altLang="en-US" sz="2800" dirty="0" smtClean="0"/>
            </a:br>
            <a:r>
              <a:rPr lang="en-US" altLang="en-US" sz="2800" dirty="0" smtClean="0"/>
              <a:t>(time, duration, or digging deeper in specific skill)</a:t>
            </a:r>
          </a:p>
          <a:p>
            <a:r>
              <a:rPr lang="en-US" altLang="en-US" sz="2800" dirty="0" smtClean="0"/>
              <a:t>Documentation is established for individual student</a:t>
            </a:r>
          </a:p>
          <a:p>
            <a:r>
              <a:rPr lang="en-US" altLang="en-US" sz="2800" dirty="0" smtClean="0"/>
              <a:t>Analysis of effectiveness of Tier III instruction for all students (toward Foundational Core standards)</a:t>
            </a:r>
          </a:p>
        </p:txBody>
      </p:sp>
    </p:spTree>
    <p:extLst>
      <p:ext uri="{BB962C8B-B14F-4D97-AF65-F5344CB8AC3E}">
        <p14:creationId xmlns:p14="http://schemas.microsoft.com/office/powerpoint/2010/main" val="2433051604"/>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Transitioning between tiers</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Are students making progress?</a:t>
            </a:r>
          </a:p>
          <a:p>
            <a:pPr lvl="1"/>
            <a:r>
              <a:rPr lang="en-US" dirty="0" smtClean="0">
                <a:sym typeface="Wingdings" pitchFamily="2" charset="2"/>
              </a:rPr>
              <a:t>Progress monitoring data</a:t>
            </a:r>
          </a:p>
          <a:p>
            <a:pPr lvl="2"/>
            <a:r>
              <a:rPr lang="en-US" dirty="0">
                <a:sym typeface="Wingdings" pitchFamily="2" charset="2"/>
              </a:rPr>
              <a:t>National norms (Benchmark standard) </a:t>
            </a:r>
          </a:p>
          <a:p>
            <a:pPr lvl="2"/>
            <a:r>
              <a:rPr lang="en-US" dirty="0">
                <a:sym typeface="Wingdings" pitchFamily="2" charset="2"/>
              </a:rPr>
              <a:t>Local norms </a:t>
            </a:r>
          </a:p>
          <a:p>
            <a:pPr lvl="2"/>
            <a:r>
              <a:rPr lang="en-US" dirty="0">
                <a:sym typeface="Wingdings" pitchFamily="2" charset="2"/>
              </a:rPr>
              <a:t>Gains expected per week (rate of improvement</a:t>
            </a:r>
            <a:r>
              <a:rPr lang="en-US" dirty="0" smtClean="0">
                <a:sym typeface="Wingdings" pitchFamily="2" charset="2"/>
              </a:rPr>
              <a:t>)</a:t>
            </a:r>
          </a:p>
          <a:p>
            <a:pPr marL="731520" lvl="2" indent="0">
              <a:buNone/>
            </a:pPr>
            <a:endParaRPr lang="en-US" dirty="0">
              <a:sym typeface="Wingdings" pitchFamily="2" charset="2"/>
            </a:endParaRPr>
          </a:p>
          <a:p>
            <a:pPr lvl="1"/>
            <a:r>
              <a:rPr lang="en-US" dirty="0" smtClean="0">
                <a:sym typeface="Wingdings" pitchFamily="2" charset="2"/>
              </a:rPr>
              <a:t>And other data!</a:t>
            </a:r>
          </a:p>
          <a:p>
            <a:pPr lvl="2"/>
            <a:r>
              <a:rPr lang="en-US" dirty="0" smtClean="0">
                <a:sym typeface="Wingdings" pitchFamily="2" charset="2"/>
              </a:rPr>
              <a:t>Progress toward Core Standards</a:t>
            </a:r>
          </a:p>
          <a:p>
            <a:pPr lvl="2"/>
            <a:r>
              <a:rPr lang="en-US" dirty="0">
                <a:sym typeface="Wingdings" pitchFamily="2" charset="2"/>
              </a:rPr>
              <a:t>S</a:t>
            </a:r>
            <a:r>
              <a:rPr lang="en-US" dirty="0" smtClean="0">
                <a:sym typeface="Wingdings" pitchFamily="2" charset="2"/>
              </a:rPr>
              <a:t>tudent grades/work samples</a:t>
            </a:r>
          </a:p>
          <a:p>
            <a:pPr lvl="2"/>
            <a:r>
              <a:rPr lang="en-US" dirty="0" smtClean="0">
                <a:sym typeface="Wingdings" pitchFamily="2" charset="2"/>
              </a:rPr>
              <a:t>Observational data/Daily behavior report cards</a:t>
            </a:r>
          </a:p>
          <a:p>
            <a:pPr lvl="2"/>
            <a:endParaRPr lang="en-US" dirty="0">
              <a:sym typeface="Wingdings" pitchFamily="2" charset="2"/>
            </a:endParaRPr>
          </a:p>
          <a:p>
            <a:pPr lvl="2"/>
            <a:endParaRPr lang="en-US" dirty="0">
              <a:sym typeface="Wingdings" pitchFamily="2" charset="2"/>
            </a:endParaRPr>
          </a:p>
          <a:p>
            <a:endParaRPr lang="en-US" dirty="0" smtClean="0"/>
          </a:p>
          <a:p>
            <a:endParaRPr lang="en-US" dirty="0"/>
          </a:p>
        </p:txBody>
      </p:sp>
    </p:spTree>
    <p:extLst>
      <p:ext uri="{BB962C8B-B14F-4D97-AF65-F5344CB8AC3E}">
        <p14:creationId xmlns:p14="http://schemas.microsoft.com/office/powerpoint/2010/main" val="22837134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a:xfrm>
            <a:off x="533400" y="228600"/>
            <a:ext cx="8077200" cy="1524000"/>
          </a:xfrm>
        </p:spPr>
        <p:txBody>
          <a:bodyPr/>
          <a:lstStyle/>
          <a:p>
            <a:r>
              <a:rPr lang="en-US" altLang="en-US" dirty="0" smtClean="0">
                <a:ea typeface="ヒラギノ角ゴ Pro W3" charset="-128"/>
              </a:rPr>
              <a:t>What is Tiered System of Support?</a:t>
            </a:r>
            <a:br>
              <a:rPr lang="en-US" altLang="en-US" dirty="0" smtClean="0">
                <a:ea typeface="ヒラギノ角ゴ Pro W3" charset="-128"/>
              </a:rPr>
            </a:br>
            <a:r>
              <a:rPr lang="en-US" altLang="en-US" dirty="0" smtClean="0">
                <a:ea typeface="ヒラギノ角ゴ Pro W3" charset="-128"/>
              </a:rPr>
              <a:t>Do you really mean </a:t>
            </a:r>
            <a:r>
              <a:rPr lang="en-US" altLang="en-US" dirty="0" err="1" smtClean="0">
                <a:ea typeface="ヒラギノ角ゴ Pro W3" charset="-128"/>
              </a:rPr>
              <a:t>RtI</a:t>
            </a:r>
            <a:r>
              <a:rPr lang="en-US" altLang="en-US" dirty="0" smtClean="0">
                <a:ea typeface="ヒラギノ角ゴ Pro W3" charset="-128"/>
              </a:rPr>
              <a:t>?</a:t>
            </a:r>
          </a:p>
        </p:txBody>
      </p:sp>
      <p:pic>
        <p:nvPicPr>
          <p:cNvPr id="48130" name="Picture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50174" t="13046" r="39217" b="63480"/>
          <a:stretch>
            <a:fillRect/>
          </a:stretch>
        </p:blipFill>
        <p:spPr>
          <a:xfrm>
            <a:off x="2209800" y="1905000"/>
            <a:ext cx="4648200" cy="4191000"/>
          </a:xfrm>
        </p:spPr>
      </p:pic>
      <p:sp>
        <p:nvSpPr>
          <p:cNvPr id="48131" name="Slide Number Placeholder 1"/>
          <p:cNvSpPr>
            <a:spLocks noGrp="1"/>
          </p:cNvSpPr>
          <p:nvPr>
            <p:ph type="sldNum" sz="quarter" idx="4294967295"/>
          </p:nvPr>
        </p:nvSpPr>
        <p:spPr bwMode="auto">
          <a:xfrm flipV="1">
            <a:off x="7162800" y="6934200"/>
            <a:ext cx="1905000" cy="76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endParaRPr lang="en-US" altLang="en-US" sz="2000" dirty="0"/>
          </a:p>
        </p:txBody>
      </p:sp>
    </p:spTree>
    <p:extLst>
      <p:ext uri="{BB962C8B-B14F-4D97-AF65-F5344CB8AC3E}">
        <p14:creationId xmlns:p14="http://schemas.microsoft.com/office/powerpoint/2010/main" val="42441345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0" y="0"/>
            <a:ext cx="9144000" cy="6858000"/>
          </a:xfrm>
          <a:prstGeom prst="rect">
            <a:avLst/>
          </a:prstGeom>
          <a:solidFill>
            <a:schemeClr val="accent1"/>
          </a:solidFill>
          <a:ln w="9525">
            <a:solidFill>
              <a:schemeClr val="tx1"/>
            </a:solidFill>
            <a:round/>
            <a:headEnd/>
            <a:tailEnd/>
          </a:ln>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pic>
        <p:nvPicPr>
          <p:cNvPr id="66562" name="Picture 2" descr="TIPS.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68263"/>
            <a:ext cx="8221663" cy="656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89847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ChangeArrowheads="1"/>
          </p:cNvSpPr>
          <p:nvPr/>
        </p:nvSpPr>
        <p:spPr bwMode="auto">
          <a:xfrm>
            <a:off x="0" y="0"/>
            <a:ext cx="9144000" cy="6858000"/>
          </a:xfrm>
          <a:prstGeom prst="rect">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graphicFrame>
        <p:nvGraphicFramePr>
          <p:cNvPr id="3" name="Diagram 2"/>
          <p:cNvGraphicFramePr/>
          <p:nvPr/>
        </p:nvGraphicFramePr>
        <p:xfrm>
          <a:off x="-304800" y="914400"/>
          <a:ext cx="9601200" cy="5638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9875" name="Title 1"/>
          <p:cNvSpPr>
            <a:spLocks noGrp="1"/>
          </p:cNvSpPr>
          <p:nvPr>
            <p:ph type="title"/>
          </p:nvPr>
        </p:nvSpPr>
        <p:spPr>
          <a:xfrm>
            <a:off x="76200" y="76200"/>
            <a:ext cx="8534400" cy="685800"/>
          </a:xfrm>
        </p:spPr>
        <p:txBody>
          <a:bodyPr>
            <a:normAutofit fontScale="90000"/>
          </a:bodyPr>
          <a:lstStyle/>
          <a:p>
            <a:r>
              <a:rPr lang="en-US" altLang="en-US" smtClean="0"/>
              <a:t>Develop Hypothesis</a:t>
            </a:r>
          </a:p>
        </p:txBody>
      </p:sp>
    </p:spTree>
    <p:extLst>
      <p:ext uri="{BB962C8B-B14F-4D97-AF65-F5344CB8AC3E}">
        <p14:creationId xmlns:p14="http://schemas.microsoft.com/office/powerpoint/2010/main" val="6773835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txBox="1">
            <a:spLocks/>
          </p:cNvSpPr>
          <p:nvPr/>
        </p:nvSpPr>
        <p:spPr bwMode="auto">
          <a:xfrm>
            <a:off x="152400" y="152400"/>
            <a:ext cx="8534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en-US" sz="3600" b="1">
                <a:solidFill>
                  <a:srgbClr val="63554C"/>
                </a:solidFill>
                <a:latin typeface="Arial Bold" charset="0"/>
              </a:rPr>
              <a:t>Comprehensive Assessment </a:t>
            </a:r>
            <a:br>
              <a:rPr lang="en-US" altLang="en-US" sz="3600" b="1">
                <a:solidFill>
                  <a:srgbClr val="63554C"/>
                </a:solidFill>
                <a:latin typeface="Arial Bold" charset="0"/>
              </a:rPr>
            </a:br>
            <a:r>
              <a:rPr lang="en-US" altLang="en-US" sz="3600" b="1">
                <a:solidFill>
                  <a:srgbClr val="63554C"/>
                </a:solidFill>
                <a:latin typeface="Arial Bold" charset="0"/>
              </a:rPr>
              <a:t>System</a:t>
            </a:r>
          </a:p>
        </p:txBody>
      </p:sp>
      <p:sp>
        <p:nvSpPr>
          <p:cNvPr id="29698" name="Rounded Rectangle 2"/>
          <p:cNvSpPr>
            <a:spLocks noChangeArrowheads="1"/>
          </p:cNvSpPr>
          <p:nvPr/>
        </p:nvSpPr>
        <p:spPr bwMode="auto">
          <a:xfrm>
            <a:off x="2362200" y="1600200"/>
            <a:ext cx="4343400" cy="1371600"/>
          </a:xfrm>
          <a:prstGeom prst="roundRect">
            <a:avLst>
              <a:gd name="adj" fmla="val 16667"/>
            </a:avLst>
          </a:prstGeom>
          <a:solidFill>
            <a:srgbClr val="463D3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a:solidFill>
                  <a:schemeClr val="accent1"/>
                </a:solidFill>
              </a:rPr>
              <a:t>Comprehensive Assessment System</a:t>
            </a:r>
          </a:p>
        </p:txBody>
      </p:sp>
      <p:sp>
        <p:nvSpPr>
          <p:cNvPr id="29699" name="Rounded Rectangle 5"/>
          <p:cNvSpPr>
            <a:spLocks noChangeArrowheads="1"/>
          </p:cNvSpPr>
          <p:nvPr/>
        </p:nvSpPr>
        <p:spPr bwMode="auto">
          <a:xfrm>
            <a:off x="1066800" y="4495800"/>
            <a:ext cx="3048000" cy="1371600"/>
          </a:xfrm>
          <a:prstGeom prst="roundRect">
            <a:avLst>
              <a:gd name="adj" fmla="val 16667"/>
            </a:avLst>
          </a:pr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a:solidFill>
                  <a:srgbClr val="FFFFFF"/>
                </a:solidFill>
              </a:rPr>
              <a:t>Formative Assessments</a:t>
            </a:r>
          </a:p>
        </p:txBody>
      </p:sp>
      <p:sp>
        <p:nvSpPr>
          <p:cNvPr id="29700" name="Rounded Rectangle 6"/>
          <p:cNvSpPr>
            <a:spLocks noChangeArrowheads="1"/>
          </p:cNvSpPr>
          <p:nvPr/>
        </p:nvSpPr>
        <p:spPr bwMode="auto">
          <a:xfrm>
            <a:off x="4648200" y="4495800"/>
            <a:ext cx="3048000" cy="1371600"/>
          </a:xfrm>
          <a:prstGeom prst="roundRect">
            <a:avLst>
              <a:gd name="adj" fmla="val 16667"/>
            </a:avLst>
          </a:pr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a:solidFill>
                  <a:srgbClr val="FFFFFF"/>
                </a:solidFill>
              </a:rPr>
              <a:t>Summative Assessments</a:t>
            </a:r>
          </a:p>
        </p:txBody>
      </p:sp>
      <p:cxnSp>
        <p:nvCxnSpPr>
          <p:cNvPr id="29701" name="Straight Connector 7"/>
          <p:cNvCxnSpPr>
            <a:cxnSpLocks noChangeShapeType="1"/>
            <a:stCxn id="29699" idx="0"/>
            <a:endCxn id="29698" idx="2"/>
          </p:cNvCxnSpPr>
          <p:nvPr/>
        </p:nvCxnSpPr>
        <p:spPr bwMode="auto">
          <a:xfrm flipV="1">
            <a:off x="2590800" y="2971800"/>
            <a:ext cx="1943100" cy="152400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cxnSp>
      <p:cxnSp>
        <p:nvCxnSpPr>
          <p:cNvPr id="29702" name="Straight Connector 9"/>
          <p:cNvCxnSpPr>
            <a:cxnSpLocks noChangeShapeType="1"/>
            <a:stCxn id="29698" idx="2"/>
            <a:endCxn id="29700" idx="0"/>
          </p:cNvCxnSpPr>
          <p:nvPr/>
        </p:nvCxnSpPr>
        <p:spPr bwMode="auto">
          <a:xfrm>
            <a:off x="4533900" y="2971800"/>
            <a:ext cx="1638300" cy="152400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4614880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533400" y="533400"/>
            <a:ext cx="8077200" cy="990600"/>
          </a:xfrm>
        </p:spPr>
        <p:txBody>
          <a:bodyPr/>
          <a:lstStyle/>
          <a:p>
            <a:r>
              <a:rPr lang="en-US" altLang="en-US" smtClean="0"/>
              <a:t>Formative Assessment</a:t>
            </a:r>
          </a:p>
        </p:txBody>
      </p:sp>
      <p:sp>
        <p:nvSpPr>
          <p:cNvPr id="14339" name="Content Placeholder 2"/>
          <p:cNvSpPr>
            <a:spLocks noGrp="1"/>
          </p:cNvSpPr>
          <p:nvPr>
            <p:ph idx="1"/>
          </p:nvPr>
        </p:nvSpPr>
        <p:spPr/>
        <p:txBody>
          <a:bodyPr/>
          <a:lstStyle/>
          <a:p>
            <a:pPr>
              <a:defRPr/>
            </a:pPr>
            <a:r>
              <a:rPr lang="en-US" sz="2800" dirty="0" smtClean="0"/>
              <a:t>Assessment  </a:t>
            </a:r>
            <a:r>
              <a:rPr lang="en-US" sz="2800" b="1" dirty="0" smtClean="0"/>
              <a:t>FOR </a:t>
            </a:r>
            <a:r>
              <a:rPr lang="en-US" sz="2800" dirty="0"/>
              <a:t>l</a:t>
            </a:r>
            <a:r>
              <a:rPr lang="en-US" sz="2800" dirty="0" smtClean="0"/>
              <a:t>earning</a:t>
            </a:r>
          </a:p>
          <a:p>
            <a:pPr>
              <a:defRPr/>
            </a:pPr>
            <a:r>
              <a:rPr lang="en-US" sz="2800" dirty="0" smtClean="0"/>
              <a:t>Classroom/curriculum </a:t>
            </a:r>
            <a:r>
              <a:rPr lang="en-US" sz="2800" dirty="0"/>
              <a:t>measures of student progress; monitors progress made toward achieving learning outcomes; informs instructional decision making. </a:t>
            </a:r>
            <a:r>
              <a:rPr lang="en-US" sz="2800" dirty="0" smtClean="0"/>
              <a:t>-</a:t>
            </a:r>
            <a:r>
              <a:rPr lang="en-US" sz="2800" i="1" dirty="0" err="1" smtClean="0"/>
              <a:t>RtI</a:t>
            </a:r>
            <a:r>
              <a:rPr lang="en-US" sz="2800" i="1" dirty="0" smtClean="0"/>
              <a:t> Action Network</a:t>
            </a:r>
            <a:endParaRPr lang="en-US" sz="2000" dirty="0"/>
          </a:p>
          <a:p>
            <a:pPr marL="0" indent="0" algn="ctr">
              <a:buFontTx/>
              <a:buNone/>
              <a:defRPr/>
            </a:pPr>
            <a:r>
              <a:rPr lang="en-US" sz="2800" b="1" i="1" dirty="0" smtClean="0"/>
              <a:t>Can be formal or informal</a:t>
            </a:r>
            <a:endParaRPr lang="en-US" sz="3600" b="1" i="1" dirty="0" smtClean="0"/>
          </a:p>
        </p:txBody>
      </p:sp>
    </p:spTree>
    <p:extLst>
      <p:ext uri="{BB962C8B-B14F-4D97-AF65-F5344CB8AC3E}">
        <p14:creationId xmlns:p14="http://schemas.microsoft.com/office/powerpoint/2010/main" val="35053612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533400" y="533400"/>
            <a:ext cx="8077200" cy="990600"/>
          </a:xfrm>
        </p:spPr>
        <p:txBody>
          <a:bodyPr/>
          <a:lstStyle/>
          <a:p>
            <a:r>
              <a:rPr lang="en-US" altLang="en-US" smtClean="0"/>
              <a:t>Summative Assessment</a:t>
            </a:r>
          </a:p>
        </p:txBody>
      </p:sp>
      <p:sp>
        <p:nvSpPr>
          <p:cNvPr id="31746" name="Content Placeholder 2"/>
          <p:cNvSpPr>
            <a:spLocks noGrp="1"/>
          </p:cNvSpPr>
          <p:nvPr>
            <p:ph idx="1"/>
          </p:nvPr>
        </p:nvSpPr>
        <p:spPr/>
        <p:txBody>
          <a:bodyPr/>
          <a:lstStyle/>
          <a:p>
            <a:r>
              <a:rPr lang="en-US" altLang="en-US" sz="2800" smtClean="0"/>
              <a:t>Assessment </a:t>
            </a:r>
            <a:r>
              <a:rPr lang="en-US" altLang="en-US" sz="2800" b="1" smtClean="0"/>
              <a:t>OF </a:t>
            </a:r>
            <a:r>
              <a:rPr lang="en-US" altLang="en-US" sz="2800" smtClean="0"/>
              <a:t>learning</a:t>
            </a:r>
          </a:p>
          <a:p>
            <a:r>
              <a:rPr lang="en-US" altLang="en-US" sz="2800" smtClean="0"/>
              <a:t>Comprehensive in nature, provides accountability, and is used to check the level of learning at the end of a unit of study- </a:t>
            </a:r>
            <a:r>
              <a:rPr lang="en-US" altLang="en-US" sz="2800" i="1" smtClean="0"/>
              <a:t>RtI Action Network</a:t>
            </a:r>
          </a:p>
          <a:p>
            <a:pPr marL="457200" lvl="1" indent="0">
              <a:buFontTx/>
              <a:buNone/>
            </a:pPr>
            <a:r>
              <a:rPr lang="en-US" altLang="en-US" sz="2400" i="1" smtClean="0"/>
              <a:t>The autopsy but also a way to triangulate data</a:t>
            </a:r>
            <a:endParaRPr lang="en-US" altLang="en-US" sz="2400" smtClean="0"/>
          </a:p>
        </p:txBody>
      </p:sp>
    </p:spTree>
    <p:extLst>
      <p:ext uri="{BB962C8B-B14F-4D97-AF65-F5344CB8AC3E}">
        <p14:creationId xmlns:p14="http://schemas.microsoft.com/office/powerpoint/2010/main" val="15888936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2"/>
          <p:cNvSpPr>
            <a:spLocks noGrp="1"/>
          </p:cNvSpPr>
          <p:nvPr>
            <p:ph type="title"/>
          </p:nvPr>
        </p:nvSpPr>
        <p:spPr/>
        <p:txBody>
          <a:bodyPr>
            <a:normAutofit fontScale="90000"/>
          </a:bodyPr>
          <a:lstStyle/>
          <a:p>
            <a:r>
              <a:rPr lang="en-US" altLang="en-US" smtClean="0"/>
              <a:t>Summative Assessment: </a:t>
            </a:r>
            <a:br>
              <a:rPr lang="en-US" altLang="en-US" smtClean="0"/>
            </a:br>
            <a:r>
              <a:rPr lang="en-US" altLang="en-US" smtClean="0"/>
              <a:t>Outcomes Assessment</a:t>
            </a:r>
          </a:p>
        </p:txBody>
      </p:sp>
      <p:sp>
        <p:nvSpPr>
          <p:cNvPr id="34818" name="Content Placeholder 2"/>
          <p:cNvSpPr>
            <a:spLocks noGrp="1"/>
          </p:cNvSpPr>
          <p:nvPr>
            <p:ph idx="1"/>
          </p:nvPr>
        </p:nvSpPr>
        <p:spPr/>
        <p:txBody>
          <a:bodyPr/>
          <a:lstStyle/>
          <a:p>
            <a:r>
              <a:rPr lang="en-US" altLang="en-US" sz="2800" dirty="0" smtClean="0"/>
              <a:t>Examples: EOG, EOC </a:t>
            </a:r>
          </a:p>
          <a:p>
            <a:r>
              <a:rPr lang="en-US" altLang="en-US" sz="2800" dirty="0" smtClean="0"/>
              <a:t>Assessments that measure level of achievement of content area curriculum, standards, and instruction</a:t>
            </a:r>
          </a:p>
          <a:p>
            <a:r>
              <a:rPr lang="en-US" altLang="en-US" sz="2800" dirty="0" smtClean="0"/>
              <a:t>Used to triangulate data within a multi-tiered system of support</a:t>
            </a:r>
          </a:p>
          <a:p>
            <a:r>
              <a:rPr lang="en-US" altLang="en-US" sz="2800" dirty="0" smtClean="0"/>
              <a:t>Used to determine student achievement and </a:t>
            </a:r>
            <a:r>
              <a:rPr lang="en-US" altLang="en-US" sz="2800" b="1" dirty="0" smtClean="0"/>
              <a:t>instructional effectiveness </a:t>
            </a:r>
            <a:r>
              <a:rPr lang="en-US" altLang="en-US" sz="2800" dirty="0" smtClean="0"/>
              <a:t>of Foundational Core for </a:t>
            </a:r>
            <a:r>
              <a:rPr lang="en-US" altLang="en-US" sz="2800" i="1" dirty="0" smtClean="0"/>
              <a:t>all student groups</a:t>
            </a:r>
            <a:endParaRPr lang="en-US" altLang="en-US" sz="2800" b="1" dirty="0" smtClean="0"/>
          </a:p>
          <a:p>
            <a:pPr lvl="1"/>
            <a:r>
              <a:rPr lang="en-US" altLang="en-US" sz="2400" i="1" dirty="0" err="1" smtClean="0"/>
              <a:t>Kellough</a:t>
            </a:r>
            <a:r>
              <a:rPr lang="en-US" altLang="en-US" sz="2400" i="1" dirty="0" smtClean="0"/>
              <a:t> and </a:t>
            </a:r>
            <a:r>
              <a:rPr lang="en-US" altLang="en-US" sz="2400" i="1" dirty="0" err="1" smtClean="0"/>
              <a:t>Kellough</a:t>
            </a:r>
            <a:r>
              <a:rPr lang="en-US" altLang="en-US" sz="2400" i="1" dirty="0" smtClean="0"/>
              <a:t> (1999); McMillan (2000)</a:t>
            </a:r>
            <a:endParaRPr lang="en-US" altLang="en-US" sz="2400" i="1" dirty="0"/>
          </a:p>
          <a:p>
            <a:pPr marL="457200" lvl="1" indent="0">
              <a:buNone/>
            </a:pPr>
            <a:endParaRPr lang="en-US" altLang="en-US" sz="2400" i="1" dirty="0" smtClean="0"/>
          </a:p>
          <a:p>
            <a:pPr marL="457200" lvl="1" indent="0">
              <a:buNone/>
            </a:pPr>
            <a:endParaRPr lang="en-US" altLang="en-US" sz="2400" i="1" dirty="0" smtClean="0"/>
          </a:p>
        </p:txBody>
      </p:sp>
      <p:grpSp>
        <p:nvGrpSpPr>
          <p:cNvPr id="34819" name="Group 7"/>
          <p:cNvGrpSpPr>
            <a:grpSpLocks/>
          </p:cNvGrpSpPr>
          <p:nvPr/>
        </p:nvGrpSpPr>
        <p:grpSpPr bwMode="auto">
          <a:xfrm rot="1306239">
            <a:off x="6923088" y="368300"/>
            <a:ext cx="2209800" cy="1185863"/>
            <a:chOff x="3659625" y="2085668"/>
            <a:chExt cx="3131441" cy="1643732"/>
          </a:xfrm>
        </p:grpSpPr>
        <p:sp>
          <p:nvSpPr>
            <p:cNvPr id="9" name="Rounded Rectangle 8"/>
            <p:cNvSpPr/>
            <p:nvPr/>
          </p:nvSpPr>
          <p:spPr>
            <a:xfrm>
              <a:off x="3659625" y="2085668"/>
              <a:ext cx="3131441" cy="1643732"/>
            </a:xfrm>
            <a:prstGeom prst="roundRect">
              <a:avLst>
                <a:gd name="adj" fmla="val 10000"/>
              </a:avLst>
            </a:prstGeom>
            <a:solidFill>
              <a:srgbClr val="9FC400">
                <a:alpha val="90000"/>
              </a:srgbClr>
            </a:solidFill>
            <a:ln>
              <a:noFill/>
            </a:ln>
          </p:spPr>
          <p:style>
            <a:lnRef idx="2">
              <a:schemeClr val="dk1">
                <a:hueOff val="0"/>
                <a:satOff val="0"/>
                <a:lumOff val="0"/>
                <a:alphaOff val="0"/>
              </a:schemeClr>
            </a:lnRef>
            <a:fillRef idx="1">
              <a:scrgbClr r="0" g="0" b="0"/>
            </a:fillRef>
            <a:effectRef idx="0">
              <a:schemeClr val="dk1">
                <a:alpha val="90000"/>
                <a:tint val="40000"/>
                <a:hueOff val="0"/>
                <a:satOff val="0"/>
                <a:lumOff val="0"/>
                <a:alphaOff val="0"/>
              </a:schemeClr>
            </a:effectRef>
            <a:fontRef idx="minor">
              <a:schemeClr val="dk1">
                <a:hueOff val="0"/>
                <a:satOff val="0"/>
                <a:lumOff val="0"/>
                <a:alphaOff val="0"/>
              </a:schemeClr>
            </a:fontRef>
          </p:style>
        </p:sp>
        <p:sp>
          <p:nvSpPr>
            <p:cNvPr id="10" name="Rounded Rectangle 4"/>
            <p:cNvSpPr/>
            <p:nvPr/>
          </p:nvSpPr>
          <p:spPr>
            <a:xfrm>
              <a:off x="3704433" y="2134027"/>
              <a:ext cx="2847992" cy="1546912"/>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lIns="78105" tIns="52070" rIns="78105" bIns="52070" spcCol="1270" anchor="ctr"/>
            <a:lstStyle/>
            <a:p>
              <a:pPr algn="ctr" defTabSz="1822450">
                <a:lnSpc>
                  <a:spcPct val="90000"/>
                </a:lnSpc>
                <a:spcAft>
                  <a:spcPct val="35000"/>
                </a:spcAft>
                <a:defRPr/>
              </a:pPr>
              <a:r>
                <a:rPr lang="en-US" sz="2000" b="1" dirty="0"/>
                <a:t>Outcomes Assessment</a:t>
              </a:r>
            </a:p>
          </p:txBody>
        </p:sp>
      </p:grpSp>
    </p:spTree>
    <p:extLst>
      <p:ext uri="{BB962C8B-B14F-4D97-AF65-F5344CB8AC3E}">
        <p14:creationId xmlns:p14="http://schemas.microsoft.com/office/powerpoint/2010/main" val="39596695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0" y="0"/>
            <a:ext cx="9144000" cy="6858000"/>
          </a:xfrm>
          <a:prstGeom prst="rect">
            <a:avLst/>
          </a:prstGeom>
          <a:solidFill>
            <a:schemeClr val="accent1"/>
          </a:solidFill>
          <a:ln w="9525">
            <a:solidFill>
              <a:schemeClr val="tx1"/>
            </a:solidFill>
            <a:round/>
            <a:headEnd/>
            <a:tailEnd/>
          </a:ln>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sp>
        <p:nvSpPr>
          <p:cNvPr id="37890" name="Title 1"/>
          <p:cNvSpPr>
            <a:spLocks noGrp="1"/>
          </p:cNvSpPr>
          <p:nvPr>
            <p:ph type="title"/>
          </p:nvPr>
        </p:nvSpPr>
        <p:spPr/>
        <p:txBody>
          <a:bodyPr/>
          <a:lstStyle/>
          <a:p>
            <a:r>
              <a:rPr lang="en-US" altLang="en-US" smtClean="0"/>
              <a:t>Formative Assessment</a:t>
            </a:r>
          </a:p>
        </p:txBody>
      </p:sp>
      <p:graphicFrame>
        <p:nvGraphicFramePr>
          <p:cNvPr id="10" name="Content Placeholder 9"/>
          <p:cNvGraphicFramePr>
            <a:graphicFrameLocks noGrp="1"/>
          </p:cNvGraphicFramePr>
          <p:nvPr>
            <p:ph idx="1"/>
          </p:nvPr>
        </p:nvGraphicFramePr>
        <p:xfrm>
          <a:off x="-914400" y="1473200"/>
          <a:ext cx="8983133" cy="538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9460" name="Straight Arrow Connector 3"/>
          <p:cNvCxnSpPr>
            <a:cxnSpLocks noChangeShapeType="1"/>
          </p:cNvCxnSpPr>
          <p:nvPr/>
        </p:nvCxnSpPr>
        <p:spPr bwMode="auto">
          <a:xfrm>
            <a:off x="4191000" y="3200400"/>
            <a:ext cx="1185863" cy="0"/>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1" name="TextBox 10"/>
          <p:cNvSpPr txBox="1">
            <a:spLocks noChangeArrowheads="1"/>
          </p:cNvSpPr>
          <p:nvPr/>
        </p:nvSpPr>
        <p:spPr bwMode="auto">
          <a:xfrm>
            <a:off x="5562600" y="2971800"/>
            <a:ext cx="1927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ja-JP" altLang="en-US" b="1">
                <a:solidFill>
                  <a:srgbClr val="463D35"/>
                </a:solidFill>
              </a:rPr>
              <a:t>“</a:t>
            </a:r>
            <a:r>
              <a:rPr lang="en-US" altLang="ja-JP" b="1">
                <a:solidFill>
                  <a:srgbClr val="463D35"/>
                </a:solidFill>
              </a:rPr>
              <a:t>First Alert</a:t>
            </a:r>
            <a:r>
              <a:rPr lang="ja-JP" altLang="en-US" b="1">
                <a:solidFill>
                  <a:srgbClr val="463D35"/>
                </a:solidFill>
              </a:rPr>
              <a:t>”</a:t>
            </a:r>
            <a:endParaRPr lang="en-US" altLang="en-US" b="1">
              <a:solidFill>
                <a:srgbClr val="463D35"/>
              </a:solidFill>
            </a:endParaRPr>
          </a:p>
        </p:txBody>
      </p:sp>
      <p:cxnSp>
        <p:nvCxnSpPr>
          <p:cNvPr id="19462" name="Straight Arrow Connector 15"/>
          <p:cNvCxnSpPr>
            <a:cxnSpLocks noChangeShapeType="1"/>
          </p:cNvCxnSpPr>
          <p:nvPr/>
        </p:nvCxnSpPr>
        <p:spPr bwMode="auto">
          <a:xfrm>
            <a:off x="4953000" y="4648200"/>
            <a:ext cx="960438" cy="0"/>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9463" name="TextBox 16"/>
          <p:cNvSpPr txBox="1">
            <a:spLocks noChangeArrowheads="1"/>
          </p:cNvSpPr>
          <p:nvPr/>
        </p:nvSpPr>
        <p:spPr bwMode="auto">
          <a:xfrm>
            <a:off x="6248400" y="4419600"/>
            <a:ext cx="18018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ja-JP" altLang="en-US" b="1">
                <a:solidFill>
                  <a:srgbClr val="463D35"/>
                </a:solidFill>
              </a:rPr>
              <a:t>“</a:t>
            </a:r>
            <a:r>
              <a:rPr lang="en-US" altLang="ja-JP" b="1">
                <a:solidFill>
                  <a:srgbClr val="463D35"/>
                </a:solidFill>
              </a:rPr>
              <a:t>Dip Stick</a:t>
            </a:r>
            <a:r>
              <a:rPr lang="ja-JP" altLang="en-US" b="1">
                <a:solidFill>
                  <a:srgbClr val="463D35"/>
                </a:solidFill>
              </a:rPr>
              <a:t>”</a:t>
            </a:r>
            <a:endParaRPr lang="en-US" altLang="en-US" b="1">
              <a:solidFill>
                <a:srgbClr val="463D35"/>
              </a:solidFill>
            </a:endParaRPr>
          </a:p>
        </p:txBody>
      </p:sp>
      <p:cxnSp>
        <p:nvCxnSpPr>
          <p:cNvPr id="19464" name="Straight Arrow Connector 17"/>
          <p:cNvCxnSpPr>
            <a:cxnSpLocks noChangeShapeType="1"/>
          </p:cNvCxnSpPr>
          <p:nvPr/>
        </p:nvCxnSpPr>
        <p:spPr bwMode="auto">
          <a:xfrm>
            <a:off x="5410200" y="6019800"/>
            <a:ext cx="990600" cy="0"/>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9465" name="TextBox 18"/>
          <p:cNvSpPr txBox="1">
            <a:spLocks noChangeArrowheads="1"/>
          </p:cNvSpPr>
          <p:nvPr/>
        </p:nvSpPr>
        <p:spPr bwMode="auto">
          <a:xfrm>
            <a:off x="6553200" y="5791200"/>
            <a:ext cx="24876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ja-JP" altLang="en-US" b="1">
                <a:solidFill>
                  <a:srgbClr val="463D35"/>
                </a:solidFill>
              </a:rPr>
              <a:t>“</a:t>
            </a:r>
            <a:r>
              <a:rPr lang="en-US" altLang="ja-JP" b="1">
                <a:solidFill>
                  <a:srgbClr val="463D35"/>
                </a:solidFill>
              </a:rPr>
              <a:t>In-depth View</a:t>
            </a:r>
            <a:r>
              <a:rPr lang="ja-JP" altLang="en-US" b="1">
                <a:solidFill>
                  <a:srgbClr val="463D35"/>
                </a:solidFill>
              </a:rPr>
              <a:t>”</a:t>
            </a:r>
            <a:endParaRPr lang="en-US" altLang="en-US" b="1">
              <a:solidFill>
                <a:srgbClr val="463D35"/>
              </a:solidFill>
            </a:endParaRPr>
          </a:p>
        </p:txBody>
      </p:sp>
    </p:spTree>
    <p:extLst>
      <p:ext uri="{BB962C8B-B14F-4D97-AF65-F5344CB8AC3E}">
        <p14:creationId xmlns:p14="http://schemas.microsoft.com/office/powerpoint/2010/main" val="23169128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ppt_x"/>
                                          </p:val>
                                        </p:tav>
                                        <p:tav tm="100000">
                                          <p:val>
                                            <p:strVal val="#ppt_x"/>
                                          </p:val>
                                        </p:tav>
                                      </p:tavLst>
                                    </p:anim>
                                    <p:anim calcmode="lin" valueType="num">
                                      <p:cBhvr additive="base">
                                        <p:cTn id="8"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62"/>
                                        </p:tgtEl>
                                        <p:attrNameLst>
                                          <p:attrName>style.visibility</p:attrName>
                                        </p:attrNameLst>
                                      </p:cBhvr>
                                      <p:to>
                                        <p:strVal val="visible"/>
                                      </p:to>
                                    </p:set>
                                    <p:anim calcmode="lin" valueType="num">
                                      <p:cBhvr additive="base">
                                        <p:cTn id="19" dur="500" fill="hold"/>
                                        <p:tgtEl>
                                          <p:spTgt spid="19462"/>
                                        </p:tgtEl>
                                        <p:attrNameLst>
                                          <p:attrName>ppt_x</p:attrName>
                                        </p:attrNameLst>
                                      </p:cBhvr>
                                      <p:tavLst>
                                        <p:tav tm="0">
                                          <p:val>
                                            <p:strVal val="#ppt_x"/>
                                          </p:val>
                                        </p:tav>
                                        <p:tav tm="100000">
                                          <p:val>
                                            <p:strVal val="#ppt_x"/>
                                          </p:val>
                                        </p:tav>
                                      </p:tavLst>
                                    </p:anim>
                                    <p:anim calcmode="lin" valueType="num">
                                      <p:cBhvr additive="base">
                                        <p:cTn id="20"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63"/>
                                        </p:tgtEl>
                                        <p:attrNameLst>
                                          <p:attrName>style.visibility</p:attrName>
                                        </p:attrNameLst>
                                      </p:cBhvr>
                                      <p:to>
                                        <p:strVal val="visible"/>
                                      </p:to>
                                    </p:set>
                                    <p:anim calcmode="lin" valueType="num">
                                      <p:cBhvr additive="base">
                                        <p:cTn id="25" dur="500" fill="hold"/>
                                        <p:tgtEl>
                                          <p:spTgt spid="19463"/>
                                        </p:tgtEl>
                                        <p:attrNameLst>
                                          <p:attrName>ppt_x</p:attrName>
                                        </p:attrNameLst>
                                      </p:cBhvr>
                                      <p:tavLst>
                                        <p:tav tm="0">
                                          <p:val>
                                            <p:strVal val="#ppt_x"/>
                                          </p:val>
                                        </p:tav>
                                        <p:tav tm="100000">
                                          <p:val>
                                            <p:strVal val="#ppt_x"/>
                                          </p:val>
                                        </p:tav>
                                      </p:tavLst>
                                    </p:anim>
                                    <p:anim calcmode="lin" valueType="num">
                                      <p:cBhvr additive="base">
                                        <p:cTn id="26"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9464"/>
                                        </p:tgtEl>
                                        <p:attrNameLst>
                                          <p:attrName>style.visibility</p:attrName>
                                        </p:attrNameLst>
                                      </p:cBhvr>
                                      <p:to>
                                        <p:strVal val="visible"/>
                                      </p:to>
                                    </p:set>
                                    <p:anim calcmode="lin" valueType="num">
                                      <p:cBhvr additive="base">
                                        <p:cTn id="31" dur="500" fill="hold"/>
                                        <p:tgtEl>
                                          <p:spTgt spid="19464"/>
                                        </p:tgtEl>
                                        <p:attrNameLst>
                                          <p:attrName>ppt_x</p:attrName>
                                        </p:attrNameLst>
                                      </p:cBhvr>
                                      <p:tavLst>
                                        <p:tav tm="0">
                                          <p:val>
                                            <p:strVal val="#ppt_x"/>
                                          </p:val>
                                        </p:tav>
                                        <p:tav tm="100000">
                                          <p:val>
                                            <p:strVal val="#ppt_x"/>
                                          </p:val>
                                        </p:tav>
                                      </p:tavLst>
                                    </p:anim>
                                    <p:anim calcmode="lin" valueType="num">
                                      <p:cBhvr additive="base">
                                        <p:cTn id="32" dur="500" fill="hold"/>
                                        <p:tgtEl>
                                          <p:spTgt spid="1946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465"/>
                                        </p:tgtEl>
                                        <p:attrNameLst>
                                          <p:attrName>style.visibility</p:attrName>
                                        </p:attrNameLst>
                                      </p:cBhvr>
                                      <p:to>
                                        <p:strVal val="visible"/>
                                      </p:to>
                                    </p:set>
                                    <p:anim calcmode="lin" valueType="num">
                                      <p:cBhvr additive="base">
                                        <p:cTn id="37" dur="500" fill="hold"/>
                                        <p:tgtEl>
                                          <p:spTgt spid="19465"/>
                                        </p:tgtEl>
                                        <p:attrNameLst>
                                          <p:attrName>ppt_x</p:attrName>
                                        </p:attrNameLst>
                                      </p:cBhvr>
                                      <p:tavLst>
                                        <p:tav tm="0">
                                          <p:val>
                                            <p:strVal val="#ppt_x"/>
                                          </p:val>
                                        </p:tav>
                                        <p:tav tm="100000">
                                          <p:val>
                                            <p:strVal val="#ppt_x"/>
                                          </p:val>
                                        </p:tav>
                                      </p:tavLst>
                                    </p:anim>
                                    <p:anim calcmode="lin" valueType="num">
                                      <p:cBhvr additive="base">
                                        <p:cTn id="38" dur="500" fill="hold"/>
                                        <p:tgtEl>
                                          <p:spTgt spid="194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463" grpId="0"/>
      <p:bldP spid="1946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Content Placeholder 2"/>
          <p:cNvSpPr>
            <a:spLocks noGrp="1"/>
          </p:cNvSpPr>
          <p:nvPr>
            <p:ph idx="1"/>
          </p:nvPr>
        </p:nvSpPr>
        <p:spPr>
          <a:xfrm>
            <a:off x="533400" y="1524000"/>
            <a:ext cx="8077200" cy="4648200"/>
          </a:xfrm>
        </p:spPr>
        <p:txBody>
          <a:bodyPr/>
          <a:lstStyle/>
          <a:p>
            <a:pPr marL="0" indent="0">
              <a:buFontTx/>
              <a:buNone/>
            </a:pPr>
            <a:r>
              <a:rPr lang="en-US" altLang="en-US" sz="2800" smtClean="0"/>
              <a:t>A quick check of all students</a:t>
            </a:r>
            <a:r>
              <a:rPr lang="ja-JP" altLang="en-US" sz="2800" smtClean="0"/>
              <a:t>’</a:t>
            </a:r>
            <a:r>
              <a:rPr lang="en-US" altLang="ja-JP" sz="2800" smtClean="0"/>
              <a:t> current levels of performance in a content or skill area. This is administered at least three times per year. </a:t>
            </a:r>
          </a:p>
          <a:p>
            <a:pPr marL="0" indent="0">
              <a:buFontTx/>
              <a:buNone/>
            </a:pPr>
            <a:r>
              <a:rPr lang="en-US" altLang="ja-JP" sz="2800" b="1" smtClean="0"/>
              <a:t>Purpose(s):</a:t>
            </a:r>
          </a:p>
          <a:p>
            <a:pPr marL="0" indent="0"/>
            <a:r>
              <a:rPr lang="en-US" altLang="en-US" sz="2800" smtClean="0"/>
              <a:t> Assess the effectiveness of instruction</a:t>
            </a:r>
          </a:p>
          <a:p>
            <a:pPr marL="0" indent="0"/>
            <a:r>
              <a:rPr lang="en-US" altLang="en-US" sz="2800" smtClean="0"/>
              <a:t> Determine need for intervention/enrichment</a:t>
            </a:r>
          </a:p>
          <a:p>
            <a:pPr marL="0" indent="0"/>
            <a:r>
              <a:rPr lang="en-US" altLang="ja-JP" sz="2800" smtClean="0"/>
              <a:t> Used as a </a:t>
            </a:r>
            <a:r>
              <a:rPr lang="ja-JP" altLang="en-US" sz="2800" smtClean="0"/>
              <a:t>“</a:t>
            </a:r>
            <a:r>
              <a:rPr lang="en-US" altLang="ja-JP" sz="2800" smtClean="0"/>
              <a:t>Temperature check</a:t>
            </a:r>
            <a:r>
              <a:rPr lang="ja-JP" altLang="en-US" sz="2800" smtClean="0"/>
              <a:t>”</a:t>
            </a:r>
            <a:endParaRPr lang="en-US" altLang="ja-JP" sz="2800" smtClean="0"/>
          </a:p>
          <a:p>
            <a:pPr marL="0" indent="0">
              <a:buFontTx/>
              <a:buNone/>
            </a:pPr>
            <a:endParaRPr lang="en-US" altLang="en-US" sz="2800" smtClean="0">
              <a:solidFill>
                <a:srgbClr val="002060"/>
              </a:solidFill>
            </a:endParaRPr>
          </a:p>
          <a:p>
            <a:pPr marL="0" indent="0" algn="ctr">
              <a:buFontTx/>
              <a:buNone/>
            </a:pPr>
            <a:endParaRPr lang="en-US" altLang="en-US" sz="2800" smtClean="0">
              <a:solidFill>
                <a:srgbClr val="002060"/>
              </a:solidFill>
            </a:endParaRPr>
          </a:p>
        </p:txBody>
      </p:sp>
      <p:sp>
        <p:nvSpPr>
          <p:cNvPr id="8" name="Rounded Rectangle 7"/>
          <p:cNvSpPr/>
          <p:nvPr/>
        </p:nvSpPr>
        <p:spPr bwMode="auto">
          <a:xfrm rot="1068909">
            <a:off x="6550025" y="381000"/>
            <a:ext cx="2590800" cy="1087438"/>
          </a:xfrm>
          <a:prstGeom prst="roundRect">
            <a:avLst>
              <a:gd name="adj" fmla="val 10000"/>
            </a:avLst>
          </a:prstGeom>
          <a:solidFill>
            <a:srgbClr val="9FC400">
              <a:alpha val="90000"/>
            </a:srgbClr>
          </a:solidFill>
          <a:ln>
            <a:noFill/>
          </a:ln>
        </p:spPr>
        <p:style>
          <a:lnRef idx="2">
            <a:schemeClr val="dk1">
              <a:hueOff val="0"/>
              <a:satOff val="0"/>
              <a:lumOff val="0"/>
              <a:alphaOff val="0"/>
            </a:schemeClr>
          </a:lnRef>
          <a:fillRef idx="1">
            <a:scrgbClr r="0" g="0" b="0"/>
          </a:fillRef>
          <a:effectRef idx="0">
            <a:schemeClr val="dk1">
              <a:alpha val="90000"/>
              <a:tint val="40000"/>
              <a:hueOff val="0"/>
              <a:satOff val="0"/>
              <a:lumOff val="0"/>
              <a:alphaOff val="0"/>
            </a:schemeClr>
          </a:effectRef>
          <a:fontRef idx="minor">
            <a:schemeClr val="dk1">
              <a:hueOff val="0"/>
              <a:satOff val="0"/>
              <a:lumOff val="0"/>
              <a:alphaOff val="0"/>
            </a:schemeClr>
          </a:fontRef>
        </p:style>
        <p:txBody>
          <a:bodyPr/>
          <a:lstStyle/>
          <a:p>
            <a:pPr algn="ctr">
              <a:defRPr/>
            </a:pPr>
            <a:r>
              <a:rPr lang="en-US" sz="2000" b="1" dirty="0"/>
              <a:t>Universal Screening</a:t>
            </a:r>
          </a:p>
        </p:txBody>
      </p:sp>
      <p:sp>
        <p:nvSpPr>
          <p:cNvPr id="38915" name="Title 2"/>
          <p:cNvSpPr>
            <a:spLocks noGrp="1"/>
          </p:cNvSpPr>
          <p:nvPr>
            <p:ph type="title"/>
          </p:nvPr>
        </p:nvSpPr>
        <p:spPr>
          <a:xfrm>
            <a:off x="0" y="152400"/>
            <a:ext cx="8534400" cy="1066800"/>
          </a:xfrm>
        </p:spPr>
        <p:txBody>
          <a:bodyPr>
            <a:normAutofit fontScale="90000"/>
          </a:bodyPr>
          <a:lstStyle/>
          <a:p>
            <a:r>
              <a:rPr lang="en-US" altLang="en-US" smtClean="0"/>
              <a:t>Formative Assessment: </a:t>
            </a:r>
            <a:br>
              <a:rPr lang="en-US" altLang="en-US" smtClean="0"/>
            </a:br>
            <a:r>
              <a:rPr lang="en-US" altLang="en-US" smtClean="0"/>
              <a:t>Universal Screening</a:t>
            </a:r>
          </a:p>
        </p:txBody>
      </p:sp>
    </p:spTree>
    <p:extLst>
      <p:ext uri="{BB962C8B-B14F-4D97-AF65-F5344CB8AC3E}">
        <p14:creationId xmlns:p14="http://schemas.microsoft.com/office/powerpoint/2010/main" val="26534163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Content Placeholder 2"/>
          <p:cNvSpPr>
            <a:spLocks noGrp="1"/>
          </p:cNvSpPr>
          <p:nvPr>
            <p:ph idx="1"/>
          </p:nvPr>
        </p:nvSpPr>
        <p:spPr/>
        <p:txBody>
          <a:bodyPr/>
          <a:lstStyle/>
          <a:p>
            <a:r>
              <a:rPr lang="en-US" altLang="en-US" sz="2800" smtClean="0"/>
              <a:t>Conducted at least three times a year: </a:t>
            </a:r>
            <a:br>
              <a:rPr lang="en-US" altLang="en-US" sz="2800" smtClean="0"/>
            </a:br>
            <a:r>
              <a:rPr lang="en-US" altLang="en-US" sz="2800" smtClean="0"/>
              <a:t>fall, winter, spring</a:t>
            </a:r>
          </a:p>
          <a:p>
            <a:r>
              <a:rPr lang="en-US" altLang="en-US" sz="2800" smtClean="0"/>
              <a:t>Critical for Foundational Core problem-solving</a:t>
            </a:r>
          </a:p>
          <a:p>
            <a:r>
              <a:rPr lang="en-US" altLang="en-US" sz="2800" smtClean="0"/>
              <a:t>Allows problem-solving of whole school/sub-group/grade level skill gaps</a:t>
            </a:r>
          </a:p>
          <a:p>
            <a:r>
              <a:rPr lang="en-US" altLang="en-US" sz="2800" smtClean="0"/>
              <a:t>Allows school-wide norms</a:t>
            </a:r>
          </a:p>
          <a:p>
            <a:pPr>
              <a:buFontTx/>
              <a:buNone/>
            </a:pPr>
            <a:endParaRPr lang="en-US" altLang="en-US" sz="2800" smtClean="0">
              <a:solidFill>
                <a:srgbClr val="002060"/>
              </a:solidFill>
            </a:endParaRPr>
          </a:p>
          <a:p>
            <a:pPr>
              <a:buFontTx/>
              <a:buNone/>
            </a:pPr>
            <a:endParaRPr lang="en-US" altLang="en-US" sz="2800" smtClean="0">
              <a:solidFill>
                <a:srgbClr val="002060"/>
              </a:solidFill>
            </a:endParaRPr>
          </a:p>
        </p:txBody>
      </p:sp>
      <p:sp>
        <p:nvSpPr>
          <p:cNvPr id="9" name="Rounded Rectangle 8"/>
          <p:cNvSpPr/>
          <p:nvPr/>
        </p:nvSpPr>
        <p:spPr bwMode="auto">
          <a:xfrm rot="1068909">
            <a:off x="6550025" y="381000"/>
            <a:ext cx="2590800" cy="1087438"/>
          </a:xfrm>
          <a:prstGeom prst="roundRect">
            <a:avLst>
              <a:gd name="adj" fmla="val 10000"/>
            </a:avLst>
          </a:prstGeom>
          <a:solidFill>
            <a:srgbClr val="9FC400">
              <a:alpha val="90000"/>
            </a:srgbClr>
          </a:solidFill>
          <a:ln>
            <a:noFill/>
          </a:ln>
        </p:spPr>
        <p:style>
          <a:lnRef idx="2">
            <a:schemeClr val="dk1">
              <a:hueOff val="0"/>
              <a:satOff val="0"/>
              <a:lumOff val="0"/>
              <a:alphaOff val="0"/>
            </a:schemeClr>
          </a:lnRef>
          <a:fillRef idx="1">
            <a:scrgbClr r="0" g="0" b="0"/>
          </a:fillRef>
          <a:effectRef idx="0">
            <a:schemeClr val="dk1">
              <a:alpha val="90000"/>
              <a:tint val="40000"/>
              <a:hueOff val="0"/>
              <a:satOff val="0"/>
              <a:lumOff val="0"/>
              <a:alphaOff val="0"/>
            </a:schemeClr>
          </a:effectRef>
          <a:fontRef idx="minor">
            <a:schemeClr val="dk1">
              <a:hueOff val="0"/>
              <a:satOff val="0"/>
              <a:lumOff val="0"/>
              <a:alphaOff val="0"/>
            </a:schemeClr>
          </a:fontRef>
        </p:style>
        <p:txBody>
          <a:bodyPr/>
          <a:lstStyle/>
          <a:p>
            <a:pPr algn="ctr">
              <a:defRPr/>
            </a:pPr>
            <a:r>
              <a:rPr lang="en-US" sz="2000" b="1" dirty="0"/>
              <a:t>Universal Screening</a:t>
            </a:r>
          </a:p>
        </p:txBody>
      </p:sp>
      <p:sp>
        <p:nvSpPr>
          <p:cNvPr id="41987" name="Title 2"/>
          <p:cNvSpPr>
            <a:spLocks noGrp="1"/>
          </p:cNvSpPr>
          <p:nvPr>
            <p:ph type="title"/>
          </p:nvPr>
        </p:nvSpPr>
        <p:spPr>
          <a:xfrm>
            <a:off x="0" y="152400"/>
            <a:ext cx="8534400" cy="1066800"/>
          </a:xfrm>
        </p:spPr>
        <p:txBody>
          <a:bodyPr>
            <a:normAutofit fontScale="90000"/>
          </a:bodyPr>
          <a:lstStyle/>
          <a:p>
            <a:r>
              <a:rPr lang="en-US" altLang="en-US" smtClean="0"/>
              <a:t>Formative Assessment: </a:t>
            </a:r>
            <a:br>
              <a:rPr lang="en-US" altLang="en-US" smtClean="0"/>
            </a:br>
            <a:r>
              <a:rPr lang="en-US" altLang="en-US" smtClean="0"/>
              <a:t>Universal Screening</a:t>
            </a:r>
          </a:p>
        </p:txBody>
      </p:sp>
    </p:spTree>
    <p:extLst>
      <p:ext uri="{BB962C8B-B14F-4D97-AF65-F5344CB8AC3E}">
        <p14:creationId xmlns:p14="http://schemas.microsoft.com/office/powerpoint/2010/main" val="17318743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0" y="0"/>
            <a:ext cx="9144000" cy="6858000"/>
          </a:xfrm>
          <a:prstGeom prst="rect">
            <a:avLst/>
          </a:prstGeom>
          <a:solidFill>
            <a:schemeClr val="accent1"/>
          </a:solidFill>
          <a:ln w="9525">
            <a:solidFill>
              <a:schemeClr val="tx1"/>
            </a:solidFill>
            <a:round/>
            <a:headEnd/>
            <a:tailEnd/>
          </a:ln>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sp>
        <p:nvSpPr>
          <p:cNvPr id="46082" name="Slide Number Placeholder 2"/>
          <p:cNvSpPr>
            <a:spLocks noGrp="1"/>
          </p:cNvSpPr>
          <p:nvPr>
            <p:ph type="sldNum" sz="quarter" idx="4294967295"/>
          </p:nvPr>
        </p:nvSpPr>
        <p:spPr bwMode="auto">
          <a:xfrm>
            <a:off x="65532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FF21A1-1127-41AC-BC96-606C913A756D}" type="slidenum">
              <a:rPr lang="en-US" altLang="en-US" sz="1400">
                <a:solidFill>
                  <a:schemeClr val="folHlink"/>
                </a:solidFill>
                <a:ea typeface="ヒラギノ角ゴ Pro W3" charset="-128"/>
              </a:rPr>
              <a:pPr eaLnBrk="1" hangingPunct="1"/>
              <a:t>29</a:t>
            </a:fld>
            <a:endParaRPr lang="en-US" altLang="en-US" sz="1400">
              <a:ea typeface="ヒラギノ角ゴ Pro W3" charset="-128"/>
            </a:endParaRPr>
          </a:p>
        </p:txBody>
      </p:sp>
      <p:pic>
        <p:nvPicPr>
          <p:cNvPr id="46083" name="Picture 5"/>
          <p:cNvPicPr>
            <a:picLocks noChangeAspect="1" noChangeArrowheads="1"/>
          </p:cNvPicPr>
          <p:nvPr/>
        </p:nvPicPr>
        <p:blipFill>
          <a:blip r:embed="rId3">
            <a:extLst>
              <a:ext uri="{28A0092B-C50C-407E-A947-70E740481C1C}">
                <a14:useLocalDpi xmlns:a14="http://schemas.microsoft.com/office/drawing/2010/main" val="0"/>
              </a:ext>
            </a:extLst>
          </a:blip>
          <a:srcRect l="821" t="22890" r="50166" b="8279"/>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Rectangle 4"/>
          <p:cNvSpPr>
            <a:spLocks noChangeArrowheads="1"/>
          </p:cNvSpPr>
          <p:nvPr/>
        </p:nvSpPr>
        <p:spPr bwMode="auto">
          <a:xfrm>
            <a:off x="2971800" y="1219200"/>
            <a:ext cx="5105400" cy="4572000"/>
          </a:xfrm>
          <a:prstGeom prst="rect">
            <a:avLst/>
          </a:prstGeom>
          <a:solidFill>
            <a:srgbClr val="FEFF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pPr>
            <a:endParaRPr lang="en-US" altLang="en-US">
              <a:cs typeface="Times New Roman" pitchFamily="18" charset="0"/>
            </a:endParaRPr>
          </a:p>
        </p:txBody>
      </p:sp>
      <p:sp>
        <p:nvSpPr>
          <p:cNvPr id="6" name="Rectangle 5"/>
          <p:cNvSpPr/>
          <p:nvPr/>
        </p:nvSpPr>
        <p:spPr>
          <a:xfrm>
            <a:off x="3505200" y="1219200"/>
            <a:ext cx="4495800" cy="3108544"/>
          </a:xfrm>
          <a:prstGeom prst="rect">
            <a:avLst/>
          </a:prstGeom>
          <a:noFill/>
        </p:spPr>
        <p:txBody>
          <a:bodyPr>
            <a:spAutoFit/>
          </a:bodyPr>
          <a:lstStyle/>
          <a:p>
            <a:pPr>
              <a:defRPr/>
            </a:pPr>
            <a:r>
              <a:rPr lang="en-US" sz="2800" b="1" dirty="0">
                <a:ln w="1905"/>
                <a:solidFill>
                  <a:srgbClr val="463D35"/>
                </a:solidFill>
                <a:effectLst>
                  <a:innerShdw blurRad="69850" dist="43180" dir="5400000">
                    <a:srgbClr val="000000">
                      <a:alpha val="65000"/>
                    </a:srgbClr>
                  </a:innerShdw>
                </a:effectLst>
              </a:rPr>
              <a:t>Options:</a:t>
            </a:r>
          </a:p>
          <a:p>
            <a:pPr marL="742950" indent="-742950">
              <a:buFontTx/>
              <a:buAutoNum type="arabicParenR"/>
              <a:defRPr/>
            </a:pPr>
            <a:r>
              <a:rPr lang="en-US" sz="2800" b="1" dirty="0">
                <a:ln w="1905"/>
                <a:solidFill>
                  <a:srgbClr val="463D35"/>
                </a:solidFill>
                <a:effectLst>
                  <a:innerShdw blurRad="69850" dist="43180" dir="5400000">
                    <a:srgbClr val="000000">
                      <a:alpha val="65000"/>
                    </a:srgbClr>
                  </a:innerShdw>
                </a:effectLst>
              </a:rPr>
              <a:t>Hope (and pray)</a:t>
            </a:r>
          </a:p>
          <a:p>
            <a:pPr marL="742950" indent="-742950">
              <a:buFontTx/>
              <a:buAutoNum type="arabicParenR"/>
              <a:defRPr/>
            </a:pPr>
            <a:r>
              <a:rPr lang="en-US" sz="2800" b="1" dirty="0">
                <a:ln w="1905"/>
                <a:solidFill>
                  <a:srgbClr val="463D35"/>
                </a:solidFill>
                <a:effectLst>
                  <a:innerShdw blurRad="69850" dist="43180" dir="5400000">
                    <a:srgbClr val="000000">
                      <a:alpha val="65000"/>
                    </a:srgbClr>
                  </a:innerShdw>
                </a:effectLst>
              </a:rPr>
              <a:t>Individual interventions for 83%</a:t>
            </a:r>
          </a:p>
          <a:p>
            <a:pPr marL="742950" indent="-742950">
              <a:buFontTx/>
              <a:buAutoNum type="arabicParenR"/>
              <a:defRPr/>
            </a:pPr>
            <a:r>
              <a:rPr lang="en-US" sz="2800" b="1" dirty="0">
                <a:ln w="1905"/>
                <a:solidFill>
                  <a:srgbClr val="463D35"/>
                </a:solidFill>
                <a:effectLst>
                  <a:innerShdw blurRad="69850" dist="43180" dir="5400000">
                    <a:srgbClr val="000000">
                      <a:alpha val="65000"/>
                    </a:srgbClr>
                  </a:innerShdw>
                </a:effectLst>
              </a:rPr>
              <a:t>Foundational Core problem-solving</a:t>
            </a:r>
          </a:p>
        </p:txBody>
      </p:sp>
    </p:spTree>
    <p:extLst>
      <p:ext uri="{BB962C8B-B14F-4D97-AF65-F5344CB8AC3E}">
        <p14:creationId xmlns:p14="http://schemas.microsoft.com/office/powerpoint/2010/main" val="20359392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3"/>
          <p:cNvSpPr>
            <a:spLocks noChangeArrowheads="1"/>
          </p:cNvSpPr>
          <p:nvPr/>
        </p:nvSpPr>
        <p:spPr bwMode="auto">
          <a:xfrm>
            <a:off x="0" y="0"/>
            <a:ext cx="9144000" cy="6858000"/>
          </a:xfrm>
          <a:prstGeom prst="rect">
            <a:avLst/>
          </a:prstGeom>
          <a:solidFill>
            <a:schemeClr val="accent1"/>
          </a:solidFill>
          <a:ln w="9525">
            <a:solidFill>
              <a:schemeClr val="tx1"/>
            </a:solidFill>
            <a:round/>
            <a:headEnd/>
            <a:tailEnd/>
          </a:ln>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grpSp>
        <p:nvGrpSpPr>
          <p:cNvPr id="2" name="Group 5"/>
          <p:cNvGrpSpPr>
            <a:grpSpLocks/>
          </p:cNvGrpSpPr>
          <p:nvPr/>
        </p:nvGrpSpPr>
        <p:grpSpPr bwMode="auto">
          <a:xfrm>
            <a:off x="1143000" y="2438400"/>
            <a:ext cx="3124200" cy="3047999"/>
            <a:chOff x="0" y="0"/>
            <a:chExt cx="1584" cy="1536"/>
          </a:xfrm>
          <a:gradFill>
            <a:gsLst>
              <a:gs pos="22000">
                <a:srgbClr val="008000"/>
              </a:gs>
              <a:gs pos="15000">
                <a:srgbClr val="FFFF00">
                  <a:alpha val="94000"/>
                </a:srgbClr>
              </a:gs>
            </a:gsLst>
            <a:lin ang="9000000" scaled="0"/>
          </a:gradFill>
        </p:grpSpPr>
        <p:sp>
          <p:nvSpPr>
            <p:cNvPr id="39939" name="Oval 3"/>
            <p:cNvSpPr>
              <a:spLocks/>
            </p:cNvSpPr>
            <p:nvPr/>
          </p:nvSpPr>
          <p:spPr bwMode="auto">
            <a:xfrm>
              <a:off x="0" y="0"/>
              <a:ext cx="1584" cy="1536"/>
            </a:xfrm>
            <a:prstGeom prst="ellipse">
              <a:avLst/>
            </a:prstGeom>
            <a:grpFill/>
            <a:ln w="57150" cap="rnd">
              <a:noFill/>
              <a:prstDash val="solid"/>
              <a:round/>
              <a:headEnd type="none" w="med" len="med"/>
              <a:tailEnd type="none" w="med" len="med"/>
            </a:ln>
          </p:spPr>
          <p:txBody>
            <a:bodyPr lIns="0" tIns="0" rIns="0" bIns="0"/>
            <a:lstStyle/>
            <a:p>
              <a:pPr>
                <a:defRPr/>
              </a:pPr>
              <a:endParaRPr lang="en-US" b="1">
                <a:latin typeface="Arial" charset="0"/>
                <a:ea typeface="ヒラギノ角ゴ Pro W3" charset="-128"/>
              </a:endParaRPr>
            </a:p>
          </p:txBody>
        </p:sp>
        <p:sp>
          <p:nvSpPr>
            <p:cNvPr id="39940" name="Rectangle 4"/>
            <p:cNvSpPr>
              <a:spLocks/>
            </p:cNvSpPr>
            <p:nvPr/>
          </p:nvSpPr>
          <p:spPr bwMode="auto">
            <a:xfrm>
              <a:off x="232" y="352"/>
              <a:ext cx="1120" cy="536"/>
            </a:xfrm>
            <a:prstGeom prst="rect">
              <a:avLst/>
            </a:prstGeom>
            <a:grpFill/>
            <a:ln w="12700" cap="flat">
              <a:noFill/>
              <a:miter lim="800000"/>
              <a:headEnd type="none" w="med" len="med"/>
              <a:tailEnd type="none" w="med" len="med"/>
            </a:ln>
            <a:extLst/>
          </p:spPr>
          <p:txBody>
            <a:bodyPr lIns="38100" tIns="38100" rIns="78049" bIns="38100"/>
            <a:lstStyle/>
            <a:p>
              <a:pPr marL="344488" indent="-342900" algn="ctr">
                <a:spcBef>
                  <a:spcPts val="550"/>
                </a:spcBef>
                <a:defRPr/>
              </a:pPr>
              <a:endParaRPr lang="en-US" b="1" dirty="0">
                <a:latin typeface="Arial" charset="0"/>
                <a:ea typeface="Lucida Grande" charset="0"/>
                <a:cs typeface="Lucida Grande" charset="0"/>
              </a:endParaRPr>
            </a:p>
            <a:p>
              <a:pPr marL="344488" indent="-342900" algn="ctr">
                <a:spcBef>
                  <a:spcPts val="550"/>
                </a:spcBef>
                <a:defRPr/>
              </a:pPr>
              <a:r>
                <a:rPr lang="en-US" b="1" dirty="0">
                  <a:latin typeface="Arial" charset="0"/>
                  <a:ea typeface="Lucida Grande" charset="0"/>
                  <a:cs typeface="Lucida Grande" charset="0"/>
                </a:rPr>
                <a:t>Tier </a:t>
              </a:r>
              <a:r>
                <a:rPr lang="en-US" b="1" dirty="0" smtClean="0">
                  <a:latin typeface="Arial" charset="0"/>
                  <a:ea typeface="Lucida Grande" charset="0"/>
                  <a:cs typeface="Lucida Grande" charset="0"/>
                </a:rPr>
                <a:t>I</a:t>
              </a:r>
            </a:p>
            <a:p>
              <a:pPr marL="344488" indent="-342900" algn="ctr">
                <a:spcBef>
                  <a:spcPts val="550"/>
                </a:spcBef>
                <a:defRPr/>
              </a:pPr>
              <a:r>
                <a:rPr lang="en-US" b="1" dirty="0" smtClean="0">
                  <a:latin typeface="Arial" charset="0"/>
                  <a:ea typeface="Lucida Grande" charset="0"/>
                  <a:cs typeface="Lucida Grande" charset="0"/>
                </a:rPr>
                <a:t>Foundational Core </a:t>
              </a:r>
              <a:endParaRPr lang="en-US" b="1" dirty="0">
                <a:latin typeface="Arial" charset="0"/>
                <a:ea typeface="Lucida Grande" charset="0"/>
                <a:cs typeface="Lucida Grande" charset="0"/>
              </a:endParaRPr>
            </a:p>
          </p:txBody>
        </p:sp>
      </p:grpSp>
      <p:grpSp>
        <p:nvGrpSpPr>
          <p:cNvPr id="3" name="Group 8"/>
          <p:cNvGrpSpPr>
            <a:grpSpLocks/>
          </p:cNvGrpSpPr>
          <p:nvPr/>
        </p:nvGrpSpPr>
        <p:grpSpPr bwMode="auto">
          <a:xfrm>
            <a:off x="4267200" y="1600200"/>
            <a:ext cx="2133600" cy="2133600"/>
            <a:chOff x="0" y="0"/>
            <a:chExt cx="1392" cy="1392"/>
          </a:xfrm>
          <a:solidFill>
            <a:srgbClr val="FFFF71"/>
          </a:solidFill>
        </p:grpSpPr>
        <p:sp>
          <p:nvSpPr>
            <p:cNvPr id="39942" name="Oval 6"/>
            <p:cNvSpPr>
              <a:spLocks/>
            </p:cNvSpPr>
            <p:nvPr/>
          </p:nvSpPr>
          <p:spPr bwMode="auto">
            <a:xfrm>
              <a:off x="0" y="0"/>
              <a:ext cx="1392" cy="1392"/>
            </a:xfrm>
            <a:prstGeom prst="ellipse">
              <a:avLst/>
            </a:prstGeom>
            <a:grpFill/>
            <a:ln w="57150" cap="rnd">
              <a:noFill/>
              <a:prstDash val="solid"/>
              <a:round/>
              <a:headEnd type="none" w="med" len="med"/>
              <a:tailEnd type="none" w="med" len="med"/>
            </a:ln>
          </p:spPr>
          <p:txBody>
            <a:bodyPr lIns="0" tIns="0" rIns="0" bIns="0"/>
            <a:lstStyle/>
            <a:p>
              <a:pPr>
                <a:defRPr/>
              </a:pPr>
              <a:endParaRPr lang="en-US" b="1">
                <a:latin typeface="Arial" charset="0"/>
                <a:ea typeface="ヒラギノ角ゴ Pro W3" charset="-128"/>
              </a:endParaRPr>
            </a:p>
          </p:txBody>
        </p:sp>
        <p:sp>
          <p:nvSpPr>
            <p:cNvPr id="39943" name="Rectangle 7"/>
            <p:cNvSpPr>
              <a:spLocks/>
            </p:cNvSpPr>
            <p:nvPr/>
          </p:nvSpPr>
          <p:spPr bwMode="auto">
            <a:xfrm>
              <a:off x="204" y="203"/>
              <a:ext cx="984" cy="990"/>
            </a:xfrm>
            <a:prstGeom prst="rect">
              <a:avLst/>
            </a:prstGeom>
            <a:grpFill/>
            <a:ln w="12700" cap="flat">
              <a:noFill/>
              <a:miter lim="800000"/>
              <a:headEnd type="none" w="med" len="med"/>
              <a:tailEnd type="none" w="med" len="med"/>
            </a:ln>
            <a:extLst/>
          </p:spPr>
          <p:txBody>
            <a:bodyPr lIns="38100" tIns="38100" rIns="78049" bIns="38100"/>
            <a:lstStyle/>
            <a:p>
              <a:pPr marL="344488" indent="-342900" algn="ctr">
                <a:spcBef>
                  <a:spcPts val="550"/>
                </a:spcBef>
                <a:defRPr/>
              </a:pPr>
              <a:endParaRPr lang="en-US" b="1" dirty="0">
                <a:latin typeface="Arial" charset="0"/>
                <a:ea typeface="Lucida Grande" charset="0"/>
                <a:cs typeface="Lucida Grande" charset="0"/>
              </a:endParaRPr>
            </a:p>
            <a:p>
              <a:pPr marL="344488" indent="-342900" algn="ctr">
                <a:spcBef>
                  <a:spcPts val="550"/>
                </a:spcBef>
                <a:defRPr/>
              </a:pPr>
              <a:r>
                <a:rPr lang="en-US" b="1" dirty="0">
                  <a:latin typeface="Arial" charset="0"/>
                  <a:ea typeface="Lucida Grande" charset="0"/>
                  <a:cs typeface="Lucida Grande" charset="0"/>
                </a:rPr>
                <a:t>Tier </a:t>
              </a:r>
              <a:r>
                <a:rPr lang="en-US" b="1" dirty="0" smtClean="0">
                  <a:latin typeface="Arial" charset="0"/>
                  <a:ea typeface="Lucida Grande" charset="0"/>
                  <a:cs typeface="Lucida Grande" charset="0"/>
                </a:rPr>
                <a:t>II</a:t>
              </a:r>
            </a:p>
            <a:p>
              <a:pPr marL="344488" indent="-342900" algn="ctr">
                <a:spcBef>
                  <a:spcPts val="550"/>
                </a:spcBef>
                <a:defRPr/>
              </a:pPr>
              <a:r>
                <a:rPr lang="en-US" sz="1600" b="1" dirty="0" smtClean="0">
                  <a:latin typeface="Arial" charset="0"/>
                  <a:ea typeface="Lucida Grande" charset="0"/>
                  <a:cs typeface="Lucida Grande" charset="0"/>
                </a:rPr>
                <a:t>Supplemental</a:t>
              </a:r>
            </a:p>
            <a:p>
              <a:pPr marL="344488" indent="-342900" algn="ctr">
                <a:spcBef>
                  <a:spcPts val="550"/>
                </a:spcBef>
                <a:defRPr/>
              </a:pPr>
              <a:r>
                <a:rPr lang="en-US" sz="1600" b="1" dirty="0" smtClean="0">
                  <a:latin typeface="Arial" charset="0"/>
                  <a:ea typeface="Lucida Grande" charset="0"/>
                  <a:cs typeface="Lucida Grande" charset="0"/>
                </a:rPr>
                <a:t>Support </a:t>
              </a:r>
              <a:endParaRPr lang="en-US" sz="1600" b="1" dirty="0">
                <a:latin typeface="Arial" charset="0"/>
                <a:ea typeface="Lucida Grande" charset="0"/>
                <a:cs typeface="Lucida Grande" charset="0"/>
              </a:endParaRPr>
            </a:p>
          </p:txBody>
        </p:sp>
      </p:grpSp>
      <p:sp>
        <p:nvSpPr>
          <p:cNvPr id="39945" name="Oval 9"/>
          <p:cNvSpPr>
            <a:spLocks/>
          </p:cNvSpPr>
          <p:nvPr/>
        </p:nvSpPr>
        <p:spPr bwMode="auto">
          <a:xfrm>
            <a:off x="6629400" y="838200"/>
            <a:ext cx="1447800" cy="1524000"/>
          </a:xfrm>
          <a:prstGeom prst="ellipse">
            <a:avLst/>
          </a:prstGeom>
          <a:gradFill>
            <a:gsLst>
              <a:gs pos="48000">
                <a:srgbClr val="C00000"/>
              </a:gs>
              <a:gs pos="81000">
                <a:srgbClr val="FFFF00">
                  <a:alpha val="94000"/>
                </a:srgbClr>
              </a:gs>
            </a:gsLst>
            <a:lin ang="9000000" scaled="0"/>
          </a:gradFill>
          <a:ln w="57150" cap="rnd">
            <a:noFill/>
            <a:prstDash val="solid"/>
            <a:round/>
            <a:headEnd type="none" w="med" len="med"/>
            <a:tailEnd type="none" w="med" len="med"/>
          </a:ln>
        </p:spPr>
        <p:txBody>
          <a:bodyPr lIns="0" tIns="0" rIns="0" bIns="0" anchor="ctr"/>
          <a:lstStyle/>
          <a:p>
            <a:pPr algn="ctr">
              <a:defRPr/>
            </a:pPr>
            <a:r>
              <a:rPr lang="en-US" b="1" dirty="0">
                <a:latin typeface="Arial" charset="0"/>
                <a:ea typeface="ヒラギノ角ゴ Pro W3" charset="-128"/>
              </a:rPr>
              <a:t>Tier </a:t>
            </a:r>
            <a:r>
              <a:rPr lang="en-US" b="1" dirty="0" smtClean="0">
                <a:latin typeface="Arial" charset="0"/>
                <a:ea typeface="ヒラギノ角ゴ Pro W3" charset="-128"/>
              </a:rPr>
              <a:t>III</a:t>
            </a:r>
          </a:p>
          <a:p>
            <a:pPr algn="ctr">
              <a:defRPr/>
            </a:pPr>
            <a:r>
              <a:rPr lang="en-US" sz="1600" b="1" dirty="0" smtClean="0">
                <a:latin typeface="Arial" charset="0"/>
                <a:ea typeface="ヒラギノ角ゴ Pro W3" charset="-128"/>
              </a:rPr>
              <a:t>Intensive Support</a:t>
            </a:r>
            <a:endParaRPr lang="en-US" sz="1600" b="1" dirty="0">
              <a:latin typeface="Arial" charset="0"/>
              <a:ea typeface="ヒラギノ角ゴ Pro W3" charset="-128"/>
            </a:endParaRPr>
          </a:p>
        </p:txBody>
      </p:sp>
      <p:grpSp>
        <p:nvGrpSpPr>
          <p:cNvPr id="55303" name="Group 17"/>
          <p:cNvGrpSpPr>
            <a:grpSpLocks/>
          </p:cNvGrpSpPr>
          <p:nvPr/>
        </p:nvGrpSpPr>
        <p:grpSpPr bwMode="auto">
          <a:xfrm>
            <a:off x="762000" y="5334000"/>
            <a:ext cx="8156575" cy="990600"/>
            <a:chOff x="0" y="0"/>
            <a:chExt cx="5137" cy="624"/>
          </a:xfrm>
        </p:grpSpPr>
        <p:sp>
          <p:nvSpPr>
            <p:cNvPr id="55307" name="AutoShape 15"/>
            <p:cNvSpPr>
              <a:spLocks/>
            </p:cNvSpPr>
            <p:nvPr/>
          </p:nvSpPr>
          <p:spPr bwMode="auto">
            <a:xfrm>
              <a:off x="1" y="0"/>
              <a:ext cx="5136" cy="624"/>
            </a:xfrm>
            <a:prstGeom prst="rightArrow">
              <a:avLst>
                <a:gd name="adj1" fmla="val 50000"/>
                <a:gd name="adj2" fmla="val 49994"/>
              </a:avLst>
            </a:prstGeom>
            <a:gradFill rotWithShape="0">
              <a:gsLst>
                <a:gs pos="0">
                  <a:srgbClr val="008000"/>
                </a:gs>
                <a:gs pos="77000">
                  <a:srgbClr val="BBBB00"/>
                </a:gs>
                <a:gs pos="98000">
                  <a:srgbClr val="CA0000"/>
                </a:gs>
                <a:gs pos="100000">
                  <a:srgbClr val="CA0000"/>
                </a:gs>
              </a:gsLst>
              <a:lin ang="0" scaled="1"/>
            </a:gradFill>
            <a:ln>
              <a:noFill/>
            </a:ln>
            <a:extLst>
              <a:ext uri="{91240B29-F687-4F45-9708-019B960494DF}">
                <a14:hiddenLine xmlns:a14="http://schemas.microsoft.com/office/drawing/2010/main" w="57150" cap="rnd">
                  <a:solidFill>
                    <a:srgbClr val="000000"/>
                  </a:solidFill>
                  <a:round/>
                  <a:headEnd/>
                  <a:tailEnd/>
                </a14:hiddenLine>
              </a:ext>
            </a:extLst>
          </p:spPr>
          <p:txBody>
            <a:bodyPr lIns="0" tIns="0" rIns="0" bIns="0"/>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a:p>
          </p:txBody>
        </p:sp>
        <p:sp>
          <p:nvSpPr>
            <p:cNvPr id="55308" name="Rectangle 16"/>
            <p:cNvSpPr>
              <a:spLocks/>
            </p:cNvSpPr>
            <p:nvPr/>
          </p:nvSpPr>
          <p:spPr bwMode="auto">
            <a:xfrm>
              <a:off x="0" y="156"/>
              <a:ext cx="4984"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38100" tIns="38100" rIns="88662" bIns="38100"/>
            <a:lstStyle>
              <a:lvl1pPr marL="357188" indent="-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spcBef>
                  <a:spcPts val="550"/>
                </a:spcBef>
              </a:pPr>
              <a:r>
                <a:rPr lang="en-US" altLang="en-US">
                  <a:latin typeface="Arial Bold" charset="0"/>
                  <a:sym typeface="Arial Bold" charset="0"/>
                </a:rPr>
                <a:t>Student Needs</a:t>
              </a:r>
            </a:p>
          </p:txBody>
        </p:sp>
      </p:grpSp>
      <p:grpSp>
        <p:nvGrpSpPr>
          <p:cNvPr id="55304" name="Group 20"/>
          <p:cNvGrpSpPr>
            <a:grpSpLocks/>
          </p:cNvGrpSpPr>
          <p:nvPr/>
        </p:nvGrpSpPr>
        <p:grpSpPr bwMode="auto">
          <a:xfrm rot="-5400000">
            <a:off x="-2495550" y="2647950"/>
            <a:ext cx="5905500" cy="914400"/>
            <a:chOff x="0" y="0"/>
            <a:chExt cx="3720" cy="576"/>
          </a:xfrm>
        </p:grpSpPr>
        <p:sp>
          <p:nvSpPr>
            <p:cNvPr id="55305" name="AutoShape 18"/>
            <p:cNvSpPr>
              <a:spLocks/>
            </p:cNvSpPr>
            <p:nvPr/>
          </p:nvSpPr>
          <p:spPr bwMode="auto">
            <a:xfrm>
              <a:off x="0" y="0"/>
              <a:ext cx="3720" cy="576"/>
            </a:xfrm>
            <a:prstGeom prst="rightArrow">
              <a:avLst>
                <a:gd name="adj1" fmla="val 50000"/>
                <a:gd name="adj2" fmla="val 50022"/>
              </a:avLst>
            </a:prstGeom>
            <a:gradFill rotWithShape="0">
              <a:gsLst>
                <a:gs pos="0">
                  <a:srgbClr val="CA0000"/>
                </a:gs>
                <a:gs pos="2000">
                  <a:srgbClr val="CA0000"/>
                </a:gs>
                <a:gs pos="23000">
                  <a:srgbClr val="BBBB00"/>
                </a:gs>
                <a:gs pos="100000">
                  <a:srgbClr val="008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a:p>
          </p:txBody>
        </p:sp>
        <p:sp>
          <p:nvSpPr>
            <p:cNvPr id="55306" name="Rectangle 19"/>
            <p:cNvSpPr>
              <a:spLocks/>
            </p:cNvSpPr>
            <p:nvPr/>
          </p:nvSpPr>
          <p:spPr bwMode="auto">
            <a:xfrm>
              <a:off x="0" y="144"/>
              <a:ext cx="3576"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38100" tIns="38100" rIns="87900" bIns="38100"/>
            <a:lstStyle>
              <a:lvl1pPr marL="357188" indent="-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spcBef>
                  <a:spcPts val="550"/>
                </a:spcBef>
              </a:pPr>
              <a:r>
                <a:rPr lang="en-US" altLang="en-US">
                  <a:latin typeface="Arial Bold" charset="0"/>
                  <a:sym typeface="Arial Bold" charset="0"/>
                </a:rPr>
                <a:t>Resources</a:t>
              </a:r>
            </a:p>
          </p:txBody>
        </p:sp>
      </p:grpSp>
    </p:spTree>
    <p:extLst>
      <p:ext uri="{BB962C8B-B14F-4D97-AF65-F5344CB8AC3E}">
        <p14:creationId xmlns:p14="http://schemas.microsoft.com/office/powerpoint/2010/main" val="714871767"/>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0" y="0"/>
            <a:ext cx="9144000" cy="6858000"/>
          </a:xfrm>
          <a:prstGeom prst="rect">
            <a:avLst/>
          </a:prstGeom>
          <a:solidFill>
            <a:schemeClr val="accent1"/>
          </a:solidFill>
          <a:ln w="9525">
            <a:solidFill>
              <a:schemeClr val="tx1"/>
            </a:solidFill>
            <a:round/>
            <a:headEnd/>
            <a:tailEnd/>
          </a:ln>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sp>
        <p:nvSpPr>
          <p:cNvPr id="37890" name="Title 1"/>
          <p:cNvSpPr>
            <a:spLocks noGrp="1"/>
          </p:cNvSpPr>
          <p:nvPr>
            <p:ph type="title"/>
          </p:nvPr>
        </p:nvSpPr>
        <p:spPr/>
        <p:txBody>
          <a:bodyPr/>
          <a:lstStyle/>
          <a:p>
            <a:r>
              <a:rPr lang="en-US" altLang="en-US" smtClean="0"/>
              <a:t>Formative Assessment</a:t>
            </a:r>
          </a:p>
        </p:txBody>
      </p:sp>
      <p:graphicFrame>
        <p:nvGraphicFramePr>
          <p:cNvPr id="10" name="Content Placeholder 9"/>
          <p:cNvGraphicFramePr>
            <a:graphicFrameLocks noGrp="1"/>
          </p:cNvGraphicFramePr>
          <p:nvPr>
            <p:ph idx="1"/>
          </p:nvPr>
        </p:nvGraphicFramePr>
        <p:xfrm>
          <a:off x="-914400" y="1473200"/>
          <a:ext cx="8983133" cy="538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9460" name="Straight Arrow Connector 3"/>
          <p:cNvCxnSpPr>
            <a:cxnSpLocks noChangeShapeType="1"/>
          </p:cNvCxnSpPr>
          <p:nvPr/>
        </p:nvCxnSpPr>
        <p:spPr bwMode="auto">
          <a:xfrm>
            <a:off x="4191000" y="3200400"/>
            <a:ext cx="1185863" cy="0"/>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1" name="TextBox 10"/>
          <p:cNvSpPr txBox="1">
            <a:spLocks noChangeArrowheads="1"/>
          </p:cNvSpPr>
          <p:nvPr/>
        </p:nvSpPr>
        <p:spPr bwMode="auto">
          <a:xfrm>
            <a:off x="5562600" y="2971800"/>
            <a:ext cx="1927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ja-JP" altLang="en-US" b="1">
                <a:solidFill>
                  <a:srgbClr val="463D35"/>
                </a:solidFill>
              </a:rPr>
              <a:t>“</a:t>
            </a:r>
            <a:r>
              <a:rPr lang="en-US" altLang="ja-JP" b="1">
                <a:solidFill>
                  <a:srgbClr val="463D35"/>
                </a:solidFill>
              </a:rPr>
              <a:t>First Alert</a:t>
            </a:r>
            <a:r>
              <a:rPr lang="ja-JP" altLang="en-US" b="1">
                <a:solidFill>
                  <a:srgbClr val="463D35"/>
                </a:solidFill>
              </a:rPr>
              <a:t>”</a:t>
            </a:r>
            <a:endParaRPr lang="en-US" altLang="en-US" b="1">
              <a:solidFill>
                <a:srgbClr val="463D35"/>
              </a:solidFill>
            </a:endParaRPr>
          </a:p>
        </p:txBody>
      </p:sp>
      <p:cxnSp>
        <p:nvCxnSpPr>
          <p:cNvPr id="19462" name="Straight Arrow Connector 15"/>
          <p:cNvCxnSpPr>
            <a:cxnSpLocks noChangeShapeType="1"/>
          </p:cNvCxnSpPr>
          <p:nvPr/>
        </p:nvCxnSpPr>
        <p:spPr bwMode="auto">
          <a:xfrm>
            <a:off x="4953000" y="4648200"/>
            <a:ext cx="960438" cy="0"/>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9463" name="TextBox 16"/>
          <p:cNvSpPr txBox="1">
            <a:spLocks noChangeArrowheads="1"/>
          </p:cNvSpPr>
          <p:nvPr/>
        </p:nvSpPr>
        <p:spPr bwMode="auto">
          <a:xfrm>
            <a:off x="6248400" y="4419600"/>
            <a:ext cx="18018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ja-JP" altLang="en-US" b="1">
                <a:solidFill>
                  <a:srgbClr val="463D35"/>
                </a:solidFill>
              </a:rPr>
              <a:t>“</a:t>
            </a:r>
            <a:r>
              <a:rPr lang="en-US" altLang="ja-JP" b="1">
                <a:solidFill>
                  <a:srgbClr val="463D35"/>
                </a:solidFill>
              </a:rPr>
              <a:t>Dip Stick</a:t>
            </a:r>
            <a:r>
              <a:rPr lang="ja-JP" altLang="en-US" b="1">
                <a:solidFill>
                  <a:srgbClr val="463D35"/>
                </a:solidFill>
              </a:rPr>
              <a:t>”</a:t>
            </a:r>
            <a:endParaRPr lang="en-US" altLang="en-US" b="1">
              <a:solidFill>
                <a:srgbClr val="463D35"/>
              </a:solidFill>
            </a:endParaRPr>
          </a:p>
        </p:txBody>
      </p:sp>
      <p:cxnSp>
        <p:nvCxnSpPr>
          <p:cNvPr id="19464" name="Straight Arrow Connector 17"/>
          <p:cNvCxnSpPr>
            <a:cxnSpLocks noChangeShapeType="1"/>
          </p:cNvCxnSpPr>
          <p:nvPr/>
        </p:nvCxnSpPr>
        <p:spPr bwMode="auto">
          <a:xfrm>
            <a:off x="5410200" y="6019800"/>
            <a:ext cx="990600" cy="0"/>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9465" name="TextBox 18"/>
          <p:cNvSpPr txBox="1">
            <a:spLocks noChangeArrowheads="1"/>
          </p:cNvSpPr>
          <p:nvPr/>
        </p:nvSpPr>
        <p:spPr bwMode="auto">
          <a:xfrm>
            <a:off x="6553200" y="5791200"/>
            <a:ext cx="24876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ja-JP" altLang="en-US" b="1">
                <a:solidFill>
                  <a:srgbClr val="463D35"/>
                </a:solidFill>
              </a:rPr>
              <a:t>“</a:t>
            </a:r>
            <a:r>
              <a:rPr lang="en-US" altLang="ja-JP" b="1">
                <a:solidFill>
                  <a:srgbClr val="463D35"/>
                </a:solidFill>
              </a:rPr>
              <a:t>In-depth View</a:t>
            </a:r>
            <a:r>
              <a:rPr lang="ja-JP" altLang="en-US" b="1">
                <a:solidFill>
                  <a:srgbClr val="463D35"/>
                </a:solidFill>
              </a:rPr>
              <a:t>”</a:t>
            </a:r>
            <a:endParaRPr lang="en-US" altLang="en-US" b="1">
              <a:solidFill>
                <a:srgbClr val="463D35"/>
              </a:solidFill>
            </a:endParaRPr>
          </a:p>
        </p:txBody>
      </p:sp>
    </p:spTree>
    <p:extLst>
      <p:ext uri="{BB962C8B-B14F-4D97-AF65-F5344CB8AC3E}">
        <p14:creationId xmlns:p14="http://schemas.microsoft.com/office/powerpoint/2010/main" val="35487085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ppt_x"/>
                                          </p:val>
                                        </p:tav>
                                        <p:tav tm="100000">
                                          <p:val>
                                            <p:strVal val="#ppt_x"/>
                                          </p:val>
                                        </p:tav>
                                      </p:tavLst>
                                    </p:anim>
                                    <p:anim calcmode="lin" valueType="num">
                                      <p:cBhvr additive="base">
                                        <p:cTn id="8"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62"/>
                                        </p:tgtEl>
                                        <p:attrNameLst>
                                          <p:attrName>style.visibility</p:attrName>
                                        </p:attrNameLst>
                                      </p:cBhvr>
                                      <p:to>
                                        <p:strVal val="visible"/>
                                      </p:to>
                                    </p:set>
                                    <p:anim calcmode="lin" valueType="num">
                                      <p:cBhvr additive="base">
                                        <p:cTn id="19" dur="500" fill="hold"/>
                                        <p:tgtEl>
                                          <p:spTgt spid="19462"/>
                                        </p:tgtEl>
                                        <p:attrNameLst>
                                          <p:attrName>ppt_x</p:attrName>
                                        </p:attrNameLst>
                                      </p:cBhvr>
                                      <p:tavLst>
                                        <p:tav tm="0">
                                          <p:val>
                                            <p:strVal val="#ppt_x"/>
                                          </p:val>
                                        </p:tav>
                                        <p:tav tm="100000">
                                          <p:val>
                                            <p:strVal val="#ppt_x"/>
                                          </p:val>
                                        </p:tav>
                                      </p:tavLst>
                                    </p:anim>
                                    <p:anim calcmode="lin" valueType="num">
                                      <p:cBhvr additive="base">
                                        <p:cTn id="20"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63"/>
                                        </p:tgtEl>
                                        <p:attrNameLst>
                                          <p:attrName>style.visibility</p:attrName>
                                        </p:attrNameLst>
                                      </p:cBhvr>
                                      <p:to>
                                        <p:strVal val="visible"/>
                                      </p:to>
                                    </p:set>
                                    <p:anim calcmode="lin" valueType="num">
                                      <p:cBhvr additive="base">
                                        <p:cTn id="25" dur="500" fill="hold"/>
                                        <p:tgtEl>
                                          <p:spTgt spid="19463"/>
                                        </p:tgtEl>
                                        <p:attrNameLst>
                                          <p:attrName>ppt_x</p:attrName>
                                        </p:attrNameLst>
                                      </p:cBhvr>
                                      <p:tavLst>
                                        <p:tav tm="0">
                                          <p:val>
                                            <p:strVal val="#ppt_x"/>
                                          </p:val>
                                        </p:tav>
                                        <p:tav tm="100000">
                                          <p:val>
                                            <p:strVal val="#ppt_x"/>
                                          </p:val>
                                        </p:tav>
                                      </p:tavLst>
                                    </p:anim>
                                    <p:anim calcmode="lin" valueType="num">
                                      <p:cBhvr additive="base">
                                        <p:cTn id="26"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9464"/>
                                        </p:tgtEl>
                                        <p:attrNameLst>
                                          <p:attrName>style.visibility</p:attrName>
                                        </p:attrNameLst>
                                      </p:cBhvr>
                                      <p:to>
                                        <p:strVal val="visible"/>
                                      </p:to>
                                    </p:set>
                                    <p:anim calcmode="lin" valueType="num">
                                      <p:cBhvr additive="base">
                                        <p:cTn id="31" dur="500" fill="hold"/>
                                        <p:tgtEl>
                                          <p:spTgt spid="19464"/>
                                        </p:tgtEl>
                                        <p:attrNameLst>
                                          <p:attrName>ppt_x</p:attrName>
                                        </p:attrNameLst>
                                      </p:cBhvr>
                                      <p:tavLst>
                                        <p:tav tm="0">
                                          <p:val>
                                            <p:strVal val="#ppt_x"/>
                                          </p:val>
                                        </p:tav>
                                        <p:tav tm="100000">
                                          <p:val>
                                            <p:strVal val="#ppt_x"/>
                                          </p:val>
                                        </p:tav>
                                      </p:tavLst>
                                    </p:anim>
                                    <p:anim calcmode="lin" valueType="num">
                                      <p:cBhvr additive="base">
                                        <p:cTn id="32" dur="500" fill="hold"/>
                                        <p:tgtEl>
                                          <p:spTgt spid="1946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465"/>
                                        </p:tgtEl>
                                        <p:attrNameLst>
                                          <p:attrName>style.visibility</p:attrName>
                                        </p:attrNameLst>
                                      </p:cBhvr>
                                      <p:to>
                                        <p:strVal val="visible"/>
                                      </p:to>
                                    </p:set>
                                    <p:anim calcmode="lin" valueType="num">
                                      <p:cBhvr additive="base">
                                        <p:cTn id="37" dur="500" fill="hold"/>
                                        <p:tgtEl>
                                          <p:spTgt spid="19465"/>
                                        </p:tgtEl>
                                        <p:attrNameLst>
                                          <p:attrName>ppt_x</p:attrName>
                                        </p:attrNameLst>
                                      </p:cBhvr>
                                      <p:tavLst>
                                        <p:tav tm="0">
                                          <p:val>
                                            <p:strVal val="#ppt_x"/>
                                          </p:val>
                                        </p:tav>
                                        <p:tav tm="100000">
                                          <p:val>
                                            <p:strVal val="#ppt_x"/>
                                          </p:val>
                                        </p:tav>
                                      </p:tavLst>
                                    </p:anim>
                                    <p:anim calcmode="lin" valueType="num">
                                      <p:cBhvr additive="base">
                                        <p:cTn id="38" dur="500" fill="hold"/>
                                        <p:tgtEl>
                                          <p:spTgt spid="194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463" grpId="0"/>
      <p:bldP spid="1946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p:cNvSpPr>
            <a:spLocks noGrp="1"/>
          </p:cNvSpPr>
          <p:nvPr>
            <p:ph type="title"/>
          </p:nvPr>
        </p:nvSpPr>
        <p:spPr>
          <a:xfrm>
            <a:off x="0" y="228600"/>
            <a:ext cx="7267575" cy="1524000"/>
          </a:xfrm>
        </p:spPr>
        <p:txBody>
          <a:bodyPr/>
          <a:lstStyle/>
          <a:p>
            <a:r>
              <a:rPr lang="en-US" altLang="en-US" smtClean="0"/>
              <a:t>Progress Monitoring</a:t>
            </a:r>
          </a:p>
        </p:txBody>
      </p:sp>
      <p:sp>
        <p:nvSpPr>
          <p:cNvPr id="3" name="Content Placeholder 2"/>
          <p:cNvSpPr>
            <a:spLocks noGrp="1"/>
          </p:cNvSpPr>
          <p:nvPr>
            <p:ph idx="1"/>
          </p:nvPr>
        </p:nvSpPr>
        <p:spPr>
          <a:xfrm>
            <a:off x="304800" y="1676400"/>
            <a:ext cx="8534400" cy="4419600"/>
          </a:xfrm>
        </p:spPr>
        <p:txBody>
          <a:bodyPr/>
          <a:lstStyle/>
          <a:p>
            <a:r>
              <a:rPr lang="en-US" altLang="en-US" sz="2800" smtClean="0"/>
              <a:t>Purpose:  helping teachers to know whether students have learned the concepts and skills taught</a:t>
            </a:r>
          </a:p>
          <a:p>
            <a:r>
              <a:rPr lang="en-US" altLang="en-US" sz="2800" smtClean="0"/>
              <a:t>Instruction may be adjusted to re-teach concepts or to provide additional practice on skills not yet mastered</a:t>
            </a:r>
          </a:p>
          <a:p>
            <a:pPr marL="457200" lvl="1" indent="0">
              <a:buFontTx/>
              <a:buNone/>
            </a:pPr>
            <a:r>
              <a:rPr lang="en-US" altLang="ja-JP" sz="2400" smtClean="0"/>
              <a:t>	</a:t>
            </a:r>
            <a:r>
              <a:rPr lang="ja-JP" altLang="en-US" sz="2400" smtClean="0"/>
              <a:t>“</a:t>
            </a:r>
            <a:r>
              <a:rPr lang="en-US" altLang="ja-JP" sz="2400" smtClean="0"/>
              <a:t>How do we know our students are responding?</a:t>
            </a:r>
            <a:r>
              <a:rPr lang="ja-JP" altLang="en-US" sz="2400" smtClean="0"/>
              <a:t>”</a:t>
            </a:r>
            <a:endParaRPr lang="en-US" altLang="ja-JP" sz="2400" smtClean="0"/>
          </a:p>
          <a:p>
            <a:pPr marL="457200" lvl="1" indent="0">
              <a:buFontTx/>
              <a:buNone/>
            </a:pPr>
            <a:endParaRPr lang="en-US" altLang="en-US" sz="2400" smtClean="0"/>
          </a:p>
          <a:p>
            <a:endParaRPr lang="en-US" altLang="en-US" sz="2800" smtClean="0"/>
          </a:p>
        </p:txBody>
      </p:sp>
      <p:sp>
        <p:nvSpPr>
          <p:cNvPr id="7" name="Rounded Rectangle 6"/>
          <p:cNvSpPr/>
          <p:nvPr/>
        </p:nvSpPr>
        <p:spPr bwMode="auto">
          <a:xfrm rot="1068909">
            <a:off x="6550025" y="381000"/>
            <a:ext cx="2590800" cy="1087438"/>
          </a:xfrm>
          <a:prstGeom prst="roundRect">
            <a:avLst>
              <a:gd name="adj" fmla="val 10000"/>
            </a:avLst>
          </a:prstGeom>
          <a:solidFill>
            <a:srgbClr val="9FC400">
              <a:alpha val="90000"/>
            </a:srgbClr>
          </a:solidFill>
          <a:ln>
            <a:noFill/>
          </a:ln>
        </p:spPr>
        <p:style>
          <a:lnRef idx="2">
            <a:schemeClr val="dk1">
              <a:hueOff val="0"/>
              <a:satOff val="0"/>
              <a:lumOff val="0"/>
              <a:alphaOff val="0"/>
            </a:schemeClr>
          </a:lnRef>
          <a:fillRef idx="1">
            <a:scrgbClr r="0" g="0" b="0"/>
          </a:fillRef>
          <a:effectRef idx="0">
            <a:schemeClr val="dk1">
              <a:alpha val="90000"/>
              <a:tint val="40000"/>
              <a:hueOff val="0"/>
              <a:satOff val="0"/>
              <a:lumOff val="0"/>
              <a:alphaOff val="0"/>
            </a:schemeClr>
          </a:effectRef>
          <a:fontRef idx="minor">
            <a:schemeClr val="dk1">
              <a:hueOff val="0"/>
              <a:satOff val="0"/>
              <a:lumOff val="0"/>
              <a:alphaOff val="0"/>
            </a:schemeClr>
          </a:fontRef>
        </p:style>
        <p:txBody>
          <a:bodyPr/>
          <a:lstStyle/>
          <a:p>
            <a:pPr algn="ctr">
              <a:defRPr/>
            </a:pPr>
            <a:r>
              <a:rPr lang="en-US" sz="2000" b="1" dirty="0"/>
              <a:t>Progress Monitoring</a:t>
            </a:r>
          </a:p>
        </p:txBody>
      </p:sp>
    </p:spTree>
    <p:extLst>
      <p:ext uri="{BB962C8B-B14F-4D97-AF65-F5344CB8AC3E}">
        <p14:creationId xmlns:p14="http://schemas.microsoft.com/office/powerpoint/2010/main" val="32427277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0" end="0"/>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a:xfrm>
            <a:off x="0" y="0"/>
            <a:ext cx="8077200" cy="1524000"/>
          </a:xfrm>
        </p:spPr>
        <p:txBody>
          <a:bodyPr/>
          <a:lstStyle/>
          <a:p>
            <a:r>
              <a:rPr lang="en-US" altLang="en-US" smtClean="0"/>
              <a:t>Types of Assessments for </a:t>
            </a:r>
            <a:br>
              <a:rPr lang="en-US" altLang="en-US" smtClean="0"/>
            </a:br>
            <a:r>
              <a:rPr lang="en-US" altLang="en-US" smtClean="0"/>
              <a:t>Progress-Monitoring</a:t>
            </a:r>
          </a:p>
        </p:txBody>
      </p:sp>
      <p:sp>
        <p:nvSpPr>
          <p:cNvPr id="7" name="Rounded Rectangle 6"/>
          <p:cNvSpPr/>
          <p:nvPr/>
        </p:nvSpPr>
        <p:spPr bwMode="auto">
          <a:xfrm rot="1068909">
            <a:off x="6550025" y="381000"/>
            <a:ext cx="2590800" cy="1087438"/>
          </a:xfrm>
          <a:prstGeom prst="roundRect">
            <a:avLst>
              <a:gd name="adj" fmla="val 10000"/>
            </a:avLst>
          </a:prstGeom>
          <a:solidFill>
            <a:srgbClr val="9FC400">
              <a:alpha val="90000"/>
            </a:srgbClr>
          </a:solidFill>
          <a:ln>
            <a:noFill/>
          </a:ln>
        </p:spPr>
        <p:style>
          <a:lnRef idx="2">
            <a:schemeClr val="dk1">
              <a:hueOff val="0"/>
              <a:satOff val="0"/>
              <a:lumOff val="0"/>
              <a:alphaOff val="0"/>
            </a:schemeClr>
          </a:lnRef>
          <a:fillRef idx="1">
            <a:scrgbClr r="0" g="0" b="0"/>
          </a:fillRef>
          <a:effectRef idx="0">
            <a:schemeClr val="dk1">
              <a:alpha val="90000"/>
              <a:tint val="40000"/>
              <a:hueOff val="0"/>
              <a:satOff val="0"/>
              <a:lumOff val="0"/>
              <a:alphaOff val="0"/>
            </a:schemeClr>
          </a:effectRef>
          <a:fontRef idx="minor">
            <a:schemeClr val="dk1">
              <a:hueOff val="0"/>
              <a:satOff val="0"/>
              <a:lumOff val="0"/>
              <a:alphaOff val="0"/>
            </a:schemeClr>
          </a:fontRef>
        </p:style>
        <p:txBody>
          <a:bodyPr/>
          <a:lstStyle/>
          <a:p>
            <a:pPr algn="ctr">
              <a:defRPr/>
            </a:pPr>
            <a:r>
              <a:rPr lang="en-US" sz="2000" b="1" dirty="0"/>
              <a:t>Progress Monitoring</a:t>
            </a:r>
          </a:p>
        </p:txBody>
      </p:sp>
      <p:sp>
        <p:nvSpPr>
          <p:cNvPr id="93187" name="Cube 2"/>
          <p:cNvSpPr>
            <a:spLocks noChangeArrowheads="1"/>
          </p:cNvSpPr>
          <p:nvPr/>
        </p:nvSpPr>
        <p:spPr bwMode="auto">
          <a:xfrm>
            <a:off x="762000" y="4800600"/>
            <a:ext cx="7824788" cy="1066800"/>
          </a:xfrm>
          <a:prstGeom prst="cube">
            <a:avLst>
              <a:gd name="adj" fmla="val 25000"/>
            </a:avLst>
          </a:prstGeom>
          <a:solidFill>
            <a:srgbClr val="463D35"/>
          </a:solidFill>
          <a:ln w="9525">
            <a:solidFill>
              <a:schemeClr val="tx1"/>
            </a:solidFill>
            <a:round/>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sz="2800" b="1">
                <a:solidFill>
                  <a:schemeClr val="accent1"/>
                </a:solidFill>
              </a:rPr>
              <a:t>Curriculum-Based Measures</a:t>
            </a:r>
          </a:p>
        </p:txBody>
      </p:sp>
      <p:sp>
        <p:nvSpPr>
          <p:cNvPr id="93188" name="Cube 8"/>
          <p:cNvSpPr>
            <a:spLocks noChangeArrowheads="1"/>
          </p:cNvSpPr>
          <p:nvPr/>
        </p:nvSpPr>
        <p:spPr bwMode="auto">
          <a:xfrm>
            <a:off x="838200" y="3657600"/>
            <a:ext cx="7815263" cy="990600"/>
          </a:xfrm>
          <a:prstGeom prst="cube">
            <a:avLst>
              <a:gd name="adj" fmla="val 25000"/>
            </a:avLst>
          </a:prstGeom>
          <a:solidFill>
            <a:srgbClr val="646464"/>
          </a:solidFill>
          <a:ln w="9525">
            <a:solidFill>
              <a:schemeClr val="tx1"/>
            </a:solidFill>
            <a:round/>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sz="2800" b="1">
                <a:solidFill>
                  <a:schemeClr val="accent1"/>
                </a:solidFill>
              </a:rPr>
              <a:t>Benchmark Assessments</a:t>
            </a:r>
          </a:p>
        </p:txBody>
      </p:sp>
      <p:sp>
        <p:nvSpPr>
          <p:cNvPr id="93189" name="Cube 9"/>
          <p:cNvSpPr>
            <a:spLocks noChangeArrowheads="1"/>
          </p:cNvSpPr>
          <p:nvPr/>
        </p:nvSpPr>
        <p:spPr bwMode="auto">
          <a:xfrm>
            <a:off x="1033463" y="1524000"/>
            <a:ext cx="7642225" cy="990600"/>
          </a:xfrm>
          <a:prstGeom prst="cube">
            <a:avLst>
              <a:gd name="adj" fmla="val 25000"/>
            </a:avLst>
          </a:prstGeom>
          <a:solidFill>
            <a:srgbClr val="FF9900"/>
          </a:solidFill>
          <a:ln w="9525">
            <a:solidFill>
              <a:schemeClr val="tx1"/>
            </a:solidFill>
            <a:round/>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sz="2800" b="1">
                <a:solidFill>
                  <a:schemeClr val="accent1"/>
                </a:solidFill>
              </a:rPr>
              <a:t>Informal Formative Assessments</a:t>
            </a:r>
          </a:p>
        </p:txBody>
      </p:sp>
      <p:sp>
        <p:nvSpPr>
          <p:cNvPr id="93190" name="Cube 9"/>
          <p:cNvSpPr>
            <a:spLocks noChangeArrowheads="1"/>
          </p:cNvSpPr>
          <p:nvPr/>
        </p:nvSpPr>
        <p:spPr bwMode="auto">
          <a:xfrm>
            <a:off x="946150" y="2644775"/>
            <a:ext cx="7707313" cy="860425"/>
          </a:xfrm>
          <a:prstGeom prst="cube">
            <a:avLst>
              <a:gd name="adj" fmla="val 25000"/>
            </a:avLst>
          </a:prstGeom>
          <a:solidFill>
            <a:srgbClr val="7A1602"/>
          </a:solidFill>
          <a:ln w="9525">
            <a:solidFill>
              <a:schemeClr val="tx1"/>
            </a:solidFill>
            <a:round/>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sz="2800" b="1">
                <a:solidFill>
                  <a:schemeClr val="accent1"/>
                </a:solidFill>
              </a:rPr>
              <a:t>Common Formative Assessments</a:t>
            </a:r>
          </a:p>
        </p:txBody>
      </p:sp>
    </p:spTree>
    <p:extLst>
      <p:ext uri="{BB962C8B-B14F-4D97-AF65-F5344CB8AC3E}">
        <p14:creationId xmlns:p14="http://schemas.microsoft.com/office/powerpoint/2010/main" val="30046528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p:cNvSpPr>
            <a:spLocks noGrp="1"/>
          </p:cNvSpPr>
          <p:nvPr>
            <p:ph type="title"/>
          </p:nvPr>
        </p:nvSpPr>
        <p:spPr>
          <a:xfrm>
            <a:off x="304800" y="304800"/>
            <a:ext cx="8077200" cy="1066800"/>
          </a:xfrm>
        </p:spPr>
        <p:txBody>
          <a:bodyPr/>
          <a:lstStyle/>
          <a:p>
            <a:r>
              <a:rPr lang="en-US" altLang="en-US" smtClean="0"/>
              <a:t>Benchmark Assessments</a:t>
            </a:r>
          </a:p>
        </p:txBody>
      </p:sp>
      <p:sp>
        <p:nvSpPr>
          <p:cNvPr id="94210" name="Content Placeholder 2"/>
          <p:cNvSpPr>
            <a:spLocks noGrp="1"/>
          </p:cNvSpPr>
          <p:nvPr>
            <p:ph idx="1"/>
          </p:nvPr>
        </p:nvSpPr>
        <p:spPr>
          <a:xfrm>
            <a:off x="381000" y="1600200"/>
            <a:ext cx="8153400" cy="4572000"/>
          </a:xfrm>
        </p:spPr>
        <p:txBody>
          <a:bodyPr/>
          <a:lstStyle/>
          <a:p>
            <a:pPr marL="0" indent="0">
              <a:buFontTx/>
              <a:buNone/>
            </a:pPr>
            <a:r>
              <a:rPr lang="en-US" altLang="en-US" sz="2800" u="sng" smtClean="0"/>
              <a:t>Benchmark assessments</a:t>
            </a:r>
            <a:r>
              <a:rPr lang="en-US" altLang="en-US" sz="2800" smtClean="0"/>
              <a:t>: assessments used to set benchmarks (e.g., according to local norms) and/or to determine whether students are achieving grade level standard</a:t>
            </a:r>
            <a:br>
              <a:rPr lang="en-US" altLang="en-US" sz="2800" smtClean="0"/>
            </a:br>
            <a:r>
              <a:rPr lang="en-US" altLang="en-US" sz="2800" i="1" smtClean="0"/>
              <a:t>(RtI Action Network)</a:t>
            </a:r>
            <a:endParaRPr lang="en-US" altLang="en-US" sz="2800" smtClean="0"/>
          </a:p>
        </p:txBody>
      </p:sp>
      <p:sp>
        <p:nvSpPr>
          <p:cNvPr id="94211" name="Cube 7"/>
          <p:cNvSpPr>
            <a:spLocks noChangeArrowheads="1"/>
          </p:cNvSpPr>
          <p:nvPr/>
        </p:nvSpPr>
        <p:spPr bwMode="auto">
          <a:xfrm>
            <a:off x="228600" y="5486400"/>
            <a:ext cx="8610600" cy="1219200"/>
          </a:xfrm>
          <a:prstGeom prst="cube">
            <a:avLst>
              <a:gd name="adj" fmla="val 25000"/>
            </a:avLst>
          </a:prstGeom>
          <a:solidFill>
            <a:srgbClr val="646464"/>
          </a:solidFill>
          <a:ln w="9525">
            <a:solidFill>
              <a:schemeClr val="tx1"/>
            </a:solidFill>
            <a:round/>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sz="2800" b="1">
                <a:solidFill>
                  <a:schemeClr val="accent1"/>
                </a:solidFill>
              </a:rPr>
              <a:t>Benchmark Assessments</a:t>
            </a:r>
          </a:p>
        </p:txBody>
      </p:sp>
    </p:spTree>
    <p:extLst>
      <p:ext uri="{BB962C8B-B14F-4D97-AF65-F5344CB8AC3E}">
        <p14:creationId xmlns:p14="http://schemas.microsoft.com/office/powerpoint/2010/main" val="23079480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1"/>
          <p:cNvSpPr>
            <a:spLocks noGrp="1"/>
          </p:cNvSpPr>
          <p:nvPr>
            <p:ph type="title"/>
          </p:nvPr>
        </p:nvSpPr>
        <p:spPr>
          <a:xfrm>
            <a:off x="228600" y="12700"/>
            <a:ext cx="8153400" cy="990600"/>
          </a:xfrm>
        </p:spPr>
        <p:txBody>
          <a:bodyPr>
            <a:normAutofit fontScale="90000"/>
          </a:bodyPr>
          <a:lstStyle/>
          <a:p>
            <a:r>
              <a:rPr lang="en-US" altLang="en-US" smtClean="0"/>
              <a:t/>
            </a:r>
            <a:br>
              <a:rPr lang="en-US" altLang="en-US" smtClean="0"/>
            </a:br>
            <a:r>
              <a:rPr lang="en-US" altLang="en-US" smtClean="0"/>
              <a:t>Curriculum-Based Measures </a:t>
            </a:r>
            <a:br>
              <a:rPr lang="en-US" altLang="en-US" smtClean="0"/>
            </a:br>
            <a:r>
              <a:rPr lang="en-US" altLang="en-US" smtClean="0"/>
              <a:t>(CBM) </a:t>
            </a:r>
          </a:p>
        </p:txBody>
      </p:sp>
      <p:sp>
        <p:nvSpPr>
          <p:cNvPr id="96258" name="Content Placeholder 2"/>
          <p:cNvSpPr>
            <a:spLocks noGrp="1"/>
          </p:cNvSpPr>
          <p:nvPr>
            <p:ph idx="1"/>
          </p:nvPr>
        </p:nvSpPr>
        <p:spPr>
          <a:xfrm>
            <a:off x="228600" y="1600200"/>
            <a:ext cx="8305800" cy="4267200"/>
          </a:xfrm>
        </p:spPr>
        <p:txBody>
          <a:bodyPr/>
          <a:lstStyle/>
          <a:p>
            <a:pPr marL="0" indent="0">
              <a:buFontTx/>
              <a:buNone/>
              <a:defRPr/>
            </a:pPr>
            <a:r>
              <a:rPr lang="en-US" sz="2800" dirty="0" smtClean="0"/>
              <a:t>Uses:</a:t>
            </a:r>
          </a:p>
          <a:p>
            <a:pPr>
              <a:defRPr/>
            </a:pPr>
            <a:r>
              <a:rPr lang="en-US" sz="2800" dirty="0"/>
              <a:t>M</a:t>
            </a:r>
            <a:r>
              <a:rPr lang="en-US" sz="2800" dirty="0" smtClean="0"/>
              <a:t>onitor Foundational Core changes</a:t>
            </a:r>
          </a:p>
          <a:p>
            <a:pPr>
              <a:defRPr/>
            </a:pPr>
            <a:r>
              <a:rPr lang="en-US" sz="2800" dirty="0"/>
              <a:t>I</a:t>
            </a:r>
            <a:r>
              <a:rPr lang="en-US" sz="2800" dirty="0" smtClean="0"/>
              <a:t>ndividual student progress monitoring</a:t>
            </a:r>
            <a:endParaRPr lang="en-US" dirty="0" smtClean="0"/>
          </a:p>
        </p:txBody>
      </p:sp>
      <p:sp>
        <p:nvSpPr>
          <p:cNvPr id="96259" name="Slide Number Placeholder 1"/>
          <p:cNvSpPr>
            <a:spLocks noGrp="1"/>
          </p:cNvSpPr>
          <p:nvPr>
            <p:ph type="sldNum" sz="quarter" idx="4294967295"/>
          </p:nvPr>
        </p:nvSpPr>
        <p:spPr bwMode="auto">
          <a:xfrm>
            <a:off x="65532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AB2B167-BA16-4A9A-9DCC-07815F2F6301}" type="slidenum">
              <a:rPr lang="en-US" altLang="en-US">
                <a:solidFill>
                  <a:srgbClr val="99CC00"/>
                </a:solidFill>
              </a:rPr>
              <a:pPr eaLnBrk="1" hangingPunct="1"/>
              <a:t>34</a:t>
            </a:fld>
            <a:endParaRPr lang="en-US" altLang="en-US">
              <a:solidFill>
                <a:srgbClr val="000000"/>
              </a:solidFill>
            </a:endParaRPr>
          </a:p>
        </p:txBody>
      </p:sp>
      <p:sp>
        <p:nvSpPr>
          <p:cNvPr id="96260" name="Cube 9"/>
          <p:cNvSpPr>
            <a:spLocks noChangeArrowheads="1"/>
          </p:cNvSpPr>
          <p:nvPr/>
        </p:nvSpPr>
        <p:spPr bwMode="auto">
          <a:xfrm>
            <a:off x="228600" y="5486400"/>
            <a:ext cx="8686800" cy="1219200"/>
          </a:xfrm>
          <a:prstGeom prst="cube">
            <a:avLst>
              <a:gd name="adj" fmla="val 25000"/>
            </a:avLst>
          </a:prstGeom>
          <a:solidFill>
            <a:srgbClr val="463D35"/>
          </a:solidFill>
          <a:ln w="9525">
            <a:solidFill>
              <a:schemeClr val="tx1"/>
            </a:solidFill>
            <a:round/>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sz="2800" b="1">
                <a:solidFill>
                  <a:schemeClr val="accent1"/>
                </a:solidFill>
              </a:rPr>
              <a:t>Curriculum-Based Measures</a:t>
            </a:r>
          </a:p>
        </p:txBody>
      </p:sp>
    </p:spTree>
    <p:extLst>
      <p:ext uri="{BB962C8B-B14F-4D97-AF65-F5344CB8AC3E}">
        <p14:creationId xmlns:p14="http://schemas.microsoft.com/office/powerpoint/2010/main" val="28234958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1"/>
          <p:cNvSpPr>
            <a:spLocks noGrp="1"/>
          </p:cNvSpPr>
          <p:nvPr>
            <p:ph type="title"/>
          </p:nvPr>
        </p:nvSpPr>
        <p:spPr>
          <a:xfrm>
            <a:off x="228600" y="228600"/>
            <a:ext cx="8077200" cy="1143000"/>
          </a:xfrm>
        </p:spPr>
        <p:txBody>
          <a:bodyPr/>
          <a:lstStyle/>
          <a:p>
            <a:r>
              <a:rPr lang="en-US" altLang="en-US" smtClean="0"/>
              <a:t>Informal Formative Assessment</a:t>
            </a:r>
          </a:p>
        </p:txBody>
      </p:sp>
      <p:sp>
        <p:nvSpPr>
          <p:cNvPr id="98306" name="Content Placeholder 2"/>
          <p:cNvSpPr>
            <a:spLocks noGrp="1"/>
          </p:cNvSpPr>
          <p:nvPr>
            <p:ph idx="1"/>
          </p:nvPr>
        </p:nvSpPr>
        <p:spPr>
          <a:xfrm>
            <a:off x="304800" y="1447800"/>
            <a:ext cx="8077200" cy="3810000"/>
          </a:xfrm>
        </p:spPr>
        <p:txBody>
          <a:bodyPr/>
          <a:lstStyle/>
          <a:p>
            <a:pPr marL="0" indent="0">
              <a:buFontTx/>
              <a:buNone/>
            </a:pPr>
            <a:r>
              <a:rPr lang="en-US" altLang="en-US" dirty="0" smtClean="0"/>
              <a:t>Examples:</a:t>
            </a:r>
          </a:p>
          <a:p>
            <a:pPr lvl="1"/>
            <a:r>
              <a:rPr lang="en-US" altLang="en-US" dirty="0" smtClean="0"/>
              <a:t>Exit Slips</a:t>
            </a:r>
          </a:p>
          <a:p>
            <a:pPr lvl="1"/>
            <a:r>
              <a:rPr lang="en-US" altLang="en-US" dirty="0" smtClean="0"/>
              <a:t>Student Checklists</a:t>
            </a:r>
          </a:p>
          <a:p>
            <a:pPr lvl="1"/>
            <a:r>
              <a:rPr lang="en-US" altLang="en-US" dirty="0" smtClean="0"/>
              <a:t>Misconception Checks</a:t>
            </a:r>
          </a:p>
          <a:p>
            <a:pPr lvl="1"/>
            <a:r>
              <a:rPr lang="en-US" altLang="en-US" dirty="0" smtClean="0"/>
              <a:t>Observations</a:t>
            </a:r>
          </a:p>
          <a:p>
            <a:pPr lvl="1"/>
            <a:r>
              <a:rPr lang="en-US" altLang="en-US" dirty="0" smtClean="0"/>
              <a:t>Student assessments/responses</a:t>
            </a:r>
          </a:p>
        </p:txBody>
      </p:sp>
      <p:sp>
        <p:nvSpPr>
          <p:cNvPr id="98307" name="Cube 7"/>
          <p:cNvSpPr>
            <a:spLocks noChangeArrowheads="1"/>
          </p:cNvSpPr>
          <p:nvPr/>
        </p:nvSpPr>
        <p:spPr bwMode="auto">
          <a:xfrm>
            <a:off x="304800" y="5605463"/>
            <a:ext cx="8534400" cy="1219200"/>
          </a:xfrm>
          <a:prstGeom prst="cube">
            <a:avLst>
              <a:gd name="adj" fmla="val 25000"/>
            </a:avLst>
          </a:prstGeom>
          <a:solidFill>
            <a:srgbClr val="FF9900"/>
          </a:solidFill>
          <a:ln w="9525">
            <a:solidFill>
              <a:schemeClr val="tx1"/>
            </a:solidFill>
            <a:round/>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sz="2800" b="1">
                <a:solidFill>
                  <a:schemeClr val="accent1"/>
                </a:solidFill>
              </a:rPr>
              <a:t>Informal Formative Assessments</a:t>
            </a:r>
          </a:p>
        </p:txBody>
      </p:sp>
    </p:spTree>
    <p:extLst>
      <p:ext uri="{BB962C8B-B14F-4D97-AF65-F5344CB8AC3E}">
        <p14:creationId xmlns:p14="http://schemas.microsoft.com/office/powerpoint/2010/main" val="10108791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p:cNvSpPr>
            <a:spLocks noGrp="1"/>
          </p:cNvSpPr>
          <p:nvPr>
            <p:ph type="title"/>
          </p:nvPr>
        </p:nvSpPr>
        <p:spPr>
          <a:xfrm>
            <a:off x="152400" y="152400"/>
            <a:ext cx="8077200" cy="1066800"/>
          </a:xfrm>
        </p:spPr>
        <p:txBody>
          <a:bodyPr/>
          <a:lstStyle/>
          <a:p>
            <a:r>
              <a:rPr lang="en-US" altLang="en-US" smtClean="0"/>
              <a:t>Common Formative Assessments</a:t>
            </a:r>
          </a:p>
        </p:txBody>
      </p:sp>
      <p:sp>
        <p:nvSpPr>
          <p:cNvPr id="99330" name="Content Placeholder 2"/>
          <p:cNvSpPr>
            <a:spLocks noGrp="1"/>
          </p:cNvSpPr>
          <p:nvPr>
            <p:ph idx="1"/>
          </p:nvPr>
        </p:nvSpPr>
        <p:spPr>
          <a:xfrm>
            <a:off x="228600" y="1447800"/>
            <a:ext cx="8763000" cy="3810000"/>
          </a:xfrm>
        </p:spPr>
        <p:txBody>
          <a:bodyPr/>
          <a:lstStyle/>
          <a:p>
            <a:pPr marL="0" indent="0">
              <a:buFontTx/>
              <a:buNone/>
            </a:pPr>
            <a:r>
              <a:rPr lang="en-US" altLang="en-US" sz="2800" smtClean="0"/>
              <a:t>A common assessment is any assessment given by two or more (</a:t>
            </a:r>
            <a:r>
              <a:rPr lang="ja-JP" altLang="en-US" sz="2800" smtClean="0"/>
              <a:t>‘</a:t>
            </a:r>
            <a:r>
              <a:rPr lang="en-US" altLang="ja-JP" sz="2800" smtClean="0"/>
              <a:t>more</a:t>
            </a:r>
            <a:r>
              <a:rPr lang="ja-JP" altLang="en-US" sz="2800" smtClean="0"/>
              <a:t>’</a:t>
            </a:r>
            <a:r>
              <a:rPr lang="en-US" altLang="ja-JP" sz="2800" smtClean="0"/>
              <a:t> is entire team) instructors to collaboratively examine the results for:</a:t>
            </a:r>
          </a:p>
          <a:p>
            <a:pPr lvl="1"/>
            <a:r>
              <a:rPr lang="en-US" altLang="en-US" sz="2400" smtClean="0"/>
              <a:t>Shared learning</a:t>
            </a:r>
          </a:p>
          <a:p>
            <a:pPr lvl="1"/>
            <a:r>
              <a:rPr lang="en-US" altLang="en-US" sz="2400" smtClean="0"/>
              <a:t>Instructional planning for individual students</a:t>
            </a:r>
          </a:p>
          <a:p>
            <a:pPr lvl="1"/>
            <a:r>
              <a:rPr lang="en-US" altLang="en-US" sz="2400" smtClean="0"/>
              <a:t>Curriculum, instruction, and/or assessment modifications(Erkens, 2007)</a:t>
            </a:r>
          </a:p>
          <a:p>
            <a:pPr marL="0" indent="0" algn="ctr">
              <a:buFontTx/>
              <a:buNone/>
            </a:pPr>
            <a:r>
              <a:rPr lang="en-US" altLang="en-US" sz="2800" i="1" smtClean="0"/>
              <a:t>May be same as benchmark </a:t>
            </a:r>
            <a:r>
              <a:rPr lang="en-US" altLang="en-US" sz="2400" i="1" smtClean="0"/>
              <a:t>or universal</a:t>
            </a:r>
          </a:p>
          <a:p>
            <a:pPr marL="0" indent="0"/>
            <a:endParaRPr lang="en-US" altLang="en-US" smtClean="0"/>
          </a:p>
        </p:txBody>
      </p:sp>
      <p:sp>
        <p:nvSpPr>
          <p:cNvPr id="99331" name="Cube 9"/>
          <p:cNvSpPr>
            <a:spLocks noChangeArrowheads="1"/>
          </p:cNvSpPr>
          <p:nvPr/>
        </p:nvSpPr>
        <p:spPr bwMode="auto">
          <a:xfrm>
            <a:off x="152400" y="5638800"/>
            <a:ext cx="8763000" cy="1012825"/>
          </a:xfrm>
          <a:prstGeom prst="cube">
            <a:avLst>
              <a:gd name="adj" fmla="val 25000"/>
            </a:avLst>
          </a:prstGeom>
          <a:solidFill>
            <a:srgbClr val="7A1602"/>
          </a:solidFill>
          <a:ln w="9525">
            <a:solidFill>
              <a:schemeClr val="tx1"/>
            </a:solidFill>
            <a:round/>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altLang="en-US" sz="2800" b="1">
                <a:solidFill>
                  <a:schemeClr val="accent1"/>
                </a:solidFill>
              </a:rPr>
              <a:t>Common Formative Assessments</a:t>
            </a:r>
          </a:p>
        </p:txBody>
      </p:sp>
    </p:spTree>
    <p:extLst>
      <p:ext uri="{BB962C8B-B14F-4D97-AF65-F5344CB8AC3E}">
        <p14:creationId xmlns:p14="http://schemas.microsoft.com/office/powerpoint/2010/main" val="25259169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1"/>
          <p:cNvSpPr>
            <a:spLocks noChangeArrowheads="1"/>
          </p:cNvSpPr>
          <p:nvPr/>
        </p:nvSpPr>
        <p:spPr bwMode="auto">
          <a:xfrm>
            <a:off x="0" y="0"/>
            <a:ext cx="9144000" cy="6858000"/>
          </a:xfrm>
          <a:prstGeom prst="rect">
            <a:avLst/>
          </a:prstGeom>
          <a:solidFill>
            <a:schemeClr val="accent1"/>
          </a:solidFill>
          <a:ln w="9525">
            <a:solidFill>
              <a:schemeClr val="tx1"/>
            </a:solidFill>
            <a:round/>
            <a:headEnd/>
            <a:tailEnd/>
          </a:ln>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sp>
        <p:nvSpPr>
          <p:cNvPr id="101378" name="Title 1"/>
          <p:cNvSpPr>
            <a:spLocks noGrp="1"/>
          </p:cNvSpPr>
          <p:nvPr>
            <p:ph type="title"/>
          </p:nvPr>
        </p:nvSpPr>
        <p:spPr/>
        <p:txBody>
          <a:bodyPr/>
          <a:lstStyle/>
          <a:p>
            <a:r>
              <a:rPr lang="en-US" altLang="en-US" smtClean="0"/>
              <a:t>Formative Assessment</a:t>
            </a:r>
          </a:p>
        </p:txBody>
      </p:sp>
      <p:graphicFrame>
        <p:nvGraphicFramePr>
          <p:cNvPr id="10" name="Content Placeholder 9"/>
          <p:cNvGraphicFramePr>
            <a:graphicFrameLocks noGrp="1"/>
          </p:cNvGraphicFramePr>
          <p:nvPr>
            <p:ph idx="1"/>
          </p:nvPr>
        </p:nvGraphicFramePr>
        <p:xfrm>
          <a:off x="-914400" y="1473200"/>
          <a:ext cx="8983133" cy="538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9460" name="Straight Arrow Connector 3"/>
          <p:cNvCxnSpPr>
            <a:cxnSpLocks noChangeShapeType="1"/>
          </p:cNvCxnSpPr>
          <p:nvPr/>
        </p:nvCxnSpPr>
        <p:spPr bwMode="auto">
          <a:xfrm>
            <a:off x="4191000" y="3200400"/>
            <a:ext cx="1185863" cy="0"/>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1" name="TextBox 10"/>
          <p:cNvSpPr txBox="1">
            <a:spLocks noChangeArrowheads="1"/>
          </p:cNvSpPr>
          <p:nvPr/>
        </p:nvSpPr>
        <p:spPr bwMode="auto">
          <a:xfrm>
            <a:off x="5562600" y="2971800"/>
            <a:ext cx="1927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ja-JP" altLang="en-US" b="1">
                <a:solidFill>
                  <a:srgbClr val="463D35"/>
                </a:solidFill>
              </a:rPr>
              <a:t>“</a:t>
            </a:r>
            <a:r>
              <a:rPr lang="en-US" altLang="ja-JP" b="1">
                <a:solidFill>
                  <a:srgbClr val="463D35"/>
                </a:solidFill>
              </a:rPr>
              <a:t>First Alert</a:t>
            </a:r>
            <a:r>
              <a:rPr lang="ja-JP" altLang="en-US" b="1">
                <a:solidFill>
                  <a:srgbClr val="463D35"/>
                </a:solidFill>
              </a:rPr>
              <a:t>”</a:t>
            </a:r>
            <a:endParaRPr lang="en-US" altLang="en-US" b="1">
              <a:solidFill>
                <a:srgbClr val="463D35"/>
              </a:solidFill>
            </a:endParaRPr>
          </a:p>
        </p:txBody>
      </p:sp>
      <p:cxnSp>
        <p:nvCxnSpPr>
          <p:cNvPr id="19462" name="Straight Arrow Connector 15"/>
          <p:cNvCxnSpPr>
            <a:cxnSpLocks noChangeShapeType="1"/>
          </p:cNvCxnSpPr>
          <p:nvPr/>
        </p:nvCxnSpPr>
        <p:spPr bwMode="auto">
          <a:xfrm>
            <a:off x="4953000" y="4648200"/>
            <a:ext cx="960438" cy="0"/>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9463" name="TextBox 16"/>
          <p:cNvSpPr txBox="1">
            <a:spLocks noChangeArrowheads="1"/>
          </p:cNvSpPr>
          <p:nvPr/>
        </p:nvSpPr>
        <p:spPr bwMode="auto">
          <a:xfrm>
            <a:off x="6248400" y="4419600"/>
            <a:ext cx="18018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ja-JP" altLang="en-US" b="1">
                <a:solidFill>
                  <a:srgbClr val="463D35"/>
                </a:solidFill>
              </a:rPr>
              <a:t>“</a:t>
            </a:r>
            <a:r>
              <a:rPr lang="en-US" altLang="ja-JP" b="1">
                <a:solidFill>
                  <a:srgbClr val="463D35"/>
                </a:solidFill>
              </a:rPr>
              <a:t>Dip Stick</a:t>
            </a:r>
            <a:r>
              <a:rPr lang="ja-JP" altLang="en-US" b="1">
                <a:solidFill>
                  <a:srgbClr val="463D35"/>
                </a:solidFill>
              </a:rPr>
              <a:t>”</a:t>
            </a:r>
            <a:endParaRPr lang="en-US" altLang="en-US" b="1">
              <a:solidFill>
                <a:srgbClr val="463D35"/>
              </a:solidFill>
            </a:endParaRPr>
          </a:p>
        </p:txBody>
      </p:sp>
      <p:cxnSp>
        <p:nvCxnSpPr>
          <p:cNvPr id="19464" name="Straight Arrow Connector 17"/>
          <p:cNvCxnSpPr>
            <a:cxnSpLocks noChangeShapeType="1"/>
          </p:cNvCxnSpPr>
          <p:nvPr/>
        </p:nvCxnSpPr>
        <p:spPr bwMode="auto">
          <a:xfrm>
            <a:off x="5410200" y="6019800"/>
            <a:ext cx="990600" cy="0"/>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9465" name="TextBox 18"/>
          <p:cNvSpPr txBox="1">
            <a:spLocks noChangeArrowheads="1"/>
          </p:cNvSpPr>
          <p:nvPr/>
        </p:nvSpPr>
        <p:spPr bwMode="auto">
          <a:xfrm>
            <a:off x="6553200" y="5791200"/>
            <a:ext cx="24876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ja-JP" altLang="en-US" b="1">
                <a:solidFill>
                  <a:srgbClr val="463D35"/>
                </a:solidFill>
              </a:rPr>
              <a:t>“</a:t>
            </a:r>
            <a:r>
              <a:rPr lang="en-US" altLang="ja-JP" b="1">
                <a:solidFill>
                  <a:srgbClr val="463D35"/>
                </a:solidFill>
              </a:rPr>
              <a:t>In-depth View</a:t>
            </a:r>
            <a:r>
              <a:rPr lang="ja-JP" altLang="en-US" b="1">
                <a:solidFill>
                  <a:srgbClr val="463D35"/>
                </a:solidFill>
              </a:rPr>
              <a:t>”</a:t>
            </a:r>
            <a:endParaRPr lang="en-US" altLang="en-US" b="1">
              <a:solidFill>
                <a:srgbClr val="463D35"/>
              </a:solidFill>
            </a:endParaRPr>
          </a:p>
        </p:txBody>
      </p:sp>
    </p:spTree>
    <p:extLst>
      <p:ext uri="{BB962C8B-B14F-4D97-AF65-F5344CB8AC3E}">
        <p14:creationId xmlns:p14="http://schemas.microsoft.com/office/powerpoint/2010/main" val="21816030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ppt_x"/>
                                          </p:val>
                                        </p:tav>
                                        <p:tav tm="100000">
                                          <p:val>
                                            <p:strVal val="#ppt_x"/>
                                          </p:val>
                                        </p:tav>
                                      </p:tavLst>
                                    </p:anim>
                                    <p:anim calcmode="lin" valueType="num">
                                      <p:cBhvr additive="base">
                                        <p:cTn id="8"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62"/>
                                        </p:tgtEl>
                                        <p:attrNameLst>
                                          <p:attrName>style.visibility</p:attrName>
                                        </p:attrNameLst>
                                      </p:cBhvr>
                                      <p:to>
                                        <p:strVal val="visible"/>
                                      </p:to>
                                    </p:set>
                                    <p:anim calcmode="lin" valueType="num">
                                      <p:cBhvr additive="base">
                                        <p:cTn id="19" dur="500" fill="hold"/>
                                        <p:tgtEl>
                                          <p:spTgt spid="19462"/>
                                        </p:tgtEl>
                                        <p:attrNameLst>
                                          <p:attrName>ppt_x</p:attrName>
                                        </p:attrNameLst>
                                      </p:cBhvr>
                                      <p:tavLst>
                                        <p:tav tm="0">
                                          <p:val>
                                            <p:strVal val="#ppt_x"/>
                                          </p:val>
                                        </p:tav>
                                        <p:tav tm="100000">
                                          <p:val>
                                            <p:strVal val="#ppt_x"/>
                                          </p:val>
                                        </p:tav>
                                      </p:tavLst>
                                    </p:anim>
                                    <p:anim calcmode="lin" valueType="num">
                                      <p:cBhvr additive="base">
                                        <p:cTn id="20"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63"/>
                                        </p:tgtEl>
                                        <p:attrNameLst>
                                          <p:attrName>style.visibility</p:attrName>
                                        </p:attrNameLst>
                                      </p:cBhvr>
                                      <p:to>
                                        <p:strVal val="visible"/>
                                      </p:to>
                                    </p:set>
                                    <p:anim calcmode="lin" valueType="num">
                                      <p:cBhvr additive="base">
                                        <p:cTn id="25" dur="500" fill="hold"/>
                                        <p:tgtEl>
                                          <p:spTgt spid="19463"/>
                                        </p:tgtEl>
                                        <p:attrNameLst>
                                          <p:attrName>ppt_x</p:attrName>
                                        </p:attrNameLst>
                                      </p:cBhvr>
                                      <p:tavLst>
                                        <p:tav tm="0">
                                          <p:val>
                                            <p:strVal val="#ppt_x"/>
                                          </p:val>
                                        </p:tav>
                                        <p:tav tm="100000">
                                          <p:val>
                                            <p:strVal val="#ppt_x"/>
                                          </p:val>
                                        </p:tav>
                                      </p:tavLst>
                                    </p:anim>
                                    <p:anim calcmode="lin" valueType="num">
                                      <p:cBhvr additive="base">
                                        <p:cTn id="26"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9464"/>
                                        </p:tgtEl>
                                        <p:attrNameLst>
                                          <p:attrName>style.visibility</p:attrName>
                                        </p:attrNameLst>
                                      </p:cBhvr>
                                      <p:to>
                                        <p:strVal val="visible"/>
                                      </p:to>
                                    </p:set>
                                    <p:anim calcmode="lin" valueType="num">
                                      <p:cBhvr additive="base">
                                        <p:cTn id="31" dur="500" fill="hold"/>
                                        <p:tgtEl>
                                          <p:spTgt spid="19464"/>
                                        </p:tgtEl>
                                        <p:attrNameLst>
                                          <p:attrName>ppt_x</p:attrName>
                                        </p:attrNameLst>
                                      </p:cBhvr>
                                      <p:tavLst>
                                        <p:tav tm="0">
                                          <p:val>
                                            <p:strVal val="#ppt_x"/>
                                          </p:val>
                                        </p:tav>
                                        <p:tav tm="100000">
                                          <p:val>
                                            <p:strVal val="#ppt_x"/>
                                          </p:val>
                                        </p:tav>
                                      </p:tavLst>
                                    </p:anim>
                                    <p:anim calcmode="lin" valueType="num">
                                      <p:cBhvr additive="base">
                                        <p:cTn id="32" dur="500" fill="hold"/>
                                        <p:tgtEl>
                                          <p:spTgt spid="1946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465"/>
                                        </p:tgtEl>
                                        <p:attrNameLst>
                                          <p:attrName>style.visibility</p:attrName>
                                        </p:attrNameLst>
                                      </p:cBhvr>
                                      <p:to>
                                        <p:strVal val="visible"/>
                                      </p:to>
                                    </p:set>
                                    <p:anim calcmode="lin" valueType="num">
                                      <p:cBhvr additive="base">
                                        <p:cTn id="37" dur="500" fill="hold"/>
                                        <p:tgtEl>
                                          <p:spTgt spid="19465"/>
                                        </p:tgtEl>
                                        <p:attrNameLst>
                                          <p:attrName>ppt_x</p:attrName>
                                        </p:attrNameLst>
                                      </p:cBhvr>
                                      <p:tavLst>
                                        <p:tav tm="0">
                                          <p:val>
                                            <p:strVal val="#ppt_x"/>
                                          </p:val>
                                        </p:tav>
                                        <p:tav tm="100000">
                                          <p:val>
                                            <p:strVal val="#ppt_x"/>
                                          </p:val>
                                        </p:tav>
                                      </p:tavLst>
                                    </p:anim>
                                    <p:anim calcmode="lin" valueType="num">
                                      <p:cBhvr additive="base">
                                        <p:cTn id="38" dur="500" fill="hold"/>
                                        <p:tgtEl>
                                          <p:spTgt spid="194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463" grpId="0"/>
      <p:bldP spid="1946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0" y="0"/>
            <a:ext cx="8077200" cy="1524000"/>
          </a:xfrm>
        </p:spPr>
        <p:txBody>
          <a:bodyPr/>
          <a:lstStyle/>
          <a:p>
            <a:r>
              <a:rPr lang="en-US" altLang="en-US" smtClean="0"/>
              <a:t>Formative Assessments: </a:t>
            </a:r>
            <a:br>
              <a:rPr lang="en-US" altLang="en-US" smtClean="0"/>
            </a:br>
            <a:r>
              <a:rPr lang="en-US" altLang="en-US" smtClean="0"/>
              <a:t>Diagnostic</a:t>
            </a:r>
          </a:p>
        </p:txBody>
      </p:sp>
      <p:sp>
        <p:nvSpPr>
          <p:cNvPr id="9" name="Rounded Rectangle 8"/>
          <p:cNvSpPr/>
          <p:nvPr/>
        </p:nvSpPr>
        <p:spPr bwMode="auto">
          <a:xfrm rot="1068909">
            <a:off x="6550025" y="381000"/>
            <a:ext cx="2590800" cy="1087438"/>
          </a:xfrm>
          <a:prstGeom prst="roundRect">
            <a:avLst>
              <a:gd name="adj" fmla="val 10000"/>
            </a:avLst>
          </a:prstGeom>
          <a:solidFill>
            <a:srgbClr val="9FC400">
              <a:alpha val="90000"/>
            </a:srgbClr>
          </a:solidFill>
          <a:ln>
            <a:noFill/>
          </a:ln>
        </p:spPr>
        <p:style>
          <a:lnRef idx="2">
            <a:schemeClr val="dk1">
              <a:hueOff val="0"/>
              <a:satOff val="0"/>
              <a:lumOff val="0"/>
              <a:alphaOff val="0"/>
            </a:schemeClr>
          </a:lnRef>
          <a:fillRef idx="1">
            <a:scrgbClr r="0" g="0" b="0"/>
          </a:fillRef>
          <a:effectRef idx="0">
            <a:schemeClr val="dk1">
              <a:alpha val="90000"/>
              <a:tint val="40000"/>
              <a:hueOff val="0"/>
              <a:satOff val="0"/>
              <a:lumOff val="0"/>
              <a:alphaOff val="0"/>
            </a:schemeClr>
          </a:effectRef>
          <a:fontRef idx="minor">
            <a:schemeClr val="dk1">
              <a:hueOff val="0"/>
              <a:satOff val="0"/>
              <a:lumOff val="0"/>
              <a:alphaOff val="0"/>
            </a:schemeClr>
          </a:fontRef>
        </p:style>
        <p:txBody>
          <a:bodyPr anchor="ctr"/>
          <a:lstStyle/>
          <a:p>
            <a:pPr algn="ctr">
              <a:defRPr/>
            </a:pPr>
            <a:r>
              <a:rPr lang="en-US" sz="2000" b="1" dirty="0"/>
              <a:t>Diagnostic</a:t>
            </a:r>
          </a:p>
        </p:txBody>
      </p:sp>
      <p:sp>
        <p:nvSpPr>
          <p:cNvPr id="51204" name="Content Placeholder 1"/>
          <p:cNvSpPr>
            <a:spLocks noGrp="1"/>
          </p:cNvSpPr>
          <p:nvPr>
            <p:ph idx="1"/>
          </p:nvPr>
        </p:nvSpPr>
        <p:spPr/>
        <p:txBody>
          <a:bodyPr/>
          <a:lstStyle/>
          <a:p>
            <a:endParaRPr lang="en-US" altLang="en-US" dirty="0" smtClean="0"/>
          </a:p>
          <a:p>
            <a:r>
              <a:rPr lang="en-US" altLang="en-US" dirty="0" smtClean="0"/>
              <a:t>Error Analysis = analysis of error patterns in order to address learner needs more efficiently</a:t>
            </a:r>
          </a:p>
          <a:p>
            <a:r>
              <a:rPr lang="en-US" altLang="en-US" dirty="0" smtClean="0"/>
              <a:t>“Digging Deeper”</a:t>
            </a:r>
          </a:p>
        </p:txBody>
      </p:sp>
    </p:spTree>
    <p:extLst>
      <p:ext uri="{BB962C8B-B14F-4D97-AF65-F5344CB8AC3E}">
        <p14:creationId xmlns:p14="http://schemas.microsoft.com/office/powerpoint/2010/main" val="1655477895"/>
      </p:ext>
    </p:extLst>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altLang="en-US" smtClean="0"/>
              <a:t>Valid and Reliable Assessments</a:t>
            </a:r>
          </a:p>
        </p:txBody>
      </p:sp>
      <p:sp>
        <p:nvSpPr>
          <p:cNvPr id="54275" name="Content Placeholder 1"/>
          <p:cNvSpPr>
            <a:spLocks noGrp="1"/>
          </p:cNvSpPr>
          <p:nvPr>
            <p:ph idx="1"/>
          </p:nvPr>
        </p:nvSpPr>
        <p:spPr/>
        <p:txBody>
          <a:bodyPr/>
          <a:lstStyle/>
          <a:p>
            <a:pPr marL="0" indent="0">
              <a:buFontTx/>
              <a:buNone/>
            </a:pPr>
            <a:r>
              <a:rPr lang="en-US" altLang="en-US" sz="2800" b="1" smtClean="0"/>
              <a:t>Validity : </a:t>
            </a:r>
            <a:r>
              <a:rPr lang="en-US" altLang="en-US" sz="2800" smtClean="0"/>
              <a:t>An indication that an assessment instrument consistently measures what it is designed to measure, excluding extraneous features from such measurement</a:t>
            </a:r>
          </a:p>
          <a:p>
            <a:pPr marL="0" indent="0">
              <a:buFontTx/>
              <a:buNone/>
            </a:pPr>
            <a:r>
              <a:rPr lang="en-US" altLang="en-US" sz="2800" smtClean="0"/>
              <a:t>					 (</a:t>
            </a:r>
            <a:r>
              <a:rPr lang="en-US" altLang="en-US" sz="2800" i="1" smtClean="0"/>
              <a:t>RtI Action Network)</a:t>
            </a:r>
          </a:p>
          <a:p>
            <a:pPr marL="0" indent="0">
              <a:buFontTx/>
              <a:buNone/>
            </a:pPr>
            <a:r>
              <a:rPr lang="en-US" altLang="en-US" sz="2800" b="1" smtClean="0"/>
              <a:t>Reliability: </a:t>
            </a:r>
            <a:r>
              <a:rPr lang="en-US" altLang="en-US" sz="2800" smtClean="0"/>
              <a:t>refers to the consistency of a measure; its degree of stability, consistency and repeatability.						</a:t>
            </a:r>
          </a:p>
          <a:p>
            <a:pPr marL="0" indent="0">
              <a:buFontTx/>
              <a:buNone/>
            </a:pPr>
            <a:r>
              <a:rPr lang="en-US" altLang="en-US" sz="2800" i="1" smtClean="0"/>
              <a:t>					</a:t>
            </a:r>
            <a:r>
              <a:rPr lang="en-US" altLang="en-US" sz="2400" i="1" smtClean="0"/>
              <a:t>Sattler (1996)</a:t>
            </a:r>
          </a:p>
          <a:p>
            <a:pPr marL="0" indent="0">
              <a:buFontTx/>
              <a:buNone/>
            </a:pPr>
            <a:endParaRPr lang="en-US" altLang="en-US" sz="2800" i="1" smtClean="0"/>
          </a:p>
          <a:p>
            <a:pPr marL="0" indent="0">
              <a:buFontTx/>
              <a:buNone/>
            </a:pPr>
            <a:endParaRPr lang="en-US" altLang="en-US" sz="2800" i="1" smtClean="0"/>
          </a:p>
        </p:txBody>
      </p:sp>
    </p:spTree>
    <p:extLst>
      <p:ext uri="{BB962C8B-B14F-4D97-AF65-F5344CB8AC3E}">
        <p14:creationId xmlns:p14="http://schemas.microsoft.com/office/powerpoint/2010/main" val="32237039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Isosceles Triangle 9"/>
          <p:cNvSpPr>
            <a:spLocks noChangeArrowheads="1"/>
          </p:cNvSpPr>
          <p:nvPr/>
        </p:nvSpPr>
        <p:spPr bwMode="auto">
          <a:xfrm>
            <a:off x="381000" y="304800"/>
            <a:ext cx="7543800" cy="5715000"/>
          </a:xfrm>
          <a:prstGeom prst="triangle">
            <a:avLst>
              <a:gd name="adj" fmla="val 50000"/>
            </a:avLst>
          </a:prstGeom>
          <a:gradFill rotWithShape="1">
            <a:gsLst>
              <a:gs pos="0">
                <a:srgbClr val="FF0000"/>
              </a:gs>
              <a:gs pos="25000">
                <a:srgbClr val="FFFF00"/>
              </a:gs>
              <a:gs pos="59000">
                <a:srgbClr val="008000"/>
              </a:gs>
              <a:gs pos="100000">
                <a:srgbClr val="008000"/>
              </a:gs>
            </a:gsLst>
            <a:lin ang="5400000"/>
          </a:gradFill>
          <a:ln>
            <a:noFill/>
          </a:ln>
          <a:extLst>
            <a:ext uri="{91240B29-F687-4F45-9708-019B960494DF}">
              <a14:hiddenLine xmlns:a14="http://schemas.microsoft.com/office/drawing/2010/main" w="57150" cap="rnd">
                <a:solidFill>
                  <a:srgbClr val="000000"/>
                </a:solidFill>
                <a:round/>
                <a:headEnd/>
                <a:tailEnd/>
              </a14:hiddenLine>
            </a:ext>
          </a:extLst>
        </p:spPr>
        <p:txBody>
          <a:bodyPr/>
          <a:lstStyle>
            <a:lvl1pPr marL="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spcBef>
                <a:spcPct val="20000"/>
              </a:spcBef>
            </a:pPr>
            <a:r>
              <a:rPr lang="en-US" altLang="en-US" b="1">
                <a:cs typeface="Times New Roman" pitchFamily="18" charset="0"/>
              </a:rPr>
              <a:t>Total School Improvement Model</a:t>
            </a:r>
          </a:p>
        </p:txBody>
      </p:sp>
      <p:sp>
        <p:nvSpPr>
          <p:cNvPr id="56322" name="Slide Number Placeholder 1"/>
          <p:cNvSpPr>
            <a:spLocks noGrp="1"/>
          </p:cNvSpPr>
          <p:nvPr>
            <p:ph type="sldNum" sz="quarter" idx="4294967295"/>
          </p:nvPr>
        </p:nvSpPr>
        <p:spPr bwMode="auto">
          <a:xfrm flipV="1">
            <a:off x="7162800" y="6934200"/>
            <a:ext cx="1905000" cy="152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fld id="{8954A869-BD34-47AC-A371-252A915B785F}" type="slidenum">
              <a:rPr lang="en-US" altLang="en-US" sz="2000"/>
              <a:pPr algn="r" eaLnBrk="1" hangingPunct="1"/>
              <a:t>4</a:t>
            </a:fld>
            <a:endParaRPr lang="en-US" altLang="en-US" sz="2000" dirty="0"/>
          </a:p>
        </p:txBody>
      </p:sp>
    </p:spTree>
    <p:extLst>
      <p:ext uri="{BB962C8B-B14F-4D97-AF65-F5344CB8AC3E}">
        <p14:creationId xmlns:p14="http://schemas.microsoft.com/office/powerpoint/2010/main" val="18892838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smtClean="0"/>
              <a:t>Valid and Reliable Assessments</a:t>
            </a:r>
          </a:p>
        </p:txBody>
      </p:sp>
      <p:sp>
        <p:nvSpPr>
          <p:cNvPr id="99330" name="Content Placeholder 2"/>
          <p:cNvSpPr>
            <a:spLocks noGrp="1"/>
          </p:cNvSpPr>
          <p:nvPr>
            <p:ph idx="1"/>
          </p:nvPr>
        </p:nvSpPr>
        <p:spPr/>
        <p:txBody>
          <a:bodyPr/>
          <a:lstStyle/>
          <a:p>
            <a:pPr>
              <a:defRPr/>
            </a:pPr>
            <a:r>
              <a:rPr lang="en-US" sz="2800" dirty="0"/>
              <a:t>Reliability = </a:t>
            </a:r>
            <a:r>
              <a:rPr lang="en-US" sz="2800" i="1" dirty="0" smtClean="0"/>
              <a:t>measures what we intended to measure</a:t>
            </a:r>
          </a:p>
          <a:p>
            <a:pPr marL="0" indent="0">
              <a:buFontTx/>
              <a:buNone/>
              <a:defRPr/>
            </a:pPr>
            <a:endParaRPr lang="en-US" sz="2800" i="1" dirty="0"/>
          </a:p>
          <a:p>
            <a:pPr>
              <a:defRPr/>
            </a:pPr>
            <a:r>
              <a:rPr lang="en-US" sz="2800" dirty="0"/>
              <a:t>Validity = </a:t>
            </a:r>
            <a:r>
              <a:rPr lang="en-US" sz="2800" i="1" dirty="0" smtClean="0"/>
              <a:t>we can believe in the score</a:t>
            </a:r>
            <a:endParaRPr lang="en-US" sz="2800" i="1" dirty="0"/>
          </a:p>
          <a:p>
            <a:pPr>
              <a:defRPr/>
            </a:pPr>
            <a:endParaRPr lang="en-US" sz="2800" i="1" dirty="0"/>
          </a:p>
          <a:p>
            <a:pPr algn="ctr">
              <a:buFontTx/>
              <a:buNone/>
              <a:defRPr/>
            </a:pPr>
            <a:r>
              <a:rPr lang="en-US" sz="2800" b="1" i="1" dirty="0"/>
              <a:t>Must be </a:t>
            </a:r>
            <a:r>
              <a:rPr lang="en-US" sz="2800" b="1" i="1" dirty="0" smtClean="0"/>
              <a:t>both</a:t>
            </a:r>
            <a:endParaRPr lang="en-US" sz="2800" b="1" i="1" dirty="0"/>
          </a:p>
        </p:txBody>
      </p:sp>
    </p:spTree>
    <p:extLst>
      <p:ext uri="{BB962C8B-B14F-4D97-AF65-F5344CB8AC3E}">
        <p14:creationId xmlns:p14="http://schemas.microsoft.com/office/powerpoint/2010/main" val="34935108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a:xfrm>
            <a:off x="533400" y="533400"/>
            <a:ext cx="8077200" cy="990600"/>
          </a:xfrm>
        </p:spPr>
        <p:txBody>
          <a:bodyPr>
            <a:normAutofit/>
          </a:bodyPr>
          <a:lstStyle/>
          <a:p>
            <a:r>
              <a:rPr lang="en-US" altLang="en-US" dirty="0" smtClean="0"/>
              <a:t>Standards of Education</a:t>
            </a:r>
          </a:p>
        </p:txBody>
      </p:sp>
      <p:sp>
        <p:nvSpPr>
          <p:cNvPr id="3" name="Content Placeholder 2"/>
          <p:cNvSpPr>
            <a:spLocks noGrp="1"/>
          </p:cNvSpPr>
          <p:nvPr>
            <p:ph idx="1"/>
          </p:nvPr>
        </p:nvSpPr>
        <p:spPr>
          <a:xfrm>
            <a:off x="533400" y="1600200"/>
            <a:ext cx="8077200" cy="4191000"/>
          </a:xfrm>
        </p:spPr>
        <p:txBody>
          <a:bodyPr>
            <a:normAutofit fontScale="85000" lnSpcReduction="10000"/>
          </a:bodyPr>
          <a:lstStyle/>
          <a:p>
            <a:pPr marL="0" indent="0">
              <a:buNone/>
              <a:defRPr/>
            </a:pPr>
            <a:r>
              <a:rPr lang="en-US" sz="2800" u="sng" dirty="0" smtClean="0"/>
              <a:t>Academic Standards</a:t>
            </a:r>
          </a:p>
          <a:p>
            <a:pPr>
              <a:defRPr/>
            </a:pPr>
            <a:r>
              <a:rPr lang="en-US" sz="2800" dirty="0" smtClean="0"/>
              <a:t>Knowledge and skills students should possess at critical points in their educational career</a:t>
            </a:r>
          </a:p>
          <a:p>
            <a:pPr>
              <a:defRPr/>
            </a:pPr>
            <a:r>
              <a:rPr lang="en-US" sz="2800" dirty="0" smtClean="0"/>
              <a:t>Goals to provide focus for academic learning</a:t>
            </a:r>
          </a:p>
          <a:p>
            <a:pPr>
              <a:defRPr/>
            </a:pPr>
            <a:r>
              <a:rPr lang="en-US" sz="2800" dirty="0" smtClean="0"/>
              <a:t>Provides a means for alignment of resources</a:t>
            </a:r>
          </a:p>
          <a:p>
            <a:pPr marL="0" indent="0">
              <a:buNone/>
              <a:defRPr/>
            </a:pPr>
            <a:endParaRPr lang="en-US" sz="2800" dirty="0" smtClean="0"/>
          </a:p>
          <a:p>
            <a:pPr marL="0" indent="0">
              <a:buNone/>
              <a:defRPr/>
            </a:pPr>
            <a:r>
              <a:rPr lang="en-US" sz="2800" u="sng" dirty="0" smtClean="0"/>
              <a:t>Behavior Standards</a:t>
            </a:r>
          </a:p>
          <a:p>
            <a:pPr>
              <a:defRPr/>
            </a:pPr>
            <a:r>
              <a:rPr lang="en-US" sz="2800" dirty="0"/>
              <a:t>Skills students should demonstrate in certain </a:t>
            </a:r>
            <a:r>
              <a:rPr lang="en-US" sz="2800" dirty="0" smtClean="0"/>
              <a:t>environments</a:t>
            </a:r>
          </a:p>
          <a:p>
            <a:pPr>
              <a:defRPr/>
            </a:pPr>
            <a:r>
              <a:rPr lang="en-US" sz="2800" dirty="0" smtClean="0"/>
              <a:t>Goals to provide focus for behavioral learning</a:t>
            </a:r>
          </a:p>
          <a:p>
            <a:pPr>
              <a:defRPr/>
            </a:pPr>
            <a:r>
              <a:rPr lang="en-US" sz="2800" dirty="0" smtClean="0"/>
              <a:t>Clearly and positively stated</a:t>
            </a:r>
            <a:endParaRPr lang="en-US" sz="2800" dirty="0"/>
          </a:p>
          <a:p>
            <a:pPr marL="0" indent="0">
              <a:buNone/>
              <a:defRPr/>
            </a:pPr>
            <a:endParaRPr lang="en-US" sz="2800" u="sng" dirty="0" smtClean="0"/>
          </a:p>
          <a:p>
            <a:pPr>
              <a:defRPr/>
            </a:pPr>
            <a:endParaRPr lang="en-US" sz="2800" dirty="0" smtClean="0"/>
          </a:p>
          <a:p>
            <a:pPr marL="457200" lvl="1" indent="0">
              <a:buFontTx/>
              <a:buNone/>
              <a:defRPr/>
            </a:pPr>
            <a:endParaRPr lang="en-US" sz="2400" dirty="0"/>
          </a:p>
          <a:p>
            <a:pPr lvl="1">
              <a:defRPr/>
            </a:pPr>
            <a:endParaRPr lang="en-US" sz="2400" dirty="0" smtClean="0"/>
          </a:p>
        </p:txBody>
      </p:sp>
    </p:spTree>
    <p:extLst>
      <p:ext uri="{BB962C8B-B14F-4D97-AF65-F5344CB8AC3E}">
        <p14:creationId xmlns:p14="http://schemas.microsoft.com/office/powerpoint/2010/main" val="39774811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Evidence Based Practices and Strategies</a:t>
            </a:r>
            <a:endParaRPr lang="en-US" dirty="0"/>
          </a:p>
        </p:txBody>
      </p:sp>
      <p:sp>
        <p:nvSpPr>
          <p:cNvPr id="3" name="Content Placeholder 2"/>
          <p:cNvSpPr>
            <a:spLocks noGrp="1"/>
          </p:cNvSpPr>
          <p:nvPr>
            <p:ph idx="1"/>
          </p:nvPr>
        </p:nvSpPr>
        <p:spPr/>
        <p:txBody>
          <a:bodyPr>
            <a:normAutofit/>
          </a:bodyPr>
          <a:lstStyle/>
          <a:p>
            <a:r>
              <a:rPr lang="en-US" dirty="0"/>
              <a:t>Evidence-based interventions (EBI) are treatments that have been proven effective (to some degree) through outcome </a:t>
            </a:r>
            <a:r>
              <a:rPr lang="en-US" dirty="0" smtClean="0"/>
              <a:t>evaluations</a:t>
            </a:r>
          </a:p>
          <a:p>
            <a:pPr marL="0" indent="0">
              <a:buNone/>
            </a:pPr>
            <a:endParaRPr lang="en-US" dirty="0"/>
          </a:p>
          <a:p>
            <a:r>
              <a:rPr lang="en-US" dirty="0" smtClean="0"/>
              <a:t>EBI </a:t>
            </a:r>
            <a:r>
              <a:rPr lang="en-US" dirty="0"/>
              <a:t>are treatments that are likely to be effective in changing target behavior if implemented with </a:t>
            </a:r>
            <a:r>
              <a:rPr lang="en-US" dirty="0" smtClean="0"/>
              <a:t>integrity</a:t>
            </a:r>
          </a:p>
          <a:p>
            <a:endParaRPr lang="en-US" sz="1800" dirty="0" smtClean="0"/>
          </a:p>
        </p:txBody>
      </p:sp>
    </p:spTree>
    <p:extLst>
      <p:ext uri="{BB962C8B-B14F-4D97-AF65-F5344CB8AC3E}">
        <p14:creationId xmlns:p14="http://schemas.microsoft.com/office/powerpoint/2010/main" val="5028144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Integrity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EBI </a:t>
            </a:r>
            <a:r>
              <a:rPr lang="en-US" dirty="0"/>
              <a:t>are validated for a specific purpose with a specific population.  </a:t>
            </a:r>
          </a:p>
          <a:p>
            <a:pPr lvl="1"/>
            <a:r>
              <a:rPr lang="en-US" dirty="0" smtClean="0"/>
              <a:t>A </a:t>
            </a:r>
            <a:r>
              <a:rPr lang="en-US" dirty="0"/>
              <a:t>hammer is an effective tool, but not with a screw</a:t>
            </a:r>
            <a:r>
              <a:rPr lang="en-US" dirty="0" smtClean="0"/>
              <a:t>.</a:t>
            </a:r>
          </a:p>
          <a:p>
            <a:pPr marL="457200" lvl="1" indent="0">
              <a:buNone/>
            </a:pPr>
            <a:endParaRPr lang="en-US" dirty="0"/>
          </a:p>
          <a:p>
            <a:r>
              <a:rPr lang="en-US" dirty="0" smtClean="0"/>
              <a:t>EBI </a:t>
            </a:r>
            <a:r>
              <a:rPr lang="en-US" dirty="0"/>
              <a:t>assumes that the treatment is used in the manner that it was researched.  </a:t>
            </a:r>
            <a:endParaRPr lang="en-US" dirty="0" smtClean="0"/>
          </a:p>
          <a:p>
            <a:pPr lvl="1"/>
            <a:r>
              <a:rPr lang="en-US" dirty="0" smtClean="0"/>
              <a:t>Amount of time</a:t>
            </a:r>
          </a:p>
          <a:p>
            <a:pPr lvl="1"/>
            <a:r>
              <a:rPr lang="en-US" dirty="0" smtClean="0"/>
              <a:t>Materials/Resources</a:t>
            </a:r>
          </a:p>
          <a:p>
            <a:pPr lvl="1"/>
            <a:r>
              <a:rPr lang="en-US" dirty="0" smtClean="0"/>
              <a:t>Group size and attendance</a:t>
            </a:r>
          </a:p>
          <a:p>
            <a:pPr lvl="1"/>
            <a:r>
              <a:rPr lang="en-US" dirty="0" smtClean="0"/>
              <a:t>Strategies/Practices</a:t>
            </a:r>
          </a:p>
        </p:txBody>
      </p:sp>
    </p:spTree>
    <p:extLst>
      <p:ext uri="{BB962C8B-B14F-4D97-AF65-F5344CB8AC3E}">
        <p14:creationId xmlns:p14="http://schemas.microsoft.com/office/powerpoint/2010/main" val="25459635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1470025"/>
          </a:xfrm>
        </p:spPr>
        <p:txBody>
          <a:bodyPr/>
          <a:lstStyle/>
          <a:p>
            <a:r>
              <a:rPr lang="en-US" dirty="0" smtClean="0"/>
              <a:t>Big Ideas of Tiered Systems of Support</a:t>
            </a:r>
            <a:endParaRPr lang="en-US" dirty="0"/>
          </a:p>
        </p:txBody>
      </p:sp>
      <p:sp>
        <p:nvSpPr>
          <p:cNvPr id="3" name="Subtitle 2"/>
          <p:cNvSpPr>
            <a:spLocks noGrp="1"/>
          </p:cNvSpPr>
          <p:nvPr>
            <p:ph type="subTitle" idx="1"/>
          </p:nvPr>
        </p:nvSpPr>
        <p:spPr>
          <a:xfrm>
            <a:off x="1371600" y="1752600"/>
            <a:ext cx="6400800" cy="4495800"/>
          </a:xfrm>
        </p:spPr>
        <p:txBody>
          <a:bodyPr>
            <a:noAutofit/>
          </a:bodyPr>
          <a:lstStyle/>
          <a:p>
            <a:pPr marL="457200" lvl="0" indent="-457200" algn="l">
              <a:buFont typeface="Arial" panose="020B0604020202020204" pitchFamily="34" charset="0"/>
              <a:buChar char="•"/>
            </a:pPr>
            <a:endParaRPr lang="en-US" sz="1600" b="1" u="sng" dirty="0" smtClean="0"/>
          </a:p>
          <a:p>
            <a:pPr marL="457200" lvl="0" indent="-457200" algn="l">
              <a:buFont typeface="Arial" panose="020B0604020202020204" pitchFamily="34" charset="0"/>
              <a:buChar char="•"/>
            </a:pPr>
            <a:r>
              <a:rPr lang="en-US" sz="1600" b="1" u="sng" dirty="0" smtClean="0"/>
              <a:t>Universal, proactive screening </a:t>
            </a:r>
            <a:r>
              <a:rPr lang="en-US" sz="1600" dirty="0" smtClean="0"/>
              <a:t>– systematic process to detect </a:t>
            </a:r>
            <a:r>
              <a:rPr lang="en-US" sz="1600" dirty="0"/>
              <a:t>subset of students who are struggling/at risk for experiencing a range of negative short and long term </a:t>
            </a:r>
            <a:r>
              <a:rPr lang="en-US" sz="1600" dirty="0" smtClean="0"/>
              <a:t>outcomes</a:t>
            </a:r>
          </a:p>
          <a:p>
            <a:pPr marL="457200" lvl="0" indent="-457200" algn="l">
              <a:buFont typeface="Arial" panose="020B0604020202020204" pitchFamily="34" charset="0"/>
              <a:buChar char="•"/>
            </a:pPr>
            <a:r>
              <a:rPr lang="en-US" sz="1600" b="1" u="sng" dirty="0" smtClean="0"/>
              <a:t>Progress </a:t>
            </a:r>
            <a:r>
              <a:rPr lang="en-US" sz="1600" b="1" u="sng" dirty="0"/>
              <a:t>monitoring </a:t>
            </a:r>
            <a:r>
              <a:rPr lang="en-US" sz="1600" dirty="0"/>
              <a:t>– practice to assess students’ performance and evaluate the effectiveness of instruction (intervention</a:t>
            </a:r>
            <a:r>
              <a:rPr lang="en-US" sz="1600" dirty="0" smtClean="0"/>
              <a:t>)</a:t>
            </a:r>
          </a:p>
          <a:p>
            <a:pPr marL="457200" lvl="0" indent="-457200" algn="l">
              <a:buFont typeface="Arial" panose="020B0604020202020204" pitchFamily="34" charset="0"/>
              <a:buChar char="•"/>
            </a:pPr>
            <a:r>
              <a:rPr lang="en-US" sz="1600" b="1" u="sng" dirty="0" smtClean="0"/>
              <a:t>Data-based </a:t>
            </a:r>
            <a:r>
              <a:rPr lang="en-US" sz="1600" b="1" u="sng" dirty="0"/>
              <a:t>decision making </a:t>
            </a:r>
            <a:r>
              <a:rPr lang="en-US" sz="1600" dirty="0"/>
              <a:t>– using student response data to make decisions about </a:t>
            </a:r>
            <a:r>
              <a:rPr lang="en-US" sz="1600" dirty="0" smtClean="0"/>
              <a:t>supports</a:t>
            </a:r>
          </a:p>
          <a:p>
            <a:pPr marL="457200" lvl="0" indent="-457200" algn="l">
              <a:buFont typeface="Arial" panose="020B0604020202020204" pitchFamily="34" charset="0"/>
              <a:buChar char="•"/>
            </a:pPr>
            <a:r>
              <a:rPr lang="en-US" sz="1600" b="1" u="sng" dirty="0" smtClean="0"/>
              <a:t>Evidence </a:t>
            </a:r>
            <a:r>
              <a:rPr lang="en-US" sz="1600" b="1" u="sng" dirty="0"/>
              <a:t>based/scientifically validated interventions </a:t>
            </a:r>
            <a:r>
              <a:rPr lang="en-US" sz="1600" dirty="0"/>
              <a:t>– interventions are supported by scientific </a:t>
            </a:r>
            <a:r>
              <a:rPr lang="en-US" sz="1600" dirty="0" smtClean="0"/>
              <a:t>research</a:t>
            </a:r>
          </a:p>
          <a:p>
            <a:pPr marL="457200" lvl="0" indent="-457200" algn="l">
              <a:buFont typeface="Arial" panose="020B0604020202020204" pitchFamily="34" charset="0"/>
              <a:buChar char="•"/>
            </a:pPr>
            <a:r>
              <a:rPr lang="en-US" sz="1600" b="1" u="sng" dirty="0" smtClean="0"/>
              <a:t>Treatment </a:t>
            </a:r>
            <a:r>
              <a:rPr lang="en-US" sz="1600" b="1" u="sng" dirty="0"/>
              <a:t>integrity </a:t>
            </a:r>
            <a:r>
              <a:rPr lang="en-US" sz="1600" dirty="0"/>
              <a:t>– supports should be implemented as </a:t>
            </a:r>
            <a:r>
              <a:rPr lang="en-US" sz="1600" dirty="0" smtClean="0"/>
              <a:t>intended</a:t>
            </a:r>
          </a:p>
          <a:p>
            <a:pPr marL="457200" lvl="0" indent="-457200" algn="l">
              <a:buFont typeface="Arial" panose="020B0604020202020204" pitchFamily="34" charset="0"/>
              <a:buChar char="•"/>
            </a:pPr>
            <a:r>
              <a:rPr lang="en-US" sz="1600" b="1" u="sng" dirty="0" smtClean="0"/>
              <a:t>Multiple </a:t>
            </a:r>
            <a:r>
              <a:rPr lang="en-US" sz="1600" b="1" u="sng" dirty="0"/>
              <a:t>tiers of support </a:t>
            </a:r>
            <a:r>
              <a:rPr lang="en-US" sz="1600" dirty="0"/>
              <a:t>– providing graduated sequence of intensifying interventions to match services to student </a:t>
            </a:r>
            <a:r>
              <a:rPr lang="en-US" sz="1600" dirty="0" smtClean="0"/>
              <a:t>need</a:t>
            </a:r>
          </a:p>
          <a:p>
            <a:pPr marL="457200" lvl="0" indent="-457200" algn="l">
              <a:buFont typeface="Arial" panose="020B0604020202020204" pitchFamily="34" charset="0"/>
              <a:buChar char="•"/>
            </a:pPr>
            <a:r>
              <a:rPr lang="en-US" sz="1600" b="1" u="sng" dirty="0" smtClean="0"/>
              <a:t>Problem </a:t>
            </a:r>
            <a:r>
              <a:rPr lang="en-US" sz="1600" b="1" u="sng" dirty="0"/>
              <a:t>solving </a:t>
            </a:r>
            <a:r>
              <a:rPr lang="en-US" sz="1600" dirty="0"/>
              <a:t>– dynamic and systematic process of identifying and analyzing problem in order to develop, implement and evaluate plan</a:t>
            </a:r>
          </a:p>
          <a:p>
            <a:pPr marL="457200" indent="-457200" algn="l">
              <a:buFont typeface="Arial" panose="020B0604020202020204" pitchFamily="34" charset="0"/>
              <a:buChar char="•"/>
            </a:pPr>
            <a:endParaRPr lang="en-US" sz="1600" dirty="0"/>
          </a:p>
        </p:txBody>
      </p:sp>
    </p:spTree>
    <p:extLst>
      <p:ext uri="{BB962C8B-B14F-4D97-AF65-F5344CB8AC3E}">
        <p14:creationId xmlns:p14="http://schemas.microsoft.com/office/powerpoint/2010/main" val="34777811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ChangeArrowheads="1"/>
          </p:cNvSpPr>
          <p:nvPr/>
        </p:nvSpPr>
        <p:spPr bwMode="auto">
          <a:xfrm>
            <a:off x="0" y="0"/>
            <a:ext cx="9144000" cy="6858000"/>
          </a:xfrm>
          <a:prstGeom prst="rect">
            <a:avLst/>
          </a:prstGeom>
          <a:solidFill>
            <a:schemeClr val="accent1"/>
          </a:solidFill>
          <a:ln w="9525">
            <a:solidFill>
              <a:schemeClr val="tx1"/>
            </a:solidFill>
            <a:round/>
            <a:headEnd/>
            <a:tailEnd/>
          </a:ln>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sp>
        <p:nvSpPr>
          <p:cNvPr id="80898" name="Right Arrow 8"/>
          <p:cNvSpPr>
            <a:spLocks noChangeArrowheads="1"/>
          </p:cNvSpPr>
          <p:nvPr/>
        </p:nvSpPr>
        <p:spPr bwMode="auto">
          <a:xfrm>
            <a:off x="3962400" y="2971800"/>
            <a:ext cx="1295400" cy="533400"/>
          </a:xfrm>
          <a:prstGeom prst="rightArrow">
            <a:avLst>
              <a:gd name="adj1" fmla="val 50000"/>
              <a:gd name="adj2" fmla="val 49999"/>
            </a:avLst>
          </a:prstGeom>
          <a:solidFill>
            <a:schemeClr val="tx1"/>
          </a:solidFill>
          <a:ln>
            <a:noFill/>
          </a:ln>
          <a:extLst>
            <a:ext uri="{91240B29-F687-4F45-9708-019B960494DF}">
              <a14:hiddenLine xmlns:a14="http://schemas.microsoft.com/office/drawing/2010/main" w="57150" cap="rnd">
                <a:solidFill>
                  <a:srgbClr val="000000"/>
                </a:solidFill>
                <a:round/>
                <a:headEnd/>
                <a:tailEnd/>
              </a14:hiddenLine>
            </a:ext>
          </a:extLst>
        </p:spPr>
        <p:txBody>
          <a:bodyPr/>
          <a:lstStyle>
            <a:lvl1pPr marL="342900" indent="-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20000"/>
              </a:spcBef>
            </a:pPr>
            <a:endParaRPr lang="en-US" altLang="en-US">
              <a:cs typeface="Times New Roman" pitchFamily="18" charset="0"/>
            </a:endParaRPr>
          </a:p>
        </p:txBody>
      </p:sp>
      <p:sp>
        <p:nvSpPr>
          <p:cNvPr id="80899" name="Isosceles Triangle 9"/>
          <p:cNvSpPr>
            <a:spLocks noChangeArrowheads="1"/>
          </p:cNvSpPr>
          <p:nvPr/>
        </p:nvSpPr>
        <p:spPr bwMode="auto">
          <a:xfrm>
            <a:off x="4572000" y="1600200"/>
            <a:ext cx="4191000" cy="4419600"/>
          </a:xfrm>
          <a:prstGeom prst="triangle">
            <a:avLst>
              <a:gd name="adj" fmla="val 50000"/>
            </a:avLst>
          </a:prstGeom>
          <a:gradFill rotWithShape="1">
            <a:gsLst>
              <a:gs pos="0">
                <a:srgbClr val="FF0000"/>
              </a:gs>
              <a:gs pos="25000">
                <a:srgbClr val="FFFF00"/>
              </a:gs>
              <a:gs pos="59000">
                <a:srgbClr val="008000"/>
              </a:gs>
              <a:gs pos="100000">
                <a:srgbClr val="008000"/>
              </a:gs>
            </a:gsLst>
            <a:lin ang="5400000"/>
          </a:gradFill>
          <a:ln>
            <a:noFill/>
          </a:ln>
          <a:extLst>
            <a:ext uri="{91240B29-F687-4F45-9708-019B960494DF}">
              <a14:hiddenLine xmlns:a14="http://schemas.microsoft.com/office/drawing/2010/main" w="57150" cap="rnd">
                <a:solidFill>
                  <a:srgbClr val="000000"/>
                </a:solidFill>
                <a:round/>
                <a:headEnd/>
                <a:tailEnd/>
              </a14:hiddenLine>
            </a:ext>
          </a:extLst>
        </p:spPr>
        <p:txBody>
          <a:bodyPr/>
          <a:lstStyle>
            <a:lvl1pPr marL="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spcBef>
                <a:spcPct val="20000"/>
              </a:spcBef>
            </a:pPr>
            <a:r>
              <a:rPr lang="en-US" altLang="en-US" b="1">
                <a:cs typeface="Times New Roman" pitchFamily="18" charset="0"/>
              </a:rPr>
              <a:t>Problem- Solving for all students</a:t>
            </a:r>
          </a:p>
        </p:txBody>
      </p:sp>
      <p:sp>
        <p:nvSpPr>
          <p:cNvPr id="47108" name="Explosion 1 1"/>
          <p:cNvSpPr>
            <a:spLocks noChangeArrowheads="1"/>
          </p:cNvSpPr>
          <p:nvPr/>
        </p:nvSpPr>
        <p:spPr bwMode="auto">
          <a:xfrm>
            <a:off x="152400" y="1143000"/>
            <a:ext cx="3810000" cy="4876800"/>
          </a:xfrm>
          <a:prstGeom prst="irregularSeal1">
            <a:avLst/>
          </a:prstGeom>
          <a:solidFill>
            <a:schemeClr val="bg2">
              <a:lumMod val="40000"/>
              <a:lumOff val="60000"/>
            </a:schemeClr>
          </a:solidFill>
          <a:ln>
            <a:noFill/>
          </a:ln>
        </p:spPr>
        <p:txBody>
          <a:bodyPr/>
          <a:lstStyle>
            <a:lvl1pPr marL="342900" indent="-342900"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spcBef>
                <a:spcPct val="20000"/>
              </a:spcBef>
            </a:pPr>
            <a:r>
              <a:rPr lang="en-US" altLang="en-US" b="1">
                <a:cs typeface="Times New Roman" pitchFamily="18" charset="0"/>
              </a:rPr>
              <a:t>  Something is </a:t>
            </a:r>
            <a:r>
              <a:rPr lang="ja-JP" altLang="en-US" b="1">
                <a:cs typeface="Times New Roman" pitchFamily="18" charset="0"/>
              </a:rPr>
              <a:t>“</a:t>
            </a:r>
            <a:r>
              <a:rPr lang="en-US" altLang="ja-JP" b="1">
                <a:cs typeface="Times New Roman" pitchFamily="18" charset="0"/>
              </a:rPr>
              <a:t>wrong</a:t>
            </a:r>
            <a:r>
              <a:rPr lang="ja-JP" altLang="en-US" b="1">
                <a:cs typeface="Times New Roman" pitchFamily="18" charset="0"/>
              </a:rPr>
              <a:t>”</a:t>
            </a:r>
            <a:r>
              <a:rPr lang="en-US" altLang="ja-JP" b="1">
                <a:cs typeface="Times New Roman" pitchFamily="18" charset="0"/>
              </a:rPr>
              <a:t> with this student…</a:t>
            </a:r>
            <a:endParaRPr lang="en-US" altLang="en-US">
              <a:cs typeface="Times New Roman" pitchFamily="18" charset="0"/>
            </a:endParaRPr>
          </a:p>
        </p:txBody>
      </p:sp>
      <p:sp>
        <p:nvSpPr>
          <p:cNvPr id="80901" name="Slide Number Placeholder 1"/>
          <p:cNvSpPr>
            <a:spLocks noGrp="1"/>
          </p:cNvSpPr>
          <p:nvPr>
            <p:ph type="sldNum" sz="quarter" idx="4294967295"/>
          </p:nvPr>
        </p:nvSpPr>
        <p:spPr bwMode="auto">
          <a:xfrm flipV="1">
            <a:off x="7162800" y="6934200"/>
            <a:ext cx="1905000" cy="152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fld id="{0C983BCB-0C11-499E-BF3E-E4D5F75BBF4A}" type="slidenum">
              <a:rPr lang="en-US" altLang="en-US" sz="2000"/>
              <a:pPr algn="r" eaLnBrk="1" hangingPunct="1"/>
              <a:t>45</a:t>
            </a:fld>
            <a:endParaRPr lang="en-US" altLang="en-US" sz="2000" dirty="0"/>
          </a:p>
        </p:txBody>
      </p:sp>
    </p:spTree>
    <p:extLst>
      <p:ext uri="{BB962C8B-B14F-4D97-AF65-F5344CB8AC3E}">
        <p14:creationId xmlns:p14="http://schemas.microsoft.com/office/powerpoint/2010/main" val="7207835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different way of thinking</a:t>
            </a:r>
            <a:endParaRPr lang="en-US" dirty="0"/>
          </a:p>
        </p:txBody>
      </p:sp>
      <p:graphicFrame>
        <p:nvGraphicFramePr>
          <p:cNvPr id="4" name="Group 3"/>
          <p:cNvGraphicFramePr>
            <a:graphicFrameLocks noGrp="1"/>
          </p:cNvGraphicFramePr>
          <p:nvPr>
            <p:ph sz="quarter" idx="1"/>
            <p:extLst>
              <p:ext uri="{D42A27DB-BD31-4B8C-83A1-F6EECF244321}">
                <p14:modId xmlns:p14="http://schemas.microsoft.com/office/powerpoint/2010/main" val="369033561"/>
              </p:ext>
            </p:extLst>
          </p:nvPr>
        </p:nvGraphicFramePr>
        <p:xfrm>
          <a:off x="228600" y="1447800"/>
          <a:ext cx="8534400" cy="5365582"/>
        </p:xfrm>
        <a:graphic>
          <a:graphicData uri="http://schemas.openxmlformats.org/drawingml/2006/table">
            <a:tbl>
              <a:tblPr/>
              <a:tblGrid>
                <a:gridCol w="4267200"/>
                <a:gridCol w="4267200"/>
              </a:tblGrid>
              <a:tr h="1066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400" b="1" i="0" u="none" strike="noStrike" cap="none" normalizeH="0" baseline="0" dirty="0" smtClean="0">
                          <a:ln>
                            <a:noFill/>
                          </a:ln>
                          <a:solidFill>
                            <a:schemeClr val="tx1"/>
                          </a:solidFill>
                          <a:effectLst/>
                          <a:latin typeface="+mn-lt"/>
                        </a:rPr>
                        <a:t>Tiered System of Support</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600" b="1" i="0" u="none" strike="noStrike" cap="none" normalizeH="0" baseline="0" dirty="0" smtClean="0">
                          <a:ln>
                            <a:noFill/>
                          </a:ln>
                          <a:solidFill>
                            <a:schemeClr val="tx1"/>
                          </a:solidFill>
                          <a:effectLst/>
                          <a:latin typeface="+mn-lt"/>
                        </a:rPr>
                        <a:t>Traditional</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9739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mn-lt"/>
                        </a:rPr>
                        <a:t>External Characteristics</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mn-lt"/>
                        </a:rPr>
                        <a:t>Internal Characteristics</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89531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mn-lt"/>
                        </a:rPr>
                        <a:t>Prevention </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mn-lt"/>
                        </a:rPr>
                        <a:t>Provide Services After Identification</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89531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mn-lt"/>
                        </a:rPr>
                        <a:t>Student Needing Alternative Programming</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mn-lt"/>
                        </a:rPr>
                        <a:t>Learning Disability</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97490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mn-lt"/>
                        </a:rPr>
                        <a:t>Instructional Support Team</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mn-lt"/>
                        </a:rPr>
                        <a:t>Pre-Referral Team</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mn-lt"/>
                      </a:endParaRP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97490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mn-lt"/>
                        </a:rPr>
                        <a:t>Instructional Planning</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mn-lt"/>
                        </a:rPr>
                        <a:t>Monitoring Progress</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mn-lt"/>
                        </a:rPr>
                        <a:t>Screening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mn-lt"/>
                        </a:rPr>
                        <a:t>Classification</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Tree>
    <p:extLst>
      <p:ext uri="{BB962C8B-B14F-4D97-AF65-F5344CB8AC3E}">
        <p14:creationId xmlns:p14="http://schemas.microsoft.com/office/powerpoint/2010/main" val="13686085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353"/>
          <p:cNvSpPr>
            <a:spLocks noChangeArrowheads="1"/>
          </p:cNvSpPr>
          <p:nvPr/>
        </p:nvSpPr>
        <p:spPr bwMode="auto">
          <a:xfrm>
            <a:off x="0" y="0"/>
            <a:ext cx="9144000" cy="6858000"/>
          </a:xfrm>
          <a:prstGeom prst="rect">
            <a:avLst/>
          </a:prstGeom>
          <a:solidFill>
            <a:schemeClr val="accent1"/>
          </a:solidFill>
          <a:ln w="9525">
            <a:solidFill>
              <a:schemeClr val="tx1"/>
            </a:solidFill>
            <a:round/>
            <a:headEnd/>
            <a:tailEnd/>
          </a:ln>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sp>
        <p:nvSpPr>
          <p:cNvPr id="2442" name="Cloud Callout 2441"/>
          <p:cNvSpPr/>
          <p:nvPr/>
        </p:nvSpPr>
        <p:spPr>
          <a:xfrm>
            <a:off x="1371600" y="2057400"/>
            <a:ext cx="1981200" cy="914400"/>
          </a:xfrm>
          <a:prstGeom prst="cloudCallout">
            <a:avLst>
              <a:gd name="adj1" fmla="val -10646"/>
              <a:gd name="adj2" fmla="val 35887"/>
            </a:avLst>
          </a:prstGeom>
          <a:solidFill>
            <a:schemeClr val="accent6"/>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Title I</a:t>
            </a:r>
          </a:p>
        </p:txBody>
      </p:sp>
      <p:sp>
        <p:nvSpPr>
          <p:cNvPr id="2271" name="Cloud Callout 2270"/>
          <p:cNvSpPr/>
          <p:nvPr/>
        </p:nvSpPr>
        <p:spPr>
          <a:xfrm>
            <a:off x="5486400" y="1981200"/>
            <a:ext cx="1981200" cy="914400"/>
          </a:xfrm>
          <a:prstGeom prst="cloudCallout">
            <a:avLst>
              <a:gd name="adj1" fmla="val -10646"/>
              <a:gd name="adj2" fmla="val 35887"/>
            </a:avLst>
          </a:prstGeom>
          <a:solidFill>
            <a:schemeClr val="accent6"/>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ESL</a:t>
            </a:r>
          </a:p>
        </p:txBody>
      </p:sp>
      <p:sp>
        <p:nvSpPr>
          <p:cNvPr id="2270" name="Cloud Callout 2269"/>
          <p:cNvSpPr/>
          <p:nvPr/>
        </p:nvSpPr>
        <p:spPr>
          <a:xfrm>
            <a:off x="5486400" y="609600"/>
            <a:ext cx="1981200" cy="914400"/>
          </a:xfrm>
          <a:prstGeom prst="cloudCallout">
            <a:avLst>
              <a:gd name="adj1" fmla="val -10646"/>
              <a:gd name="adj2" fmla="val 35887"/>
            </a:avLst>
          </a:prstGeom>
          <a:solidFill>
            <a:schemeClr val="accent6"/>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AIG</a:t>
            </a:r>
          </a:p>
        </p:txBody>
      </p:sp>
      <p:sp>
        <p:nvSpPr>
          <p:cNvPr id="2264" name="Cloud Callout 2263"/>
          <p:cNvSpPr/>
          <p:nvPr/>
        </p:nvSpPr>
        <p:spPr>
          <a:xfrm>
            <a:off x="990600" y="457200"/>
            <a:ext cx="2438400" cy="1371600"/>
          </a:xfrm>
          <a:prstGeom prst="cloudCallout">
            <a:avLst>
              <a:gd name="adj1" fmla="val -10646"/>
              <a:gd name="adj2" fmla="val 35887"/>
            </a:avLst>
          </a:prstGeom>
          <a:solidFill>
            <a:schemeClr val="accent6"/>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Special Education</a:t>
            </a:r>
          </a:p>
        </p:txBody>
      </p:sp>
      <p:sp>
        <p:nvSpPr>
          <p:cNvPr id="4" name="Isosceles Triangle 3"/>
          <p:cNvSpPr/>
          <p:nvPr/>
        </p:nvSpPr>
        <p:spPr>
          <a:xfrm>
            <a:off x="2209800" y="1066800"/>
            <a:ext cx="4419600" cy="4724400"/>
          </a:xfrm>
          <a:prstGeom prst="triangle">
            <a:avLst/>
          </a:prstGeom>
          <a:gradFill>
            <a:gsLst>
              <a:gs pos="100000">
                <a:srgbClr val="008000"/>
              </a:gs>
              <a:gs pos="30000">
                <a:srgbClr val="FFFF00">
                  <a:alpha val="94000"/>
                </a:srgbClr>
              </a:gs>
              <a:gs pos="7000">
                <a:srgbClr val="FF0000">
                  <a:alpha val="74000"/>
                </a:srgbClr>
              </a:gs>
            </a:gsLst>
            <a:lin ang="5400000" scaled="0"/>
          </a:gradFill>
          <a:effectLst>
            <a:outerShdw blurRad="39000" dist="25400" dir="9000000" rotWithShape="0">
              <a:srgbClr val="1A0000">
                <a:alpha val="40000"/>
              </a:srgbClr>
            </a:outerShdw>
            <a:reflection stA="50000" endPos="75000" dir="5400000" sy="-100000" algn="bl" rotWithShape="0"/>
          </a:effectLst>
          <a:scene3d>
            <a:camera prst="obliqueTopLeft">
              <a:rot lat="0" lon="10799999" rev="0"/>
            </a:camera>
            <a:lightRig rig="threePt" dir="t"/>
          </a:scene3d>
          <a:sp3d prstMaterial="matte">
            <a:bevelT w="228600" h="228600"/>
            <a:bevelB w="228600" h="228600"/>
          </a:sp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a:p>
            <a:pPr algn="ctr">
              <a:defRPr/>
            </a:pPr>
            <a:endParaRPr lang="en-US" dirty="0">
              <a:solidFill>
                <a:prstClr val="white"/>
              </a:solidFill>
            </a:endParaRPr>
          </a:p>
        </p:txBody>
      </p:sp>
      <p:grpSp>
        <p:nvGrpSpPr>
          <p:cNvPr id="2" name="Group 1097"/>
          <p:cNvGrpSpPr>
            <a:grpSpLocks/>
          </p:cNvGrpSpPr>
          <p:nvPr/>
        </p:nvGrpSpPr>
        <p:grpSpPr bwMode="auto">
          <a:xfrm>
            <a:off x="4267200" y="2133600"/>
            <a:ext cx="287232" cy="469811"/>
            <a:chOff x="2232" y="2880"/>
            <a:chExt cx="328" cy="384"/>
          </a:xfrm>
          <a:solidFill>
            <a:srgbClr val="660066"/>
          </a:solidFill>
        </p:grpSpPr>
        <p:sp>
          <p:nvSpPr>
            <p:cNvPr id="2096"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097"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098"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099"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00"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01"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02"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03"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04"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05"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06"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07"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08"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09"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10"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11"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12"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13"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14"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15"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16"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17"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18"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19"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20"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21"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22"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23"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24"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25"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26"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27"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28"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29"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30"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31"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32"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33"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34"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35"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36"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3" name="Group 1097"/>
          <p:cNvGrpSpPr>
            <a:grpSpLocks/>
          </p:cNvGrpSpPr>
          <p:nvPr/>
        </p:nvGrpSpPr>
        <p:grpSpPr bwMode="auto">
          <a:xfrm>
            <a:off x="4267200" y="2743200"/>
            <a:ext cx="287232" cy="469811"/>
            <a:chOff x="2232" y="2880"/>
            <a:chExt cx="328" cy="384"/>
          </a:xfrm>
          <a:solidFill>
            <a:srgbClr val="660066"/>
          </a:solidFill>
        </p:grpSpPr>
        <p:sp>
          <p:nvSpPr>
            <p:cNvPr id="2138"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39"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40"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41"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42"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43"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44"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45"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46"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47"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48"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49"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50"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51"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52"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53"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54"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55"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56"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57"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58"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59"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60"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61"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62"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63"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64"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65"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66"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67"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68"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69"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70"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71"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72"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73"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74"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75"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76"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77"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78"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5" name="Group 1097"/>
          <p:cNvGrpSpPr>
            <a:grpSpLocks/>
          </p:cNvGrpSpPr>
          <p:nvPr/>
        </p:nvGrpSpPr>
        <p:grpSpPr bwMode="auto">
          <a:xfrm>
            <a:off x="5024284" y="3200400"/>
            <a:ext cx="287232" cy="469811"/>
            <a:chOff x="2232" y="2880"/>
            <a:chExt cx="328" cy="384"/>
          </a:xfrm>
          <a:solidFill>
            <a:srgbClr val="660066"/>
          </a:solidFill>
        </p:grpSpPr>
        <p:sp>
          <p:nvSpPr>
            <p:cNvPr id="2223"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24"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25"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26"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27"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28"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29"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30"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31"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32"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33"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34"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35"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36"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37"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38"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39"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40"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41"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42"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43"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44"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45"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46"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47"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48"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49"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50"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51"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52"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53"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54"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55"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56"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57"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58"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59"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60"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61"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62"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63"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6" name="Group 1097"/>
          <p:cNvGrpSpPr>
            <a:grpSpLocks/>
          </p:cNvGrpSpPr>
          <p:nvPr/>
        </p:nvGrpSpPr>
        <p:grpSpPr bwMode="auto">
          <a:xfrm>
            <a:off x="4876800" y="3657600"/>
            <a:ext cx="287232" cy="469811"/>
            <a:chOff x="2232" y="2880"/>
            <a:chExt cx="328" cy="384"/>
          </a:xfrm>
          <a:solidFill>
            <a:srgbClr val="660066"/>
          </a:solidFill>
        </p:grpSpPr>
        <p:sp>
          <p:nvSpPr>
            <p:cNvPr id="2180"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81"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82"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83"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84"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85"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86"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87"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88"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89"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90"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91"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92"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93"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94"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95"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96"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97"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98"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199"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00"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01"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02"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03"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04"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05"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06"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07"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08"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09"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10"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11"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12"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13"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14"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15"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16"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17"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18"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19"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20"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7" name="Group 1097"/>
          <p:cNvGrpSpPr>
            <a:grpSpLocks/>
          </p:cNvGrpSpPr>
          <p:nvPr/>
        </p:nvGrpSpPr>
        <p:grpSpPr bwMode="auto">
          <a:xfrm>
            <a:off x="4953000" y="4846074"/>
            <a:ext cx="287232" cy="469811"/>
            <a:chOff x="2232" y="2880"/>
            <a:chExt cx="328" cy="384"/>
          </a:xfrm>
          <a:solidFill>
            <a:srgbClr val="660066"/>
          </a:solidFill>
        </p:grpSpPr>
        <p:sp>
          <p:nvSpPr>
            <p:cNvPr id="2275"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76"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77"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78"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79"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80"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81"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82"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83"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84"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85"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86"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87"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88"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89"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90"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91"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92"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93"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94"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95"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96"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97"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98"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299"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00"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01"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02"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03"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04"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05"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06"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07"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08"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09"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10"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11"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12"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13"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14"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15"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8" name="Group 1097"/>
          <p:cNvGrpSpPr>
            <a:grpSpLocks/>
          </p:cNvGrpSpPr>
          <p:nvPr/>
        </p:nvGrpSpPr>
        <p:grpSpPr bwMode="auto">
          <a:xfrm>
            <a:off x="3276600" y="4787989"/>
            <a:ext cx="287232" cy="469811"/>
            <a:chOff x="2232" y="2880"/>
            <a:chExt cx="328" cy="384"/>
          </a:xfrm>
          <a:solidFill>
            <a:srgbClr val="660066"/>
          </a:solidFill>
        </p:grpSpPr>
        <p:sp>
          <p:nvSpPr>
            <p:cNvPr id="2317"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18"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19"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20"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21"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22"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23"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24"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25"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26"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27"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28"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29"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30"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31"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32"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33"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34"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35"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36"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37"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38"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39"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40"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41"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42"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43"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44"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45"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46"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47"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48"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49"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50"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51"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52"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53"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54"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55"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56"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57"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9" name="Group 1097"/>
          <p:cNvGrpSpPr>
            <a:grpSpLocks/>
          </p:cNvGrpSpPr>
          <p:nvPr/>
        </p:nvGrpSpPr>
        <p:grpSpPr bwMode="auto">
          <a:xfrm>
            <a:off x="4191000" y="3505200"/>
            <a:ext cx="287232" cy="469811"/>
            <a:chOff x="2232" y="2880"/>
            <a:chExt cx="328" cy="384"/>
          </a:xfrm>
          <a:solidFill>
            <a:srgbClr val="660066"/>
          </a:solidFill>
        </p:grpSpPr>
        <p:sp>
          <p:nvSpPr>
            <p:cNvPr id="2359"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60"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61"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62"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63"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64"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65"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66"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67"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68"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69"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70"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71"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72"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73"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74"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75"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76"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77"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78"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79"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80"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81"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82"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83"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84"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85"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86"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87"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88"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89"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90"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91"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92"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93"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94"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95"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96"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97"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98"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399"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10" name="Group 1097"/>
          <p:cNvGrpSpPr>
            <a:grpSpLocks/>
          </p:cNvGrpSpPr>
          <p:nvPr/>
        </p:nvGrpSpPr>
        <p:grpSpPr bwMode="auto">
          <a:xfrm>
            <a:off x="5732568" y="5092789"/>
            <a:ext cx="287232" cy="469811"/>
            <a:chOff x="2232" y="2880"/>
            <a:chExt cx="328" cy="384"/>
          </a:xfrm>
          <a:solidFill>
            <a:srgbClr val="660066"/>
          </a:solidFill>
        </p:grpSpPr>
        <p:sp>
          <p:nvSpPr>
            <p:cNvPr id="2401"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02"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03"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04"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05"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06"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07"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08"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09"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10"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11"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12"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13"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14"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15"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16"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17"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18"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19"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20"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21"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22"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23"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24"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25"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26"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27"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28"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29"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30"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31"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32"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33"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34"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35"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36"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37"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38"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39"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40"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41"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sp>
        <p:nvSpPr>
          <p:cNvPr id="68631" name="TextBox 2442"/>
          <p:cNvSpPr txBox="1">
            <a:spLocks noChangeArrowheads="1"/>
          </p:cNvSpPr>
          <p:nvPr/>
        </p:nvSpPr>
        <p:spPr bwMode="auto">
          <a:xfrm>
            <a:off x="2857500" y="150813"/>
            <a:ext cx="31242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altLang="en-US" b="1"/>
              <a:t>Educating Collaboratively</a:t>
            </a:r>
          </a:p>
        </p:txBody>
      </p:sp>
      <p:grpSp>
        <p:nvGrpSpPr>
          <p:cNvPr id="11" name="Group 1097"/>
          <p:cNvGrpSpPr>
            <a:grpSpLocks/>
          </p:cNvGrpSpPr>
          <p:nvPr/>
        </p:nvGrpSpPr>
        <p:grpSpPr bwMode="auto">
          <a:xfrm>
            <a:off x="4724400" y="2438400"/>
            <a:ext cx="287232" cy="469811"/>
            <a:chOff x="2232" y="2880"/>
            <a:chExt cx="328" cy="384"/>
          </a:xfrm>
          <a:solidFill>
            <a:srgbClr val="660066"/>
          </a:solidFill>
        </p:grpSpPr>
        <p:sp>
          <p:nvSpPr>
            <p:cNvPr id="2445"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46"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47"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48"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49"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50"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51"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52"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53"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54"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55"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56"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57"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58"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59"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60"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61"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62"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63"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64"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65"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66"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67"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68"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69"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70"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71"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72"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73"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74"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75"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76"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77"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78"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79"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80"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81"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82"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83"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84"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85"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12" name="Group 1097"/>
          <p:cNvGrpSpPr>
            <a:grpSpLocks/>
          </p:cNvGrpSpPr>
          <p:nvPr/>
        </p:nvGrpSpPr>
        <p:grpSpPr bwMode="auto">
          <a:xfrm>
            <a:off x="3581400" y="5163485"/>
            <a:ext cx="287232" cy="469811"/>
            <a:chOff x="2232" y="2880"/>
            <a:chExt cx="328" cy="384"/>
          </a:xfrm>
          <a:solidFill>
            <a:srgbClr val="660066"/>
          </a:solidFill>
        </p:grpSpPr>
        <p:sp>
          <p:nvSpPr>
            <p:cNvPr id="2487"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88"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89"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90"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91"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92"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93"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94"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95"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96"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97"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98"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499"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00"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01"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02"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03"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04"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05"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06"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07"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08"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09"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10"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11"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12"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13"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14"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15"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16"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17"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18"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19"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20"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21"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22"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23"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24"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25"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26"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27"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13" name="Group 1097"/>
          <p:cNvGrpSpPr>
            <a:grpSpLocks/>
          </p:cNvGrpSpPr>
          <p:nvPr/>
        </p:nvGrpSpPr>
        <p:grpSpPr bwMode="auto">
          <a:xfrm>
            <a:off x="4648200" y="2895600"/>
            <a:ext cx="287232" cy="469811"/>
            <a:chOff x="2232" y="2880"/>
            <a:chExt cx="328" cy="384"/>
          </a:xfrm>
          <a:solidFill>
            <a:srgbClr val="660066"/>
          </a:solidFill>
        </p:grpSpPr>
        <p:sp>
          <p:nvSpPr>
            <p:cNvPr id="2529"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30"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31"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32"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33"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34"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35"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36"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37"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38"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39"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40"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41"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42"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43"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44"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45"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46"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47"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48"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49"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50"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51"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52"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53"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54"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55"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56"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57"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58"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59"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60"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61"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62"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63"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64"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65"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66"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67"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68"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69"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14" name="Group 1097"/>
          <p:cNvGrpSpPr>
            <a:grpSpLocks/>
          </p:cNvGrpSpPr>
          <p:nvPr/>
        </p:nvGrpSpPr>
        <p:grpSpPr bwMode="auto">
          <a:xfrm>
            <a:off x="5199168" y="5321389"/>
            <a:ext cx="287232" cy="469811"/>
            <a:chOff x="2232" y="2880"/>
            <a:chExt cx="328" cy="384"/>
          </a:xfrm>
          <a:solidFill>
            <a:srgbClr val="660066"/>
          </a:solidFill>
        </p:grpSpPr>
        <p:sp>
          <p:nvSpPr>
            <p:cNvPr id="2571"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72"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73"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74"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75"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76"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77"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78"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79"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80"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81"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82"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83"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84"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85"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86"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87"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88"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89"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90"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91"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92"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93"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94"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95"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96"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97"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98"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599"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00"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01"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02"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03"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04"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05"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06"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07"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08"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09"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10"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11"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15" name="Group 1097"/>
          <p:cNvGrpSpPr>
            <a:grpSpLocks/>
          </p:cNvGrpSpPr>
          <p:nvPr/>
        </p:nvGrpSpPr>
        <p:grpSpPr bwMode="auto">
          <a:xfrm>
            <a:off x="5105400" y="4096685"/>
            <a:ext cx="287232" cy="469811"/>
            <a:chOff x="2232" y="2880"/>
            <a:chExt cx="328" cy="384"/>
          </a:xfrm>
          <a:solidFill>
            <a:srgbClr val="660066"/>
          </a:solidFill>
        </p:grpSpPr>
        <p:sp>
          <p:nvSpPr>
            <p:cNvPr id="2613"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14"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15"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16"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17"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18"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19"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20"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21"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22"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23"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24"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25"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26"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27"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28"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29"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30"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31"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32"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33"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34"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35"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36"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37"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38"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39"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40"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41"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42"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43"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44"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45"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46"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47"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48"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49"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50"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51"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52"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53"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16" name="Group 1097"/>
          <p:cNvGrpSpPr>
            <a:grpSpLocks/>
          </p:cNvGrpSpPr>
          <p:nvPr/>
        </p:nvGrpSpPr>
        <p:grpSpPr bwMode="auto">
          <a:xfrm>
            <a:off x="5351568" y="4787989"/>
            <a:ext cx="287232" cy="469811"/>
            <a:chOff x="2232" y="2880"/>
            <a:chExt cx="328" cy="384"/>
          </a:xfrm>
          <a:solidFill>
            <a:srgbClr val="660066"/>
          </a:solidFill>
        </p:grpSpPr>
        <p:sp>
          <p:nvSpPr>
            <p:cNvPr id="2655"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56"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57"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58"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59"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60"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61"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62"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63"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64"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65"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66"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67"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68"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69"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70"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71"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72"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73"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74"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75"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76"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77"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78"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79"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80"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81"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82"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83"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84"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85"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86"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87"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88"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89"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90"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91"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92"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93"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94"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95"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17" name="Group 1097"/>
          <p:cNvGrpSpPr>
            <a:grpSpLocks/>
          </p:cNvGrpSpPr>
          <p:nvPr/>
        </p:nvGrpSpPr>
        <p:grpSpPr bwMode="auto">
          <a:xfrm>
            <a:off x="6037368" y="5321389"/>
            <a:ext cx="287232" cy="469811"/>
            <a:chOff x="2232" y="2880"/>
            <a:chExt cx="328" cy="384"/>
          </a:xfrm>
          <a:solidFill>
            <a:srgbClr val="660066"/>
          </a:solidFill>
        </p:grpSpPr>
        <p:sp>
          <p:nvSpPr>
            <p:cNvPr id="2697"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98"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699"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00"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01"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02"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03"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04"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05"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06"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07"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08"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09"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10"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11"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12"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13"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14"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15"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16"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17"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18"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19"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20"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21"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22"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23"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24"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25"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26"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27"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28"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29"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30"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31"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32"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33"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34"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35"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36"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37"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18" name="Group 1097"/>
          <p:cNvGrpSpPr>
            <a:grpSpLocks/>
          </p:cNvGrpSpPr>
          <p:nvPr/>
        </p:nvGrpSpPr>
        <p:grpSpPr bwMode="auto">
          <a:xfrm>
            <a:off x="4648200" y="5181600"/>
            <a:ext cx="287232" cy="469811"/>
            <a:chOff x="2232" y="2880"/>
            <a:chExt cx="328" cy="384"/>
          </a:xfrm>
          <a:solidFill>
            <a:srgbClr val="660066"/>
          </a:solidFill>
        </p:grpSpPr>
        <p:sp>
          <p:nvSpPr>
            <p:cNvPr id="2739"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40"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41"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42"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43"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44"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45"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46"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47"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48"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49"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50"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51"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52"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53"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54"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55"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56"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57"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58"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59"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60"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61"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62"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63"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64"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65"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66"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67"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68"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69"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70"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71"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72"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73"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74"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75"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76"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77"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78"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79"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19" name="Group 1097"/>
          <p:cNvGrpSpPr>
            <a:grpSpLocks/>
          </p:cNvGrpSpPr>
          <p:nvPr/>
        </p:nvGrpSpPr>
        <p:grpSpPr bwMode="auto">
          <a:xfrm>
            <a:off x="3810000" y="4876800"/>
            <a:ext cx="287232" cy="469811"/>
            <a:chOff x="2232" y="2880"/>
            <a:chExt cx="328" cy="384"/>
          </a:xfrm>
          <a:solidFill>
            <a:srgbClr val="660066"/>
          </a:solidFill>
        </p:grpSpPr>
        <p:sp>
          <p:nvSpPr>
            <p:cNvPr id="2781"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82"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83"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84"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85"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86"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87"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88"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89"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90"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91"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92"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93"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94"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95"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96"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97"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98"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799"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00"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01"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02"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03"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04"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05"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06"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07"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08"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09"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10"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11"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12"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13"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14"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15"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16"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17"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18"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19"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20"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21"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0" name="Group 1097"/>
          <p:cNvGrpSpPr>
            <a:grpSpLocks/>
          </p:cNvGrpSpPr>
          <p:nvPr/>
        </p:nvGrpSpPr>
        <p:grpSpPr bwMode="auto">
          <a:xfrm>
            <a:off x="4343400" y="4706285"/>
            <a:ext cx="287232" cy="469811"/>
            <a:chOff x="2232" y="2880"/>
            <a:chExt cx="328" cy="384"/>
          </a:xfrm>
          <a:solidFill>
            <a:srgbClr val="660066"/>
          </a:solidFill>
        </p:grpSpPr>
        <p:sp>
          <p:nvSpPr>
            <p:cNvPr id="2823"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24"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25"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26"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27"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28"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29"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30"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31"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32"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33"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34"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35"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36"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37"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38"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39"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40"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41"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42"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43"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44"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45"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46"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47"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48"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49"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50"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51"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52"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53"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54"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55"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56"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57"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58"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59"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60"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61"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62"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63"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1" name="Group 1097"/>
          <p:cNvGrpSpPr>
            <a:grpSpLocks/>
          </p:cNvGrpSpPr>
          <p:nvPr/>
        </p:nvGrpSpPr>
        <p:grpSpPr bwMode="auto">
          <a:xfrm>
            <a:off x="2971800" y="4858685"/>
            <a:ext cx="287232" cy="469811"/>
            <a:chOff x="2232" y="2880"/>
            <a:chExt cx="328" cy="384"/>
          </a:xfrm>
          <a:solidFill>
            <a:srgbClr val="660066"/>
          </a:solidFill>
        </p:grpSpPr>
        <p:sp>
          <p:nvSpPr>
            <p:cNvPr id="2865"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66"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67"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68"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69"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70"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71"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72"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73"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74"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75"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76"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77"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78"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79"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80"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81"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82"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83"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84"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85"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86"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87"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88"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89"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90"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91"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92"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93"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94"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95"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96"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97"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98"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899"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00"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01"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02"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03"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04"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05"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2" name="Group 1097"/>
          <p:cNvGrpSpPr>
            <a:grpSpLocks/>
          </p:cNvGrpSpPr>
          <p:nvPr/>
        </p:nvGrpSpPr>
        <p:grpSpPr bwMode="auto">
          <a:xfrm>
            <a:off x="4267200" y="1447800"/>
            <a:ext cx="287232" cy="469811"/>
            <a:chOff x="2232" y="2880"/>
            <a:chExt cx="328" cy="384"/>
          </a:xfrm>
          <a:solidFill>
            <a:srgbClr val="660066"/>
          </a:solidFill>
        </p:grpSpPr>
        <p:sp>
          <p:nvSpPr>
            <p:cNvPr id="2907"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08"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09"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10"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11"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12"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13"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14"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15"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16"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17"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18"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19"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20"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21"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22"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23"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24"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25"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26"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27"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28"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29"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30"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31"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32"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33"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34"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35"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36"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37"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38"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39"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40"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41"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42"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43"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44"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45"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46"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47"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3" name="Group 1097"/>
          <p:cNvGrpSpPr>
            <a:grpSpLocks/>
          </p:cNvGrpSpPr>
          <p:nvPr/>
        </p:nvGrpSpPr>
        <p:grpSpPr bwMode="auto">
          <a:xfrm>
            <a:off x="3886200" y="2362200"/>
            <a:ext cx="287232" cy="469811"/>
            <a:chOff x="2232" y="2880"/>
            <a:chExt cx="328" cy="384"/>
          </a:xfrm>
          <a:solidFill>
            <a:srgbClr val="660066"/>
          </a:solidFill>
        </p:grpSpPr>
        <p:sp>
          <p:nvSpPr>
            <p:cNvPr id="2949"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50"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51"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52"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53"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54"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55"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56"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57"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58"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59"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60"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61"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62"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63"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64"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65"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66"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67"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68"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69"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70"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71"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72"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73"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74"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75"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76"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77"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78"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79"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80"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81"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82"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83"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84"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85"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86"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87"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88"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89"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4" name="Group 1097"/>
          <p:cNvGrpSpPr>
            <a:grpSpLocks/>
          </p:cNvGrpSpPr>
          <p:nvPr/>
        </p:nvGrpSpPr>
        <p:grpSpPr bwMode="auto">
          <a:xfrm>
            <a:off x="2590800" y="5257800"/>
            <a:ext cx="287232" cy="469811"/>
            <a:chOff x="2232" y="2880"/>
            <a:chExt cx="328" cy="384"/>
          </a:xfrm>
          <a:solidFill>
            <a:srgbClr val="660066"/>
          </a:solidFill>
        </p:grpSpPr>
        <p:sp>
          <p:nvSpPr>
            <p:cNvPr id="2991"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92"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93"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94"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95"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96"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97"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98"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2999"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00"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01"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02"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03"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04"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05"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06"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07"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08"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09"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10"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11"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12"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13"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14"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15"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16"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17"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18"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19"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20"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21"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22"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23"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24"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25"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26"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27"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28"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29"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30"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31"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5" name="Group 1097"/>
          <p:cNvGrpSpPr>
            <a:grpSpLocks/>
          </p:cNvGrpSpPr>
          <p:nvPr/>
        </p:nvGrpSpPr>
        <p:grpSpPr bwMode="auto">
          <a:xfrm>
            <a:off x="3657600" y="4343400"/>
            <a:ext cx="287232" cy="469811"/>
            <a:chOff x="2232" y="2880"/>
            <a:chExt cx="328" cy="384"/>
          </a:xfrm>
          <a:solidFill>
            <a:srgbClr val="660066"/>
          </a:solidFill>
        </p:grpSpPr>
        <p:sp>
          <p:nvSpPr>
            <p:cNvPr id="3033"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34"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35"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36"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37"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38"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39"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40"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41"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42"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43"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44"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45"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46"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47"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48"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49"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50"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51"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52"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53"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54"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55"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56"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57"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58"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59"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60"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61"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62"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63"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64"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65"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66"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67"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68"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69"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70"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71"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72"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73"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6" name="Group 1097"/>
          <p:cNvGrpSpPr>
            <a:grpSpLocks/>
          </p:cNvGrpSpPr>
          <p:nvPr/>
        </p:nvGrpSpPr>
        <p:grpSpPr bwMode="auto">
          <a:xfrm>
            <a:off x="4741968" y="4343400"/>
            <a:ext cx="287232" cy="469811"/>
            <a:chOff x="2232" y="2880"/>
            <a:chExt cx="328" cy="384"/>
          </a:xfrm>
          <a:solidFill>
            <a:srgbClr val="660066"/>
          </a:solidFill>
        </p:grpSpPr>
        <p:sp>
          <p:nvSpPr>
            <p:cNvPr id="3075"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76"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77"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78"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79"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80"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81"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82"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83"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84"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85"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86"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87"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88"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89"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90"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91"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92"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93"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94"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95"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96"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97"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98"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099"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00"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01"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02"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03"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04"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05"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06"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07"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08"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09"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10"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11"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12"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13"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14"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15"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7" name="Group 1097"/>
          <p:cNvGrpSpPr>
            <a:grpSpLocks/>
          </p:cNvGrpSpPr>
          <p:nvPr/>
        </p:nvGrpSpPr>
        <p:grpSpPr bwMode="auto">
          <a:xfrm>
            <a:off x="3733800" y="3200400"/>
            <a:ext cx="287232" cy="469811"/>
            <a:chOff x="2232" y="2880"/>
            <a:chExt cx="328" cy="384"/>
          </a:xfrm>
          <a:solidFill>
            <a:srgbClr val="660066"/>
          </a:solidFill>
        </p:grpSpPr>
        <p:sp>
          <p:nvSpPr>
            <p:cNvPr id="3117"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18"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19"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20"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21"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22"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23"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24"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25"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26"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27"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28"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29"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30"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31"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32"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33"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34"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35"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36"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37"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38"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39"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40"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41"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42"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43"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44"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45"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46"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47"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48"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49"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50"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51"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52"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53"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54"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55"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56"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57"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8" name="Group 1097"/>
          <p:cNvGrpSpPr>
            <a:grpSpLocks/>
          </p:cNvGrpSpPr>
          <p:nvPr/>
        </p:nvGrpSpPr>
        <p:grpSpPr bwMode="auto">
          <a:xfrm>
            <a:off x="3276600" y="4191000"/>
            <a:ext cx="287232" cy="469811"/>
            <a:chOff x="2232" y="2880"/>
            <a:chExt cx="328" cy="384"/>
          </a:xfrm>
          <a:solidFill>
            <a:srgbClr val="660066"/>
          </a:solidFill>
        </p:grpSpPr>
        <p:sp>
          <p:nvSpPr>
            <p:cNvPr id="3159"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60"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61"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62"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63"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64"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65"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66"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67"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68"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69"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70"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71"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72"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73"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74"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75"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76"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77"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78"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79"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80"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81"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82"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83"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84"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85"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86"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87"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88"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89"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90"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91"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92"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93"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94"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95"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96"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97"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98"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199"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9" name="Group 1097"/>
          <p:cNvGrpSpPr>
            <a:grpSpLocks/>
          </p:cNvGrpSpPr>
          <p:nvPr/>
        </p:nvGrpSpPr>
        <p:grpSpPr bwMode="auto">
          <a:xfrm>
            <a:off x="4284768" y="4191000"/>
            <a:ext cx="287232" cy="469811"/>
            <a:chOff x="2232" y="2880"/>
            <a:chExt cx="328" cy="384"/>
          </a:xfrm>
          <a:solidFill>
            <a:srgbClr val="660066"/>
          </a:solidFill>
        </p:grpSpPr>
        <p:sp>
          <p:nvSpPr>
            <p:cNvPr id="3201"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02"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03"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04"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05"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06"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07"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08"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09"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10"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11"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12"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13"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14"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15"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16"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17"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18"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19"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20"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21"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22"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23"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24"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25"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26"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27"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28"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29"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30"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31"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32"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33"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34"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35"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36"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37"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38"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39"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40"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41"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30" name="Group 1097"/>
          <p:cNvGrpSpPr>
            <a:grpSpLocks/>
          </p:cNvGrpSpPr>
          <p:nvPr/>
        </p:nvGrpSpPr>
        <p:grpSpPr bwMode="auto">
          <a:xfrm>
            <a:off x="3886200" y="3944285"/>
            <a:ext cx="287232" cy="469811"/>
            <a:chOff x="2232" y="2880"/>
            <a:chExt cx="328" cy="384"/>
          </a:xfrm>
          <a:solidFill>
            <a:srgbClr val="660066"/>
          </a:solidFill>
        </p:grpSpPr>
        <p:sp>
          <p:nvSpPr>
            <p:cNvPr id="3243"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44"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45"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46"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47"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48"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49"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50"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51"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52"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53"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54"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55"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56"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57"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58"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59"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60"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61"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62"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63"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64"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65"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66"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67"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68"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69"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70"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71"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72"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73"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74"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75"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76"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77"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78"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79"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80"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81"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82"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83"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31" name="Group 1097"/>
          <p:cNvGrpSpPr>
            <a:grpSpLocks/>
          </p:cNvGrpSpPr>
          <p:nvPr/>
        </p:nvGrpSpPr>
        <p:grpSpPr bwMode="auto">
          <a:xfrm>
            <a:off x="4572000" y="3791885"/>
            <a:ext cx="287232" cy="469811"/>
            <a:chOff x="2232" y="2880"/>
            <a:chExt cx="328" cy="384"/>
          </a:xfrm>
          <a:solidFill>
            <a:srgbClr val="660066"/>
          </a:solidFill>
        </p:grpSpPr>
        <p:sp>
          <p:nvSpPr>
            <p:cNvPr id="3285"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86"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87"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88"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89"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90"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91"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92"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93"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94"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95"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96"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97"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98"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299"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00"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01"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02"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03"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04"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05"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06"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07"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08"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09"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10"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11"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12"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13"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14"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15"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16"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17"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18"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19"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20"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21"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22"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23"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24"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25"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654" name="Group 1097"/>
          <p:cNvGrpSpPr>
            <a:grpSpLocks/>
          </p:cNvGrpSpPr>
          <p:nvPr/>
        </p:nvGrpSpPr>
        <p:grpSpPr bwMode="auto">
          <a:xfrm>
            <a:off x="5410200" y="4191000"/>
            <a:ext cx="287232" cy="469811"/>
            <a:chOff x="2232" y="2880"/>
            <a:chExt cx="328" cy="384"/>
          </a:xfrm>
          <a:solidFill>
            <a:srgbClr val="660066"/>
          </a:solidFill>
        </p:grpSpPr>
        <p:sp>
          <p:nvSpPr>
            <p:cNvPr id="3327"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28"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29"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30"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31"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32"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33"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34"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35"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36"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37"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38"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39"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40"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41"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42"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43"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44"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45"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46"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47"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48"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49"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50"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51"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52"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53"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54"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55"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56"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57"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58"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59"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60"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61"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62"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63"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64"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65"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66"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67"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696" name="Group 1097"/>
          <p:cNvGrpSpPr>
            <a:grpSpLocks/>
          </p:cNvGrpSpPr>
          <p:nvPr/>
        </p:nvGrpSpPr>
        <p:grpSpPr bwMode="auto">
          <a:xfrm>
            <a:off x="3581400" y="3886200"/>
            <a:ext cx="287232" cy="469811"/>
            <a:chOff x="2232" y="2880"/>
            <a:chExt cx="328" cy="384"/>
          </a:xfrm>
          <a:solidFill>
            <a:srgbClr val="660066"/>
          </a:solidFill>
        </p:grpSpPr>
        <p:sp>
          <p:nvSpPr>
            <p:cNvPr id="3369"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70"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71"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72"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73"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74"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75"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76"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77"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78"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79"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80"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81"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82"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83"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84"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85"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86"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87"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88"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89"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90"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91"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92"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93"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94"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95"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96"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97"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98"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399"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00"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01"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02"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03"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04"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05"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06"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07"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08"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09"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grpSp>
        <p:nvGrpSpPr>
          <p:cNvPr id="2738" name="Group 1097"/>
          <p:cNvGrpSpPr>
            <a:grpSpLocks/>
          </p:cNvGrpSpPr>
          <p:nvPr/>
        </p:nvGrpSpPr>
        <p:grpSpPr bwMode="auto">
          <a:xfrm>
            <a:off x="4267200" y="5303274"/>
            <a:ext cx="287232" cy="469811"/>
            <a:chOff x="2232" y="2880"/>
            <a:chExt cx="328" cy="384"/>
          </a:xfrm>
          <a:solidFill>
            <a:srgbClr val="660066"/>
          </a:solidFill>
        </p:grpSpPr>
        <p:sp>
          <p:nvSpPr>
            <p:cNvPr id="3411" name="Freeform 1098"/>
            <p:cNvSpPr>
              <a:spLocks/>
            </p:cNvSpPr>
            <p:nvPr/>
          </p:nvSpPr>
          <p:spPr bwMode="auto">
            <a:xfrm>
              <a:off x="2320" y="3246"/>
              <a:ext cx="19" cy="18"/>
            </a:xfrm>
            <a:custGeom>
              <a:avLst/>
              <a:gdLst>
                <a:gd name="T0" fmla="*/ 41 w 111"/>
                <a:gd name="T1" fmla="*/ 107 h 107"/>
                <a:gd name="T2" fmla="*/ 21 w 111"/>
                <a:gd name="T3" fmla="*/ 100 h 107"/>
                <a:gd name="T4" fmla="*/ 15 w 111"/>
                <a:gd name="T5" fmla="*/ 95 h 107"/>
                <a:gd name="T6" fmla="*/ 9 w 111"/>
                <a:gd name="T7" fmla="*/ 89 h 107"/>
                <a:gd name="T8" fmla="*/ 4 w 111"/>
                <a:gd name="T9" fmla="*/ 82 h 107"/>
                <a:gd name="T10" fmla="*/ 3 w 111"/>
                <a:gd name="T11" fmla="*/ 76 h 107"/>
                <a:gd name="T12" fmla="*/ 1 w 111"/>
                <a:gd name="T13" fmla="*/ 67 h 107"/>
                <a:gd name="T14" fmla="*/ 0 w 111"/>
                <a:gd name="T15" fmla="*/ 58 h 107"/>
                <a:gd name="T16" fmla="*/ 0 w 111"/>
                <a:gd name="T17" fmla="*/ 50 h 107"/>
                <a:gd name="T18" fmla="*/ 1 w 111"/>
                <a:gd name="T19" fmla="*/ 46 h 107"/>
                <a:gd name="T20" fmla="*/ 2 w 111"/>
                <a:gd name="T21" fmla="*/ 41 h 107"/>
                <a:gd name="T22" fmla="*/ 4 w 111"/>
                <a:gd name="T23" fmla="*/ 35 h 107"/>
                <a:gd name="T24" fmla="*/ 6 w 111"/>
                <a:gd name="T25" fmla="*/ 29 h 107"/>
                <a:gd name="T26" fmla="*/ 12 w 111"/>
                <a:gd name="T27" fmla="*/ 21 h 107"/>
                <a:gd name="T28" fmla="*/ 19 w 111"/>
                <a:gd name="T29" fmla="*/ 16 h 107"/>
                <a:gd name="T30" fmla="*/ 28 w 111"/>
                <a:gd name="T31" fmla="*/ 9 h 107"/>
                <a:gd name="T32" fmla="*/ 38 w 111"/>
                <a:gd name="T33" fmla="*/ 4 h 107"/>
                <a:gd name="T34" fmla="*/ 49 w 111"/>
                <a:gd name="T35" fmla="*/ 2 h 107"/>
                <a:gd name="T36" fmla="*/ 61 w 111"/>
                <a:gd name="T37" fmla="*/ 0 h 107"/>
                <a:gd name="T38" fmla="*/ 72 w 111"/>
                <a:gd name="T39" fmla="*/ 0 h 107"/>
                <a:gd name="T40" fmla="*/ 85 w 111"/>
                <a:gd name="T41" fmla="*/ 4 h 107"/>
                <a:gd name="T42" fmla="*/ 95 w 111"/>
                <a:gd name="T43" fmla="*/ 14 h 107"/>
                <a:gd name="T44" fmla="*/ 99 w 111"/>
                <a:gd name="T45" fmla="*/ 21 h 107"/>
                <a:gd name="T46" fmla="*/ 103 w 111"/>
                <a:gd name="T47" fmla="*/ 29 h 107"/>
                <a:gd name="T48" fmla="*/ 107 w 111"/>
                <a:gd name="T49" fmla="*/ 39 h 107"/>
                <a:gd name="T50" fmla="*/ 111 w 111"/>
                <a:gd name="T51" fmla="*/ 48 h 107"/>
                <a:gd name="T52" fmla="*/ 111 w 111"/>
                <a:gd name="T53" fmla="*/ 61 h 107"/>
                <a:gd name="T54" fmla="*/ 110 w 111"/>
                <a:gd name="T55" fmla="*/ 65 h 107"/>
                <a:gd name="T56" fmla="*/ 108 w 111"/>
                <a:gd name="T57" fmla="*/ 70 h 107"/>
                <a:gd name="T58" fmla="*/ 106 w 111"/>
                <a:gd name="T59" fmla="*/ 74 h 107"/>
                <a:gd name="T60" fmla="*/ 104 w 111"/>
                <a:gd name="T61" fmla="*/ 80 h 107"/>
                <a:gd name="T62" fmla="*/ 94 w 111"/>
                <a:gd name="T63" fmla="*/ 93 h 107"/>
                <a:gd name="T64" fmla="*/ 88 w 111"/>
                <a:gd name="T65" fmla="*/ 95 h 107"/>
                <a:gd name="T66" fmla="*/ 81 w 111"/>
                <a:gd name="T67" fmla="*/ 99 h 107"/>
                <a:gd name="T68" fmla="*/ 76 w 111"/>
                <a:gd name="T69" fmla="*/ 101 h 107"/>
                <a:gd name="T70" fmla="*/ 70 w 111"/>
                <a:gd name="T71" fmla="*/ 103 h 107"/>
                <a:gd name="T72" fmla="*/ 63 w 111"/>
                <a:gd name="T73" fmla="*/ 106 h 107"/>
                <a:gd name="T74" fmla="*/ 56 w 111"/>
                <a:gd name="T75" fmla="*/ 107 h 107"/>
                <a:gd name="T76" fmla="*/ 49 w 111"/>
                <a:gd name="T77" fmla="*/ 107 h 107"/>
                <a:gd name="T78" fmla="*/ 41 w 111"/>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1"/>
                <a:gd name="T121" fmla="*/ 0 h 107"/>
                <a:gd name="T122" fmla="*/ 111 w 111"/>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1" h="107">
                  <a:moveTo>
                    <a:pt x="41" y="107"/>
                  </a:moveTo>
                  <a:lnTo>
                    <a:pt x="21" y="100"/>
                  </a:lnTo>
                  <a:lnTo>
                    <a:pt x="15" y="95"/>
                  </a:lnTo>
                  <a:lnTo>
                    <a:pt x="9" y="89"/>
                  </a:lnTo>
                  <a:lnTo>
                    <a:pt x="4" y="82"/>
                  </a:lnTo>
                  <a:lnTo>
                    <a:pt x="3" y="76"/>
                  </a:lnTo>
                  <a:lnTo>
                    <a:pt x="1" y="67"/>
                  </a:lnTo>
                  <a:lnTo>
                    <a:pt x="0" y="58"/>
                  </a:lnTo>
                  <a:lnTo>
                    <a:pt x="0" y="50"/>
                  </a:lnTo>
                  <a:lnTo>
                    <a:pt x="1" y="46"/>
                  </a:lnTo>
                  <a:lnTo>
                    <a:pt x="2" y="41"/>
                  </a:lnTo>
                  <a:lnTo>
                    <a:pt x="4" y="35"/>
                  </a:lnTo>
                  <a:lnTo>
                    <a:pt x="6" y="29"/>
                  </a:lnTo>
                  <a:lnTo>
                    <a:pt x="12" y="21"/>
                  </a:lnTo>
                  <a:lnTo>
                    <a:pt x="19" y="16"/>
                  </a:lnTo>
                  <a:lnTo>
                    <a:pt x="28" y="9"/>
                  </a:lnTo>
                  <a:lnTo>
                    <a:pt x="38" y="4"/>
                  </a:lnTo>
                  <a:lnTo>
                    <a:pt x="49" y="2"/>
                  </a:lnTo>
                  <a:lnTo>
                    <a:pt x="61" y="0"/>
                  </a:lnTo>
                  <a:lnTo>
                    <a:pt x="72" y="0"/>
                  </a:lnTo>
                  <a:lnTo>
                    <a:pt x="85" y="4"/>
                  </a:lnTo>
                  <a:lnTo>
                    <a:pt x="95" y="14"/>
                  </a:lnTo>
                  <a:lnTo>
                    <a:pt x="99" y="21"/>
                  </a:lnTo>
                  <a:lnTo>
                    <a:pt x="103" y="29"/>
                  </a:lnTo>
                  <a:lnTo>
                    <a:pt x="107" y="39"/>
                  </a:lnTo>
                  <a:lnTo>
                    <a:pt x="111" y="48"/>
                  </a:lnTo>
                  <a:lnTo>
                    <a:pt x="111" y="61"/>
                  </a:lnTo>
                  <a:lnTo>
                    <a:pt x="110" y="65"/>
                  </a:lnTo>
                  <a:lnTo>
                    <a:pt x="108" y="70"/>
                  </a:lnTo>
                  <a:lnTo>
                    <a:pt x="106" y="74"/>
                  </a:lnTo>
                  <a:lnTo>
                    <a:pt x="104" y="80"/>
                  </a:lnTo>
                  <a:lnTo>
                    <a:pt x="94" y="93"/>
                  </a:lnTo>
                  <a:lnTo>
                    <a:pt x="88" y="95"/>
                  </a:lnTo>
                  <a:lnTo>
                    <a:pt x="81" y="99"/>
                  </a:lnTo>
                  <a:lnTo>
                    <a:pt x="76" y="101"/>
                  </a:lnTo>
                  <a:lnTo>
                    <a:pt x="70" y="103"/>
                  </a:lnTo>
                  <a:lnTo>
                    <a:pt x="63" y="106"/>
                  </a:lnTo>
                  <a:lnTo>
                    <a:pt x="56" y="107"/>
                  </a:lnTo>
                  <a:lnTo>
                    <a:pt x="49" y="107"/>
                  </a:lnTo>
                  <a:lnTo>
                    <a:pt x="41"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12" name="Freeform 1099"/>
            <p:cNvSpPr>
              <a:spLocks/>
            </p:cNvSpPr>
            <p:nvPr/>
          </p:nvSpPr>
          <p:spPr bwMode="auto">
            <a:xfrm>
              <a:off x="2323" y="3248"/>
              <a:ext cx="13" cy="13"/>
            </a:xfrm>
            <a:custGeom>
              <a:avLst/>
              <a:gdLst>
                <a:gd name="T0" fmla="*/ 26 w 78"/>
                <a:gd name="T1" fmla="*/ 77 h 77"/>
                <a:gd name="T2" fmla="*/ 21 w 78"/>
                <a:gd name="T3" fmla="*/ 76 h 77"/>
                <a:gd name="T4" fmla="*/ 16 w 78"/>
                <a:gd name="T5" fmla="*/ 74 h 77"/>
                <a:gd name="T6" fmla="*/ 11 w 78"/>
                <a:gd name="T7" fmla="*/ 72 h 77"/>
                <a:gd name="T8" fmla="*/ 7 w 78"/>
                <a:gd name="T9" fmla="*/ 68 h 77"/>
                <a:gd name="T10" fmla="*/ 3 w 78"/>
                <a:gd name="T11" fmla="*/ 64 h 77"/>
                <a:gd name="T12" fmla="*/ 1 w 78"/>
                <a:gd name="T13" fmla="*/ 57 h 77"/>
                <a:gd name="T14" fmla="*/ 0 w 78"/>
                <a:gd name="T15" fmla="*/ 50 h 77"/>
                <a:gd name="T16" fmla="*/ 0 w 78"/>
                <a:gd name="T17" fmla="*/ 43 h 77"/>
                <a:gd name="T18" fmla="*/ 2 w 78"/>
                <a:gd name="T19" fmla="*/ 36 h 77"/>
                <a:gd name="T20" fmla="*/ 4 w 78"/>
                <a:gd name="T21" fmla="*/ 28 h 77"/>
                <a:gd name="T22" fmla="*/ 7 w 78"/>
                <a:gd name="T23" fmla="*/ 21 h 77"/>
                <a:gd name="T24" fmla="*/ 11 w 78"/>
                <a:gd name="T25" fmla="*/ 15 h 77"/>
                <a:gd name="T26" fmla="*/ 17 w 78"/>
                <a:gd name="T27" fmla="*/ 10 h 77"/>
                <a:gd name="T28" fmla="*/ 24 w 78"/>
                <a:gd name="T29" fmla="*/ 7 h 77"/>
                <a:gd name="T30" fmla="*/ 33 w 78"/>
                <a:gd name="T31" fmla="*/ 4 h 77"/>
                <a:gd name="T32" fmla="*/ 45 w 78"/>
                <a:gd name="T33" fmla="*/ 0 h 77"/>
                <a:gd name="T34" fmla="*/ 55 w 78"/>
                <a:gd name="T35" fmla="*/ 5 h 77"/>
                <a:gd name="T36" fmla="*/ 66 w 78"/>
                <a:gd name="T37" fmla="*/ 15 h 77"/>
                <a:gd name="T38" fmla="*/ 75 w 78"/>
                <a:gd name="T39" fmla="*/ 29 h 77"/>
                <a:gd name="T40" fmla="*/ 77 w 78"/>
                <a:gd name="T41" fmla="*/ 36 h 77"/>
                <a:gd name="T42" fmla="*/ 78 w 78"/>
                <a:gd name="T43" fmla="*/ 45 h 77"/>
                <a:gd name="T44" fmla="*/ 78 w 78"/>
                <a:gd name="T45" fmla="*/ 53 h 77"/>
                <a:gd name="T46" fmla="*/ 75 w 78"/>
                <a:gd name="T47" fmla="*/ 62 h 77"/>
                <a:gd name="T48" fmla="*/ 68 w 78"/>
                <a:gd name="T49" fmla="*/ 68 h 77"/>
                <a:gd name="T50" fmla="*/ 61 w 78"/>
                <a:gd name="T51" fmla="*/ 73 h 77"/>
                <a:gd name="T52" fmla="*/ 57 w 78"/>
                <a:gd name="T53" fmla="*/ 74 h 77"/>
                <a:gd name="T54" fmla="*/ 53 w 78"/>
                <a:gd name="T55" fmla="*/ 75 h 77"/>
                <a:gd name="T56" fmla="*/ 49 w 78"/>
                <a:gd name="T57" fmla="*/ 76 h 77"/>
                <a:gd name="T58" fmla="*/ 45 w 78"/>
                <a:gd name="T59" fmla="*/ 76 h 77"/>
                <a:gd name="T60" fmla="*/ 40 w 78"/>
                <a:gd name="T61" fmla="*/ 77 h 77"/>
                <a:gd name="T62" fmla="*/ 36 w 78"/>
                <a:gd name="T63" fmla="*/ 77 h 77"/>
                <a:gd name="T64" fmla="*/ 31 w 78"/>
                <a:gd name="T65" fmla="*/ 77 h 77"/>
                <a:gd name="T66" fmla="*/ 26 w 78"/>
                <a:gd name="T67" fmla="*/ 77 h 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8"/>
                <a:gd name="T103" fmla="*/ 0 h 77"/>
                <a:gd name="T104" fmla="*/ 78 w 78"/>
                <a:gd name="T105" fmla="*/ 77 h 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8" h="77">
                  <a:moveTo>
                    <a:pt x="26" y="77"/>
                  </a:moveTo>
                  <a:lnTo>
                    <a:pt x="21" y="76"/>
                  </a:lnTo>
                  <a:lnTo>
                    <a:pt x="16" y="74"/>
                  </a:lnTo>
                  <a:lnTo>
                    <a:pt x="11" y="72"/>
                  </a:lnTo>
                  <a:lnTo>
                    <a:pt x="7" y="68"/>
                  </a:lnTo>
                  <a:lnTo>
                    <a:pt x="3" y="64"/>
                  </a:lnTo>
                  <a:lnTo>
                    <a:pt x="1" y="57"/>
                  </a:lnTo>
                  <a:lnTo>
                    <a:pt x="0" y="50"/>
                  </a:lnTo>
                  <a:lnTo>
                    <a:pt x="0" y="43"/>
                  </a:lnTo>
                  <a:lnTo>
                    <a:pt x="2" y="36"/>
                  </a:lnTo>
                  <a:lnTo>
                    <a:pt x="4" y="28"/>
                  </a:lnTo>
                  <a:lnTo>
                    <a:pt x="7" y="21"/>
                  </a:lnTo>
                  <a:lnTo>
                    <a:pt x="11" y="15"/>
                  </a:lnTo>
                  <a:lnTo>
                    <a:pt x="17" y="10"/>
                  </a:lnTo>
                  <a:lnTo>
                    <a:pt x="24" y="7"/>
                  </a:lnTo>
                  <a:lnTo>
                    <a:pt x="33" y="4"/>
                  </a:lnTo>
                  <a:lnTo>
                    <a:pt x="45" y="0"/>
                  </a:lnTo>
                  <a:lnTo>
                    <a:pt x="55" y="5"/>
                  </a:lnTo>
                  <a:lnTo>
                    <a:pt x="66" y="15"/>
                  </a:lnTo>
                  <a:lnTo>
                    <a:pt x="75" y="29"/>
                  </a:lnTo>
                  <a:lnTo>
                    <a:pt x="77" y="36"/>
                  </a:lnTo>
                  <a:lnTo>
                    <a:pt x="78" y="45"/>
                  </a:lnTo>
                  <a:lnTo>
                    <a:pt x="78" y="53"/>
                  </a:lnTo>
                  <a:lnTo>
                    <a:pt x="75" y="62"/>
                  </a:lnTo>
                  <a:lnTo>
                    <a:pt x="68" y="68"/>
                  </a:lnTo>
                  <a:lnTo>
                    <a:pt x="61" y="73"/>
                  </a:lnTo>
                  <a:lnTo>
                    <a:pt x="57" y="74"/>
                  </a:lnTo>
                  <a:lnTo>
                    <a:pt x="53" y="75"/>
                  </a:lnTo>
                  <a:lnTo>
                    <a:pt x="49" y="76"/>
                  </a:lnTo>
                  <a:lnTo>
                    <a:pt x="45" y="76"/>
                  </a:lnTo>
                  <a:lnTo>
                    <a:pt x="40" y="77"/>
                  </a:lnTo>
                  <a:lnTo>
                    <a:pt x="36" y="77"/>
                  </a:lnTo>
                  <a:lnTo>
                    <a:pt x="31" y="77"/>
                  </a:lnTo>
                  <a:lnTo>
                    <a:pt x="26" y="7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13" name="Freeform 1100"/>
            <p:cNvSpPr>
              <a:spLocks/>
            </p:cNvSpPr>
            <p:nvPr/>
          </p:nvSpPr>
          <p:spPr bwMode="auto">
            <a:xfrm>
              <a:off x="2362" y="3230"/>
              <a:ext cx="20" cy="19"/>
            </a:xfrm>
            <a:custGeom>
              <a:avLst/>
              <a:gdLst>
                <a:gd name="T0" fmla="*/ 47 w 119"/>
                <a:gd name="T1" fmla="*/ 112 h 112"/>
                <a:gd name="T2" fmla="*/ 39 w 119"/>
                <a:gd name="T3" fmla="*/ 107 h 112"/>
                <a:gd name="T4" fmla="*/ 31 w 119"/>
                <a:gd name="T5" fmla="*/ 103 h 112"/>
                <a:gd name="T6" fmla="*/ 23 w 119"/>
                <a:gd name="T7" fmla="*/ 98 h 112"/>
                <a:gd name="T8" fmla="*/ 15 w 119"/>
                <a:gd name="T9" fmla="*/ 92 h 112"/>
                <a:gd name="T10" fmla="*/ 7 w 119"/>
                <a:gd name="T11" fmla="*/ 85 h 112"/>
                <a:gd name="T12" fmla="*/ 6 w 119"/>
                <a:gd name="T13" fmla="*/ 83 h 112"/>
                <a:gd name="T14" fmla="*/ 5 w 119"/>
                <a:gd name="T15" fmla="*/ 78 h 112"/>
                <a:gd name="T16" fmla="*/ 2 w 119"/>
                <a:gd name="T17" fmla="*/ 73 h 112"/>
                <a:gd name="T18" fmla="*/ 0 w 119"/>
                <a:gd name="T19" fmla="*/ 66 h 112"/>
                <a:gd name="T20" fmla="*/ 1 w 119"/>
                <a:gd name="T21" fmla="*/ 54 h 112"/>
                <a:gd name="T22" fmla="*/ 5 w 119"/>
                <a:gd name="T23" fmla="*/ 42 h 112"/>
                <a:gd name="T24" fmla="*/ 9 w 119"/>
                <a:gd name="T25" fmla="*/ 30 h 112"/>
                <a:gd name="T26" fmla="*/ 16 w 119"/>
                <a:gd name="T27" fmla="*/ 21 h 112"/>
                <a:gd name="T28" fmla="*/ 22 w 119"/>
                <a:gd name="T29" fmla="*/ 17 h 112"/>
                <a:gd name="T30" fmla="*/ 27 w 119"/>
                <a:gd name="T31" fmla="*/ 13 h 112"/>
                <a:gd name="T32" fmla="*/ 34 w 119"/>
                <a:gd name="T33" fmla="*/ 7 h 112"/>
                <a:gd name="T34" fmla="*/ 41 w 119"/>
                <a:gd name="T35" fmla="*/ 2 h 112"/>
                <a:gd name="T36" fmla="*/ 67 w 119"/>
                <a:gd name="T37" fmla="*/ 0 h 112"/>
                <a:gd name="T38" fmla="*/ 81 w 119"/>
                <a:gd name="T39" fmla="*/ 5 h 112"/>
                <a:gd name="T40" fmla="*/ 88 w 119"/>
                <a:gd name="T41" fmla="*/ 9 h 112"/>
                <a:gd name="T42" fmla="*/ 94 w 119"/>
                <a:gd name="T43" fmla="*/ 15 h 112"/>
                <a:gd name="T44" fmla="*/ 99 w 119"/>
                <a:gd name="T45" fmla="*/ 21 h 112"/>
                <a:gd name="T46" fmla="*/ 104 w 119"/>
                <a:gd name="T47" fmla="*/ 28 h 112"/>
                <a:gd name="T48" fmla="*/ 109 w 119"/>
                <a:gd name="T49" fmla="*/ 35 h 112"/>
                <a:gd name="T50" fmla="*/ 113 w 119"/>
                <a:gd name="T51" fmla="*/ 43 h 112"/>
                <a:gd name="T52" fmla="*/ 117 w 119"/>
                <a:gd name="T53" fmla="*/ 51 h 112"/>
                <a:gd name="T54" fmla="*/ 119 w 119"/>
                <a:gd name="T55" fmla="*/ 59 h 112"/>
                <a:gd name="T56" fmla="*/ 119 w 119"/>
                <a:gd name="T57" fmla="*/ 66 h 112"/>
                <a:gd name="T58" fmla="*/ 118 w 119"/>
                <a:gd name="T59" fmla="*/ 72 h 112"/>
                <a:gd name="T60" fmla="*/ 116 w 119"/>
                <a:gd name="T61" fmla="*/ 78 h 112"/>
                <a:gd name="T62" fmla="*/ 113 w 119"/>
                <a:gd name="T63" fmla="*/ 85 h 112"/>
                <a:gd name="T64" fmla="*/ 110 w 119"/>
                <a:gd name="T65" fmla="*/ 91 h 112"/>
                <a:gd name="T66" fmla="*/ 105 w 119"/>
                <a:gd name="T67" fmla="*/ 96 h 112"/>
                <a:gd name="T68" fmla="*/ 98 w 119"/>
                <a:gd name="T69" fmla="*/ 103 h 112"/>
                <a:gd name="T70" fmla="*/ 91 w 119"/>
                <a:gd name="T71" fmla="*/ 110 h 112"/>
                <a:gd name="T72" fmla="*/ 86 w 119"/>
                <a:gd name="T73" fmla="*/ 111 h 112"/>
                <a:gd name="T74" fmla="*/ 81 w 119"/>
                <a:gd name="T75" fmla="*/ 112 h 112"/>
                <a:gd name="T76" fmla="*/ 75 w 119"/>
                <a:gd name="T77" fmla="*/ 112 h 112"/>
                <a:gd name="T78" fmla="*/ 69 w 119"/>
                <a:gd name="T79" fmla="*/ 112 h 112"/>
                <a:gd name="T80" fmla="*/ 65 w 119"/>
                <a:gd name="T81" fmla="*/ 112 h 112"/>
                <a:gd name="T82" fmla="*/ 59 w 119"/>
                <a:gd name="T83" fmla="*/ 111 h 112"/>
                <a:gd name="T84" fmla="*/ 53 w 119"/>
                <a:gd name="T85" fmla="*/ 112 h 112"/>
                <a:gd name="T86" fmla="*/ 47 w 119"/>
                <a:gd name="T87" fmla="*/ 112 h 1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12"/>
                <a:gd name="T134" fmla="*/ 119 w 119"/>
                <a:gd name="T135" fmla="*/ 112 h 1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12">
                  <a:moveTo>
                    <a:pt x="47" y="112"/>
                  </a:moveTo>
                  <a:lnTo>
                    <a:pt x="39" y="107"/>
                  </a:lnTo>
                  <a:lnTo>
                    <a:pt x="31" y="103"/>
                  </a:lnTo>
                  <a:lnTo>
                    <a:pt x="23" y="98"/>
                  </a:lnTo>
                  <a:lnTo>
                    <a:pt x="15" y="92"/>
                  </a:lnTo>
                  <a:lnTo>
                    <a:pt x="7" y="85"/>
                  </a:lnTo>
                  <a:lnTo>
                    <a:pt x="6" y="83"/>
                  </a:lnTo>
                  <a:lnTo>
                    <a:pt x="5" y="78"/>
                  </a:lnTo>
                  <a:lnTo>
                    <a:pt x="2" y="73"/>
                  </a:lnTo>
                  <a:lnTo>
                    <a:pt x="0" y="66"/>
                  </a:lnTo>
                  <a:lnTo>
                    <a:pt x="1" y="54"/>
                  </a:lnTo>
                  <a:lnTo>
                    <a:pt x="5" y="42"/>
                  </a:lnTo>
                  <a:lnTo>
                    <a:pt x="9" y="30"/>
                  </a:lnTo>
                  <a:lnTo>
                    <a:pt x="16" y="21"/>
                  </a:lnTo>
                  <a:lnTo>
                    <a:pt x="22" y="17"/>
                  </a:lnTo>
                  <a:lnTo>
                    <a:pt x="27" y="13"/>
                  </a:lnTo>
                  <a:lnTo>
                    <a:pt x="34" y="7"/>
                  </a:lnTo>
                  <a:lnTo>
                    <a:pt x="41" y="2"/>
                  </a:lnTo>
                  <a:lnTo>
                    <a:pt x="67" y="0"/>
                  </a:lnTo>
                  <a:lnTo>
                    <a:pt x="81" y="5"/>
                  </a:lnTo>
                  <a:lnTo>
                    <a:pt x="88" y="9"/>
                  </a:lnTo>
                  <a:lnTo>
                    <a:pt x="94" y="15"/>
                  </a:lnTo>
                  <a:lnTo>
                    <a:pt x="99" y="21"/>
                  </a:lnTo>
                  <a:lnTo>
                    <a:pt x="104" y="28"/>
                  </a:lnTo>
                  <a:lnTo>
                    <a:pt x="109" y="35"/>
                  </a:lnTo>
                  <a:lnTo>
                    <a:pt x="113" y="43"/>
                  </a:lnTo>
                  <a:lnTo>
                    <a:pt x="117" y="51"/>
                  </a:lnTo>
                  <a:lnTo>
                    <a:pt x="119" y="59"/>
                  </a:lnTo>
                  <a:lnTo>
                    <a:pt x="119" y="66"/>
                  </a:lnTo>
                  <a:lnTo>
                    <a:pt x="118" y="72"/>
                  </a:lnTo>
                  <a:lnTo>
                    <a:pt x="116" y="78"/>
                  </a:lnTo>
                  <a:lnTo>
                    <a:pt x="113" y="85"/>
                  </a:lnTo>
                  <a:lnTo>
                    <a:pt x="110" y="91"/>
                  </a:lnTo>
                  <a:lnTo>
                    <a:pt x="105" y="96"/>
                  </a:lnTo>
                  <a:lnTo>
                    <a:pt x="98" y="103"/>
                  </a:lnTo>
                  <a:lnTo>
                    <a:pt x="91" y="110"/>
                  </a:lnTo>
                  <a:lnTo>
                    <a:pt x="86" y="111"/>
                  </a:lnTo>
                  <a:lnTo>
                    <a:pt x="81" y="112"/>
                  </a:lnTo>
                  <a:lnTo>
                    <a:pt x="75" y="112"/>
                  </a:lnTo>
                  <a:lnTo>
                    <a:pt x="69" y="112"/>
                  </a:lnTo>
                  <a:lnTo>
                    <a:pt x="65" y="112"/>
                  </a:lnTo>
                  <a:lnTo>
                    <a:pt x="59" y="111"/>
                  </a:lnTo>
                  <a:lnTo>
                    <a:pt x="53" y="112"/>
                  </a:lnTo>
                  <a:lnTo>
                    <a:pt x="47"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14" name="Freeform 1101"/>
            <p:cNvSpPr>
              <a:spLocks/>
            </p:cNvSpPr>
            <p:nvPr/>
          </p:nvSpPr>
          <p:spPr bwMode="auto">
            <a:xfrm>
              <a:off x="2365" y="3233"/>
              <a:ext cx="14" cy="13"/>
            </a:xfrm>
            <a:custGeom>
              <a:avLst/>
              <a:gdLst>
                <a:gd name="T0" fmla="*/ 43 w 84"/>
                <a:gd name="T1" fmla="*/ 79 h 79"/>
                <a:gd name="T2" fmla="*/ 35 w 84"/>
                <a:gd name="T3" fmla="*/ 77 h 79"/>
                <a:gd name="T4" fmla="*/ 27 w 84"/>
                <a:gd name="T5" fmla="*/ 73 h 79"/>
                <a:gd name="T6" fmla="*/ 19 w 84"/>
                <a:gd name="T7" fmla="*/ 69 h 79"/>
                <a:gd name="T8" fmla="*/ 11 w 84"/>
                <a:gd name="T9" fmla="*/ 64 h 79"/>
                <a:gd name="T10" fmla="*/ 9 w 84"/>
                <a:gd name="T11" fmla="*/ 59 h 79"/>
                <a:gd name="T12" fmla="*/ 5 w 84"/>
                <a:gd name="T13" fmla="*/ 55 h 79"/>
                <a:gd name="T14" fmla="*/ 3 w 84"/>
                <a:gd name="T15" fmla="*/ 50 h 79"/>
                <a:gd name="T16" fmla="*/ 0 w 84"/>
                <a:gd name="T17" fmla="*/ 43 h 79"/>
                <a:gd name="T18" fmla="*/ 4 w 84"/>
                <a:gd name="T19" fmla="*/ 24 h 79"/>
                <a:gd name="T20" fmla="*/ 13 w 84"/>
                <a:gd name="T21" fmla="*/ 11 h 79"/>
                <a:gd name="T22" fmla="*/ 17 w 84"/>
                <a:gd name="T23" fmla="*/ 7 h 79"/>
                <a:gd name="T24" fmla="*/ 20 w 84"/>
                <a:gd name="T25" fmla="*/ 5 h 79"/>
                <a:gd name="T26" fmla="*/ 25 w 84"/>
                <a:gd name="T27" fmla="*/ 3 h 79"/>
                <a:gd name="T28" fmla="*/ 31 w 84"/>
                <a:gd name="T29" fmla="*/ 0 h 79"/>
                <a:gd name="T30" fmla="*/ 43 w 84"/>
                <a:gd name="T31" fmla="*/ 0 h 79"/>
                <a:gd name="T32" fmla="*/ 50 w 84"/>
                <a:gd name="T33" fmla="*/ 3 h 79"/>
                <a:gd name="T34" fmla="*/ 56 w 84"/>
                <a:gd name="T35" fmla="*/ 6 h 79"/>
                <a:gd name="T36" fmla="*/ 62 w 84"/>
                <a:gd name="T37" fmla="*/ 13 h 79"/>
                <a:gd name="T38" fmla="*/ 70 w 84"/>
                <a:gd name="T39" fmla="*/ 19 h 79"/>
                <a:gd name="T40" fmla="*/ 73 w 84"/>
                <a:gd name="T41" fmla="*/ 25 h 79"/>
                <a:gd name="T42" fmla="*/ 77 w 84"/>
                <a:gd name="T43" fmla="*/ 30 h 79"/>
                <a:gd name="T44" fmla="*/ 80 w 84"/>
                <a:gd name="T45" fmla="*/ 37 h 79"/>
                <a:gd name="T46" fmla="*/ 84 w 84"/>
                <a:gd name="T47" fmla="*/ 45 h 79"/>
                <a:gd name="T48" fmla="*/ 79 w 84"/>
                <a:gd name="T49" fmla="*/ 66 h 79"/>
                <a:gd name="T50" fmla="*/ 76 w 84"/>
                <a:gd name="T51" fmla="*/ 69 h 79"/>
                <a:gd name="T52" fmla="*/ 72 w 84"/>
                <a:gd name="T53" fmla="*/ 71 h 79"/>
                <a:gd name="T54" fmla="*/ 68 w 84"/>
                <a:gd name="T55" fmla="*/ 73 h 79"/>
                <a:gd name="T56" fmla="*/ 63 w 84"/>
                <a:gd name="T57" fmla="*/ 74 h 79"/>
                <a:gd name="T58" fmla="*/ 58 w 84"/>
                <a:gd name="T59" fmla="*/ 77 h 79"/>
                <a:gd name="T60" fmla="*/ 54 w 84"/>
                <a:gd name="T61" fmla="*/ 78 h 79"/>
                <a:gd name="T62" fmla="*/ 49 w 84"/>
                <a:gd name="T63" fmla="*/ 79 h 79"/>
                <a:gd name="T64" fmla="*/ 43 w 84"/>
                <a:gd name="T65" fmla="*/ 79 h 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9"/>
                <a:gd name="T101" fmla="*/ 84 w 84"/>
                <a:gd name="T102" fmla="*/ 79 h 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9">
                  <a:moveTo>
                    <a:pt x="43" y="79"/>
                  </a:moveTo>
                  <a:lnTo>
                    <a:pt x="35" y="77"/>
                  </a:lnTo>
                  <a:lnTo>
                    <a:pt x="27" y="73"/>
                  </a:lnTo>
                  <a:lnTo>
                    <a:pt x="19" y="69"/>
                  </a:lnTo>
                  <a:lnTo>
                    <a:pt x="11" y="64"/>
                  </a:lnTo>
                  <a:lnTo>
                    <a:pt x="9" y="59"/>
                  </a:lnTo>
                  <a:lnTo>
                    <a:pt x="5" y="55"/>
                  </a:lnTo>
                  <a:lnTo>
                    <a:pt x="3" y="50"/>
                  </a:lnTo>
                  <a:lnTo>
                    <a:pt x="0" y="43"/>
                  </a:lnTo>
                  <a:lnTo>
                    <a:pt x="4" y="24"/>
                  </a:lnTo>
                  <a:lnTo>
                    <a:pt x="13" y="11"/>
                  </a:lnTo>
                  <a:lnTo>
                    <a:pt x="17" y="7"/>
                  </a:lnTo>
                  <a:lnTo>
                    <a:pt x="20" y="5"/>
                  </a:lnTo>
                  <a:lnTo>
                    <a:pt x="25" y="3"/>
                  </a:lnTo>
                  <a:lnTo>
                    <a:pt x="31" y="0"/>
                  </a:lnTo>
                  <a:lnTo>
                    <a:pt x="43" y="0"/>
                  </a:lnTo>
                  <a:lnTo>
                    <a:pt x="50" y="3"/>
                  </a:lnTo>
                  <a:lnTo>
                    <a:pt x="56" y="6"/>
                  </a:lnTo>
                  <a:lnTo>
                    <a:pt x="62" y="13"/>
                  </a:lnTo>
                  <a:lnTo>
                    <a:pt x="70" y="19"/>
                  </a:lnTo>
                  <a:lnTo>
                    <a:pt x="73" y="25"/>
                  </a:lnTo>
                  <a:lnTo>
                    <a:pt x="77" y="30"/>
                  </a:lnTo>
                  <a:lnTo>
                    <a:pt x="80" y="37"/>
                  </a:lnTo>
                  <a:lnTo>
                    <a:pt x="84" y="45"/>
                  </a:lnTo>
                  <a:lnTo>
                    <a:pt x="79" y="66"/>
                  </a:lnTo>
                  <a:lnTo>
                    <a:pt x="76" y="69"/>
                  </a:lnTo>
                  <a:lnTo>
                    <a:pt x="72" y="71"/>
                  </a:lnTo>
                  <a:lnTo>
                    <a:pt x="68" y="73"/>
                  </a:lnTo>
                  <a:lnTo>
                    <a:pt x="63" y="74"/>
                  </a:lnTo>
                  <a:lnTo>
                    <a:pt x="58" y="77"/>
                  </a:lnTo>
                  <a:lnTo>
                    <a:pt x="54" y="78"/>
                  </a:lnTo>
                  <a:lnTo>
                    <a:pt x="49" y="79"/>
                  </a:lnTo>
                  <a:lnTo>
                    <a:pt x="43" y="7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15" name="Freeform 1102"/>
            <p:cNvSpPr>
              <a:spLocks/>
            </p:cNvSpPr>
            <p:nvPr/>
          </p:nvSpPr>
          <p:spPr bwMode="auto">
            <a:xfrm>
              <a:off x="2316" y="3189"/>
              <a:ext cx="60" cy="56"/>
            </a:xfrm>
            <a:custGeom>
              <a:avLst/>
              <a:gdLst>
                <a:gd name="T0" fmla="*/ 9 w 360"/>
                <a:gd name="T1" fmla="*/ 327 h 332"/>
                <a:gd name="T2" fmla="*/ 6 w 360"/>
                <a:gd name="T3" fmla="*/ 314 h 332"/>
                <a:gd name="T4" fmla="*/ 0 w 360"/>
                <a:gd name="T5" fmla="*/ 300 h 332"/>
                <a:gd name="T6" fmla="*/ 2 w 360"/>
                <a:gd name="T7" fmla="*/ 280 h 332"/>
                <a:gd name="T8" fmla="*/ 25 w 360"/>
                <a:gd name="T9" fmla="*/ 260 h 332"/>
                <a:gd name="T10" fmla="*/ 54 w 360"/>
                <a:gd name="T11" fmla="*/ 242 h 332"/>
                <a:gd name="T12" fmla="*/ 85 w 360"/>
                <a:gd name="T13" fmla="*/ 226 h 332"/>
                <a:gd name="T14" fmla="*/ 116 w 360"/>
                <a:gd name="T15" fmla="*/ 210 h 332"/>
                <a:gd name="T16" fmla="*/ 129 w 360"/>
                <a:gd name="T17" fmla="*/ 200 h 332"/>
                <a:gd name="T18" fmla="*/ 144 w 360"/>
                <a:gd name="T19" fmla="*/ 185 h 332"/>
                <a:gd name="T20" fmla="*/ 159 w 360"/>
                <a:gd name="T21" fmla="*/ 150 h 332"/>
                <a:gd name="T22" fmla="*/ 155 w 360"/>
                <a:gd name="T23" fmla="*/ 107 h 332"/>
                <a:gd name="T24" fmla="*/ 148 w 360"/>
                <a:gd name="T25" fmla="*/ 73 h 332"/>
                <a:gd name="T26" fmla="*/ 138 w 360"/>
                <a:gd name="T27" fmla="*/ 47 h 332"/>
                <a:gd name="T28" fmla="*/ 144 w 360"/>
                <a:gd name="T29" fmla="*/ 24 h 332"/>
                <a:gd name="T30" fmla="*/ 153 w 360"/>
                <a:gd name="T31" fmla="*/ 22 h 332"/>
                <a:gd name="T32" fmla="*/ 165 w 360"/>
                <a:gd name="T33" fmla="*/ 16 h 332"/>
                <a:gd name="T34" fmla="*/ 193 w 360"/>
                <a:gd name="T35" fmla="*/ 16 h 332"/>
                <a:gd name="T36" fmla="*/ 219 w 360"/>
                <a:gd name="T37" fmla="*/ 10 h 332"/>
                <a:gd name="T38" fmla="*/ 247 w 360"/>
                <a:gd name="T39" fmla="*/ 5 h 332"/>
                <a:gd name="T40" fmla="*/ 276 w 360"/>
                <a:gd name="T41" fmla="*/ 0 h 332"/>
                <a:gd name="T42" fmla="*/ 280 w 360"/>
                <a:gd name="T43" fmla="*/ 12 h 332"/>
                <a:gd name="T44" fmla="*/ 279 w 360"/>
                <a:gd name="T45" fmla="*/ 27 h 332"/>
                <a:gd name="T46" fmla="*/ 288 w 360"/>
                <a:gd name="T47" fmla="*/ 60 h 332"/>
                <a:gd name="T48" fmla="*/ 302 w 360"/>
                <a:gd name="T49" fmla="*/ 98 h 332"/>
                <a:gd name="T50" fmla="*/ 316 w 360"/>
                <a:gd name="T51" fmla="*/ 106 h 332"/>
                <a:gd name="T52" fmla="*/ 329 w 360"/>
                <a:gd name="T53" fmla="*/ 115 h 332"/>
                <a:gd name="T54" fmla="*/ 353 w 360"/>
                <a:gd name="T55" fmla="*/ 157 h 332"/>
                <a:gd name="T56" fmla="*/ 360 w 360"/>
                <a:gd name="T57" fmla="*/ 208 h 332"/>
                <a:gd name="T58" fmla="*/ 339 w 360"/>
                <a:gd name="T59" fmla="*/ 230 h 332"/>
                <a:gd name="T60" fmla="*/ 322 w 360"/>
                <a:gd name="T61" fmla="*/ 240 h 332"/>
                <a:gd name="T62" fmla="*/ 303 w 360"/>
                <a:gd name="T63" fmla="*/ 250 h 332"/>
                <a:gd name="T64" fmla="*/ 283 w 360"/>
                <a:gd name="T65" fmla="*/ 259 h 332"/>
                <a:gd name="T66" fmla="*/ 261 w 360"/>
                <a:gd name="T67" fmla="*/ 265 h 332"/>
                <a:gd name="T68" fmla="*/ 253 w 360"/>
                <a:gd name="T69" fmla="*/ 259 h 332"/>
                <a:gd name="T70" fmla="*/ 243 w 360"/>
                <a:gd name="T71" fmla="*/ 249 h 332"/>
                <a:gd name="T72" fmla="*/ 220 w 360"/>
                <a:gd name="T73" fmla="*/ 261 h 332"/>
                <a:gd name="T74" fmla="*/ 200 w 360"/>
                <a:gd name="T75" fmla="*/ 276 h 332"/>
                <a:gd name="T76" fmla="*/ 175 w 360"/>
                <a:gd name="T77" fmla="*/ 290 h 332"/>
                <a:gd name="T78" fmla="*/ 149 w 360"/>
                <a:gd name="T79" fmla="*/ 302 h 332"/>
                <a:gd name="T80" fmla="*/ 121 w 360"/>
                <a:gd name="T81" fmla="*/ 312 h 332"/>
                <a:gd name="T82" fmla="*/ 93 w 360"/>
                <a:gd name="T83" fmla="*/ 320 h 332"/>
                <a:gd name="T84" fmla="*/ 65 w 360"/>
                <a:gd name="T85" fmla="*/ 327 h 332"/>
                <a:gd name="T86" fmla="*/ 35 w 360"/>
                <a:gd name="T87" fmla="*/ 331 h 332"/>
                <a:gd name="T88" fmla="*/ 16 w 360"/>
                <a:gd name="T89" fmla="*/ 332 h 3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60"/>
                <a:gd name="T136" fmla="*/ 0 h 332"/>
                <a:gd name="T137" fmla="*/ 360 w 360"/>
                <a:gd name="T138" fmla="*/ 332 h 3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60" h="332">
                  <a:moveTo>
                    <a:pt x="16" y="332"/>
                  </a:moveTo>
                  <a:lnTo>
                    <a:pt x="9" y="327"/>
                  </a:lnTo>
                  <a:lnTo>
                    <a:pt x="7" y="321"/>
                  </a:lnTo>
                  <a:lnTo>
                    <a:pt x="6" y="314"/>
                  </a:lnTo>
                  <a:lnTo>
                    <a:pt x="3" y="307"/>
                  </a:lnTo>
                  <a:lnTo>
                    <a:pt x="0" y="300"/>
                  </a:lnTo>
                  <a:lnTo>
                    <a:pt x="0" y="286"/>
                  </a:lnTo>
                  <a:lnTo>
                    <a:pt x="2" y="280"/>
                  </a:lnTo>
                  <a:lnTo>
                    <a:pt x="13" y="269"/>
                  </a:lnTo>
                  <a:lnTo>
                    <a:pt x="25" y="260"/>
                  </a:lnTo>
                  <a:lnTo>
                    <a:pt x="39" y="250"/>
                  </a:lnTo>
                  <a:lnTo>
                    <a:pt x="54" y="242"/>
                  </a:lnTo>
                  <a:lnTo>
                    <a:pt x="69" y="234"/>
                  </a:lnTo>
                  <a:lnTo>
                    <a:pt x="85" y="226"/>
                  </a:lnTo>
                  <a:lnTo>
                    <a:pt x="100" y="218"/>
                  </a:lnTo>
                  <a:lnTo>
                    <a:pt x="116" y="210"/>
                  </a:lnTo>
                  <a:lnTo>
                    <a:pt x="123" y="205"/>
                  </a:lnTo>
                  <a:lnTo>
                    <a:pt x="129" y="200"/>
                  </a:lnTo>
                  <a:lnTo>
                    <a:pt x="136" y="193"/>
                  </a:lnTo>
                  <a:lnTo>
                    <a:pt x="144" y="185"/>
                  </a:lnTo>
                  <a:lnTo>
                    <a:pt x="155" y="170"/>
                  </a:lnTo>
                  <a:lnTo>
                    <a:pt x="159" y="150"/>
                  </a:lnTo>
                  <a:lnTo>
                    <a:pt x="158" y="129"/>
                  </a:lnTo>
                  <a:lnTo>
                    <a:pt x="155" y="107"/>
                  </a:lnTo>
                  <a:lnTo>
                    <a:pt x="152" y="85"/>
                  </a:lnTo>
                  <a:lnTo>
                    <a:pt x="148" y="73"/>
                  </a:lnTo>
                  <a:lnTo>
                    <a:pt x="143" y="60"/>
                  </a:lnTo>
                  <a:lnTo>
                    <a:pt x="138" y="47"/>
                  </a:lnTo>
                  <a:lnTo>
                    <a:pt x="136" y="32"/>
                  </a:lnTo>
                  <a:lnTo>
                    <a:pt x="144" y="24"/>
                  </a:lnTo>
                  <a:lnTo>
                    <a:pt x="150" y="23"/>
                  </a:lnTo>
                  <a:lnTo>
                    <a:pt x="153" y="22"/>
                  </a:lnTo>
                  <a:lnTo>
                    <a:pt x="158" y="18"/>
                  </a:lnTo>
                  <a:lnTo>
                    <a:pt x="165" y="16"/>
                  </a:lnTo>
                  <a:lnTo>
                    <a:pt x="179" y="17"/>
                  </a:lnTo>
                  <a:lnTo>
                    <a:pt x="193" y="16"/>
                  </a:lnTo>
                  <a:lnTo>
                    <a:pt x="205" y="14"/>
                  </a:lnTo>
                  <a:lnTo>
                    <a:pt x="219" y="10"/>
                  </a:lnTo>
                  <a:lnTo>
                    <a:pt x="233" y="7"/>
                  </a:lnTo>
                  <a:lnTo>
                    <a:pt x="247" y="5"/>
                  </a:lnTo>
                  <a:lnTo>
                    <a:pt x="261" y="1"/>
                  </a:lnTo>
                  <a:lnTo>
                    <a:pt x="276" y="0"/>
                  </a:lnTo>
                  <a:lnTo>
                    <a:pt x="278" y="6"/>
                  </a:lnTo>
                  <a:lnTo>
                    <a:pt x="280" y="12"/>
                  </a:lnTo>
                  <a:lnTo>
                    <a:pt x="281" y="18"/>
                  </a:lnTo>
                  <a:lnTo>
                    <a:pt x="279" y="27"/>
                  </a:lnTo>
                  <a:lnTo>
                    <a:pt x="284" y="43"/>
                  </a:lnTo>
                  <a:lnTo>
                    <a:pt x="288" y="60"/>
                  </a:lnTo>
                  <a:lnTo>
                    <a:pt x="294" y="80"/>
                  </a:lnTo>
                  <a:lnTo>
                    <a:pt x="302" y="98"/>
                  </a:lnTo>
                  <a:lnTo>
                    <a:pt x="309" y="102"/>
                  </a:lnTo>
                  <a:lnTo>
                    <a:pt x="316" y="106"/>
                  </a:lnTo>
                  <a:lnTo>
                    <a:pt x="322" y="111"/>
                  </a:lnTo>
                  <a:lnTo>
                    <a:pt x="329" y="115"/>
                  </a:lnTo>
                  <a:lnTo>
                    <a:pt x="343" y="134"/>
                  </a:lnTo>
                  <a:lnTo>
                    <a:pt x="353" y="157"/>
                  </a:lnTo>
                  <a:lnTo>
                    <a:pt x="359" y="182"/>
                  </a:lnTo>
                  <a:lnTo>
                    <a:pt x="360" y="208"/>
                  </a:lnTo>
                  <a:lnTo>
                    <a:pt x="352" y="218"/>
                  </a:lnTo>
                  <a:lnTo>
                    <a:pt x="339" y="230"/>
                  </a:lnTo>
                  <a:lnTo>
                    <a:pt x="331" y="235"/>
                  </a:lnTo>
                  <a:lnTo>
                    <a:pt x="322" y="240"/>
                  </a:lnTo>
                  <a:lnTo>
                    <a:pt x="313" y="245"/>
                  </a:lnTo>
                  <a:lnTo>
                    <a:pt x="303" y="250"/>
                  </a:lnTo>
                  <a:lnTo>
                    <a:pt x="293" y="255"/>
                  </a:lnTo>
                  <a:lnTo>
                    <a:pt x="283" y="259"/>
                  </a:lnTo>
                  <a:lnTo>
                    <a:pt x="272" y="262"/>
                  </a:lnTo>
                  <a:lnTo>
                    <a:pt x="261" y="265"/>
                  </a:lnTo>
                  <a:lnTo>
                    <a:pt x="256" y="263"/>
                  </a:lnTo>
                  <a:lnTo>
                    <a:pt x="253" y="259"/>
                  </a:lnTo>
                  <a:lnTo>
                    <a:pt x="248" y="254"/>
                  </a:lnTo>
                  <a:lnTo>
                    <a:pt x="243" y="249"/>
                  </a:lnTo>
                  <a:lnTo>
                    <a:pt x="231" y="252"/>
                  </a:lnTo>
                  <a:lnTo>
                    <a:pt x="220" y="261"/>
                  </a:lnTo>
                  <a:lnTo>
                    <a:pt x="210" y="269"/>
                  </a:lnTo>
                  <a:lnTo>
                    <a:pt x="200" y="276"/>
                  </a:lnTo>
                  <a:lnTo>
                    <a:pt x="187" y="284"/>
                  </a:lnTo>
                  <a:lnTo>
                    <a:pt x="175" y="290"/>
                  </a:lnTo>
                  <a:lnTo>
                    <a:pt x="161" y="297"/>
                  </a:lnTo>
                  <a:lnTo>
                    <a:pt x="149" y="302"/>
                  </a:lnTo>
                  <a:lnTo>
                    <a:pt x="135" y="307"/>
                  </a:lnTo>
                  <a:lnTo>
                    <a:pt x="121" y="312"/>
                  </a:lnTo>
                  <a:lnTo>
                    <a:pt x="107" y="316"/>
                  </a:lnTo>
                  <a:lnTo>
                    <a:pt x="93" y="320"/>
                  </a:lnTo>
                  <a:lnTo>
                    <a:pt x="78" y="323"/>
                  </a:lnTo>
                  <a:lnTo>
                    <a:pt x="65" y="327"/>
                  </a:lnTo>
                  <a:lnTo>
                    <a:pt x="50" y="329"/>
                  </a:lnTo>
                  <a:lnTo>
                    <a:pt x="35" y="331"/>
                  </a:lnTo>
                  <a:lnTo>
                    <a:pt x="21" y="332"/>
                  </a:lnTo>
                  <a:lnTo>
                    <a:pt x="16" y="33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16" name="Freeform 1103"/>
            <p:cNvSpPr>
              <a:spLocks/>
            </p:cNvSpPr>
            <p:nvPr/>
          </p:nvSpPr>
          <p:spPr bwMode="auto">
            <a:xfrm>
              <a:off x="2319" y="3193"/>
              <a:ext cx="54" cy="49"/>
            </a:xfrm>
            <a:custGeom>
              <a:avLst/>
              <a:gdLst>
                <a:gd name="T0" fmla="*/ 6 w 325"/>
                <a:gd name="T1" fmla="*/ 293 h 296"/>
                <a:gd name="T2" fmla="*/ 3 w 325"/>
                <a:gd name="T3" fmla="*/ 283 h 296"/>
                <a:gd name="T4" fmla="*/ 3 w 325"/>
                <a:gd name="T5" fmla="*/ 263 h 296"/>
                <a:gd name="T6" fmla="*/ 25 w 325"/>
                <a:gd name="T7" fmla="*/ 248 h 296"/>
                <a:gd name="T8" fmla="*/ 49 w 325"/>
                <a:gd name="T9" fmla="*/ 233 h 296"/>
                <a:gd name="T10" fmla="*/ 75 w 325"/>
                <a:gd name="T11" fmla="*/ 218 h 296"/>
                <a:gd name="T12" fmla="*/ 101 w 325"/>
                <a:gd name="T13" fmla="*/ 204 h 296"/>
                <a:gd name="T14" fmla="*/ 117 w 325"/>
                <a:gd name="T15" fmla="*/ 193 h 296"/>
                <a:gd name="T16" fmla="*/ 132 w 325"/>
                <a:gd name="T17" fmla="*/ 178 h 296"/>
                <a:gd name="T18" fmla="*/ 145 w 325"/>
                <a:gd name="T19" fmla="*/ 159 h 296"/>
                <a:gd name="T20" fmla="*/ 153 w 325"/>
                <a:gd name="T21" fmla="*/ 136 h 296"/>
                <a:gd name="T22" fmla="*/ 149 w 325"/>
                <a:gd name="T23" fmla="*/ 77 h 296"/>
                <a:gd name="T24" fmla="*/ 137 w 325"/>
                <a:gd name="T25" fmla="*/ 17 h 296"/>
                <a:gd name="T26" fmla="*/ 162 w 325"/>
                <a:gd name="T27" fmla="*/ 12 h 296"/>
                <a:gd name="T28" fmla="*/ 190 w 325"/>
                <a:gd name="T29" fmla="*/ 7 h 296"/>
                <a:gd name="T30" fmla="*/ 216 w 325"/>
                <a:gd name="T31" fmla="*/ 2 h 296"/>
                <a:gd name="T32" fmla="*/ 245 w 325"/>
                <a:gd name="T33" fmla="*/ 0 h 296"/>
                <a:gd name="T34" fmla="*/ 247 w 325"/>
                <a:gd name="T35" fmla="*/ 16 h 296"/>
                <a:gd name="T36" fmla="*/ 250 w 325"/>
                <a:gd name="T37" fmla="*/ 33 h 296"/>
                <a:gd name="T38" fmla="*/ 259 w 325"/>
                <a:gd name="T39" fmla="*/ 59 h 296"/>
                <a:gd name="T40" fmla="*/ 268 w 325"/>
                <a:gd name="T41" fmla="*/ 86 h 296"/>
                <a:gd name="T42" fmla="*/ 277 w 325"/>
                <a:gd name="T43" fmla="*/ 97 h 296"/>
                <a:gd name="T44" fmla="*/ 287 w 325"/>
                <a:gd name="T45" fmla="*/ 102 h 296"/>
                <a:gd name="T46" fmla="*/ 299 w 325"/>
                <a:gd name="T47" fmla="*/ 113 h 296"/>
                <a:gd name="T48" fmla="*/ 312 w 325"/>
                <a:gd name="T49" fmla="*/ 135 h 296"/>
                <a:gd name="T50" fmla="*/ 323 w 325"/>
                <a:gd name="T51" fmla="*/ 165 h 296"/>
                <a:gd name="T52" fmla="*/ 323 w 325"/>
                <a:gd name="T53" fmla="*/ 178 h 296"/>
                <a:gd name="T54" fmla="*/ 317 w 325"/>
                <a:gd name="T55" fmla="*/ 191 h 296"/>
                <a:gd name="T56" fmla="*/ 303 w 325"/>
                <a:gd name="T57" fmla="*/ 202 h 296"/>
                <a:gd name="T58" fmla="*/ 288 w 325"/>
                <a:gd name="T59" fmla="*/ 210 h 296"/>
                <a:gd name="T60" fmla="*/ 270 w 325"/>
                <a:gd name="T61" fmla="*/ 218 h 296"/>
                <a:gd name="T62" fmla="*/ 251 w 325"/>
                <a:gd name="T63" fmla="*/ 226 h 296"/>
                <a:gd name="T64" fmla="*/ 239 w 325"/>
                <a:gd name="T65" fmla="*/ 217 h 296"/>
                <a:gd name="T66" fmla="*/ 228 w 325"/>
                <a:gd name="T67" fmla="*/ 206 h 296"/>
                <a:gd name="T68" fmla="*/ 209 w 325"/>
                <a:gd name="T69" fmla="*/ 211 h 296"/>
                <a:gd name="T70" fmla="*/ 201 w 325"/>
                <a:gd name="T71" fmla="*/ 219 h 296"/>
                <a:gd name="T72" fmla="*/ 192 w 325"/>
                <a:gd name="T73" fmla="*/ 228 h 296"/>
                <a:gd name="T74" fmla="*/ 183 w 325"/>
                <a:gd name="T75" fmla="*/ 238 h 296"/>
                <a:gd name="T76" fmla="*/ 171 w 325"/>
                <a:gd name="T77" fmla="*/ 246 h 296"/>
                <a:gd name="T78" fmla="*/ 156 w 325"/>
                <a:gd name="T79" fmla="*/ 253 h 296"/>
                <a:gd name="T80" fmla="*/ 141 w 325"/>
                <a:gd name="T81" fmla="*/ 259 h 296"/>
                <a:gd name="T82" fmla="*/ 125 w 325"/>
                <a:gd name="T83" fmla="*/ 268 h 296"/>
                <a:gd name="T84" fmla="*/ 104 w 325"/>
                <a:gd name="T85" fmla="*/ 276 h 296"/>
                <a:gd name="T86" fmla="*/ 78 w 325"/>
                <a:gd name="T87" fmla="*/ 283 h 296"/>
                <a:gd name="T88" fmla="*/ 50 w 325"/>
                <a:gd name="T89" fmla="*/ 289 h 296"/>
                <a:gd name="T90" fmla="*/ 22 w 325"/>
                <a:gd name="T91" fmla="*/ 295 h 2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25"/>
                <a:gd name="T139" fmla="*/ 0 h 296"/>
                <a:gd name="T140" fmla="*/ 325 w 325"/>
                <a:gd name="T141" fmla="*/ 296 h 29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25" h="296">
                  <a:moveTo>
                    <a:pt x="9" y="296"/>
                  </a:moveTo>
                  <a:lnTo>
                    <a:pt x="6" y="293"/>
                  </a:lnTo>
                  <a:lnTo>
                    <a:pt x="5" y="288"/>
                  </a:lnTo>
                  <a:lnTo>
                    <a:pt x="3" y="283"/>
                  </a:lnTo>
                  <a:lnTo>
                    <a:pt x="0" y="277"/>
                  </a:lnTo>
                  <a:lnTo>
                    <a:pt x="3" y="263"/>
                  </a:lnTo>
                  <a:lnTo>
                    <a:pt x="13" y="255"/>
                  </a:lnTo>
                  <a:lnTo>
                    <a:pt x="25" y="248"/>
                  </a:lnTo>
                  <a:lnTo>
                    <a:pt x="36" y="240"/>
                  </a:lnTo>
                  <a:lnTo>
                    <a:pt x="49" y="233"/>
                  </a:lnTo>
                  <a:lnTo>
                    <a:pt x="63" y="225"/>
                  </a:lnTo>
                  <a:lnTo>
                    <a:pt x="75" y="218"/>
                  </a:lnTo>
                  <a:lnTo>
                    <a:pt x="88" y="211"/>
                  </a:lnTo>
                  <a:lnTo>
                    <a:pt x="101" y="204"/>
                  </a:lnTo>
                  <a:lnTo>
                    <a:pt x="109" y="198"/>
                  </a:lnTo>
                  <a:lnTo>
                    <a:pt x="117" y="193"/>
                  </a:lnTo>
                  <a:lnTo>
                    <a:pt x="125" y="186"/>
                  </a:lnTo>
                  <a:lnTo>
                    <a:pt x="132" y="178"/>
                  </a:lnTo>
                  <a:lnTo>
                    <a:pt x="139" y="169"/>
                  </a:lnTo>
                  <a:lnTo>
                    <a:pt x="145" y="159"/>
                  </a:lnTo>
                  <a:lnTo>
                    <a:pt x="149" y="148"/>
                  </a:lnTo>
                  <a:lnTo>
                    <a:pt x="153" y="136"/>
                  </a:lnTo>
                  <a:lnTo>
                    <a:pt x="153" y="107"/>
                  </a:lnTo>
                  <a:lnTo>
                    <a:pt x="149" y="77"/>
                  </a:lnTo>
                  <a:lnTo>
                    <a:pt x="143" y="47"/>
                  </a:lnTo>
                  <a:lnTo>
                    <a:pt x="137" y="17"/>
                  </a:lnTo>
                  <a:lnTo>
                    <a:pt x="149" y="15"/>
                  </a:lnTo>
                  <a:lnTo>
                    <a:pt x="162" y="12"/>
                  </a:lnTo>
                  <a:lnTo>
                    <a:pt x="176" y="9"/>
                  </a:lnTo>
                  <a:lnTo>
                    <a:pt x="190" y="7"/>
                  </a:lnTo>
                  <a:lnTo>
                    <a:pt x="202" y="3"/>
                  </a:lnTo>
                  <a:lnTo>
                    <a:pt x="216" y="2"/>
                  </a:lnTo>
                  <a:lnTo>
                    <a:pt x="231" y="0"/>
                  </a:lnTo>
                  <a:lnTo>
                    <a:pt x="245" y="0"/>
                  </a:lnTo>
                  <a:lnTo>
                    <a:pt x="246" y="8"/>
                  </a:lnTo>
                  <a:lnTo>
                    <a:pt x="247" y="16"/>
                  </a:lnTo>
                  <a:lnTo>
                    <a:pt x="250" y="25"/>
                  </a:lnTo>
                  <a:lnTo>
                    <a:pt x="250" y="33"/>
                  </a:lnTo>
                  <a:lnTo>
                    <a:pt x="255" y="45"/>
                  </a:lnTo>
                  <a:lnTo>
                    <a:pt x="259" y="59"/>
                  </a:lnTo>
                  <a:lnTo>
                    <a:pt x="263" y="72"/>
                  </a:lnTo>
                  <a:lnTo>
                    <a:pt x="268" y="86"/>
                  </a:lnTo>
                  <a:lnTo>
                    <a:pt x="273" y="93"/>
                  </a:lnTo>
                  <a:lnTo>
                    <a:pt x="277" y="97"/>
                  </a:lnTo>
                  <a:lnTo>
                    <a:pt x="282" y="100"/>
                  </a:lnTo>
                  <a:lnTo>
                    <a:pt x="287" y="102"/>
                  </a:lnTo>
                  <a:lnTo>
                    <a:pt x="293" y="106"/>
                  </a:lnTo>
                  <a:lnTo>
                    <a:pt x="299" y="113"/>
                  </a:lnTo>
                  <a:lnTo>
                    <a:pt x="306" y="123"/>
                  </a:lnTo>
                  <a:lnTo>
                    <a:pt x="312" y="135"/>
                  </a:lnTo>
                  <a:lnTo>
                    <a:pt x="318" y="149"/>
                  </a:lnTo>
                  <a:lnTo>
                    <a:pt x="323" y="165"/>
                  </a:lnTo>
                  <a:lnTo>
                    <a:pt x="325" y="171"/>
                  </a:lnTo>
                  <a:lnTo>
                    <a:pt x="323" y="178"/>
                  </a:lnTo>
                  <a:lnTo>
                    <a:pt x="321" y="186"/>
                  </a:lnTo>
                  <a:lnTo>
                    <a:pt x="317" y="191"/>
                  </a:lnTo>
                  <a:lnTo>
                    <a:pt x="310" y="197"/>
                  </a:lnTo>
                  <a:lnTo>
                    <a:pt x="303" y="202"/>
                  </a:lnTo>
                  <a:lnTo>
                    <a:pt x="295" y="206"/>
                  </a:lnTo>
                  <a:lnTo>
                    <a:pt x="288" y="210"/>
                  </a:lnTo>
                  <a:lnTo>
                    <a:pt x="278" y="214"/>
                  </a:lnTo>
                  <a:lnTo>
                    <a:pt x="270" y="218"/>
                  </a:lnTo>
                  <a:lnTo>
                    <a:pt x="260" y="221"/>
                  </a:lnTo>
                  <a:lnTo>
                    <a:pt x="251" y="226"/>
                  </a:lnTo>
                  <a:lnTo>
                    <a:pt x="245" y="223"/>
                  </a:lnTo>
                  <a:lnTo>
                    <a:pt x="239" y="217"/>
                  </a:lnTo>
                  <a:lnTo>
                    <a:pt x="233" y="211"/>
                  </a:lnTo>
                  <a:lnTo>
                    <a:pt x="228" y="206"/>
                  </a:lnTo>
                  <a:lnTo>
                    <a:pt x="214" y="209"/>
                  </a:lnTo>
                  <a:lnTo>
                    <a:pt x="209" y="211"/>
                  </a:lnTo>
                  <a:lnTo>
                    <a:pt x="206" y="214"/>
                  </a:lnTo>
                  <a:lnTo>
                    <a:pt x="201" y="219"/>
                  </a:lnTo>
                  <a:lnTo>
                    <a:pt x="197" y="224"/>
                  </a:lnTo>
                  <a:lnTo>
                    <a:pt x="192" y="228"/>
                  </a:lnTo>
                  <a:lnTo>
                    <a:pt x="187" y="233"/>
                  </a:lnTo>
                  <a:lnTo>
                    <a:pt x="183" y="238"/>
                  </a:lnTo>
                  <a:lnTo>
                    <a:pt x="177" y="242"/>
                  </a:lnTo>
                  <a:lnTo>
                    <a:pt x="171" y="246"/>
                  </a:lnTo>
                  <a:lnTo>
                    <a:pt x="164" y="249"/>
                  </a:lnTo>
                  <a:lnTo>
                    <a:pt x="156" y="253"/>
                  </a:lnTo>
                  <a:lnTo>
                    <a:pt x="149" y="256"/>
                  </a:lnTo>
                  <a:lnTo>
                    <a:pt x="141" y="259"/>
                  </a:lnTo>
                  <a:lnTo>
                    <a:pt x="133" y="264"/>
                  </a:lnTo>
                  <a:lnTo>
                    <a:pt x="125" y="268"/>
                  </a:lnTo>
                  <a:lnTo>
                    <a:pt x="118" y="272"/>
                  </a:lnTo>
                  <a:lnTo>
                    <a:pt x="104" y="276"/>
                  </a:lnTo>
                  <a:lnTo>
                    <a:pt x="92" y="279"/>
                  </a:lnTo>
                  <a:lnTo>
                    <a:pt x="78" y="283"/>
                  </a:lnTo>
                  <a:lnTo>
                    <a:pt x="64" y="286"/>
                  </a:lnTo>
                  <a:lnTo>
                    <a:pt x="50" y="289"/>
                  </a:lnTo>
                  <a:lnTo>
                    <a:pt x="36" y="293"/>
                  </a:lnTo>
                  <a:lnTo>
                    <a:pt x="22" y="295"/>
                  </a:lnTo>
                  <a:lnTo>
                    <a:pt x="9" y="29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17" name="Freeform 1104"/>
            <p:cNvSpPr>
              <a:spLocks/>
            </p:cNvSpPr>
            <p:nvPr/>
          </p:nvSpPr>
          <p:spPr bwMode="auto">
            <a:xfrm>
              <a:off x="2328" y="3123"/>
              <a:ext cx="30" cy="67"/>
            </a:xfrm>
            <a:custGeom>
              <a:avLst/>
              <a:gdLst>
                <a:gd name="T0" fmla="*/ 90 w 178"/>
                <a:gd name="T1" fmla="*/ 397 h 397"/>
                <a:gd name="T2" fmla="*/ 82 w 178"/>
                <a:gd name="T3" fmla="*/ 393 h 397"/>
                <a:gd name="T4" fmla="*/ 75 w 178"/>
                <a:gd name="T5" fmla="*/ 373 h 397"/>
                <a:gd name="T6" fmla="*/ 67 w 178"/>
                <a:gd name="T7" fmla="*/ 352 h 397"/>
                <a:gd name="T8" fmla="*/ 60 w 178"/>
                <a:gd name="T9" fmla="*/ 331 h 397"/>
                <a:gd name="T10" fmla="*/ 53 w 178"/>
                <a:gd name="T11" fmla="*/ 311 h 397"/>
                <a:gd name="T12" fmla="*/ 46 w 178"/>
                <a:gd name="T13" fmla="*/ 289 h 397"/>
                <a:gd name="T14" fmla="*/ 40 w 178"/>
                <a:gd name="T15" fmla="*/ 268 h 397"/>
                <a:gd name="T16" fmla="*/ 35 w 178"/>
                <a:gd name="T17" fmla="*/ 246 h 397"/>
                <a:gd name="T18" fmla="*/ 32 w 178"/>
                <a:gd name="T19" fmla="*/ 224 h 397"/>
                <a:gd name="T20" fmla="*/ 24 w 178"/>
                <a:gd name="T21" fmla="*/ 198 h 397"/>
                <a:gd name="T22" fmla="*/ 17 w 178"/>
                <a:gd name="T23" fmla="*/ 171 h 397"/>
                <a:gd name="T24" fmla="*/ 10 w 178"/>
                <a:gd name="T25" fmla="*/ 143 h 397"/>
                <a:gd name="T26" fmla="*/ 5 w 178"/>
                <a:gd name="T27" fmla="*/ 117 h 397"/>
                <a:gd name="T28" fmla="*/ 2 w 178"/>
                <a:gd name="T29" fmla="*/ 89 h 397"/>
                <a:gd name="T30" fmla="*/ 0 w 178"/>
                <a:gd name="T31" fmla="*/ 61 h 397"/>
                <a:gd name="T32" fmla="*/ 1 w 178"/>
                <a:gd name="T33" fmla="*/ 34 h 397"/>
                <a:gd name="T34" fmla="*/ 4 w 178"/>
                <a:gd name="T35" fmla="*/ 6 h 397"/>
                <a:gd name="T36" fmla="*/ 16 w 178"/>
                <a:gd name="T37" fmla="*/ 0 h 397"/>
                <a:gd name="T38" fmla="*/ 25 w 178"/>
                <a:gd name="T39" fmla="*/ 3 h 397"/>
                <a:gd name="T40" fmla="*/ 34 w 178"/>
                <a:gd name="T41" fmla="*/ 5 h 397"/>
                <a:gd name="T42" fmla="*/ 43 w 178"/>
                <a:gd name="T43" fmla="*/ 7 h 397"/>
                <a:gd name="T44" fmla="*/ 54 w 178"/>
                <a:gd name="T45" fmla="*/ 9 h 397"/>
                <a:gd name="T46" fmla="*/ 63 w 178"/>
                <a:gd name="T47" fmla="*/ 12 h 397"/>
                <a:gd name="T48" fmla="*/ 73 w 178"/>
                <a:gd name="T49" fmla="*/ 14 h 397"/>
                <a:gd name="T50" fmla="*/ 84 w 178"/>
                <a:gd name="T51" fmla="*/ 16 h 397"/>
                <a:gd name="T52" fmla="*/ 93 w 178"/>
                <a:gd name="T53" fmla="*/ 18 h 397"/>
                <a:gd name="T54" fmla="*/ 102 w 178"/>
                <a:gd name="T55" fmla="*/ 27 h 397"/>
                <a:gd name="T56" fmla="*/ 108 w 178"/>
                <a:gd name="T57" fmla="*/ 71 h 397"/>
                <a:gd name="T58" fmla="*/ 118 w 178"/>
                <a:gd name="T59" fmla="*/ 113 h 397"/>
                <a:gd name="T60" fmla="*/ 132 w 178"/>
                <a:gd name="T61" fmla="*/ 157 h 397"/>
                <a:gd name="T62" fmla="*/ 146 w 178"/>
                <a:gd name="T63" fmla="*/ 201 h 397"/>
                <a:gd name="T64" fmla="*/ 159 w 178"/>
                <a:gd name="T65" fmla="*/ 245 h 397"/>
                <a:gd name="T66" fmla="*/ 170 w 178"/>
                <a:gd name="T67" fmla="*/ 289 h 397"/>
                <a:gd name="T68" fmla="*/ 177 w 178"/>
                <a:gd name="T69" fmla="*/ 333 h 397"/>
                <a:gd name="T70" fmla="*/ 178 w 178"/>
                <a:gd name="T71" fmla="*/ 375 h 397"/>
                <a:gd name="T72" fmla="*/ 168 w 178"/>
                <a:gd name="T73" fmla="*/ 380 h 397"/>
                <a:gd name="T74" fmla="*/ 158 w 178"/>
                <a:gd name="T75" fmla="*/ 383 h 397"/>
                <a:gd name="T76" fmla="*/ 146 w 178"/>
                <a:gd name="T77" fmla="*/ 387 h 397"/>
                <a:gd name="T78" fmla="*/ 136 w 178"/>
                <a:gd name="T79" fmla="*/ 388 h 397"/>
                <a:gd name="T80" fmla="*/ 124 w 178"/>
                <a:gd name="T81" fmla="*/ 390 h 397"/>
                <a:gd name="T82" fmla="*/ 113 w 178"/>
                <a:gd name="T83" fmla="*/ 392 h 397"/>
                <a:gd name="T84" fmla="*/ 101 w 178"/>
                <a:gd name="T85" fmla="*/ 394 h 397"/>
                <a:gd name="T86" fmla="*/ 90 w 17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8"/>
                <a:gd name="T133" fmla="*/ 0 h 397"/>
                <a:gd name="T134" fmla="*/ 178 w 17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8" h="397">
                  <a:moveTo>
                    <a:pt x="90" y="397"/>
                  </a:moveTo>
                  <a:lnTo>
                    <a:pt x="82" y="393"/>
                  </a:lnTo>
                  <a:lnTo>
                    <a:pt x="75" y="373"/>
                  </a:lnTo>
                  <a:lnTo>
                    <a:pt x="67" y="352"/>
                  </a:lnTo>
                  <a:lnTo>
                    <a:pt x="60" y="331"/>
                  </a:lnTo>
                  <a:lnTo>
                    <a:pt x="53" y="311"/>
                  </a:lnTo>
                  <a:lnTo>
                    <a:pt x="46" y="289"/>
                  </a:lnTo>
                  <a:lnTo>
                    <a:pt x="40" y="268"/>
                  </a:lnTo>
                  <a:lnTo>
                    <a:pt x="35" y="246"/>
                  </a:lnTo>
                  <a:lnTo>
                    <a:pt x="32" y="224"/>
                  </a:lnTo>
                  <a:lnTo>
                    <a:pt x="24" y="198"/>
                  </a:lnTo>
                  <a:lnTo>
                    <a:pt x="17" y="171"/>
                  </a:lnTo>
                  <a:lnTo>
                    <a:pt x="10" y="143"/>
                  </a:lnTo>
                  <a:lnTo>
                    <a:pt x="5" y="117"/>
                  </a:lnTo>
                  <a:lnTo>
                    <a:pt x="2" y="89"/>
                  </a:lnTo>
                  <a:lnTo>
                    <a:pt x="0" y="61"/>
                  </a:lnTo>
                  <a:lnTo>
                    <a:pt x="1" y="34"/>
                  </a:lnTo>
                  <a:lnTo>
                    <a:pt x="4" y="6"/>
                  </a:lnTo>
                  <a:lnTo>
                    <a:pt x="16" y="0"/>
                  </a:lnTo>
                  <a:lnTo>
                    <a:pt x="25" y="3"/>
                  </a:lnTo>
                  <a:lnTo>
                    <a:pt x="34" y="5"/>
                  </a:lnTo>
                  <a:lnTo>
                    <a:pt x="43" y="7"/>
                  </a:lnTo>
                  <a:lnTo>
                    <a:pt x="54" y="9"/>
                  </a:lnTo>
                  <a:lnTo>
                    <a:pt x="63" y="12"/>
                  </a:lnTo>
                  <a:lnTo>
                    <a:pt x="73" y="14"/>
                  </a:lnTo>
                  <a:lnTo>
                    <a:pt x="84" y="16"/>
                  </a:lnTo>
                  <a:lnTo>
                    <a:pt x="93" y="18"/>
                  </a:lnTo>
                  <a:lnTo>
                    <a:pt x="102" y="27"/>
                  </a:lnTo>
                  <a:lnTo>
                    <a:pt x="108" y="71"/>
                  </a:lnTo>
                  <a:lnTo>
                    <a:pt x="118" y="113"/>
                  </a:lnTo>
                  <a:lnTo>
                    <a:pt x="132" y="157"/>
                  </a:lnTo>
                  <a:lnTo>
                    <a:pt x="146" y="201"/>
                  </a:lnTo>
                  <a:lnTo>
                    <a:pt x="159" y="245"/>
                  </a:lnTo>
                  <a:lnTo>
                    <a:pt x="170" y="289"/>
                  </a:lnTo>
                  <a:lnTo>
                    <a:pt x="177" y="333"/>
                  </a:lnTo>
                  <a:lnTo>
                    <a:pt x="178" y="375"/>
                  </a:lnTo>
                  <a:lnTo>
                    <a:pt x="168" y="380"/>
                  </a:lnTo>
                  <a:lnTo>
                    <a:pt x="158" y="383"/>
                  </a:lnTo>
                  <a:lnTo>
                    <a:pt x="146" y="387"/>
                  </a:lnTo>
                  <a:lnTo>
                    <a:pt x="136" y="388"/>
                  </a:lnTo>
                  <a:lnTo>
                    <a:pt x="124" y="390"/>
                  </a:lnTo>
                  <a:lnTo>
                    <a:pt x="113" y="392"/>
                  </a:lnTo>
                  <a:lnTo>
                    <a:pt x="101" y="394"/>
                  </a:lnTo>
                  <a:lnTo>
                    <a:pt x="90" y="39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18" name="Freeform 1105"/>
            <p:cNvSpPr>
              <a:spLocks/>
            </p:cNvSpPr>
            <p:nvPr/>
          </p:nvSpPr>
          <p:spPr bwMode="auto">
            <a:xfrm>
              <a:off x="2330" y="3127"/>
              <a:ext cx="26" cy="59"/>
            </a:xfrm>
            <a:custGeom>
              <a:avLst/>
              <a:gdLst>
                <a:gd name="T0" fmla="*/ 87 w 155"/>
                <a:gd name="T1" fmla="*/ 357 h 357"/>
                <a:gd name="T2" fmla="*/ 80 w 155"/>
                <a:gd name="T3" fmla="*/ 354 h 357"/>
                <a:gd name="T4" fmla="*/ 79 w 155"/>
                <a:gd name="T5" fmla="*/ 347 h 357"/>
                <a:gd name="T6" fmla="*/ 77 w 155"/>
                <a:gd name="T7" fmla="*/ 340 h 357"/>
                <a:gd name="T8" fmla="*/ 73 w 155"/>
                <a:gd name="T9" fmla="*/ 335 h 357"/>
                <a:gd name="T10" fmla="*/ 69 w 155"/>
                <a:gd name="T11" fmla="*/ 328 h 357"/>
                <a:gd name="T12" fmla="*/ 56 w 155"/>
                <a:gd name="T13" fmla="*/ 289 h 357"/>
                <a:gd name="T14" fmla="*/ 44 w 155"/>
                <a:gd name="T15" fmla="*/ 248 h 357"/>
                <a:gd name="T16" fmla="*/ 33 w 155"/>
                <a:gd name="T17" fmla="*/ 208 h 357"/>
                <a:gd name="T18" fmla="*/ 22 w 155"/>
                <a:gd name="T19" fmla="*/ 167 h 357"/>
                <a:gd name="T20" fmla="*/ 13 w 155"/>
                <a:gd name="T21" fmla="*/ 126 h 357"/>
                <a:gd name="T22" fmla="*/ 6 w 155"/>
                <a:gd name="T23" fmla="*/ 84 h 357"/>
                <a:gd name="T24" fmla="*/ 2 w 155"/>
                <a:gd name="T25" fmla="*/ 43 h 357"/>
                <a:gd name="T26" fmla="*/ 0 w 155"/>
                <a:gd name="T27" fmla="*/ 0 h 357"/>
                <a:gd name="T28" fmla="*/ 13 w 155"/>
                <a:gd name="T29" fmla="*/ 0 h 357"/>
                <a:gd name="T30" fmla="*/ 19 w 155"/>
                <a:gd name="T31" fmla="*/ 1 h 357"/>
                <a:gd name="T32" fmla="*/ 25 w 155"/>
                <a:gd name="T33" fmla="*/ 2 h 357"/>
                <a:gd name="T34" fmla="*/ 33 w 155"/>
                <a:gd name="T35" fmla="*/ 5 h 357"/>
                <a:gd name="T36" fmla="*/ 40 w 155"/>
                <a:gd name="T37" fmla="*/ 8 h 357"/>
                <a:gd name="T38" fmla="*/ 48 w 155"/>
                <a:gd name="T39" fmla="*/ 8 h 357"/>
                <a:gd name="T40" fmla="*/ 57 w 155"/>
                <a:gd name="T41" fmla="*/ 8 h 357"/>
                <a:gd name="T42" fmla="*/ 65 w 155"/>
                <a:gd name="T43" fmla="*/ 10 h 357"/>
                <a:gd name="T44" fmla="*/ 72 w 155"/>
                <a:gd name="T45" fmla="*/ 15 h 357"/>
                <a:gd name="T46" fmla="*/ 79 w 155"/>
                <a:gd name="T47" fmla="*/ 42 h 357"/>
                <a:gd name="T48" fmla="*/ 85 w 155"/>
                <a:gd name="T49" fmla="*/ 68 h 357"/>
                <a:gd name="T50" fmla="*/ 92 w 155"/>
                <a:gd name="T51" fmla="*/ 96 h 357"/>
                <a:gd name="T52" fmla="*/ 100 w 155"/>
                <a:gd name="T53" fmla="*/ 125 h 357"/>
                <a:gd name="T54" fmla="*/ 107 w 155"/>
                <a:gd name="T55" fmla="*/ 152 h 357"/>
                <a:gd name="T56" fmla="*/ 116 w 155"/>
                <a:gd name="T57" fmla="*/ 180 h 357"/>
                <a:gd name="T58" fmla="*/ 124 w 155"/>
                <a:gd name="T59" fmla="*/ 208 h 357"/>
                <a:gd name="T60" fmla="*/ 134 w 155"/>
                <a:gd name="T61" fmla="*/ 235 h 357"/>
                <a:gd name="T62" fmla="*/ 134 w 155"/>
                <a:gd name="T63" fmla="*/ 248 h 357"/>
                <a:gd name="T64" fmla="*/ 141 w 155"/>
                <a:gd name="T65" fmla="*/ 270 h 357"/>
                <a:gd name="T66" fmla="*/ 145 w 155"/>
                <a:gd name="T67" fmla="*/ 291 h 357"/>
                <a:gd name="T68" fmla="*/ 149 w 155"/>
                <a:gd name="T69" fmla="*/ 313 h 357"/>
                <a:gd name="T70" fmla="*/ 155 w 155"/>
                <a:gd name="T71" fmla="*/ 335 h 357"/>
                <a:gd name="T72" fmla="*/ 149 w 155"/>
                <a:gd name="T73" fmla="*/ 344 h 357"/>
                <a:gd name="T74" fmla="*/ 146 w 155"/>
                <a:gd name="T75" fmla="*/ 345 h 357"/>
                <a:gd name="T76" fmla="*/ 141 w 155"/>
                <a:gd name="T77" fmla="*/ 346 h 357"/>
                <a:gd name="T78" fmla="*/ 135 w 155"/>
                <a:gd name="T79" fmla="*/ 349 h 357"/>
                <a:gd name="T80" fmla="*/ 129 w 155"/>
                <a:gd name="T81" fmla="*/ 352 h 357"/>
                <a:gd name="T82" fmla="*/ 124 w 155"/>
                <a:gd name="T83" fmla="*/ 352 h 357"/>
                <a:gd name="T84" fmla="*/ 119 w 155"/>
                <a:gd name="T85" fmla="*/ 353 h 357"/>
                <a:gd name="T86" fmla="*/ 114 w 155"/>
                <a:gd name="T87" fmla="*/ 353 h 357"/>
                <a:gd name="T88" fmla="*/ 109 w 155"/>
                <a:gd name="T89" fmla="*/ 354 h 357"/>
                <a:gd name="T90" fmla="*/ 103 w 155"/>
                <a:gd name="T91" fmla="*/ 356 h 357"/>
                <a:gd name="T92" fmla="*/ 99 w 155"/>
                <a:gd name="T93" fmla="*/ 356 h 357"/>
                <a:gd name="T94" fmla="*/ 93 w 155"/>
                <a:gd name="T95" fmla="*/ 357 h 357"/>
                <a:gd name="T96" fmla="*/ 87 w 155"/>
                <a:gd name="T97" fmla="*/ 35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5"/>
                <a:gd name="T148" fmla="*/ 0 h 357"/>
                <a:gd name="T149" fmla="*/ 155 w 155"/>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5" h="357">
                  <a:moveTo>
                    <a:pt x="87" y="357"/>
                  </a:moveTo>
                  <a:lnTo>
                    <a:pt x="80" y="354"/>
                  </a:lnTo>
                  <a:lnTo>
                    <a:pt x="79" y="347"/>
                  </a:lnTo>
                  <a:lnTo>
                    <a:pt x="77" y="340"/>
                  </a:lnTo>
                  <a:lnTo>
                    <a:pt x="73" y="335"/>
                  </a:lnTo>
                  <a:lnTo>
                    <a:pt x="69" y="328"/>
                  </a:lnTo>
                  <a:lnTo>
                    <a:pt x="56" y="289"/>
                  </a:lnTo>
                  <a:lnTo>
                    <a:pt x="44" y="248"/>
                  </a:lnTo>
                  <a:lnTo>
                    <a:pt x="33" y="208"/>
                  </a:lnTo>
                  <a:lnTo>
                    <a:pt x="22" y="167"/>
                  </a:lnTo>
                  <a:lnTo>
                    <a:pt x="13" y="126"/>
                  </a:lnTo>
                  <a:lnTo>
                    <a:pt x="6" y="84"/>
                  </a:lnTo>
                  <a:lnTo>
                    <a:pt x="2" y="43"/>
                  </a:lnTo>
                  <a:lnTo>
                    <a:pt x="0" y="0"/>
                  </a:lnTo>
                  <a:lnTo>
                    <a:pt x="13" y="0"/>
                  </a:lnTo>
                  <a:lnTo>
                    <a:pt x="19" y="1"/>
                  </a:lnTo>
                  <a:lnTo>
                    <a:pt x="25" y="2"/>
                  </a:lnTo>
                  <a:lnTo>
                    <a:pt x="33" y="5"/>
                  </a:lnTo>
                  <a:lnTo>
                    <a:pt x="40" y="8"/>
                  </a:lnTo>
                  <a:lnTo>
                    <a:pt x="48" y="8"/>
                  </a:lnTo>
                  <a:lnTo>
                    <a:pt x="57" y="8"/>
                  </a:lnTo>
                  <a:lnTo>
                    <a:pt x="65" y="10"/>
                  </a:lnTo>
                  <a:lnTo>
                    <a:pt x="72" y="15"/>
                  </a:lnTo>
                  <a:lnTo>
                    <a:pt x="79" y="42"/>
                  </a:lnTo>
                  <a:lnTo>
                    <a:pt x="85" y="68"/>
                  </a:lnTo>
                  <a:lnTo>
                    <a:pt x="92" y="96"/>
                  </a:lnTo>
                  <a:lnTo>
                    <a:pt x="100" y="125"/>
                  </a:lnTo>
                  <a:lnTo>
                    <a:pt x="107" y="152"/>
                  </a:lnTo>
                  <a:lnTo>
                    <a:pt x="116" y="180"/>
                  </a:lnTo>
                  <a:lnTo>
                    <a:pt x="124" y="208"/>
                  </a:lnTo>
                  <a:lnTo>
                    <a:pt x="134" y="235"/>
                  </a:lnTo>
                  <a:lnTo>
                    <a:pt x="134" y="248"/>
                  </a:lnTo>
                  <a:lnTo>
                    <a:pt x="141" y="270"/>
                  </a:lnTo>
                  <a:lnTo>
                    <a:pt x="145" y="291"/>
                  </a:lnTo>
                  <a:lnTo>
                    <a:pt x="149" y="313"/>
                  </a:lnTo>
                  <a:lnTo>
                    <a:pt x="155" y="335"/>
                  </a:lnTo>
                  <a:lnTo>
                    <a:pt x="149" y="344"/>
                  </a:lnTo>
                  <a:lnTo>
                    <a:pt x="146" y="345"/>
                  </a:lnTo>
                  <a:lnTo>
                    <a:pt x="141" y="346"/>
                  </a:lnTo>
                  <a:lnTo>
                    <a:pt x="135" y="349"/>
                  </a:lnTo>
                  <a:lnTo>
                    <a:pt x="129" y="352"/>
                  </a:lnTo>
                  <a:lnTo>
                    <a:pt x="124" y="352"/>
                  </a:lnTo>
                  <a:lnTo>
                    <a:pt x="119" y="353"/>
                  </a:lnTo>
                  <a:lnTo>
                    <a:pt x="114" y="353"/>
                  </a:lnTo>
                  <a:lnTo>
                    <a:pt x="109" y="354"/>
                  </a:lnTo>
                  <a:lnTo>
                    <a:pt x="103" y="356"/>
                  </a:lnTo>
                  <a:lnTo>
                    <a:pt x="99" y="356"/>
                  </a:lnTo>
                  <a:lnTo>
                    <a:pt x="93" y="357"/>
                  </a:lnTo>
                  <a:lnTo>
                    <a:pt x="87" y="35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19" name="Freeform 1106"/>
            <p:cNvSpPr>
              <a:spLocks/>
            </p:cNvSpPr>
            <p:nvPr/>
          </p:nvSpPr>
          <p:spPr bwMode="auto">
            <a:xfrm>
              <a:off x="2450" y="3126"/>
              <a:ext cx="68" cy="52"/>
            </a:xfrm>
            <a:custGeom>
              <a:avLst/>
              <a:gdLst>
                <a:gd name="T0" fmla="*/ 357 w 406"/>
                <a:gd name="T1" fmla="*/ 308 h 313"/>
                <a:gd name="T2" fmla="*/ 326 w 406"/>
                <a:gd name="T3" fmla="*/ 281 h 313"/>
                <a:gd name="T4" fmla="*/ 297 w 406"/>
                <a:gd name="T5" fmla="*/ 248 h 313"/>
                <a:gd name="T6" fmla="*/ 267 w 406"/>
                <a:gd name="T7" fmla="*/ 216 h 313"/>
                <a:gd name="T8" fmla="*/ 232 w 406"/>
                <a:gd name="T9" fmla="*/ 189 h 313"/>
                <a:gd name="T10" fmla="*/ 192 w 406"/>
                <a:gd name="T11" fmla="*/ 195 h 313"/>
                <a:gd name="T12" fmla="*/ 151 w 406"/>
                <a:gd name="T13" fmla="*/ 207 h 313"/>
                <a:gd name="T14" fmla="*/ 112 w 406"/>
                <a:gd name="T15" fmla="*/ 221 h 313"/>
                <a:gd name="T16" fmla="*/ 74 w 406"/>
                <a:gd name="T17" fmla="*/ 237 h 313"/>
                <a:gd name="T18" fmla="*/ 62 w 406"/>
                <a:gd name="T19" fmla="*/ 244 h 313"/>
                <a:gd name="T20" fmla="*/ 54 w 406"/>
                <a:gd name="T21" fmla="*/ 249 h 313"/>
                <a:gd name="T22" fmla="*/ 42 w 406"/>
                <a:gd name="T23" fmla="*/ 249 h 313"/>
                <a:gd name="T24" fmla="*/ 26 w 406"/>
                <a:gd name="T25" fmla="*/ 215 h 313"/>
                <a:gd name="T26" fmla="*/ 8 w 406"/>
                <a:gd name="T27" fmla="*/ 162 h 313"/>
                <a:gd name="T28" fmla="*/ 9 w 406"/>
                <a:gd name="T29" fmla="*/ 126 h 313"/>
                <a:gd name="T30" fmla="*/ 47 w 406"/>
                <a:gd name="T31" fmla="*/ 113 h 313"/>
                <a:gd name="T32" fmla="*/ 89 w 406"/>
                <a:gd name="T33" fmla="*/ 102 h 313"/>
                <a:gd name="T34" fmla="*/ 129 w 406"/>
                <a:gd name="T35" fmla="*/ 89 h 313"/>
                <a:gd name="T36" fmla="*/ 166 w 406"/>
                <a:gd name="T37" fmla="*/ 72 h 313"/>
                <a:gd name="T38" fmla="*/ 172 w 406"/>
                <a:gd name="T39" fmla="*/ 60 h 313"/>
                <a:gd name="T40" fmla="*/ 177 w 406"/>
                <a:gd name="T41" fmla="*/ 45 h 313"/>
                <a:gd name="T42" fmla="*/ 195 w 406"/>
                <a:gd name="T43" fmla="*/ 30 h 313"/>
                <a:gd name="T44" fmla="*/ 215 w 406"/>
                <a:gd name="T45" fmla="*/ 20 h 313"/>
                <a:gd name="T46" fmla="*/ 234 w 406"/>
                <a:gd name="T47" fmla="*/ 10 h 313"/>
                <a:gd name="T48" fmla="*/ 256 w 406"/>
                <a:gd name="T49" fmla="*/ 0 h 313"/>
                <a:gd name="T50" fmla="*/ 289 w 406"/>
                <a:gd name="T51" fmla="*/ 10 h 313"/>
                <a:gd name="T52" fmla="*/ 302 w 406"/>
                <a:gd name="T53" fmla="*/ 27 h 313"/>
                <a:gd name="T54" fmla="*/ 316 w 406"/>
                <a:gd name="T55" fmla="*/ 45 h 313"/>
                <a:gd name="T56" fmla="*/ 329 w 406"/>
                <a:gd name="T57" fmla="*/ 66 h 313"/>
                <a:gd name="T58" fmla="*/ 330 w 406"/>
                <a:gd name="T59" fmla="*/ 84 h 313"/>
                <a:gd name="T60" fmla="*/ 315 w 406"/>
                <a:gd name="T61" fmla="*/ 94 h 313"/>
                <a:gd name="T62" fmla="*/ 329 w 406"/>
                <a:gd name="T63" fmla="*/ 121 h 313"/>
                <a:gd name="T64" fmla="*/ 366 w 406"/>
                <a:gd name="T65" fmla="*/ 163 h 313"/>
                <a:gd name="T66" fmla="*/ 394 w 406"/>
                <a:gd name="T67" fmla="*/ 209 h 313"/>
                <a:gd name="T68" fmla="*/ 406 w 406"/>
                <a:gd name="T69" fmla="*/ 263 h 313"/>
                <a:gd name="T70" fmla="*/ 397 w 406"/>
                <a:gd name="T71" fmla="*/ 300 h 313"/>
                <a:gd name="T72" fmla="*/ 385 w 406"/>
                <a:gd name="T73" fmla="*/ 306 h 313"/>
                <a:gd name="T74" fmla="*/ 370 w 406"/>
                <a:gd name="T75" fmla="*/ 313 h 3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6"/>
                <a:gd name="T115" fmla="*/ 0 h 313"/>
                <a:gd name="T116" fmla="*/ 406 w 406"/>
                <a:gd name="T117" fmla="*/ 313 h 3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6" h="313">
                  <a:moveTo>
                    <a:pt x="370" y="313"/>
                  </a:moveTo>
                  <a:lnTo>
                    <a:pt x="357" y="308"/>
                  </a:lnTo>
                  <a:lnTo>
                    <a:pt x="340" y="296"/>
                  </a:lnTo>
                  <a:lnTo>
                    <a:pt x="326" y="281"/>
                  </a:lnTo>
                  <a:lnTo>
                    <a:pt x="311" y="264"/>
                  </a:lnTo>
                  <a:lnTo>
                    <a:pt x="297" y="248"/>
                  </a:lnTo>
                  <a:lnTo>
                    <a:pt x="282" y="232"/>
                  </a:lnTo>
                  <a:lnTo>
                    <a:pt x="267" y="216"/>
                  </a:lnTo>
                  <a:lnTo>
                    <a:pt x="251" y="202"/>
                  </a:lnTo>
                  <a:lnTo>
                    <a:pt x="232" y="189"/>
                  </a:lnTo>
                  <a:lnTo>
                    <a:pt x="211" y="192"/>
                  </a:lnTo>
                  <a:lnTo>
                    <a:pt x="192" y="195"/>
                  </a:lnTo>
                  <a:lnTo>
                    <a:pt x="171" y="201"/>
                  </a:lnTo>
                  <a:lnTo>
                    <a:pt x="151" y="207"/>
                  </a:lnTo>
                  <a:lnTo>
                    <a:pt x="132" y="214"/>
                  </a:lnTo>
                  <a:lnTo>
                    <a:pt x="112" y="221"/>
                  </a:lnTo>
                  <a:lnTo>
                    <a:pt x="94" y="229"/>
                  </a:lnTo>
                  <a:lnTo>
                    <a:pt x="74" y="237"/>
                  </a:lnTo>
                  <a:lnTo>
                    <a:pt x="68" y="242"/>
                  </a:lnTo>
                  <a:lnTo>
                    <a:pt x="62" y="244"/>
                  </a:lnTo>
                  <a:lnTo>
                    <a:pt x="59" y="246"/>
                  </a:lnTo>
                  <a:lnTo>
                    <a:pt x="54" y="249"/>
                  </a:lnTo>
                  <a:lnTo>
                    <a:pt x="47" y="252"/>
                  </a:lnTo>
                  <a:lnTo>
                    <a:pt x="42" y="249"/>
                  </a:lnTo>
                  <a:lnTo>
                    <a:pt x="32" y="240"/>
                  </a:lnTo>
                  <a:lnTo>
                    <a:pt x="26" y="215"/>
                  </a:lnTo>
                  <a:lnTo>
                    <a:pt x="16" y="189"/>
                  </a:lnTo>
                  <a:lnTo>
                    <a:pt x="8" y="162"/>
                  </a:lnTo>
                  <a:lnTo>
                    <a:pt x="0" y="135"/>
                  </a:lnTo>
                  <a:lnTo>
                    <a:pt x="9" y="126"/>
                  </a:lnTo>
                  <a:lnTo>
                    <a:pt x="28" y="119"/>
                  </a:lnTo>
                  <a:lnTo>
                    <a:pt x="47" y="113"/>
                  </a:lnTo>
                  <a:lnTo>
                    <a:pt x="68" y="107"/>
                  </a:lnTo>
                  <a:lnTo>
                    <a:pt x="89" y="102"/>
                  </a:lnTo>
                  <a:lnTo>
                    <a:pt x="110" y="96"/>
                  </a:lnTo>
                  <a:lnTo>
                    <a:pt x="129" y="89"/>
                  </a:lnTo>
                  <a:lnTo>
                    <a:pt x="149" y="81"/>
                  </a:lnTo>
                  <a:lnTo>
                    <a:pt x="166" y="72"/>
                  </a:lnTo>
                  <a:lnTo>
                    <a:pt x="169" y="66"/>
                  </a:lnTo>
                  <a:lnTo>
                    <a:pt x="172" y="60"/>
                  </a:lnTo>
                  <a:lnTo>
                    <a:pt x="174" y="53"/>
                  </a:lnTo>
                  <a:lnTo>
                    <a:pt x="177" y="45"/>
                  </a:lnTo>
                  <a:lnTo>
                    <a:pt x="186" y="37"/>
                  </a:lnTo>
                  <a:lnTo>
                    <a:pt x="195" y="30"/>
                  </a:lnTo>
                  <a:lnTo>
                    <a:pt x="204" y="24"/>
                  </a:lnTo>
                  <a:lnTo>
                    <a:pt x="215" y="20"/>
                  </a:lnTo>
                  <a:lnTo>
                    <a:pt x="224" y="15"/>
                  </a:lnTo>
                  <a:lnTo>
                    <a:pt x="234" y="10"/>
                  </a:lnTo>
                  <a:lnTo>
                    <a:pt x="246" y="6"/>
                  </a:lnTo>
                  <a:lnTo>
                    <a:pt x="256" y="0"/>
                  </a:lnTo>
                  <a:lnTo>
                    <a:pt x="282" y="1"/>
                  </a:lnTo>
                  <a:lnTo>
                    <a:pt x="289" y="10"/>
                  </a:lnTo>
                  <a:lnTo>
                    <a:pt x="296" y="19"/>
                  </a:lnTo>
                  <a:lnTo>
                    <a:pt x="302" y="27"/>
                  </a:lnTo>
                  <a:lnTo>
                    <a:pt x="309" y="36"/>
                  </a:lnTo>
                  <a:lnTo>
                    <a:pt x="316" y="45"/>
                  </a:lnTo>
                  <a:lnTo>
                    <a:pt x="323" y="54"/>
                  </a:lnTo>
                  <a:lnTo>
                    <a:pt x="329" y="66"/>
                  </a:lnTo>
                  <a:lnTo>
                    <a:pt x="334" y="77"/>
                  </a:lnTo>
                  <a:lnTo>
                    <a:pt x="330" y="84"/>
                  </a:lnTo>
                  <a:lnTo>
                    <a:pt x="322" y="89"/>
                  </a:lnTo>
                  <a:lnTo>
                    <a:pt x="315" y="94"/>
                  </a:lnTo>
                  <a:lnTo>
                    <a:pt x="311" y="103"/>
                  </a:lnTo>
                  <a:lnTo>
                    <a:pt x="329" y="121"/>
                  </a:lnTo>
                  <a:lnTo>
                    <a:pt x="347" y="141"/>
                  </a:lnTo>
                  <a:lnTo>
                    <a:pt x="366" y="163"/>
                  </a:lnTo>
                  <a:lnTo>
                    <a:pt x="381" y="185"/>
                  </a:lnTo>
                  <a:lnTo>
                    <a:pt x="394" y="209"/>
                  </a:lnTo>
                  <a:lnTo>
                    <a:pt x="403" y="236"/>
                  </a:lnTo>
                  <a:lnTo>
                    <a:pt x="406" y="263"/>
                  </a:lnTo>
                  <a:lnTo>
                    <a:pt x="403" y="293"/>
                  </a:lnTo>
                  <a:lnTo>
                    <a:pt x="397" y="300"/>
                  </a:lnTo>
                  <a:lnTo>
                    <a:pt x="391" y="302"/>
                  </a:lnTo>
                  <a:lnTo>
                    <a:pt x="385" y="306"/>
                  </a:lnTo>
                  <a:lnTo>
                    <a:pt x="379" y="309"/>
                  </a:lnTo>
                  <a:lnTo>
                    <a:pt x="370" y="31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20" name="Freeform 1107"/>
            <p:cNvSpPr>
              <a:spLocks/>
            </p:cNvSpPr>
            <p:nvPr/>
          </p:nvSpPr>
          <p:spPr bwMode="auto">
            <a:xfrm>
              <a:off x="2453" y="3129"/>
              <a:ext cx="61" cy="46"/>
            </a:xfrm>
            <a:custGeom>
              <a:avLst/>
              <a:gdLst>
                <a:gd name="T0" fmla="*/ 338 w 369"/>
                <a:gd name="T1" fmla="*/ 266 h 276"/>
                <a:gd name="T2" fmla="*/ 314 w 369"/>
                <a:gd name="T3" fmla="*/ 242 h 276"/>
                <a:gd name="T4" fmla="*/ 291 w 369"/>
                <a:gd name="T5" fmla="*/ 214 h 276"/>
                <a:gd name="T6" fmla="*/ 265 w 369"/>
                <a:gd name="T7" fmla="*/ 185 h 276"/>
                <a:gd name="T8" fmla="*/ 244 w 369"/>
                <a:gd name="T9" fmla="*/ 170 h 276"/>
                <a:gd name="T10" fmla="*/ 230 w 369"/>
                <a:gd name="T11" fmla="*/ 162 h 276"/>
                <a:gd name="T12" fmla="*/ 210 w 369"/>
                <a:gd name="T13" fmla="*/ 157 h 276"/>
                <a:gd name="T14" fmla="*/ 186 w 369"/>
                <a:gd name="T15" fmla="*/ 160 h 276"/>
                <a:gd name="T16" fmla="*/ 162 w 369"/>
                <a:gd name="T17" fmla="*/ 165 h 276"/>
                <a:gd name="T18" fmla="*/ 138 w 369"/>
                <a:gd name="T19" fmla="*/ 171 h 276"/>
                <a:gd name="T20" fmla="*/ 113 w 369"/>
                <a:gd name="T21" fmla="*/ 179 h 276"/>
                <a:gd name="T22" fmla="*/ 89 w 369"/>
                <a:gd name="T23" fmla="*/ 189 h 276"/>
                <a:gd name="T24" fmla="*/ 66 w 369"/>
                <a:gd name="T25" fmla="*/ 198 h 276"/>
                <a:gd name="T26" fmla="*/ 43 w 369"/>
                <a:gd name="T27" fmla="*/ 208 h 276"/>
                <a:gd name="T28" fmla="*/ 26 w 369"/>
                <a:gd name="T29" fmla="*/ 204 h 276"/>
                <a:gd name="T30" fmla="*/ 13 w 369"/>
                <a:gd name="T31" fmla="*/ 165 h 276"/>
                <a:gd name="T32" fmla="*/ 0 w 369"/>
                <a:gd name="T33" fmla="*/ 126 h 276"/>
                <a:gd name="T34" fmla="*/ 34 w 369"/>
                <a:gd name="T35" fmla="*/ 113 h 276"/>
                <a:gd name="T36" fmla="*/ 71 w 369"/>
                <a:gd name="T37" fmla="*/ 104 h 276"/>
                <a:gd name="T38" fmla="*/ 108 w 369"/>
                <a:gd name="T39" fmla="*/ 96 h 276"/>
                <a:gd name="T40" fmla="*/ 143 w 369"/>
                <a:gd name="T41" fmla="*/ 83 h 276"/>
                <a:gd name="T42" fmla="*/ 158 w 369"/>
                <a:gd name="T43" fmla="*/ 72 h 276"/>
                <a:gd name="T44" fmla="*/ 164 w 369"/>
                <a:gd name="T45" fmla="*/ 64 h 276"/>
                <a:gd name="T46" fmla="*/ 170 w 369"/>
                <a:gd name="T47" fmla="*/ 52 h 276"/>
                <a:gd name="T48" fmla="*/ 185 w 369"/>
                <a:gd name="T49" fmla="*/ 35 h 276"/>
                <a:gd name="T50" fmla="*/ 203 w 369"/>
                <a:gd name="T51" fmla="*/ 21 h 276"/>
                <a:gd name="T52" fmla="*/ 225 w 369"/>
                <a:gd name="T53" fmla="*/ 11 h 276"/>
                <a:gd name="T54" fmla="*/ 250 w 369"/>
                <a:gd name="T55" fmla="*/ 0 h 276"/>
                <a:gd name="T56" fmla="*/ 274 w 369"/>
                <a:gd name="T57" fmla="*/ 19 h 276"/>
                <a:gd name="T58" fmla="*/ 286 w 369"/>
                <a:gd name="T59" fmla="*/ 42 h 276"/>
                <a:gd name="T60" fmla="*/ 290 w 369"/>
                <a:gd name="T61" fmla="*/ 60 h 276"/>
                <a:gd name="T62" fmla="*/ 278 w 369"/>
                <a:gd name="T63" fmla="*/ 73 h 276"/>
                <a:gd name="T64" fmla="*/ 277 w 369"/>
                <a:gd name="T65" fmla="*/ 94 h 276"/>
                <a:gd name="T66" fmla="*/ 315 w 369"/>
                <a:gd name="T67" fmla="*/ 130 h 276"/>
                <a:gd name="T68" fmla="*/ 348 w 369"/>
                <a:gd name="T69" fmla="*/ 171 h 276"/>
                <a:gd name="T70" fmla="*/ 367 w 369"/>
                <a:gd name="T71" fmla="*/ 219 h 276"/>
                <a:gd name="T72" fmla="*/ 367 w 369"/>
                <a:gd name="T73" fmla="*/ 272 h 2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9"/>
                <a:gd name="T112" fmla="*/ 0 h 276"/>
                <a:gd name="T113" fmla="*/ 369 w 369"/>
                <a:gd name="T114" fmla="*/ 276 h 2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9" h="276">
                  <a:moveTo>
                    <a:pt x="350" y="276"/>
                  </a:moveTo>
                  <a:lnTo>
                    <a:pt x="338" y="266"/>
                  </a:lnTo>
                  <a:lnTo>
                    <a:pt x="327" y="254"/>
                  </a:lnTo>
                  <a:lnTo>
                    <a:pt x="314" y="242"/>
                  </a:lnTo>
                  <a:lnTo>
                    <a:pt x="303" y="228"/>
                  </a:lnTo>
                  <a:lnTo>
                    <a:pt x="291" y="214"/>
                  </a:lnTo>
                  <a:lnTo>
                    <a:pt x="277" y="199"/>
                  </a:lnTo>
                  <a:lnTo>
                    <a:pt x="265" y="185"/>
                  </a:lnTo>
                  <a:lnTo>
                    <a:pt x="250" y="172"/>
                  </a:lnTo>
                  <a:lnTo>
                    <a:pt x="244" y="170"/>
                  </a:lnTo>
                  <a:lnTo>
                    <a:pt x="237" y="167"/>
                  </a:lnTo>
                  <a:lnTo>
                    <a:pt x="230" y="162"/>
                  </a:lnTo>
                  <a:lnTo>
                    <a:pt x="223" y="157"/>
                  </a:lnTo>
                  <a:lnTo>
                    <a:pt x="210" y="157"/>
                  </a:lnTo>
                  <a:lnTo>
                    <a:pt x="199" y="159"/>
                  </a:lnTo>
                  <a:lnTo>
                    <a:pt x="186" y="160"/>
                  </a:lnTo>
                  <a:lnTo>
                    <a:pt x="173" y="162"/>
                  </a:lnTo>
                  <a:lnTo>
                    <a:pt x="162" y="165"/>
                  </a:lnTo>
                  <a:lnTo>
                    <a:pt x="149" y="168"/>
                  </a:lnTo>
                  <a:lnTo>
                    <a:pt x="138" y="171"/>
                  </a:lnTo>
                  <a:lnTo>
                    <a:pt x="125" y="175"/>
                  </a:lnTo>
                  <a:lnTo>
                    <a:pt x="113" y="179"/>
                  </a:lnTo>
                  <a:lnTo>
                    <a:pt x="101" y="184"/>
                  </a:lnTo>
                  <a:lnTo>
                    <a:pt x="89" y="189"/>
                  </a:lnTo>
                  <a:lnTo>
                    <a:pt x="78" y="193"/>
                  </a:lnTo>
                  <a:lnTo>
                    <a:pt x="66" y="198"/>
                  </a:lnTo>
                  <a:lnTo>
                    <a:pt x="55" y="202"/>
                  </a:lnTo>
                  <a:lnTo>
                    <a:pt x="43" y="208"/>
                  </a:lnTo>
                  <a:lnTo>
                    <a:pt x="31" y="213"/>
                  </a:lnTo>
                  <a:lnTo>
                    <a:pt x="26" y="204"/>
                  </a:lnTo>
                  <a:lnTo>
                    <a:pt x="19" y="184"/>
                  </a:lnTo>
                  <a:lnTo>
                    <a:pt x="13" y="165"/>
                  </a:lnTo>
                  <a:lnTo>
                    <a:pt x="7" y="146"/>
                  </a:lnTo>
                  <a:lnTo>
                    <a:pt x="0" y="126"/>
                  </a:lnTo>
                  <a:lnTo>
                    <a:pt x="16" y="119"/>
                  </a:lnTo>
                  <a:lnTo>
                    <a:pt x="34" y="113"/>
                  </a:lnTo>
                  <a:lnTo>
                    <a:pt x="52" y="109"/>
                  </a:lnTo>
                  <a:lnTo>
                    <a:pt x="71" y="104"/>
                  </a:lnTo>
                  <a:lnTo>
                    <a:pt x="89" y="101"/>
                  </a:lnTo>
                  <a:lnTo>
                    <a:pt x="108" y="96"/>
                  </a:lnTo>
                  <a:lnTo>
                    <a:pt x="125" y="90"/>
                  </a:lnTo>
                  <a:lnTo>
                    <a:pt x="143" y="83"/>
                  </a:lnTo>
                  <a:lnTo>
                    <a:pt x="154" y="77"/>
                  </a:lnTo>
                  <a:lnTo>
                    <a:pt x="158" y="72"/>
                  </a:lnTo>
                  <a:lnTo>
                    <a:pt x="161" y="68"/>
                  </a:lnTo>
                  <a:lnTo>
                    <a:pt x="164" y="64"/>
                  </a:lnTo>
                  <a:lnTo>
                    <a:pt x="168" y="59"/>
                  </a:lnTo>
                  <a:lnTo>
                    <a:pt x="170" y="52"/>
                  </a:lnTo>
                  <a:lnTo>
                    <a:pt x="177" y="43"/>
                  </a:lnTo>
                  <a:lnTo>
                    <a:pt x="185" y="35"/>
                  </a:lnTo>
                  <a:lnTo>
                    <a:pt x="193" y="28"/>
                  </a:lnTo>
                  <a:lnTo>
                    <a:pt x="203" y="21"/>
                  </a:lnTo>
                  <a:lnTo>
                    <a:pt x="214" y="15"/>
                  </a:lnTo>
                  <a:lnTo>
                    <a:pt x="225" y="11"/>
                  </a:lnTo>
                  <a:lnTo>
                    <a:pt x="237" y="5"/>
                  </a:lnTo>
                  <a:lnTo>
                    <a:pt x="250" y="0"/>
                  </a:lnTo>
                  <a:lnTo>
                    <a:pt x="268" y="7"/>
                  </a:lnTo>
                  <a:lnTo>
                    <a:pt x="274" y="19"/>
                  </a:lnTo>
                  <a:lnTo>
                    <a:pt x="280" y="30"/>
                  </a:lnTo>
                  <a:lnTo>
                    <a:pt x="286" y="42"/>
                  </a:lnTo>
                  <a:lnTo>
                    <a:pt x="295" y="52"/>
                  </a:lnTo>
                  <a:lnTo>
                    <a:pt x="290" y="60"/>
                  </a:lnTo>
                  <a:lnTo>
                    <a:pt x="284" y="66"/>
                  </a:lnTo>
                  <a:lnTo>
                    <a:pt x="278" y="73"/>
                  </a:lnTo>
                  <a:lnTo>
                    <a:pt x="273" y="81"/>
                  </a:lnTo>
                  <a:lnTo>
                    <a:pt x="277" y="94"/>
                  </a:lnTo>
                  <a:lnTo>
                    <a:pt x="297" y="111"/>
                  </a:lnTo>
                  <a:lnTo>
                    <a:pt x="315" y="130"/>
                  </a:lnTo>
                  <a:lnTo>
                    <a:pt x="333" y="149"/>
                  </a:lnTo>
                  <a:lnTo>
                    <a:pt x="348" y="171"/>
                  </a:lnTo>
                  <a:lnTo>
                    <a:pt x="359" y="194"/>
                  </a:lnTo>
                  <a:lnTo>
                    <a:pt x="367" y="219"/>
                  </a:lnTo>
                  <a:lnTo>
                    <a:pt x="369" y="244"/>
                  </a:lnTo>
                  <a:lnTo>
                    <a:pt x="367" y="272"/>
                  </a:lnTo>
                  <a:lnTo>
                    <a:pt x="35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21" name="Freeform 1108"/>
            <p:cNvSpPr>
              <a:spLocks/>
            </p:cNvSpPr>
            <p:nvPr/>
          </p:nvSpPr>
          <p:spPr bwMode="auto">
            <a:xfrm>
              <a:off x="2519" y="3151"/>
              <a:ext cx="17" cy="18"/>
            </a:xfrm>
            <a:custGeom>
              <a:avLst/>
              <a:gdLst>
                <a:gd name="T0" fmla="*/ 55 w 99"/>
                <a:gd name="T1" fmla="*/ 107 h 107"/>
                <a:gd name="T2" fmla="*/ 36 w 99"/>
                <a:gd name="T3" fmla="*/ 103 h 107"/>
                <a:gd name="T4" fmla="*/ 30 w 99"/>
                <a:gd name="T5" fmla="*/ 101 h 107"/>
                <a:gd name="T6" fmla="*/ 27 w 99"/>
                <a:gd name="T7" fmla="*/ 96 h 107"/>
                <a:gd name="T8" fmla="*/ 22 w 99"/>
                <a:gd name="T9" fmla="*/ 91 h 107"/>
                <a:gd name="T10" fmla="*/ 17 w 99"/>
                <a:gd name="T11" fmla="*/ 87 h 107"/>
                <a:gd name="T12" fmla="*/ 12 w 99"/>
                <a:gd name="T13" fmla="*/ 80 h 107"/>
                <a:gd name="T14" fmla="*/ 10 w 99"/>
                <a:gd name="T15" fmla="*/ 71 h 107"/>
                <a:gd name="T16" fmla="*/ 6 w 99"/>
                <a:gd name="T17" fmla="*/ 62 h 107"/>
                <a:gd name="T18" fmla="*/ 0 w 99"/>
                <a:gd name="T19" fmla="*/ 56 h 107"/>
                <a:gd name="T20" fmla="*/ 3 w 99"/>
                <a:gd name="T21" fmla="*/ 36 h 107"/>
                <a:gd name="T22" fmla="*/ 5 w 99"/>
                <a:gd name="T23" fmla="*/ 29 h 107"/>
                <a:gd name="T24" fmla="*/ 10 w 99"/>
                <a:gd name="T25" fmla="*/ 22 h 107"/>
                <a:gd name="T26" fmla="*/ 15 w 99"/>
                <a:gd name="T27" fmla="*/ 16 h 107"/>
                <a:gd name="T28" fmla="*/ 22 w 99"/>
                <a:gd name="T29" fmla="*/ 9 h 107"/>
                <a:gd name="T30" fmla="*/ 29 w 99"/>
                <a:gd name="T31" fmla="*/ 6 h 107"/>
                <a:gd name="T32" fmla="*/ 37 w 99"/>
                <a:gd name="T33" fmla="*/ 2 h 107"/>
                <a:gd name="T34" fmla="*/ 44 w 99"/>
                <a:gd name="T35" fmla="*/ 0 h 107"/>
                <a:gd name="T36" fmla="*/ 55 w 99"/>
                <a:gd name="T37" fmla="*/ 1 h 107"/>
                <a:gd name="T38" fmla="*/ 69 w 99"/>
                <a:gd name="T39" fmla="*/ 6 h 107"/>
                <a:gd name="T40" fmla="*/ 73 w 99"/>
                <a:gd name="T41" fmla="*/ 8 h 107"/>
                <a:gd name="T42" fmla="*/ 78 w 99"/>
                <a:gd name="T43" fmla="*/ 12 h 107"/>
                <a:gd name="T44" fmla="*/ 82 w 99"/>
                <a:gd name="T45" fmla="*/ 15 h 107"/>
                <a:gd name="T46" fmla="*/ 88 w 99"/>
                <a:gd name="T47" fmla="*/ 21 h 107"/>
                <a:gd name="T48" fmla="*/ 90 w 99"/>
                <a:gd name="T49" fmla="*/ 24 h 107"/>
                <a:gd name="T50" fmla="*/ 94 w 99"/>
                <a:gd name="T51" fmla="*/ 28 h 107"/>
                <a:gd name="T52" fmla="*/ 96 w 99"/>
                <a:gd name="T53" fmla="*/ 32 h 107"/>
                <a:gd name="T54" fmla="*/ 99 w 99"/>
                <a:gd name="T55" fmla="*/ 39 h 107"/>
                <a:gd name="T56" fmla="*/ 99 w 99"/>
                <a:gd name="T57" fmla="*/ 51 h 107"/>
                <a:gd name="T58" fmla="*/ 97 w 99"/>
                <a:gd name="T59" fmla="*/ 62 h 107"/>
                <a:gd name="T60" fmla="*/ 95 w 99"/>
                <a:gd name="T61" fmla="*/ 75 h 107"/>
                <a:gd name="T62" fmla="*/ 90 w 99"/>
                <a:gd name="T63" fmla="*/ 87 h 107"/>
                <a:gd name="T64" fmla="*/ 87 w 99"/>
                <a:gd name="T65" fmla="*/ 90 h 107"/>
                <a:gd name="T66" fmla="*/ 84 w 99"/>
                <a:gd name="T67" fmla="*/ 92 h 107"/>
                <a:gd name="T68" fmla="*/ 79 w 99"/>
                <a:gd name="T69" fmla="*/ 96 h 107"/>
                <a:gd name="T70" fmla="*/ 75 w 99"/>
                <a:gd name="T71" fmla="*/ 98 h 107"/>
                <a:gd name="T72" fmla="*/ 71 w 99"/>
                <a:gd name="T73" fmla="*/ 101 h 107"/>
                <a:gd name="T74" fmla="*/ 66 w 99"/>
                <a:gd name="T75" fmla="*/ 103 h 107"/>
                <a:gd name="T76" fmla="*/ 62 w 99"/>
                <a:gd name="T77" fmla="*/ 105 h 107"/>
                <a:gd name="T78" fmla="*/ 55 w 99"/>
                <a:gd name="T79" fmla="*/ 107 h 1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9"/>
                <a:gd name="T121" fmla="*/ 0 h 107"/>
                <a:gd name="T122" fmla="*/ 99 w 99"/>
                <a:gd name="T123" fmla="*/ 107 h 10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9" h="107">
                  <a:moveTo>
                    <a:pt x="55" y="107"/>
                  </a:moveTo>
                  <a:lnTo>
                    <a:pt x="36" y="103"/>
                  </a:lnTo>
                  <a:lnTo>
                    <a:pt x="30" y="101"/>
                  </a:lnTo>
                  <a:lnTo>
                    <a:pt x="27" y="96"/>
                  </a:lnTo>
                  <a:lnTo>
                    <a:pt x="22" y="91"/>
                  </a:lnTo>
                  <a:lnTo>
                    <a:pt x="17" y="87"/>
                  </a:lnTo>
                  <a:lnTo>
                    <a:pt x="12" y="80"/>
                  </a:lnTo>
                  <a:lnTo>
                    <a:pt x="10" y="71"/>
                  </a:lnTo>
                  <a:lnTo>
                    <a:pt x="6" y="62"/>
                  </a:lnTo>
                  <a:lnTo>
                    <a:pt x="0" y="56"/>
                  </a:lnTo>
                  <a:lnTo>
                    <a:pt x="3" y="36"/>
                  </a:lnTo>
                  <a:lnTo>
                    <a:pt x="5" y="29"/>
                  </a:lnTo>
                  <a:lnTo>
                    <a:pt x="10" y="22"/>
                  </a:lnTo>
                  <a:lnTo>
                    <a:pt x="15" y="16"/>
                  </a:lnTo>
                  <a:lnTo>
                    <a:pt x="22" y="9"/>
                  </a:lnTo>
                  <a:lnTo>
                    <a:pt x="29" y="6"/>
                  </a:lnTo>
                  <a:lnTo>
                    <a:pt x="37" y="2"/>
                  </a:lnTo>
                  <a:lnTo>
                    <a:pt x="44" y="0"/>
                  </a:lnTo>
                  <a:lnTo>
                    <a:pt x="55" y="1"/>
                  </a:lnTo>
                  <a:lnTo>
                    <a:pt x="69" y="6"/>
                  </a:lnTo>
                  <a:lnTo>
                    <a:pt x="73" y="8"/>
                  </a:lnTo>
                  <a:lnTo>
                    <a:pt x="78" y="12"/>
                  </a:lnTo>
                  <a:lnTo>
                    <a:pt x="82" y="15"/>
                  </a:lnTo>
                  <a:lnTo>
                    <a:pt x="88" y="21"/>
                  </a:lnTo>
                  <a:lnTo>
                    <a:pt x="90" y="24"/>
                  </a:lnTo>
                  <a:lnTo>
                    <a:pt x="94" y="28"/>
                  </a:lnTo>
                  <a:lnTo>
                    <a:pt x="96" y="32"/>
                  </a:lnTo>
                  <a:lnTo>
                    <a:pt x="99" y="39"/>
                  </a:lnTo>
                  <a:lnTo>
                    <a:pt x="99" y="51"/>
                  </a:lnTo>
                  <a:lnTo>
                    <a:pt x="97" y="62"/>
                  </a:lnTo>
                  <a:lnTo>
                    <a:pt x="95" y="75"/>
                  </a:lnTo>
                  <a:lnTo>
                    <a:pt x="90" y="87"/>
                  </a:lnTo>
                  <a:lnTo>
                    <a:pt x="87" y="90"/>
                  </a:lnTo>
                  <a:lnTo>
                    <a:pt x="84" y="92"/>
                  </a:lnTo>
                  <a:lnTo>
                    <a:pt x="79" y="96"/>
                  </a:lnTo>
                  <a:lnTo>
                    <a:pt x="75" y="98"/>
                  </a:lnTo>
                  <a:lnTo>
                    <a:pt x="71" y="101"/>
                  </a:lnTo>
                  <a:lnTo>
                    <a:pt x="66" y="103"/>
                  </a:lnTo>
                  <a:lnTo>
                    <a:pt x="62" y="105"/>
                  </a:lnTo>
                  <a:lnTo>
                    <a:pt x="55" y="10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22" name="Freeform 1109"/>
            <p:cNvSpPr>
              <a:spLocks/>
            </p:cNvSpPr>
            <p:nvPr/>
          </p:nvSpPr>
          <p:spPr bwMode="auto">
            <a:xfrm>
              <a:off x="2394" y="3125"/>
              <a:ext cx="56" cy="41"/>
            </a:xfrm>
            <a:custGeom>
              <a:avLst/>
              <a:gdLst>
                <a:gd name="T0" fmla="*/ 308 w 335"/>
                <a:gd name="T1" fmla="*/ 243 h 243"/>
                <a:gd name="T2" fmla="*/ 288 w 335"/>
                <a:gd name="T3" fmla="*/ 241 h 243"/>
                <a:gd name="T4" fmla="*/ 271 w 335"/>
                <a:gd name="T5" fmla="*/ 235 h 243"/>
                <a:gd name="T6" fmla="*/ 255 w 335"/>
                <a:gd name="T7" fmla="*/ 230 h 243"/>
                <a:gd name="T8" fmla="*/ 239 w 335"/>
                <a:gd name="T9" fmla="*/ 223 h 243"/>
                <a:gd name="T10" fmla="*/ 223 w 335"/>
                <a:gd name="T11" fmla="*/ 217 h 243"/>
                <a:gd name="T12" fmla="*/ 208 w 335"/>
                <a:gd name="T13" fmla="*/ 210 h 243"/>
                <a:gd name="T14" fmla="*/ 193 w 335"/>
                <a:gd name="T15" fmla="*/ 203 h 243"/>
                <a:gd name="T16" fmla="*/ 179 w 335"/>
                <a:gd name="T17" fmla="*/ 195 h 243"/>
                <a:gd name="T18" fmla="*/ 165 w 335"/>
                <a:gd name="T19" fmla="*/ 187 h 243"/>
                <a:gd name="T20" fmla="*/ 157 w 335"/>
                <a:gd name="T21" fmla="*/ 180 h 243"/>
                <a:gd name="T22" fmla="*/ 151 w 335"/>
                <a:gd name="T23" fmla="*/ 178 h 243"/>
                <a:gd name="T24" fmla="*/ 136 w 335"/>
                <a:gd name="T25" fmla="*/ 166 h 243"/>
                <a:gd name="T26" fmla="*/ 121 w 335"/>
                <a:gd name="T27" fmla="*/ 155 h 243"/>
                <a:gd name="T28" fmla="*/ 106 w 335"/>
                <a:gd name="T29" fmla="*/ 141 h 243"/>
                <a:gd name="T30" fmla="*/ 91 w 335"/>
                <a:gd name="T31" fmla="*/ 128 h 243"/>
                <a:gd name="T32" fmla="*/ 78 w 335"/>
                <a:gd name="T33" fmla="*/ 114 h 243"/>
                <a:gd name="T34" fmla="*/ 65 w 335"/>
                <a:gd name="T35" fmla="*/ 99 h 243"/>
                <a:gd name="T36" fmla="*/ 53 w 335"/>
                <a:gd name="T37" fmla="*/ 83 h 243"/>
                <a:gd name="T38" fmla="*/ 43 w 335"/>
                <a:gd name="T39" fmla="*/ 67 h 243"/>
                <a:gd name="T40" fmla="*/ 40 w 335"/>
                <a:gd name="T41" fmla="*/ 61 h 243"/>
                <a:gd name="T42" fmla="*/ 37 w 335"/>
                <a:gd name="T43" fmla="*/ 58 h 243"/>
                <a:gd name="T44" fmla="*/ 33 w 335"/>
                <a:gd name="T45" fmla="*/ 53 h 243"/>
                <a:gd name="T46" fmla="*/ 27 w 335"/>
                <a:gd name="T47" fmla="*/ 46 h 243"/>
                <a:gd name="T48" fmla="*/ 23 w 335"/>
                <a:gd name="T49" fmla="*/ 40 h 243"/>
                <a:gd name="T50" fmla="*/ 20 w 335"/>
                <a:gd name="T51" fmla="*/ 35 h 243"/>
                <a:gd name="T52" fmla="*/ 16 w 335"/>
                <a:gd name="T53" fmla="*/ 28 h 243"/>
                <a:gd name="T54" fmla="*/ 12 w 335"/>
                <a:gd name="T55" fmla="*/ 21 h 243"/>
                <a:gd name="T56" fmla="*/ 0 w 335"/>
                <a:gd name="T57" fmla="*/ 14 h 243"/>
                <a:gd name="T58" fmla="*/ 12 w 335"/>
                <a:gd name="T59" fmla="*/ 9 h 243"/>
                <a:gd name="T60" fmla="*/ 25 w 335"/>
                <a:gd name="T61" fmla="*/ 7 h 243"/>
                <a:gd name="T62" fmla="*/ 38 w 335"/>
                <a:gd name="T63" fmla="*/ 3 h 243"/>
                <a:gd name="T64" fmla="*/ 53 w 335"/>
                <a:gd name="T65" fmla="*/ 1 h 243"/>
                <a:gd name="T66" fmla="*/ 68 w 335"/>
                <a:gd name="T67" fmla="*/ 0 h 243"/>
                <a:gd name="T68" fmla="*/ 83 w 335"/>
                <a:gd name="T69" fmla="*/ 0 h 243"/>
                <a:gd name="T70" fmla="*/ 97 w 335"/>
                <a:gd name="T71" fmla="*/ 1 h 243"/>
                <a:gd name="T72" fmla="*/ 111 w 335"/>
                <a:gd name="T73" fmla="*/ 2 h 243"/>
                <a:gd name="T74" fmla="*/ 121 w 335"/>
                <a:gd name="T75" fmla="*/ 21 h 243"/>
                <a:gd name="T76" fmla="*/ 135 w 335"/>
                <a:gd name="T77" fmla="*/ 40 h 243"/>
                <a:gd name="T78" fmla="*/ 149 w 335"/>
                <a:gd name="T79" fmla="*/ 59 h 243"/>
                <a:gd name="T80" fmla="*/ 166 w 335"/>
                <a:gd name="T81" fmla="*/ 76 h 243"/>
                <a:gd name="T82" fmla="*/ 184 w 335"/>
                <a:gd name="T83" fmla="*/ 92 h 243"/>
                <a:gd name="T84" fmla="*/ 203 w 335"/>
                <a:gd name="T85" fmla="*/ 106 h 243"/>
                <a:gd name="T86" fmla="*/ 223 w 335"/>
                <a:gd name="T87" fmla="*/ 119 h 243"/>
                <a:gd name="T88" fmla="*/ 244 w 335"/>
                <a:gd name="T89" fmla="*/ 129 h 243"/>
                <a:gd name="T90" fmla="*/ 251 w 335"/>
                <a:gd name="T91" fmla="*/ 133 h 243"/>
                <a:gd name="T92" fmla="*/ 259 w 335"/>
                <a:gd name="T93" fmla="*/ 135 h 243"/>
                <a:gd name="T94" fmla="*/ 267 w 335"/>
                <a:gd name="T95" fmla="*/ 138 h 243"/>
                <a:gd name="T96" fmla="*/ 275 w 335"/>
                <a:gd name="T97" fmla="*/ 140 h 243"/>
                <a:gd name="T98" fmla="*/ 283 w 335"/>
                <a:gd name="T99" fmla="*/ 142 h 243"/>
                <a:gd name="T100" fmla="*/ 291 w 335"/>
                <a:gd name="T101" fmla="*/ 143 h 243"/>
                <a:gd name="T102" fmla="*/ 300 w 335"/>
                <a:gd name="T103" fmla="*/ 144 h 243"/>
                <a:gd name="T104" fmla="*/ 308 w 335"/>
                <a:gd name="T105" fmla="*/ 144 h 243"/>
                <a:gd name="T106" fmla="*/ 321 w 335"/>
                <a:gd name="T107" fmla="*/ 163 h 243"/>
                <a:gd name="T108" fmla="*/ 330 w 335"/>
                <a:gd name="T109" fmla="*/ 187 h 243"/>
                <a:gd name="T110" fmla="*/ 335 w 335"/>
                <a:gd name="T111" fmla="*/ 215 h 243"/>
                <a:gd name="T112" fmla="*/ 333 w 335"/>
                <a:gd name="T113" fmla="*/ 241 h 243"/>
                <a:gd name="T114" fmla="*/ 308 w 335"/>
                <a:gd name="T115" fmla="*/ 243 h 2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5"/>
                <a:gd name="T175" fmla="*/ 0 h 243"/>
                <a:gd name="T176" fmla="*/ 335 w 335"/>
                <a:gd name="T177" fmla="*/ 243 h 2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5" h="243">
                  <a:moveTo>
                    <a:pt x="308" y="243"/>
                  </a:moveTo>
                  <a:lnTo>
                    <a:pt x="288" y="241"/>
                  </a:lnTo>
                  <a:lnTo>
                    <a:pt x="271" y="235"/>
                  </a:lnTo>
                  <a:lnTo>
                    <a:pt x="255" y="230"/>
                  </a:lnTo>
                  <a:lnTo>
                    <a:pt x="239" y="223"/>
                  </a:lnTo>
                  <a:lnTo>
                    <a:pt x="223" y="217"/>
                  </a:lnTo>
                  <a:lnTo>
                    <a:pt x="208" y="210"/>
                  </a:lnTo>
                  <a:lnTo>
                    <a:pt x="193" y="203"/>
                  </a:lnTo>
                  <a:lnTo>
                    <a:pt x="179" y="195"/>
                  </a:lnTo>
                  <a:lnTo>
                    <a:pt x="165" y="187"/>
                  </a:lnTo>
                  <a:lnTo>
                    <a:pt x="157" y="180"/>
                  </a:lnTo>
                  <a:lnTo>
                    <a:pt x="151" y="178"/>
                  </a:lnTo>
                  <a:lnTo>
                    <a:pt x="136" y="166"/>
                  </a:lnTo>
                  <a:lnTo>
                    <a:pt x="121" y="155"/>
                  </a:lnTo>
                  <a:lnTo>
                    <a:pt x="106" y="141"/>
                  </a:lnTo>
                  <a:lnTo>
                    <a:pt x="91" y="128"/>
                  </a:lnTo>
                  <a:lnTo>
                    <a:pt x="78" y="114"/>
                  </a:lnTo>
                  <a:lnTo>
                    <a:pt x="65" y="99"/>
                  </a:lnTo>
                  <a:lnTo>
                    <a:pt x="53" y="83"/>
                  </a:lnTo>
                  <a:lnTo>
                    <a:pt x="43" y="67"/>
                  </a:lnTo>
                  <a:lnTo>
                    <a:pt x="40" y="61"/>
                  </a:lnTo>
                  <a:lnTo>
                    <a:pt x="37" y="58"/>
                  </a:lnTo>
                  <a:lnTo>
                    <a:pt x="33" y="53"/>
                  </a:lnTo>
                  <a:lnTo>
                    <a:pt x="27" y="46"/>
                  </a:lnTo>
                  <a:lnTo>
                    <a:pt x="23" y="40"/>
                  </a:lnTo>
                  <a:lnTo>
                    <a:pt x="20" y="35"/>
                  </a:lnTo>
                  <a:lnTo>
                    <a:pt x="16" y="28"/>
                  </a:lnTo>
                  <a:lnTo>
                    <a:pt x="12" y="21"/>
                  </a:lnTo>
                  <a:lnTo>
                    <a:pt x="0" y="14"/>
                  </a:lnTo>
                  <a:lnTo>
                    <a:pt x="12" y="9"/>
                  </a:lnTo>
                  <a:lnTo>
                    <a:pt x="25" y="7"/>
                  </a:lnTo>
                  <a:lnTo>
                    <a:pt x="38" y="3"/>
                  </a:lnTo>
                  <a:lnTo>
                    <a:pt x="53" y="1"/>
                  </a:lnTo>
                  <a:lnTo>
                    <a:pt x="68" y="0"/>
                  </a:lnTo>
                  <a:lnTo>
                    <a:pt x="83" y="0"/>
                  </a:lnTo>
                  <a:lnTo>
                    <a:pt x="97" y="1"/>
                  </a:lnTo>
                  <a:lnTo>
                    <a:pt x="111" y="2"/>
                  </a:lnTo>
                  <a:lnTo>
                    <a:pt x="121" y="21"/>
                  </a:lnTo>
                  <a:lnTo>
                    <a:pt x="135" y="40"/>
                  </a:lnTo>
                  <a:lnTo>
                    <a:pt x="149" y="59"/>
                  </a:lnTo>
                  <a:lnTo>
                    <a:pt x="166" y="76"/>
                  </a:lnTo>
                  <a:lnTo>
                    <a:pt x="184" y="92"/>
                  </a:lnTo>
                  <a:lnTo>
                    <a:pt x="203" y="106"/>
                  </a:lnTo>
                  <a:lnTo>
                    <a:pt x="223" y="119"/>
                  </a:lnTo>
                  <a:lnTo>
                    <a:pt x="244" y="129"/>
                  </a:lnTo>
                  <a:lnTo>
                    <a:pt x="251" y="133"/>
                  </a:lnTo>
                  <a:lnTo>
                    <a:pt x="259" y="135"/>
                  </a:lnTo>
                  <a:lnTo>
                    <a:pt x="267" y="138"/>
                  </a:lnTo>
                  <a:lnTo>
                    <a:pt x="275" y="140"/>
                  </a:lnTo>
                  <a:lnTo>
                    <a:pt x="283" y="142"/>
                  </a:lnTo>
                  <a:lnTo>
                    <a:pt x="291" y="143"/>
                  </a:lnTo>
                  <a:lnTo>
                    <a:pt x="300" y="144"/>
                  </a:lnTo>
                  <a:lnTo>
                    <a:pt x="308" y="144"/>
                  </a:lnTo>
                  <a:lnTo>
                    <a:pt x="321" y="163"/>
                  </a:lnTo>
                  <a:lnTo>
                    <a:pt x="330" y="187"/>
                  </a:lnTo>
                  <a:lnTo>
                    <a:pt x="335" y="215"/>
                  </a:lnTo>
                  <a:lnTo>
                    <a:pt x="333" y="241"/>
                  </a:lnTo>
                  <a:lnTo>
                    <a:pt x="308" y="24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23" name="Freeform 1110"/>
            <p:cNvSpPr>
              <a:spLocks/>
            </p:cNvSpPr>
            <p:nvPr/>
          </p:nvSpPr>
          <p:spPr bwMode="auto">
            <a:xfrm>
              <a:off x="2523" y="3154"/>
              <a:ext cx="10" cy="11"/>
            </a:xfrm>
            <a:custGeom>
              <a:avLst/>
              <a:gdLst>
                <a:gd name="T0" fmla="*/ 23 w 60"/>
                <a:gd name="T1" fmla="*/ 69 h 69"/>
                <a:gd name="T2" fmla="*/ 18 w 60"/>
                <a:gd name="T3" fmla="*/ 68 h 69"/>
                <a:gd name="T4" fmla="*/ 14 w 60"/>
                <a:gd name="T5" fmla="*/ 65 h 69"/>
                <a:gd name="T6" fmla="*/ 9 w 60"/>
                <a:gd name="T7" fmla="*/ 62 h 69"/>
                <a:gd name="T8" fmla="*/ 4 w 60"/>
                <a:gd name="T9" fmla="*/ 56 h 69"/>
                <a:gd name="T10" fmla="*/ 1 w 60"/>
                <a:gd name="T11" fmla="*/ 46 h 69"/>
                <a:gd name="T12" fmla="*/ 0 w 60"/>
                <a:gd name="T13" fmla="*/ 33 h 69"/>
                <a:gd name="T14" fmla="*/ 1 w 60"/>
                <a:gd name="T15" fmla="*/ 20 h 69"/>
                <a:gd name="T16" fmla="*/ 6 w 60"/>
                <a:gd name="T17" fmla="*/ 10 h 69"/>
                <a:gd name="T18" fmla="*/ 11 w 60"/>
                <a:gd name="T19" fmla="*/ 8 h 69"/>
                <a:gd name="T20" fmla="*/ 14 w 60"/>
                <a:gd name="T21" fmla="*/ 4 h 69"/>
                <a:gd name="T22" fmla="*/ 20 w 60"/>
                <a:gd name="T23" fmla="*/ 2 h 69"/>
                <a:gd name="T24" fmla="*/ 27 w 60"/>
                <a:gd name="T25" fmla="*/ 0 h 69"/>
                <a:gd name="T26" fmla="*/ 52 w 60"/>
                <a:gd name="T27" fmla="*/ 5 h 69"/>
                <a:gd name="T28" fmla="*/ 60 w 60"/>
                <a:gd name="T29" fmla="*/ 19 h 69"/>
                <a:gd name="T30" fmla="*/ 60 w 60"/>
                <a:gd name="T31" fmla="*/ 46 h 69"/>
                <a:gd name="T32" fmla="*/ 57 w 60"/>
                <a:gd name="T33" fmla="*/ 52 h 69"/>
                <a:gd name="T34" fmla="*/ 52 w 60"/>
                <a:gd name="T35" fmla="*/ 58 h 69"/>
                <a:gd name="T36" fmla="*/ 46 w 60"/>
                <a:gd name="T37" fmla="*/ 64 h 69"/>
                <a:gd name="T38" fmla="*/ 39 w 60"/>
                <a:gd name="T39" fmla="*/ 69 h 69"/>
                <a:gd name="T40" fmla="*/ 23 w 60"/>
                <a:gd name="T41" fmla="*/ 69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69"/>
                <a:gd name="T65" fmla="*/ 60 w 60"/>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69">
                  <a:moveTo>
                    <a:pt x="23" y="69"/>
                  </a:moveTo>
                  <a:lnTo>
                    <a:pt x="18" y="68"/>
                  </a:lnTo>
                  <a:lnTo>
                    <a:pt x="14" y="65"/>
                  </a:lnTo>
                  <a:lnTo>
                    <a:pt x="9" y="62"/>
                  </a:lnTo>
                  <a:lnTo>
                    <a:pt x="4" y="56"/>
                  </a:lnTo>
                  <a:lnTo>
                    <a:pt x="1" y="46"/>
                  </a:lnTo>
                  <a:lnTo>
                    <a:pt x="0" y="33"/>
                  </a:lnTo>
                  <a:lnTo>
                    <a:pt x="1" y="20"/>
                  </a:lnTo>
                  <a:lnTo>
                    <a:pt x="6" y="10"/>
                  </a:lnTo>
                  <a:lnTo>
                    <a:pt x="11" y="8"/>
                  </a:lnTo>
                  <a:lnTo>
                    <a:pt x="14" y="4"/>
                  </a:lnTo>
                  <a:lnTo>
                    <a:pt x="20" y="2"/>
                  </a:lnTo>
                  <a:lnTo>
                    <a:pt x="27" y="0"/>
                  </a:lnTo>
                  <a:lnTo>
                    <a:pt x="52" y="5"/>
                  </a:lnTo>
                  <a:lnTo>
                    <a:pt x="60" y="19"/>
                  </a:lnTo>
                  <a:lnTo>
                    <a:pt x="60" y="46"/>
                  </a:lnTo>
                  <a:lnTo>
                    <a:pt x="57" y="52"/>
                  </a:lnTo>
                  <a:lnTo>
                    <a:pt x="52" y="58"/>
                  </a:lnTo>
                  <a:lnTo>
                    <a:pt x="46" y="64"/>
                  </a:lnTo>
                  <a:lnTo>
                    <a:pt x="39" y="69"/>
                  </a:lnTo>
                  <a:lnTo>
                    <a:pt x="23"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24" name="Freeform 1111"/>
            <p:cNvSpPr>
              <a:spLocks/>
            </p:cNvSpPr>
            <p:nvPr/>
          </p:nvSpPr>
          <p:spPr bwMode="auto">
            <a:xfrm>
              <a:off x="2398" y="3128"/>
              <a:ext cx="50" cy="35"/>
            </a:xfrm>
            <a:custGeom>
              <a:avLst/>
              <a:gdLst>
                <a:gd name="T0" fmla="*/ 271 w 298"/>
                <a:gd name="T1" fmla="*/ 208 h 208"/>
                <a:gd name="T2" fmla="*/ 258 w 298"/>
                <a:gd name="T3" fmla="*/ 207 h 208"/>
                <a:gd name="T4" fmla="*/ 246 w 298"/>
                <a:gd name="T5" fmla="*/ 203 h 208"/>
                <a:gd name="T6" fmla="*/ 234 w 298"/>
                <a:gd name="T7" fmla="*/ 199 h 208"/>
                <a:gd name="T8" fmla="*/ 222 w 298"/>
                <a:gd name="T9" fmla="*/ 194 h 208"/>
                <a:gd name="T10" fmla="*/ 210 w 298"/>
                <a:gd name="T11" fmla="*/ 188 h 208"/>
                <a:gd name="T12" fmla="*/ 197 w 298"/>
                <a:gd name="T13" fmla="*/ 182 h 208"/>
                <a:gd name="T14" fmla="*/ 184 w 298"/>
                <a:gd name="T15" fmla="*/ 178 h 208"/>
                <a:gd name="T16" fmla="*/ 171 w 298"/>
                <a:gd name="T17" fmla="*/ 173 h 208"/>
                <a:gd name="T18" fmla="*/ 168 w 298"/>
                <a:gd name="T19" fmla="*/ 171 h 208"/>
                <a:gd name="T20" fmla="*/ 163 w 298"/>
                <a:gd name="T21" fmla="*/ 167 h 208"/>
                <a:gd name="T22" fmla="*/ 160 w 298"/>
                <a:gd name="T23" fmla="*/ 165 h 208"/>
                <a:gd name="T24" fmla="*/ 155 w 298"/>
                <a:gd name="T25" fmla="*/ 162 h 208"/>
                <a:gd name="T26" fmla="*/ 152 w 298"/>
                <a:gd name="T27" fmla="*/ 159 h 208"/>
                <a:gd name="T28" fmla="*/ 146 w 298"/>
                <a:gd name="T29" fmla="*/ 156 h 208"/>
                <a:gd name="T30" fmla="*/ 141 w 298"/>
                <a:gd name="T31" fmla="*/ 154 h 208"/>
                <a:gd name="T32" fmla="*/ 136 w 298"/>
                <a:gd name="T33" fmla="*/ 151 h 208"/>
                <a:gd name="T34" fmla="*/ 116 w 298"/>
                <a:gd name="T35" fmla="*/ 136 h 208"/>
                <a:gd name="T36" fmla="*/ 96 w 298"/>
                <a:gd name="T37" fmla="*/ 120 h 208"/>
                <a:gd name="T38" fmla="*/ 78 w 298"/>
                <a:gd name="T39" fmla="*/ 103 h 208"/>
                <a:gd name="T40" fmla="*/ 60 w 298"/>
                <a:gd name="T41" fmla="*/ 84 h 208"/>
                <a:gd name="T42" fmla="*/ 42 w 298"/>
                <a:gd name="T43" fmla="*/ 65 h 208"/>
                <a:gd name="T44" fmla="*/ 27 w 298"/>
                <a:gd name="T45" fmla="*/ 45 h 208"/>
                <a:gd name="T46" fmla="*/ 12 w 298"/>
                <a:gd name="T47" fmla="*/ 25 h 208"/>
                <a:gd name="T48" fmla="*/ 0 w 298"/>
                <a:gd name="T49" fmla="*/ 5 h 208"/>
                <a:gd name="T50" fmla="*/ 9 w 298"/>
                <a:gd name="T51" fmla="*/ 2 h 208"/>
                <a:gd name="T52" fmla="*/ 17 w 298"/>
                <a:gd name="T53" fmla="*/ 1 h 208"/>
                <a:gd name="T54" fmla="*/ 26 w 298"/>
                <a:gd name="T55" fmla="*/ 1 h 208"/>
                <a:gd name="T56" fmla="*/ 34 w 298"/>
                <a:gd name="T57" fmla="*/ 0 h 208"/>
                <a:gd name="T58" fmla="*/ 43 w 298"/>
                <a:gd name="T59" fmla="*/ 1 h 208"/>
                <a:gd name="T60" fmla="*/ 51 w 298"/>
                <a:gd name="T61" fmla="*/ 1 h 208"/>
                <a:gd name="T62" fmla="*/ 61 w 298"/>
                <a:gd name="T63" fmla="*/ 0 h 208"/>
                <a:gd name="T64" fmla="*/ 70 w 298"/>
                <a:gd name="T65" fmla="*/ 0 h 208"/>
                <a:gd name="T66" fmla="*/ 87 w 298"/>
                <a:gd name="T67" fmla="*/ 22 h 208"/>
                <a:gd name="T68" fmla="*/ 106 w 298"/>
                <a:gd name="T69" fmla="*/ 42 h 208"/>
                <a:gd name="T70" fmla="*/ 123 w 298"/>
                <a:gd name="T71" fmla="*/ 60 h 208"/>
                <a:gd name="T72" fmla="*/ 140 w 298"/>
                <a:gd name="T73" fmla="*/ 77 h 208"/>
                <a:gd name="T74" fmla="*/ 159 w 298"/>
                <a:gd name="T75" fmla="*/ 94 h 208"/>
                <a:gd name="T76" fmla="*/ 180 w 298"/>
                <a:gd name="T77" fmla="*/ 109 h 208"/>
                <a:gd name="T78" fmla="*/ 200 w 298"/>
                <a:gd name="T79" fmla="*/ 121 h 208"/>
                <a:gd name="T80" fmla="*/ 223 w 298"/>
                <a:gd name="T81" fmla="*/ 134 h 208"/>
                <a:gd name="T82" fmla="*/ 231 w 298"/>
                <a:gd name="T83" fmla="*/ 135 h 208"/>
                <a:gd name="T84" fmla="*/ 240 w 298"/>
                <a:gd name="T85" fmla="*/ 136 h 208"/>
                <a:gd name="T86" fmla="*/ 248 w 298"/>
                <a:gd name="T87" fmla="*/ 140 h 208"/>
                <a:gd name="T88" fmla="*/ 257 w 298"/>
                <a:gd name="T89" fmla="*/ 142 h 208"/>
                <a:gd name="T90" fmla="*/ 278 w 298"/>
                <a:gd name="T91" fmla="*/ 142 h 208"/>
                <a:gd name="T92" fmla="*/ 284 w 298"/>
                <a:gd name="T93" fmla="*/ 154 h 208"/>
                <a:gd name="T94" fmla="*/ 287 w 298"/>
                <a:gd name="T95" fmla="*/ 163 h 208"/>
                <a:gd name="T96" fmla="*/ 289 w 298"/>
                <a:gd name="T97" fmla="*/ 172 h 208"/>
                <a:gd name="T98" fmla="*/ 291 w 298"/>
                <a:gd name="T99" fmla="*/ 181 h 208"/>
                <a:gd name="T100" fmla="*/ 296 w 298"/>
                <a:gd name="T101" fmla="*/ 193 h 208"/>
                <a:gd name="T102" fmla="*/ 298 w 298"/>
                <a:gd name="T103" fmla="*/ 199 h 208"/>
                <a:gd name="T104" fmla="*/ 298 w 298"/>
                <a:gd name="T105" fmla="*/ 203 h 208"/>
                <a:gd name="T106" fmla="*/ 295 w 298"/>
                <a:gd name="T107" fmla="*/ 206 h 208"/>
                <a:gd name="T108" fmla="*/ 290 w 298"/>
                <a:gd name="T109" fmla="*/ 207 h 208"/>
                <a:gd name="T110" fmla="*/ 286 w 298"/>
                <a:gd name="T111" fmla="*/ 207 h 208"/>
                <a:gd name="T112" fmla="*/ 280 w 298"/>
                <a:gd name="T113" fmla="*/ 208 h 208"/>
                <a:gd name="T114" fmla="*/ 274 w 298"/>
                <a:gd name="T115" fmla="*/ 208 h 208"/>
                <a:gd name="T116" fmla="*/ 271 w 298"/>
                <a:gd name="T117" fmla="*/ 208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8"/>
                <a:gd name="T178" fmla="*/ 0 h 208"/>
                <a:gd name="T179" fmla="*/ 298 w 298"/>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8" h="208">
                  <a:moveTo>
                    <a:pt x="271" y="208"/>
                  </a:moveTo>
                  <a:lnTo>
                    <a:pt x="258" y="207"/>
                  </a:lnTo>
                  <a:lnTo>
                    <a:pt x="246" y="203"/>
                  </a:lnTo>
                  <a:lnTo>
                    <a:pt x="234" y="199"/>
                  </a:lnTo>
                  <a:lnTo>
                    <a:pt x="222" y="194"/>
                  </a:lnTo>
                  <a:lnTo>
                    <a:pt x="210" y="188"/>
                  </a:lnTo>
                  <a:lnTo>
                    <a:pt x="197" y="182"/>
                  </a:lnTo>
                  <a:lnTo>
                    <a:pt x="184" y="178"/>
                  </a:lnTo>
                  <a:lnTo>
                    <a:pt x="171" y="173"/>
                  </a:lnTo>
                  <a:lnTo>
                    <a:pt x="168" y="171"/>
                  </a:lnTo>
                  <a:lnTo>
                    <a:pt x="163" y="167"/>
                  </a:lnTo>
                  <a:lnTo>
                    <a:pt x="160" y="165"/>
                  </a:lnTo>
                  <a:lnTo>
                    <a:pt x="155" y="162"/>
                  </a:lnTo>
                  <a:lnTo>
                    <a:pt x="152" y="159"/>
                  </a:lnTo>
                  <a:lnTo>
                    <a:pt x="146" y="156"/>
                  </a:lnTo>
                  <a:lnTo>
                    <a:pt x="141" y="154"/>
                  </a:lnTo>
                  <a:lnTo>
                    <a:pt x="136" y="151"/>
                  </a:lnTo>
                  <a:lnTo>
                    <a:pt x="116" y="136"/>
                  </a:lnTo>
                  <a:lnTo>
                    <a:pt x="96" y="120"/>
                  </a:lnTo>
                  <a:lnTo>
                    <a:pt x="78" y="103"/>
                  </a:lnTo>
                  <a:lnTo>
                    <a:pt x="60" y="84"/>
                  </a:lnTo>
                  <a:lnTo>
                    <a:pt x="42" y="65"/>
                  </a:lnTo>
                  <a:lnTo>
                    <a:pt x="27" y="45"/>
                  </a:lnTo>
                  <a:lnTo>
                    <a:pt x="12" y="25"/>
                  </a:lnTo>
                  <a:lnTo>
                    <a:pt x="0" y="5"/>
                  </a:lnTo>
                  <a:lnTo>
                    <a:pt x="9" y="2"/>
                  </a:lnTo>
                  <a:lnTo>
                    <a:pt x="17" y="1"/>
                  </a:lnTo>
                  <a:lnTo>
                    <a:pt x="26" y="1"/>
                  </a:lnTo>
                  <a:lnTo>
                    <a:pt x="34" y="0"/>
                  </a:lnTo>
                  <a:lnTo>
                    <a:pt x="43" y="1"/>
                  </a:lnTo>
                  <a:lnTo>
                    <a:pt x="51" y="1"/>
                  </a:lnTo>
                  <a:lnTo>
                    <a:pt x="61" y="0"/>
                  </a:lnTo>
                  <a:lnTo>
                    <a:pt x="70" y="0"/>
                  </a:lnTo>
                  <a:lnTo>
                    <a:pt x="87" y="22"/>
                  </a:lnTo>
                  <a:lnTo>
                    <a:pt x="106" y="42"/>
                  </a:lnTo>
                  <a:lnTo>
                    <a:pt x="123" y="60"/>
                  </a:lnTo>
                  <a:lnTo>
                    <a:pt x="140" y="77"/>
                  </a:lnTo>
                  <a:lnTo>
                    <a:pt x="159" y="94"/>
                  </a:lnTo>
                  <a:lnTo>
                    <a:pt x="180" y="109"/>
                  </a:lnTo>
                  <a:lnTo>
                    <a:pt x="200" y="121"/>
                  </a:lnTo>
                  <a:lnTo>
                    <a:pt x="223" y="134"/>
                  </a:lnTo>
                  <a:lnTo>
                    <a:pt x="231" y="135"/>
                  </a:lnTo>
                  <a:lnTo>
                    <a:pt x="240" y="136"/>
                  </a:lnTo>
                  <a:lnTo>
                    <a:pt x="248" y="140"/>
                  </a:lnTo>
                  <a:lnTo>
                    <a:pt x="257" y="142"/>
                  </a:lnTo>
                  <a:lnTo>
                    <a:pt x="278" y="142"/>
                  </a:lnTo>
                  <a:lnTo>
                    <a:pt x="284" y="154"/>
                  </a:lnTo>
                  <a:lnTo>
                    <a:pt x="287" y="163"/>
                  </a:lnTo>
                  <a:lnTo>
                    <a:pt x="289" y="172"/>
                  </a:lnTo>
                  <a:lnTo>
                    <a:pt x="291" y="181"/>
                  </a:lnTo>
                  <a:lnTo>
                    <a:pt x="296" y="193"/>
                  </a:lnTo>
                  <a:lnTo>
                    <a:pt x="298" y="199"/>
                  </a:lnTo>
                  <a:lnTo>
                    <a:pt x="298" y="203"/>
                  </a:lnTo>
                  <a:lnTo>
                    <a:pt x="295" y="206"/>
                  </a:lnTo>
                  <a:lnTo>
                    <a:pt x="290" y="207"/>
                  </a:lnTo>
                  <a:lnTo>
                    <a:pt x="286" y="207"/>
                  </a:lnTo>
                  <a:lnTo>
                    <a:pt x="280" y="208"/>
                  </a:lnTo>
                  <a:lnTo>
                    <a:pt x="274" y="208"/>
                  </a:lnTo>
                  <a:lnTo>
                    <a:pt x="271" y="20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25" name="Freeform 1112"/>
            <p:cNvSpPr>
              <a:spLocks/>
            </p:cNvSpPr>
            <p:nvPr/>
          </p:nvSpPr>
          <p:spPr bwMode="auto">
            <a:xfrm>
              <a:off x="2504" y="3117"/>
              <a:ext cx="17" cy="20"/>
            </a:xfrm>
            <a:custGeom>
              <a:avLst/>
              <a:gdLst>
                <a:gd name="T0" fmla="*/ 47 w 98"/>
                <a:gd name="T1" fmla="*/ 117 h 117"/>
                <a:gd name="T2" fmla="*/ 42 w 98"/>
                <a:gd name="T3" fmla="*/ 116 h 117"/>
                <a:gd name="T4" fmla="*/ 38 w 98"/>
                <a:gd name="T5" fmla="*/ 115 h 117"/>
                <a:gd name="T6" fmla="*/ 33 w 98"/>
                <a:gd name="T7" fmla="*/ 111 h 117"/>
                <a:gd name="T8" fmla="*/ 27 w 98"/>
                <a:gd name="T9" fmla="*/ 109 h 117"/>
                <a:gd name="T10" fmla="*/ 15 w 98"/>
                <a:gd name="T11" fmla="*/ 98 h 117"/>
                <a:gd name="T12" fmla="*/ 9 w 98"/>
                <a:gd name="T13" fmla="*/ 91 h 117"/>
                <a:gd name="T14" fmla="*/ 5 w 98"/>
                <a:gd name="T15" fmla="*/ 82 h 117"/>
                <a:gd name="T16" fmla="*/ 2 w 98"/>
                <a:gd name="T17" fmla="*/ 71 h 117"/>
                <a:gd name="T18" fmla="*/ 0 w 98"/>
                <a:gd name="T19" fmla="*/ 59 h 117"/>
                <a:gd name="T20" fmla="*/ 2 w 98"/>
                <a:gd name="T21" fmla="*/ 48 h 117"/>
                <a:gd name="T22" fmla="*/ 5 w 98"/>
                <a:gd name="T23" fmla="*/ 38 h 117"/>
                <a:gd name="T24" fmla="*/ 10 w 98"/>
                <a:gd name="T25" fmla="*/ 29 h 117"/>
                <a:gd name="T26" fmla="*/ 17 w 98"/>
                <a:gd name="T27" fmla="*/ 20 h 117"/>
                <a:gd name="T28" fmla="*/ 30 w 98"/>
                <a:gd name="T29" fmla="*/ 8 h 117"/>
                <a:gd name="T30" fmla="*/ 32 w 98"/>
                <a:gd name="T31" fmla="*/ 6 h 117"/>
                <a:gd name="T32" fmla="*/ 37 w 98"/>
                <a:gd name="T33" fmla="*/ 5 h 117"/>
                <a:gd name="T34" fmla="*/ 42 w 98"/>
                <a:gd name="T35" fmla="*/ 3 h 117"/>
                <a:gd name="T36" fmla="*/ 49 w 98"/>
                <a:gd name="T37" fmla="*/ 0 h 117"/>
                <a:gd name="T38" fmla="*/ 62 w 98"/>
                <a:gd name="T39" fmla="*/ 5 h 117"/>
                <a:gd name="T40" fmla="*/ 68 w 98"/>
                <a:gd name="T41" fmla="*/ 7 h 117"/>
                <a:gd name="T42" fmla="*/ 71 w 98"/>
                <a:gd name="T43" fmla="*/ 12 h 117"/>
                <a:gd name="T44" fmla="*/ 76 w 98"/>
                <a:gd name="T45" fmla="*/ 16 h 117"/>
                <a:gd name="T46" fmla="*/ 83 w 98"/>
                <a:gd name="T47" fmla="*/ 21 h 117"/>
                <a:gd name="T48" fmla="*/ 87 w 98"/>
                <a:gd name="T49" fmla="*/ 28 h 117"/>
                <a:gd name="T50" fmla="*/ 91 w 98"/>
                <a:gd name="T51" fmla="*/ 36 h 117"/>
                <a:gd name="T52" fmla="*/ 94 w 98"/>
                <a:gd name="T53" fmla="*/ 45 h 117"/>
                <a:gd name="T54" fmla="*/ 98 w 98"/>
                <a:gd name="T55" fmla="*/ 55 h 117"/>
                <a:gd name="T56" fmla="*/ 98 w 98"/>
                <a:gd name="T57" fmla="*/ 75 h 117"/>
                <a:gd name="T58" fmla="*/ 93 w 98"/>
                <a:gd name="T59" fmla="*/ 88 h 117"/>
                <a:gd name="T60" fmla="*/ 92 w 98"/>
                <a:gd name="T61" fmla="*/ 91 h 117"/>
                <a:gd name="T62" fmla="*/ 87 w 98"/>
                <a:gd name="T63" fmla="*/ 95 h 117"/>
                <a:gd name="T64" fmla="*/ 83 w 98"/>
                <a:gd name="T65" fmla="*/ 101 h 117"/>
                <a:gd name="T66" fmla="*/ 78 w 98"/>
                <a:gd name="T67" fmla="*/ 106 h 117"/>
                <a:gd name="T68" fmla="*/ 73 w 98"/>
                <a:gd name="T69" fmla="*/ 109 h 117"/>
                <a:gd name="T70" fmla="*/ 67 w 98"/>
                <a:gd name="T71" fmla="*/ 111 h 117"/>
                <a:gd name="T72" fmla="*/ 58 w 98"/>
                <a:gd name="T73" fmla="*/ 113 h 117"/>
                <a:gd name="T74" fmla="*/ 50 w 98"/>
                <a:gd name="T75" fmla="*/ 117 h 117"/>
                <a:gd name="T76" fmla="*/ 47 w 98"/>
                <a:gd name="T77" fmla="*/ 117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8"/>
                <a:gd name="T118" fmla="*/ 0 h 117"/>
                <a:gd name="T119" fmla="*/ 98 w 98"/>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8" h="117">
                  <a:moveTo>
                    <a:pt x="47" y="117"/>
                  </a:moveTo>
                  <a:lnTo>
                    <a:pt x="42" y="116"/>
                  </a:lnTo>
                  <a:lnTo>
                    <a:pt x="38" y="115"/>
                  </a:lnTo>
                  <a:lnTo>
                    <a:pt x="33" y="111"/>
                  </a:lnTo>
                  <a:lnTo>
                    <a:pt x="27" y="109"/>
                  </a:lnTo>
                  <a:lnTo>
                    <a:pt x="15" y="98"/>
                  </a:lnTo>
                  <a:lnTo>
                    <a:pt x="9" y="91"/>
                  </a:lnTo>
                  <a:lnTo>
                    <a:pt x="5" y="82"/>
                  </a:lnTo>
                  <a:lnTo>
                    <a:pt x="2" y="71"/>
                  </a:lnTo>
                  <a:lnTo>
                    <a:pt x="0" y="59"/>
                  </a:lnTo>
                  <a:lnTo>
                    <a:pt x="2" y="48"/>
                  </a:lnTo>
                  <a:lnTo>
                    <a:pt x="5" y="38"/>
                  </a:lnTo>
                  <a:lnTo>
                    <a:pt x="10" y="29"/>
                  </a:lnTo>
                  <a:lnTo>
                    <a:pt x="17" y="20"/>
                  </a:lnTo>
                  <a:lnTo>
                    <a:pt x="30" y="8"/>
                  </a:lnTo>
                  <a:lnTo>
                    <a:pt x="32" y="6"/>
                  </a:lnTo>
                  <a:lnTo>
                    <a:pt x="37" y="5"/>
                  </a:lnTo>
                  <a:lnTo>
                    <a:pt x="42" y="3"/>
                  </a:lnTo>
                  <a:lnTo>
                    <a:pt x="49" y="0"/>
                  </a:lnTo>
                  <a:lnTo>
                    <a:pt x="62" y="5"/>
                  </a:lnTo>
                  <a:lnTo>
                    <a:pt x="68" y="7"/>
                  </a:lnTo>
                  <a:lnTo>
                    <a:pt x="71" y="12"/>
                  </a:lnTo>
                  <a:lnTo>
                    <a:pt x="76" y="16"/>
                  </a:lnTo>
                  <a:lnTo>
                    <a:pt x="83" y="21"/>
                  </a:lnTo>
                  <a:lnTo>
                    <a:pt x="87" y="28"/>
                  </a:lnTo>
                  <a:lnTo>
                    <a:pt x="91" y="36"/>
                  </a:lnTo>
                  <a:lnTo>
                    <a:pt x="94" y="45"/>
                  </a:lnTo>
                  <a:lnTo>
                    <a:pt x="98" y="55"/>
                  </a:lnTo>
                  <a:lnTo>
                    <a:pt x="98" y="75"/>
                  </a:lnTo>
                  <a:lnTo>
                    <a:pt x="93" y="88"/>
                  </a:lnTo>
                  <a:lnTo>
                    <a:pt x="92" y="91"/>
                  </a:lnTo>
                  <a:lnTo>
                    <a:pt x="87" y="95"/>
                  </a:lnTo>
                  <a:lnTo>
                    <a:pt x="83" y="101"/>
                  </a:lnTo>
                  <a:lnTo>
                    <a:pt x="78" y="106"/>
                  </a:lnTo>
                  <a:lnTo>
                    <a:pt x="73" y="109"/>
                  </a:lnTo>
                  <a:lnTo>
                    <a:pt x="67" y="111"/>
                  </a:lnTo>
                  <a:lnTo>
                    <a:pt x="58" y="113"/>
                  </a:lnTo>
                  <a:lnTo>
                    <a:pt x="50" y="117"/>
                  </a:lnTo>
                  <a:lnTo>
                    <a:pt x="47" y="117"/>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26" name="Freeform 1113"/>
            <p:cNvSpPr>
              <a:spLocks/>
            </p:cNvSpPr>
            <p:nvPr/>
          </p:nvSpPr>
          <p:spPr bwMode="auto">
            <a:xfrm>
              <a:off x="2507" y="3120"/>
              <a:ext cx="11" cy="13"/>
            </a:xfrm>
            <a:custGeom>
              <a:avLst/>
              <a:gdLst>
                <a:gd name="T0" fmla="*/ 32 w 65"/>
                <a:gd name="T1" fmla="*/ 78 h 78"/>
                <a:gd name="T2" fmla="*/ 25 w 65"/>
                <a:gd name="T3" fmla="*/ 77 h 78"/>
                <a:gd name="T4" fmla="*/ 18 w 65"/>
                <a:gd name="T5" fmla="*/ 73 h 78"/>
                <a:gd name="T6" fmla="*/ 12 w 65"/>
                <a:gd name="T7" fmla="*/ 70 h 78"/>
                <a:gd name="T8" fmla="*/ 7 w 65"/>
                <a:gd name="T9" fmla="*/ 65 h 78"/>
                <a:gd name="T10" fmla="*/ 0 w 65"/>
                <a:gd name="T11" fmla="*/ 53 h 78"/>
                <a:gd name="T12" fmla="*/ 4 w 65"/>
                <a:gd name="T13" fmla="*/ 45 h 78"/>
                <a:gd name="T14" fmla="*/ 7 w 65"/>
                <a:gd name="T15" fmla="*/ 34 h 78"/>
                <a:gd name="T16" fmla="*/ 10 w 65"/>
                <a:gd name="T17" fmla="*/ 23 h 78"/>
                <a:gd name="T18" fmla="*/ 15 w 65"/>
                <a:gd name="T19" fmla="*/ 12 h 78"/>
                <a:gd name="T20" fmla="*/ 19 w 65"/>
                <a:gd name="T21" fmla="*/ 11 h 78"/>
                <a:gd name="T22" fmla="*/ 24 w 65"/>
                <a:gd name="T23" fmla="*/ 8 h 78"/>
                <a:gd name="T24" fmla="*/ 28 w 65"/>
                <a:gd name="T25" fmla="*/ 4 h 78"/>
                <a:gd name="T26" fmla="*/ 34 w 65"/>
                <a:gd name="T27" fmla="*/ 0 h 78"/>
                <a:gd name="T28" fmla="*/ 40 w 65"/>
                <a:gd name="T29" fmla="*/ 1 h 78"/>
                <a:gd name="T30" fmla="*/ 46 w 65"/>
                <a:gd name="T31" fmla="*/ 2 h 78"/>
                <a:gd name="T32" fmla="*/ 50 w 65"/>
                <a:gd name="T33" fmla="*/ 4 h 78"/>
                <a:gd name="T34" fmla="*/ 55 w 65"/>
                <a:gd name="T35" fmla="*/ 8 h 78"/>
                <a:gd name="T36" fmla="*/ 56 w 65"/>
                <a:gd name="T37" fmla="*/ 12 h 78"/>
                <a:gd name="T38" fmla="*/ 58 w 65"/>
                <a:gd name="T39" fmla="*/ 18 h 78"/>
                <a:gd name="T40" fmla="*/ 61 w 65"/>
                <a:gd name="T41" fmla="*/ 24 h 78"/>
                <a:gd name="T42" fmla="*/ 65 w 65"/>
                <a:gd name="T43" fmla="*/ 28 h 78"/>
                <a:gd name="T44" fmla="*/ 65 w 65"/>
                <a:gd name="T45" fmla="*/ 35 h 78"/>
                <a:gd name="T46" fmla="*/ 65 w 65"/>
                <a:gd name="T47" fmla="*/ 43 h 78"/>
                <a:gd name="T48" fmla="*/ 65 w 65"/>
                <a:gd name="T49" fmla="*/ 53 h 78"/>
                <a:gd name="T50" fmla="*/ 65 w 65"/>
                <a:gd name="T51" fmla="*/ 61 h 78"/>
                <a:gd name="T52" fmla="*/ 55 w 65"/>
                <a:gd name="T53" fmla="*/ 73 h 78"/>
                <a:gd name="T54" fmla="*/ 32 w 65"/>
                <a:gd name="T55" fmla="*/ 78 h 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
                <a:gd name="T85" fmla="*/ 0 h 78"/>
                <a:gd name="T86" fmla="*/ 65 w 65"/>
                <a:gd name="T87" fmla="*/ 78 h 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 h="78">
                  <a:moveTo>
                    <a:pt x="32" y="78"/>
                  </a:moveTo>
                  <a:lnTo>
                    <a:pt x="25" y="77"/>
                  </a:lnTo>
                  <a:lnTo>
                    <a:pt x="18" y="73"/>
                  </a:lnTo>
                  <a:lnTo>
                    <a:pt x="12" y="70"/>
                  </a:lnTo>
                  <a:lnTo>
                    <a:pt x="7" y="65"/>
                  </a:lnTo>
                  <a:lnTo>
                    <a:pt x="0" y="53"/>
                  </a:lnTo>
                  <a:lnTo>
                    <a:pt x="4" y="45"/>
                  </a:lnTo>
                  <a:lnTo>
                    <a:pt x="7" y="34"/>
                  </a:lnTo>
                  <a:lnTo>
                    <a:pt x="10" y="23"/>
                  </a:lnTo>
                  <a:lnTo>
                    <a:pt x="15" y="12"/>
                  </a:lnTo>
                  <a:lnTo>
                    <a:pt x="19" y="11"/>
                  </a:lnTo>
                  <a:lnTo>
                    <a:pt x="24" y="8"/>
                  </a:lnTo>
                  <a:lnTo>
                    <a:pt x="28" y="4"/>
                  </a:lnTo>
                  <a:lnTo>
                    <a:pt x="34" y="0"/>
                  </a:lnTo>
                  <a:lnTo>
                    <a:pt x="40" y="1"/>
                  </a:lnTo>
                  <a:lnTo>
                    <a:pt x="46" y="2"/>
                  </a:lnTo>
                  <a:lnTo>
                    <a:pt x="50" y="4"/>
                  </a:lnTo>
                  <a:lnTo>
                    <a:pt x="55" y="8"/>
                  </a:lnTo>
                  <a:lnTo>
                    <a:pt x="56" y="12"/>
                  </a:lnTo>
                  <a:lnTo>
                    <a:pt x="58" y="18"/>
                  </a:lnTo>
                  <a:lnTo>
                    <a:pt x="61" y="24"/>
                  </a:lnTo>
                  <a:lnTo>
                    <a:pt x="65" y="28"/>
                  </a:lnTo>
                  <a:lnTo>
                    <a:pt x="65" y="35"/>
                  </a:lnTo>
                  <a:lnTo>
                    <a:pt x="65" y="43"/>
                  </a:lnTo>
                  <a:lnTo>
                    <a:pt x="65" y="53"/>
                  </a:lnTo>
                  <a:lnTo>
                    <a:pt x="65" y="61"/>
                  </a:lnTo>
                  <a:lnTo>
                    <a:pt x="55" y="73"/>
                  </a:lnTo>
                  <a:lnTo>
                    <a:pt x="32" y="7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27" name="Freeform 1114"/>
            <p:cNvSpPr>
              <a:spLocks/>
            </p:cNvSpPr>
            <p:nvPr/>
          </p:nvSpPr>
          <p:spPr bwMode="auto">
            <a:xfrm>
              <a:off x="2298" y="2977"/>
              <a:ext cx="141" cy="147"/>
            </a:xfrm>
            <a:custGeom>
              <a:avLst/>
              <a:gdLst>
                <a:gd name="T0" fmla="*/ 416 w 848"/>
                <a:gd name="T1" fmla="*/ 883 h 885"/>
                <a:gd name="T2" fmla="*/ 379 w 848"/>
                <a:gd name="T3" fmla="*/ 880 h 885"/>
                <a:gd name="T4" fmla="*/ 343 w 848"/>
                <a:gd name="T5" fmla="*/ 878 h 885"/>
                <a:gd name="T6" fmla="*/ 308 w 848"/>
                <a:gd name="T7" fmla="*/ 876 h 885"/>
                <a:gd name="T8" fmla="*/ 271 w 848"/>
                <a:gd name="T9" fmla="*/ 872 h 885"/>
                <a:gd name="T10" fmla="*/ 234 w 848"/>
                <a:gd name="T11" fmla="*/ 868 h 885"/>
                <a:gd name="T12" fmla="*/ 198 w 848"/>
                <a:gd name="T13" fmla="*/ 862 h 885"/>
                <a:gd name="T14" fmla="*/ 162 w 848"/>
                <a:gd name="T15" fmla="*/ 854 h 885"/>
                <a:gd name="T16" fmla="*/ 131 w 848"/>
                <a:gd name="T17" fmla="*/ 831 h 885"/>
                <a:gd name="T18" fmla="*/ 125 w 848"/>
                <a:gd name="T19" fmla="*/ 685 h 885"/>
                <a:gd name="T20" fmla="*/ 135 w 848"/>
                <a:gd name="T21" fmla="*/ 539 h 885"/>
                <a:gd name="T22" fmla="*/ 152 w 848"/>
                <a:gd name="T23" fmla="*/ 391 h 885"/>
                <a:gd name="T24" fmla="*/ 170 w 848"/>
                <a:gd name="T25" fmla="*/ 243 h 885"/>
                <a:gd name="T26" fmla="*/ 140 w 848"/>
                <a:gd name="T27" fmla="*/ 244 h 885"/>
                <a:gd name="T28" fmla="*/ 109 w 848"/>
                <a:gd name="T29" fmla="*/ 247 h 885"/>
                <a:gd name="T30" fmla="*/ 78 w 848"/>
                <a:gd name="T31" fmla="*/ 250 h 885"/>
                <a:gd name="T32" fmla="*/ 46 w 848"/>
                <a:gd name="T33" fmla="*/ 251 h 885"/>
                <a:gd name="T34" fmla="*/ 29 w 848"/>
                <a:gd name="T35" fmla="*/ 221 h 885"/>
                <a:gd name="T36" fmla="*/ 17 w 848"/>
                <a:gd name="T37" fmla="*/ 185 h 885"/>
                <a:gd name="T38" fmla="*/ 7 w 848"/>
                <a:gd name="T39" fmla="*/ 149 h 885"/>
                <a:gd name="T40" fmla="*/ 1 w 848"/>
                <a:gd name="T41" fmla="*/ 110 h 885"/>
                <a:gd name="T42" fmla="*/ 9 w 848"/>
                <a:gd name="T43" fmla="*/ 78 h 885"/>
                <a:gd name="T44" fmla="*/ 44 w 848"/>
                <a:gd name="T45" fmla="*/ 65 h 885"/>
                <a:gd name="T46" fmla="*/ 78 w 848"/>
                <a:gd name="T47" fmla="*/ 53 h 885"/>
                <a:gd name="T48" fmla="*/ 115 w 848"/>
                <a:gd name="T49" fmla="*/ 40 h 885"/>
                <a:gd name="T50" fmla="*/ 152 w 848"/>
                <a:gd name="T51" fmla="*/ 28 h 885"/>
                <a:gd name="T52" fmla="*/ 190 w 848"/>
                <a:gd name="T53" fmla="*/ 18 h 885"/>
                <a:gd name="T54" fmla="*/ 227 w 848"/>
                <a:gd name="T55" fmla="*/ 10 h 885"/>
                <a:gd name="T56" fmla="*/ 265 w 848"/>
                <a:gd name="T57" fmla="*/ 3 h 885"/>
                <a:gd name="T58" fmla="*/ 302 w 848"/>
                <a:gd name="T59" fmla="*/ 0 h 885"/>
                <a:gd name="T60" fmla="*/ 311 w 848"/>
                <a:gd name="T61" fmla="*/ 9 h 885"/>
                <a:gd name="T62" fmla="*/ 325 w 848"/>
                <a:gd name="T63" fmla="*/ 17 h 885"/>
                <a:gd name="T64" fmla="*/ 390 w 848"/>
                <a:gd name="T65" fmla="*/ 30 h 885"/>
                <a:gd name="T66" fmla="*/ 453 w 848"/>
                <a:gd name="T67" fmla="*/ 32 h 885"/>
                <a:gd name="T68" fmla="*/ 518 w 848"/>
                <a:gd name="T69" fmla="*/ 28 h 885"/>
                <a:gd name="T70" fmla="*/ 582 w 848"/>
                <a:gd name="T71" fmla="*/ 20 h 885"/>
                <a:gd name="T72" fmla="*/ 646 w 848"/>
                <a:gd name="T73" fmla="*/ 16 h 885"/>
                <a:gd name="T74" fmla="*/ 710 w 848"/>
                <a:gd name="T75" fmla="*/ 15 h 885"/>
                <a:gd name="T76" fmla="*/ 776 w 848"/>
                <a:gd name="T77" fmla="*/ 25 h 885"/>
                <a:gd name="T78" fmla="*/ 842 w 848"/>
                <a:gd name="T79" fmla="*/ 48 h 885"/>
                <a:gd name="T80" fmla="*/ 848 w 848"/>
                <a:gd name="T81" fmla="*/ 84 h 885"/>
                <a:gd name="T82" fmla="*/ 845 w 848"/>
                <a:gd name="T83" fmla="*/ 145 h 885"/>
                <a:gd name="T84" fmla="*/ 841 w 848"/>
                <a:gd name="T85" fmla="*/ 199 h 885"/>
                <a:gd name="T86" fmla="*/ 834 w 848"/>
                <a:gd name="T87" fmla="*/ 228 h 885"/>
                <a:gd name="T88" fmla="*/ 812 w 848"/>
                <a:gd name="T89" fmla="*/ 244 h 885"/>
                <a:gd name="T90" fmla="*/ 773 w 848"/>
                <a:gd name="T91" fmla="*/ 251 h 885"/>
                <a:gd name="T92" fmla="*/ 730 w 848"/>
                <a:gd name="T93" fmla="*/ 256 h 885"/>
                <a:gd name="T94" fmla="*/ 688 w 848"/>
                <a:gd name="T95" fmla="*/ 264 h 885"/>
                <a:gd name="T96" fmla="*/ 660 w 848"/>
                <a:gd name="T97" fmla="*/ 339 h 885"/>
                <a:gd name="T98" fmla="*/ 655 w 848"/>
                <a:gd name="T99" fmla="*/ 481 h 885"/>
                <a:gd name="T100" fmla="*/ 668 w 848"/>
                <a:gd name="T101" fmla="*/ 624 h 885"/>
                <a:gd name="T102" fmla="*/ 692 w 848"/>
                <a:gd name="T103" fmla="*/ 767 h 885"/>
                <a:gd name="T104" fmla="*/ 707 w 848"/>
                <a:gd name="T105" fmla="*/ 845 h 885"/>
                <a:gd name="T106" fmla="*/ 701 w 848"/>
                <a:gd name="T107" fmla="*/ 856 h 885"/>
                <a:gd name="T108" fmla="*/ 680 w 848"/>
                <a:gd name="T109" fmla="*/ 865 h 885"/>
                <a:gd name="T110" fmla="*/ 649 w 848"/>
                <a:gd name="T111" fmla="*/ 871 h 885"/>
                <a:gd name="T112" fmla="*/ 618 w 848"/>
                <a:gd name="T113" fmla="*/ 875 h 885"/>
                <a:gd name="T114" fmla="*/ 586 w 848"/>
                <a:gd name="T115" fmla="*/ 878 h 885"/>
                <a:gd name="T116" fmla="*/ 555 w 848"/>
                <a:gd name="T117" fmla="*/ 879 h 885"/>
                <a:gd name="T118" fmla="*/ 522 w 848"/>
                <a:gd name="T119" fmla="*/ 880 h 885"/>
                <a:gd name="T120" fmla="*/ 490 w 848"/>
                <a:gd name="T121" fmla="*/ 882 h 885"/>
                <a:gd name="T122" fmla="*/ 458 w 848"/>
                <a:gd name="T123" fmla="*/ 883 h 885"/>
                <a:gd name="T124" fmla="*/ 433 w 848"/>
                <a:gd name="T125" fmla="*/ 885 h 8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85"/>
                <a:gd name="T191" fmla="*/ 848 w 848"/>
                <a:gd name="T192" fmla="*/ 885 h 88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85">
                  <a:moveTo>
                    <a:pt x="433" y="885"/>
                  </a:moveTo>
                  <a:lnTo>
                    <a:pt x="416" y="883"/>
                  </a:lnTo>
                  <a:lnTo>
                    <a:pt x="398" y="882"/>
                  </a:lnTo>
                  <a:lnTo>
                    <a:pt x="379" y="880"/>
                  </a:lnTo>
                  <a:lnTo>
                    <a:pt x="362" y="879"/>
                  </a:lnTo>
                  <a:lnTo>
                    <a:pt x="343" y="878"/>
                  </a:lnTo>
                  <a:lnTo>
                    <a:pt x="325" y="877"/>
                  </a:lnTo>
                  <a:lnTo>
                    <a:pt x="308" y="876"/>
                  </a:lnTo>
                  <a:lnTo>
                    <a:pt x="289" y="873"/>
                  </a:lnTo>
                  <a:lnTo>
                    <a:pt x="271" y="872"/>
                  </a:lnTo>
                  <a:lnTo>
                    <a:pt x="252" y="870"/>
                  </a:lnTo>
                  <a:lnTo>
                    <a:pt x="234" y="868"/>
                  </a:lnTo>
                  <a:lnTo>
                    <a:pt x="217" y="865"/>
                  </a:lnTo>
                  <a:lnTo>
                    <a:pt x="198" y="862"/>
                  </a:lnTo>
                  <a:lnTo>
                    <a:pt x="180" y="858"/>
                  </a:lnTo>
                  <a:lnTo>
                    <a:pt x="162" y="854"/>
                  </a:lnTo>
                  <a:lnTo>
                    <a:pt x="144" y="849"/>
                  </a:lnTo>
                  <a:lnTo>
                    <a:pt x="131" y="831"/>
                  </a:lnTo>
                  <a:lnTo>
                    <a:pt x="125" y="758"/>
                  </a:lnTo>
                  <a:lnTo>
                    <a:pt x="125" y="685"/>
                  </a:lnTo>
                  <a:lnTo>
                    <a:pt x="128" y="613"/>
                  </a:lnTo>
                  <a:lnTo>
                    <a:pt x="135" y="539"/>
                  </a:lnTo>
                  <a:lnTo>
                    <a:pt x="143" y="465"/>
                  </a:lnTo>
                  <a:lnTo>
                    <a:pt x="152" y="391"/>
                  </a:lnTo>
                  <a:lnTo>
                    <a:pt x="161" y="317"/>
                  </a:lnTo>
                  <a:lnTo>
                    <a:pt x="170" y="243"/>
                  </a:lnTo>
                  <a:lnTo>
                    <a:pt x="155" y="243"/>
                  </a:lnTo>
                  <a:lnTo>
                    <a:pt x="140" y="244"/>
                  </a:lnTo>
                  <a:lnTo>
                    <a:pt x="124" y="245"/>
                  </a:lnTo>
                  <a:lnTo>
                    <a:pt x="109" y="247"/>
                  </a:lnTo>
                  <a:lnTo>
                    <a:pt x="94" y="249"/>
                  </a:lnTo>
                  <a:lnTo>
                    <a:pt x="78" y="250"/>
                  </a:lnTo>
                  <a:lnTo>
                    <a:pt x="62" y="251"/>
                  </a:lnTo>
                  <a:lnTo>
                    <a:pt x="46" y="251"/>
                  </a:lnTo>
                  <a:lnTo>
                    <a:pt x="35" y="240"/>
                  </a:lnTo>
                  <a:lnTo>
                    <a:pt x="29" y="221"/>
                  </a:lnTo>
                  <a:lnTo>
                    <a:pt x="23" y="204"/>
                  </a:lnTo>
                  <a:lnTo>
                    <a:pt x="17" y="185"/>
                  </a:lnTo>
                  <a:lnTo>
                    <a:pt x="11" y="167"/>
                  </a:lnTo>
                  <a:lnTo>
                    <a:pt x="7" y="149"/>
                  </a:lnTo>
                  <a:lnTo>
                    <a:pt x="3" y="130"/>
                  </a:lnTo>
                  <a:lnTo>
                    <a:pt x="1" y="110"/>
                  </a:lnTo>
                  <a:lnTo>
                    <a:pt x="0" y="90"/>
                  </a:lnTo>
                  <a:lnTo>
                    <a:pt x="9" y="78"/>
                  </a:lnTo>
                  <a:lnTo>
                    <a:pt x="26" y="71"/>
                  </a:lnTo>
                  <a:lnTo>
                    <a:pt x="44" y="65"/>
                  </a:lnTo>
                  <a:lnTo>
                    <a:pt x="61" y="58"/>
                  </a:lnTo>
                  <a:lnTo>
                    <a:pt x="78" y="53"/>
                  </a:lnTo>
                  <a:lnTo>
                    <a:pt x="97" y="46"/>
                  </a:lnTo>
                  <a:lnTo>
                    <a:pt x="115" y="40"/>
                  </a:lnTo>
                  <a:lnTo>
                    <a:pt x="134" y="34"/>
                  </a:lnTo>
                  <a:lnTo>
                    <a:pt x="152" y="28"/>
                  </a:lnTo>
                  <a:lnTo>
                    <a:pt x="170" y="23"/>
                  </a:lnTo>
                  <a:lnTo>
                    <a:pt x="190" y="18"/>
                  </a:lnTo>
                  <a:lnTo>
                    <a:pt x="208" y="13"/>
                  </a:lnTo>
                  <a:lnTo>
                    <a:pt x="227" y="10"/>
                  </a:lnTo>
                  <a:lnTo>
                    <a:pt x="247" y="7"/>
                  </a:lnTo>
                  <a:lnTo>
                    <a:pt x="265" y="3"/>
                  </a:lnTo>
                  <a:lnTo>
                    <a:pt x="283" y="1"/>
                  </a:lnTo>
                  <a:lnTo>
                    <a:pt x="302" y="0"/>
                  </a:lnTo>
                  <a:lnTo>
                    <a:pt x="305" y="4"/>
                  </a:lnTo>
                  <a:lnTo>
                    <a:pt x="311" y="9"/>
                  </a:lnTo>
                  <a:lnTo>
                    <a:pt x="318" y="12"/>
                  </a:lnTo>
                  <a:lnTo>
                    <a:pt x="325" y="17"/>
                  </a:lnTo>
                  <a:lnTo>
                    <a:pt x="357" y="25"/>
                  </a:lnTo>
                  <a:lnTo>
                    <a:pt x="390" y="30"/>
                  </a:lnTo>
                  <a:lnTo>
                    <a:pt x="422" y="32"/>
                  </a:lnTo>
                  <a:lnTo>
                    <a:pt x="453" y="32"/>
                  </a:lnTo>
                  <a:lnTo>
                    <a:pt x="485" y="31"/>
                  </a:lnTo>
                  <a:lnTo>
                    <a:pt x="518" y="28"/>
                  </a:lnTo>
                  <a:lnTo>
                    <a:pt x="550" y="25"/>
                  </a:lnTo>
                  <a:lnTo>
                    <a:pt x="582" y="20"/>
                  </a:lnTo>
                  <a:lnTo>
                    <a:pt x="613" y="18"/>
                  </a:lnTo>
                  <a:lnTo>
                    <a:pt x="646" y="16"/>
                  </a:lnTo>
                  <a:lnTo>
                    <a:pt x="678" y="15"/>
                  </a:lnTo>
                  <a:lnTo>
                    <a:pt x="710" y="15"/>
                  </a:lnTo>
                  <a:lnTo>
                    <a:pt x="744" y="18"/>
                  </a:lnTo>
                  <a:lnTo>
                    <a:pt x="776" y="25"/>
                  </a:lnTo>
                  <a:lnTo>
                    <a:pt x="808" y="34"/>
                  </a:lnTo>
                  <a:lnTo>
                    <a:pt x="842" y="48"/>
                  </a:lnTo>
                  <a:lnTo>
                    <a:pt x="846" y="53"/>
                  </a:lnTo>
                  <a:lnTo>
                    <a:pt x="848" y="84"/>
                  </a:lnTo>
                  <a:lnTo>
                    <a:pt x="848" y="114"/>
                  </a:lnTo>
                  <a:lnTo>
                    <a:pt x="845" y="145"/>
                  </a:lnTo>
                  <a:lnTo>
                    <a:pt x="844" y="177"/>
                  </a:lnTo>
                  <a:lnTo>
                    <a:pt x="841" y="199"/>
                  </a:lnTo>
                  <a:lnTo>
                    <a:pt x="837" y="215"/>
                  </a:lnTo>
                  <a:lnTo>
                    <a:pt x="834" y="228"/>
                  </a:lnTo>
                  <a:lnTo>
                    <a:pt x="830" y="240"/>
                  </a:lnTo>
                  <a:lnTo>
                    <a:pt x="812" y="244"/>
                  </a:lnTo>
                  <a:lnTo>
                    <a:pt x="792" y="249"/>
                  </a:lnTo>
                  <a:lnTo>
                    <a:pt x="773" y="251"/>
                  </a:lnTo>
                  <a:lnTo>
                    <a:pt x="752" y="254"/>
                  </a:lnTo>
                  <a:lnTo>
                    <a:pt x="730" y="256"/>
                  </a:lnTo>
                  <a:lnTo>
                    <a:pt x="709" y="259"/>
                  </a:lnTo>
                  <a:lnTo>
                    <a:pt x="688" y="264"/>
                  </a:lnTo>
                  <a:lnTo>
                    <a:pt x="668" y="270"/>
                  </a:lnTo>
                  <a:lnTo>
                    <a:pt x="660" y="339"/>
                  </a:lnTo>
                  <a:lnTo>
                    <a:pt x="655" y="409"/>
                  </a:lnTo>
                  <a:lnTo>
                    <a:pt x="655" y="481"/>
                  </a:lnTo>
                  <a:lnTo>
                    <a:pt x="660" y="553"/>
                  </a:lnTo>
                  <a:lnTo>
                    <a:pt x="668" y="624"/>
                  </a:lnTo>
                  <a:lnTo>
                    <a:pt x="678" y="697"/>
                  </a:lnTo>
                  <a:lnTo>
                    <a:pt x="692" y="767"/>
                  </a:lnTo>
                  <a:lnTo>
                    <a:pt x="709" y="838"/>
                  </a:lnTo>
                  <a:lnTo>
                    <a:pt x="707" y="845"/>
                  </a:lnTo>
                  <a:lnTo>
                    <a:pt x="705" y="850"/>
                  </a:lnTo>
                  <a:lnTo>
                    <a:pt x="701" y="856"/>
                  </a:lnTo>
                  <a:lnTo>
                    <a:pt x="696" y="862"/>
                  </a:lnTo>
                  <a:lnTo>
                    <a:pt x="680" y="865"/>
                  </a:lnTo>
                  <a:lnTo>
                    <a:pt x="665" y="869"/>
                  </a:lnTo>
                  <a:lnTo>
                    <a:pt x="649" y="871"/>
                  </a:lnTo>
                  <a:lnTo>
                    <a:pt x="634" y="873"/>
                  </a:lnTo>
                  <a:lnTo>
                    <a:pt x="618" y="875"/>
                  </a:lnTo>
                  <a:lnTo>
                    <a:pt x="602" y="877"/>
                  </a:lnTo>
                  <a:lnTo>
                    <a:pt x="586" y="878"/>
                  </a:lnTo>
                  <a:lnTo>
                    <a:pt x="571" y="878"/>
                  </a:lnTo>
                  <a:lnTo>
                    <a:pt x="555" y="879"/>
                  </a:lnTo>
                  <a:lnTo>
                    <a:pt x="538" y="880"/>
                  </a:lnTo>
                  <a:lnTo>
                    <a:pt x="522" y="880"/>
                  </a:lnTo>
                  <a:lnTo>
                    <a:pt x="506" y="880"/>
                  </a:lnTo>
                  <a:lnTo>
                    <a:pt x="490" y="882"/>
                  </a:lnTo>
                  <a:lnTo>
                    <a:pt x="474" y="882"/>
                  </a:lnTo>
                  <a:lnTo>
                    <a:pt x="458" y="883"/>
                  </a:lnTo>
                  <a:lnTo>
                    <a:pt x="442" y="884"/>
                  </a:lnTo>
                  <a:lnTo>
                    <a:pt x="433" y="88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28" name="Freeform 1115"/>
            <p:cNvSpPr>
              <a:spLocks/>
            </p:cNvSpPr>
            <p:nvPr/>
          </p:nvSpPr>
          <p:spPr bwMode="auto">
            <a:xfrm>
              <a:off x="2301" y="2980"/>
              <a:ext cx="135" cy="141"/>
            </a:xfrm>
            <a:custGeom>
              <a:avLst/>
              <a:gdLst>
                <a:gd name="T0" fmla="*/ 347 w 811"/>
                <a:gd name="T1" fmla="*/ 846 h 851"/>
                <a:gd name="T2" fmla="*/ 301 w 811"/>
                <a:gd name="T3" fmla="*/ 841 h 851"/>
                <a:gd name="T4" fmla="*/ 254 w 811"/>
                <a:gd name="T5" fmla="*/ 838 h 851"/>
                <a:gd name="T6" fmla="*/ 207 w 811"/>
                <a:gd name="T7" fmla="*/ 833 h 851"/>
                <a:gd name="T8" fmla="*/ 159 w 811"/>
                <a:gd name="T9" fmla="*/ 824 h 851"/>
                <a:gd name="T10" fmla="*/ 122 w 811"/>
                <a:gd name="T11" fmla="*/ 751 h 851"/>
                <a:gd name="T12" fmla="*/ 126 w 811"/>
                <a:gd name="T13" fmla="*/ 562 h 851"/>
                <a:gd name="T14" fmla="*/ 148 w 811"/>
                <a:gd name="T15" fmla="*/ 373 h 851"/>
                <a:gd name="T16" fmla="*/ 165 w 811"/>
                <a:gd name="T17" fmla="*/ 268 h 851"/>
                <a:gd name="T18" fmla="*/ 171 w 811"/>
                <a:gd name="T19" fmla="*/ 210 h 851"/>
                <a:gd name="T20" fmla="*/ 120 w 811"/>
                <a:gd name="T21" fmla="*/ 212 h 851"/>
                <a:gd name="T22" fmla="*/ 68 w 811"/>
                <a:gd name="T23" fmla="*/ 218 h 851"/>
                <a:gd name="T24" fmla="*/ 28 w 811"/>
                <a:gd name="T25" fmla="*/ 202 h 851"/>
                <a:gd name="T26" fmla="*/ 11 w 811"/>
                <a:gd name="T27" fmla="*/ 151 h 851"/>
                <a:gd name="T28" fmla="*/ 1 w 811"/>
                <a:gd name="T29" fmla="*/ 98 h 851"/>
                <a:gd name="T30" fmla="*/ 30 w 811"/>
                <a:gd name="T31" fmla="*/ 66 h 851"/>
                <a:gd name="T32" fmla="*/ 80 w 811"/>
                <a:gd name="T33" fmla="*/ 45 h 851"/>
                <a:gd name="T34" fmla="*/ 132 w 811"/>
                <a:gd name="T35" fmla="*/ 28 h 851"/>
                <a:gd name="T36" fmla="*/ 186 w 811"/>
                <a:gd name="T37" fmla="*/ 14 h 851"/>
                <a:gd name="T38" fmla="*/ 239 w 811"/>
                <a:gd name="T39" fmla="*/ 3 h 851"/>
                <a:gd name="T40" fmla="*/ 286 w 811"/>
                <a:gd name="T41" fmla="*/ 7 h 851"/>
                <a:gd name="T42" fmla="*/ 385 w 811"/>
                <a:gd name="T43" fmla="*/ 31 h 851"/>
                <a:gd name="T44" fmla="*/ 484 w 811"/>
                <a:gd name="T45" fmla="*/ 29 h 851"/>
                <a:gd name="T46" fmla="*/ 580 w 811"/>
                <a:gd name="T47" fmla="*/ 17 h 851"/>
                <a:gd name="T48" fmla="*/ 678 w 811"/>
                <a:gd name="T49" fmla="*/ 11 h 851"/>
                <a:gd name="T50" fmla="*/ 778 w 811"/>
                <a:gd name="T51" fmla="*/ 29 h 851"/>
                <a:gd name="T52" fmla="*/ 810 w 811"/>
                <a:gd name="T53" fmla="*/ 123 h 851"/>
                <a:gd name="T54" fmla="*/ 790 w 811"/>
                <a:gd name="T55" fmla="*/ 211 h 851"/>
                <a:gd name="T56" fmla="*/ 766 w 811"/>
                <a:gd name="T57" fmla="*/ 218 h 851"/>
                <a:gd name="T58" fmla="*/ 740 w 811"/>
                <a:gd name="T59" fmla="*/ 220 h 851"/>
                <a:gd name="T60" fmla="*/ 703 w 811"/>
                <a:gd name="T61" fmla="*/ 226 h 851"/>
                <a:gd name="T62" fmla="*/ 662 w 811"/>
                <a:gd name="T63" fmla="*/ 231 h 851"/>
                <a:gd name="T64" fmla="*/ 628 w 811"/>
                <a:gd name="T65" fmla="*/ 239 h 851"/>
                <a:gd name="T66" fmla="*/ 618 w 811"/>
                <a:gd name="T67" fmla="*/ 426 h 851"/>
                <a:gd name="T68" fmla="*/ 631 w 811"/>
                <a:gd name="T69" fmla="*/ 613 h 851"/>
                <a:gd name="T70" fmla="*/ 655 w 811"/>
                <a:gd name="T71" fmla="*/ 759 h 851"/>
                <a:gd name="T72" fmla="*/ 670 w 811"/>
                <a:gd name="T73" fmla="*/ 828 h 851"/>
                <a:gd name="T74" fmla="*/ 621 w 811"/>
                <a:gd name="T75" fmla="*/ 837 h 851"/>
                <a:gd name="T76" fmla="*/ 569 w 811"/>
                <a:gd name="T77" fmla="*/ 843 h 851"/>
                <a:gd name="T78" fmla="*/ 516 w 811"/>
                <a:gd name="T79" fmla="*/ 847 h 851"/>
                <a:gd name="T80" fmla="*/ 463 w 811"/>
                <a:gd name="T81" fmla="*/ 850 h 851"/>
                <a:gd name="T82" fmla="*/ 411 w 811"/>
                <a:gd name="T83" fmla="*/ 851 h 8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11"/>
                <a:gd name="T127" fmla="*/ 0 h 851"/>
                <a:gd name="T128" fmla="*/ 811 w 811"/>
                <a:gd name="T129" fmla="*/ 851 h 8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11" h="851">
                  <a:moveTo>
                    <a:pt x="379" y="851"/>
                  </a:moveTo>
                  <a:lnTo>
                    <a:pt x="364" y="848"/>
                  </a:lnTo>
                  <a:lnTo>
                    <a:pt x="347" y="846"/>
                  </a:lnTo>
                  <a:lnTo>
                    <a:pt x="332" y="845"/>
                  </a:lnTo>
                  <a:lnTo>
                    <a:pt x="317" y="843"/>
                  </a:lnTo>
                  <a:lnTo>
                    <a:pt x="301" y="841"/>
                  </a:lnTo>
                  <a:lnTo>
                    <a:pt x="285" y="840"/>
                  </a:lnTo>
                  <a:lnTo>
                    <a:pt x="270" y="839"/>
                  </a:lnTo>
                  <a:lnTo>
                    <a:pt x="254" y="838"/>
                  </a:lnTo>
                  <a:lnTo>
                    <a:pt x="238" y="837"/>
                  </a:lnTo>
                  <a:lnTo>
                    <a:pt x="222" y="836"/>
                  </a:lnTo>
                  <a:lnTo>
                    <a:pt x="207" y="833"/>
                  </a:lnTo>
                  <a:lnTo>
                    <a:pt x="190" y="831"/>
                  </a:lnTo>
                  <a:lnTo>
                    <a:pt x="174" y="828"/>
                  </a:lnTo>
                  <a:lnTo>
                    <a:pt x="159" y="824"/>
                  </a:lnTo>
                  <a:lnTo>
                    <a:pt x="143" y="819"/>
                  </a:lnTo>
                  <a:lnTo>
                    <a:pt x="128" y="814"/>
                  </a:lnTo>
                  <a:lnTo>
                    <a:pt x="122" y="751"/>
                  </a:lnTo>
                  <a:lnTo>
                    <a:pt x="120" y="688"/>
                  </a:lnTo>
                  <a:lnTo>
                    <a:pt x="122" y="626"/>
                  </a:lnTo>
                  <a:lnTo>
                    <a:pt x="126" y="562"/>
                  </a:lnTo>
                  <a:lnTo>
                    <a:pt x="133" y="499"/>
                  </a:lnTo>
                  <a:lnTo>
                    <a:pt x="140" y="436"/>
                  </a:lnTo>
                  <a:lnTo>
                    <a:pt x="148" y="373"/>
                  </a:lnTo>
                  <a:lnTo>
                    <a:pt x="155" y="309"/>
                  </a:lnTo>
                  <a:lnTo>
                    <a:pt x="162" y="289"/>
                  </a:lnTo>
                  <a:lnTo>
                    <a:pt x="165" y="268"/>
                  </a:lnTo>
                  <a:lnTo>
                    <a:pt x="170" y="245"/>
                  </a:lnTo>
                  <a:lnTo>
                    <a:pt x="178" y="223"/>
                  </a:lnTo>
                  <a:lnTo>
                    <a:pt x="171" y="210"/>
                  </a:lnTo>
                  <a:lnTo>
                    <a:pt x="154" y="210"/>
                  </a:lnTo>
                  <a:lnTo>
                    <a:pt x="137" y="210"/>
                  </a:lnTo>
                  <a:lnTo>
                    <a:pt x="120" y="212"/>
                  </a:lnTo>
                  <a:lnTo>
                    <a:pt x="103" y="215"/>
                  </a:lnTo>
                  <a:lnTo>
                    <a:pt x="86" y="217"/>
                  </a:lnTo>
                  <a:lnTo>
                    <a:pt x="68" y="218"/>
                  </a:lnTo>
                  <a:lnTo>
                    <a:pt x="52" y="218"/>
                  </a:lnTo>
                  <a:lnTo>
                    <a:pt x="35" y="217"/>
                  </a:lnTo>
                  <a:lnTo>
                    <a:pt x="28" y="202"/>
                  </a:lnTo>
                  <a:lnTo>
                    <a:pt x="21" y="186"/>
                  </a:lnTo>
                  <a:lnTo>
                    <a:pt x="15" y="168"/>
                  </a:lnTo>
                  <a:lnTo>
                    <a:pt x="11" y="151"/>
                  </a:lnTo>
                  <a:lnTo>
                    <a:pt x="6" y="134"/>
                  </a:lnTo>
                  <a:lnTo>
                    <a:pt x="4" y="117"/>
                  </a:lnTo>
                  <a:lnTo>
                    <a:pt x="1" y="98"/>
                  </a:lnTo>
                  <a:lnTo>
                    <a:pt x="0" y="80"/>
                  </a:lnTo>
                  <a:lnTo>
                    <a:pt x="15" y="73"/>
                  </a:lnTo>
                  <a:lnTo>
                    <a:pt x="30" y="66"/>
                  </a:lnTo>
                  <a:lnTo>
                    <a:pt x="46" y="59"/>
                  </a:lnTo>
                  <a:lnTo>
                    <a:pt x="62" y="52"/>
                  </a:lnTo>
                  <a:lnTo>
                    <a:pt x="80" y="45"/>
                  </a:lnTo>
                  <a:lnTo>
                    <a:pt x="96" y="39"/>
                  </a:lnTo>
                  <a:lnTo>
                    <a:pt x="114" y="33"/>
                  </a:lnTo>
                  <a:lnTo>
                    <a:pt x="132" y="28"/>
                  </a:lnTo>
                  <a:lnTo>
                    <a:pt x="150" y="23"/>
                  </a:lnTo>
                  <a:lnTo>
                    <a:pt x="167" y="18"/>
                  </a:lnTo>
                  <a:lnTo>
                    <a:pt x="186" y="14"/>
                  </a:lnTo>
                  <a:lnTo>
                    <a:pt x="203" y="10"/>
                  </a:lnTo>
                  <a:lnTo>
                    <a:pt x="222" y="7"/>
                  </a:lnTo>
                  <a:lnTo>
                    <a:pt x="239" y="3"/>
                  </a:lnTo>
                  <a:lnTo>
                    <a:pt x="256" y="1"/>
                  </a:lnTo>
                  <a:lnTo>
                    <a:pt x="274" y="0"/>
                  </a:lnTo>
                  <a:lnTo>
                    <a:pt x="286" y="7"/>
                  </a:lnTo>
                  <a:lnTo>
                    <a:pt x="320" y="18"/>
                  </a:lnTo>
                  <a:lnTo>
                    <a:pt x="352" y="26"/>
                  </a:lnTo>
                  <a:lnTo>
                    <a:pt x="385" y="31"/>
                  </a:lnTo>
                  <a:lnTo>
                    <a:pt x="418" y="32"/>
                  </a:lnTo>
                  <a:lnTo>
                    <a:pt x="451" y="32"/>
                  </a:lnTo>
                  <a:lnTo>
                    <a:pt x="484" y="29"/>
                  </a:lnTo>
                  <a:lnTo>
                    <a:pt x="516" y="25"/>
                  </a:lnTo>
                  <a:lnTo>
                    <a:pt x="548" y="21"/>
                  </a:lnTo>
                  <a:lnTo>
                    <a:pt x="580" y="17"/>
                  </a:lnTo>
                  <a:lnTo>
                    <a:pt x="614" y="14"/>
                  </a:lnTo>
                  <a:lnTo>
                    <a:pt x="646" y="11"/>
                  </a:lnTo>
                  <a:lnTo>
                    <a:pt x="678" y="11"/>
                  </a:lnTo>
                  <a:lnTo>
                    <a:pt x="712" y="14"/>
                  </a:lnTo>
                  <a:lnTo>
                    <a:pt x="744" y="20"/>
                  </a:lnTo>
                  <a:lnTo>
                    <a:pt x="778" y="29"/>
                  </a:lnTo>
                  <a:lnTo>
                    <a:pt x="811" y="43"/>
                  </a:lnTo>
                  <a:lnTo>
                    <a:pt x="811" y="82"/>
                  </a:lnTo>
                  <a:lnTo>
                    <a:pt x="810" y="123"/>
                  </a:lnTo>
                  <a:lnTo>
                    <a:pt x="807" y="165"/>
                  </a:lnTo>
                  <a:lnTo>
                    <a:pt x="798" y="207"/>
                  </a:lnTo>
                  <a:lnTo>
                    <a:pt x="790" y="211"/>
                  </a:lnTo>
                  <a:lnTo>
                    <a:pt x="782" y="215"/>
                  </a:lnTo>
                  <a:lnTo>
                    <a:pt x="774" y="217"/>
                  </a:lnTo>
                  <a:lnTo>
                    <a:pt x="766" y="218"/>
                  </a:lnTo>
                  <a:lnTo>
                    <a:pt x="757" y="219"/>
                  </a:lnTo>
                  <a:lnTo>
                    <a:pt x="749" y="219"/>
                  </a:lnTo>
                  <a:lnTo>
                    <a:pt x="740" y="220"/>
                  </a:lnTo>
                  <a:lnTo>
                    <a:pt x="732" y="222"/>
                  </a:lnTo>
                  <a:lnTo>
                    <a:pt x="717" y="224"/>
                  </a:lnTo>
                  <a:lnTo>
                    <a:pt x="703" y="226"/>
                  </a:lnTo>
                  <a:lnTo>
                    <a:pt x="689" y="227"/>
                  </a:lnTo>
                  <a:lnTo>
                    <a:pt x="675" y="228"/>
                  </a:lnTo>
                  <a:lnTo>
                    <a:pt x="662" y="231"/>
                  </a:lnTo>
                  <a:lnTo>
                    <a:pt x="651" y="232"/>
                  </a:lnTo>
                  <a:lnTo>
                    <a:pt x="639" y="235"/>
                  </a:lnTo>
                  <a:lnTo>
                    <a:pt x="628" y="239"/>
                  </a:lnTo>
                  <a:lnTo>
                    <a:pt x="622" y="301"/>
                  </a:lnTo>
                  <a:lnTo>
                    <a:pt x="620" y="364"/>
                  </a:lnTo>
                  <a:lnTo>
                    <a:pt x="618" y="426"/>
                  </a:lnTo>
                  <a:lnTo>
                    <a:pt x="621" y="488"/>
                  </a:lnTo>
                  <a:lnTo>
                    <a:pt x="624" y="551"/>
                  </a:lnTo>
                  <a:lnTo>
                    <a:pt x="631" y="613"/>
                  </a:lnTo>
                  <a:lnTo>
                    <a:pt x="639" y="675"/>
                  </a:lnTo>
                  <a:lnTo>
                    <a:pt x="650" y="736"/>
                  </a:lnTo>
                  <a:lnTo>
                    <a:pt x="655" y="759"/>
                  </a:lnTo>
                  <a:lnTo>
                    <a:pt x="663" y="781"/>
                  </a:lnTo>
                  <a:lnTo>
                    <a:pt x="668" y="804"/>
                  </a:lnTo>
                  <a:lnTo>
                    <a:pt x="670" y="828"/>
                  </a:lnTo>
                  <a:lnTo>
                    <a:pt x="654" y="831"/>
                  </a:lnTo>
                  <a:lnTo>
                    <a:pt x="637" y="833"/>
                  </a:lnTo>
                  <a:lnTo>
                    <a:pt x="621" y="837"/>
                  </a:lnTo>
                  <a:lnTo>
                    <a:pt x="603" y="839"/>
                  </a:lnTo>
                  <a:lnTo>
                    <a:pt x="586" y="841"/>
                  </a:lnTo>
                  <a:lnTo>
                    <a:pt x="569" y="843"/>
                  </a:lnTo>
                  <a:lnTo>
                    <a:pt x="552" y="844"/>
                  </a:lnTo>
                  <a:lnTo>
                    <a:pt x="534" y="846"/>
                  </a:lnTo>
                  <a:lnTo>
                    <a:pt x="516" y="847"/>
                  </a:lnTo>
                  <a:lnTo>
                    <a:pt x="498" y="847"/>
                  </a:lnTo>
                  <a:lnTo>
                    <a:pt x="481" y="848"/>
                  </a:lnTo>
                  <a:lnTo>
                    <a:pt x="463" y="850"/>
                  </a:lnTo>
                  <a:lnTo>
                    <a:pt x="445" y="850"/>
                  </a:lnTo>
                  <a:lnTo>
                    <a:pt x="428" y="851"/>
                  </a:lnTo>
                  <a:lnTo>
                    <a:pt x="411" y="851"/>
                  </a:lnTo>
                  <a:lnTo>
                    <a:pt x="394" y="851"/>
                  </a:lnTo>
                  <a:lnTo>
                    <a:pt x="379" y="85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29" name="Freeform 1116"/>
            <p:cNvSpPr>
              <a:spLocks/>
            </p:cNvSpPr>
            <p:nvPr/>
          </p:nvSpPr>
          <p:spPr bwMode="auto">
            <a:xfrm>
              <a:off x="2511" y="3024"/>
              <a:ext cx="49" cy="6"/>
            </a:xfrm>
            <a:custGeom>
              <a:avLst/>
              <a:gdLst>
                <a:gd name="T0" fmla="*/ 6 w 295"/>
                <a:gd name="T1" fmla="*/ 36 h 36"/>
                <a:gd name="T2" fmla="*/ 0 w 295"/>
                <a:gd name="T3" fmla="*/ 31 h 36"/>
                <a:gd name="T4" fmla="*/ 8 w 295"/>
                <a:gd name="T5" fmla="*/ 21 h 36"/>
                <a:gd name="T6" fmla="*/ 25 w 295"/>
                <a:gd name="T7" fmla="*/ 18 h 36"/>
                <a:gd name="T8" fmla="*/ 41 w 295"/>
                <a:gd name="T9" fmla="*/ 17 h 36"/>
                <a:gd name="T10" fmla="*/ 59 w 295"/>
                <a:gd name="T11" fmla="*/ 16 h 36"/>
                <a:gd name="T12" fmla="*/ 76 w 295"/>
                <a:gd name="T13" fmla="*/ 14 h 36"/>
                <a:gd name="T14" fmla="*/ 93 w 295"/>
                <a:gd name="T15" fmla="*/ 12 h 36"/>
                <a:gd name="T16" fmla="*/ 111 w 295"/>
                <a:gd name="T17" fmla="*/ 11 h 36"/>
                <a:gd name="T18" fmla="*/ 128 w 295"/>
                <a:gd name="T19" fmla="*/ 10 h 36"/>
                <a:gd name="T20" fmla="*/ 145 w 295"/>
                <a:gd name="T21" fmla="*/ 9 h 36"/>
                <a:gd name="T22" fmla="*/ 163 w 295"/>
                <a:gd name="T23" fmla="*/ 8 h 36"/>
                <a:gd name="T24" fmla="*/ 180 w 295"/>
                <a:gd name="T25" fmla="*/ 7 h 36"/>
                <a:gd name="T26" fmla="*/ 197 w 295"/>
                <a:gd name="T27" fmla="*/ 6 h 36"/>
                <a:gd name="T28" fmla="*/ 214 w 295"/>
                <a:gd name="T29" fmla="*/ 4 h 36"/>
                <a:gd name="T30" fmla="*/ 232 w 295"/>
                <a:gd name="T31" fmla="*/ 3 h 36"/>
                <a:gd name="T32" fmla="*/ 249 w 295"/>
                <a:gd name="T33" fmla="*/ 2 h 36"/>
                <a:gd name="T34" fmla="*/ 266 w 295"/>
                <a:gd name="T35" fmla="*/ 1 h 36"/>
                <a:gd name="T36" fmla="*/ 284 w 295"/>
                <a:gd name="T37" fmla="*/ 0 h 36"/>
                <a:gd name="T38" fmla="*/ 295 w 295"/>
                <a:gd name="T39" fmla="*/ 8 h 36"/>
                <a:gd name="T40" fmla="*/ 278 w 295"/>
                <a:gd name="T41" fmla="*/ 11 h 36"/>
                <a:gd name="T42" fmla="*/ 261 w 295"/>
                <a:gd name="T43" fmla="*/ 15 h 36"/>
                <a:gd name="T44" fmla="*/ 243 w 295"/>
                <a:gd name="T45" fmla="*/ 17 h 36"/>
                <a:gd name="T46" fmla="*/ 226 w 295"/>
                <a:gd name="T47" fmla="*/ 19 h 36"/>
                <a:gd name="T48" fmla="*/ 209 w 295"/>
                <a:gd name="T49" fmla="*/ 22 h 36"/>
                <a:gd name="T50" fmla="*/ 191 w 295"/>
                <a:gd name="T51" fmla="*/ 23 h 36"/>
                <a:gd name="T52" fmla="*/ 173 w 295"/>
                <a:gd name="T53" fmla="*/ 24 h 36"/>
                <a:gd name="T54" fmla="*/ 156 w 295"/>
                <a:gd name="T55" fmla="*/ 24 h 36"/>
                <a:gd name="T56" fmla="*/ 137 w 295"/>
                <a:gd name="T57" fmla="*/ 25 h 36"/>
                <a:gd name="T58" fmla="*/ 120 w 295"/>
                <a:gd name="T59" fmla="*/ 26 h 36"/>
                <a:gd name="T60" fmla="*/ 101 w 295"/>
                <a:gd name="T61" fmla="*/ 26 h 36"/>
                <a:gd name="T62" fmla="*/ 83 w 295"/>
                <a:gd name="T63" fmla="*/ 27 h 36"/>
                <a:gd name="T64" fmla="*/ 64 w 295"/>
                <a:gd name="T65" fmla="*/ 29 h 36"/>
                <a:gd name="T66" fmla="*/ 47 w 295"/>
                <a:gd name="T67" fmla="*/ 31 h 36"/>
                <a:gd name="T68" fmla="*/ 29 w 295"/>
                <a:gd name="T69" fmla="*/ 33 h 36"/>
                <a:gd name="T70" fmla="*/ 10 w 295"/>
                <a:gd name="T71" fmla="*/ 36 h 36"/>
                <a:gd name="T72" fmla="*/ 6 w 295"/>
                <a:gd name="T73" fmla="*/ 36 h 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5"/>
                <a:gd name="T112" fmla="*/ 0 h 36"/>
                <a:gd name="T113" fmla="*/ 295 w 295"/>
                <a:gd name="T114" fmla="*/ 36 h 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5" h="36">
                  <a:moveTo>
                    <a:pt x="6" y="36"/>
                  </a:moveTo>
                  <a:lnTo>
                    <a:pt x="0" y="31"/>
                  </a:lnTo>
                  <a:lnTo>
                    <a:pt x="8" y="21"/>
                  </a:lnTo>
                  <a:lnTo>
                    <a:pt x="25" y="18"/>
                  </a:lnTo>
                  <a:lnTo>
                    <a:pt x="41" y="17"/>
                  </a:lnTo>
                  <a:lnTo>
                    <a:pt x="59" y="16"/>
                  </a:lnTo>
                  <a:lnTo>
                    <a:pt x="76" y="14"/>
                  </a:lnTo>
                  <a:lnTo>
                    <a:pt x="93" y="12"/>
                  </a:lnTo>
                  <a:lnTo>
                    <a:pt x="111" y="11"/>
                  </a:lnTo>
                  <a:lnTo>
                    <a:pt x="128" y="10"/>
                  </a:lnTo>
                  <a:lnTo>
                    <a:pt x="145" y="9"/>
                  </a:lnTo>
                  <a:lnTo>
                    <a:pt x="163" y="8"/>
                  </a:lnTo>
                  <a:lnTo>
                    <a:pt x="180" y="7"/>
                  </a:lnTo>
                  <a:lnTo>
                    <a:pt x="197" y="6"/>
                  </a:lnTo>
                  <a:lnTo>
                    <a:pt x="214" y="4"/>
                  </a:lnTo>
                  <a:lnTo>
                    <a:pt x="232" y="3"/>
                  </a:lnTo>
                  <a:lnTo>
                    <a:pt x="249" y="2"/>
                  </a:lnTo>
                  <a:lnTo>
                    <a:pt x="266" y="1"/>
                  </a:lnTo>
                  <a:lnTo>
                    <a:pt x="284" y="0"/>
                  </a:lnTo>
                  <a:lnTo>
                    <a:pt x="295" y="8"/>
                  </a:lnTo>
                  <a:lnTo>
                    <a:pt x="278" y="11"/>
                  </a:lnTo>
                  <a:lnTo>
                    <a:pt x="261" y="15"/>
                  </a:lnTo>
                  <a:lnTo>
                    <a:pt x="243" y="17"/>
                  </a:lnTo>
                  <a:lnTo>
                    <a:pt x="226" y="19"/>
                  </a:lnTo>
                  <a:lnTo>
                    <a:pt x="209" y="22"/>
                  </a:lnTo>
                  <a:lnTo>
                    <a:pt x="191" y="23"/>
                  </a:lnTo>
                  <a:lnTo>
                    <a:pt x="173" y="24"/>
                  </a:lnTo>
                  <a:lnTo>
                    <a:pt x="156" y="24"/>
                  </a:lnTo>
                  <a:lnTo>
                    <a:pt x="137" y="25"/>
                  </a:lnTo>
                  <a:lnTo>
                    <a:pt x="120" y="26"/>
                  </a:lnTo>
                  <a:lnTo>
                    <a:pt x="101" y="26"/>
                  </a:lnTo>
                  <a:lnTo>
                    <a:pt x="83" y="27"/>
                  </a:lnTo>
                  <a:lnTo>
                    <a:pt x="64" y="29"/>
                  </a:lnTo>
                  <a:lnTo>
                    <a:pt x="47" y="31"/>
                  </a:lnTo>
                  <a:lnTo>
                    <a:pt x="29" y="33"/>
                  </a:lnTo>
                  <a:lnTo>
                    <a:pt x="10" y="36"/>
                  </a:lnTo>
                  <a:lnTo>
                    <a:pt x="6" y="3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30" name="Freeform 1117"/>
            <p:cNvSpPr>
              <a:spLocks/>
            </p:cNvSpPr>
            <p:nvPr/>
          </p:nvSpPr>
          <p:spPr bwMode="auto">
            <a:xfrm>
              <a:off x="2232" y="2968"/>
              <a:ext cx="67" cy="46"/>
            </a:xfrm>
            <a:custGeom>
              <a:avLst/>
              <a:gdLst>
                <a:gd name="T0" fmla="*/ 374 w 400"/>
                <a:gd name="T1" fmla="*/ 274 h 276"/>
                <a:gd name="T2" fmla="*/ 344 w 400"/>
                <a:gd name="T3" fmla="*/ 267 h 276"/>
                <a:gd name="T4" fmla="*/ 314 w 400"/>
                <a:gd name="T5" fmla="*/ 259 h 276"/>
                <a:gd name="T6" fmla="*/ 285 w 400"/>
                <a:gd name="T7" fmla="*/ 250 h 276"/>
                <a:gd name="T8" fmla="*/ 256 w 400"/>
                <a:gd name="T9" fmla="*/ 240 h 276"/>
                <a:gd name="T10" fmla="*/ 227 w 400"/>
                <a:gd name="T11" fmla="*/ 230 h 276"/>
                <a:gd name="T12" fmla="*/ 198 w 400"/>
                <a:gd name="T13" fmla="*/ 220 h 276"/>
                <a:gd name="T14" fmla="*/ 168 w 400"/>
                <a:gd name="T15" fmla="*/ 210 h 276"/>
                <a:gd name="T16" fmla="*/ 147 w 400"/>
                <a:gd name="T17" fmla="*/ 208 h 276"/>
                <a:gd name="T18" fmla="*/ 128 w 400"/>
                <a:gd name="T19" fmla="*/ 227 h 276"/>
                <a:gd name="T20" fmla="*/ 108 w 400"/>
                <a:gd name="T21" fmla="*/ 246 h 276"/>
                <a:gd name="T22" fmla="*/ 84 w 400"/>
                <a:gd name="T23" fmla="*/ 262 h 276"/>
                <a:gd name="T24" fmla="*/ 54 w 400"/>
                <a:gd name="T25" fmla="*/ 267 h 276"/>
                <a:gd name="T26" fmla="*/ 47 w 400"/>
                <a:gd name="T27" fmla="*/ 254 h 276"/>
                <a:gd name="T28" fmla="*/ 47 w 400"/>
                <a:gd name="T29" fmla="*/ 237 h 276"/>
                <a:gd name="T30" fmla="*/ 59 w 400"/>
                <a:gd name="T31" fmla="*/ 215 h 276"/>
                <a:gd name="T32" fmla="*/ 70 w 400"/>
                <a:gd name="T33" fmla="*/ 191 h 276"/>
                <a:gd name="T34" fmla="*/ 55 w 400"/>
                <a:gd name="T35" fmla="*/ 187 h 276"/>
                <a:gd name="T36" fmla="*/ 40 w 400"/>
                <a:gd name="T37" fmla="*/ 185 h 276"/>
                <a:gd name="T38" fmla="*/ 24 w 400"/>
                <a:gd name="T39" fmla="*/ 184 h 276"/>
                <a:gd name="T40" fmla="*/ 8 w 400"/>
                <a:gd name="T41" fmla="*/ 178 h 276"/>
                <a:gd name="T42" fmla="*/ 5 w 400"/>
                <a:gd name="T43" fmla="*/ 170 h 276"/>
                <a:gd name="T44" fmla="*/ 0 w 400"/>
                <a:gd name="T45" fmla="*/ 157 h 276"/>
                <a:gd name="T46" fmla="*/ 17 w 400"/>
                <a:gd name="T47" fmla="*/ 133 h 276"/>
                <a:gd name="T48" fmla="*/ 30 w 400"/>
                <a:gd name="T49" fmla="*/ 131 h 276"/>
                <a:gd name="T50" fmla="*/ 43 w 400"/>
                <a:gd name="T51" fmla="*/ 128 h 276"/>
                <a:gd name="T52" fmla="*/ 55 w 400"/>
                <a:gd name="T53" fmla="*/ 126 h 276"/>
                <a:gd name="T54" fmla="*/ 70 w 400"/>
                <a:gd name="T55" fmla="*/ 123 h 276"/>
                <a:gd name="T56" fmla="*/ 59 w 400"/>
                <a:gd name="T57" fmla="*/ 105 h 276"/>
                <a:gd name="T58" fmla="*/ 44 w 400"/>
                <a:gd name="T59" fmla="*/ 89 h 276"/>
                <a:gd name="T60" fmla="*/ 38 w 400"/>
                <a:gd name="T61" fmla="*/ 79 h 276"/>
                <a:gd name="T62" fmla="*/ 33 w 400"/>
                <a:gd name="T63" fmla="*/ 64 h 276"/>
                <a:gd name="T64" fmla="*/ 36 w 400"/>
                <a:gd name="T65" fmla="*/ 55 h 276"/>
                <a:gd name="T66" fmla="*/ 42 w 400"/>
                <a:gd name="T67" fmla="*/ 47 h 276"/>
                <a:gd name="T68" fmla="*/ 59 w 400"/>
                <a:gd name="T69" fmla="*/ 48 h 276"/>
                <a:gd name="T70" fmla="*/ 68 w 400"/>
                <a:gd name="T71" fmla="*/ 51 h 276"/>
                <a:gd name="T72" fmla="*/ 80 w 400"/>
                <a:gd name="T73" fmla="*/ 58 h 276"/>
                <a:gd name="T74" fmla="*/ 92 w 400"/>
                <a:gd name="T75" fmla="*/ 66 h 276"/>
                <a:gd name="T76" fmla="*/ 105 w 400"/>
                <a:gd name="T77" fmla="*/ 75 h 276"/>
                <a:gd name="T78" fmla="*/ 120 w 400"/>
                <a:gd name="T79" fmla="*/ 83 h 276"/>
                <a:gd name="T80" fmla="*/ 136 w 400"/>
                <a:gd name="T81" fmla="*/ 79 h 276"/>
                <a:gd name="T82" fmla="*/ 145 w 400"/>
                <a:gd name="T83" fmla="*/ 45 h 276"/>
                <a:gd name="T84" fmla="*/ 158 w 400"/>
                <a:gd name="T85" fmla="*/ 13 h 276"/>
                <a:gd name="T86" fmla="*/ 166 w 400"/>
                <a:gd name="T87" fmla="*/ 6 h 276"/>
                <a:gd name="T88" fmla="*/ 177 w 400"/>
                <a:gd name="T89" fmla="*/ 0 h 276"/>
                <a:gd name="T90" fmla="*/ 196 w 400"/>
                <a:gd name="T91" fmla="*/ 27 h 276"/>
                <a:gd name="T92" fmla="*/ 189 w 400"/>
                <a:gd name="T93" fmla="*/ 88 h 276"/>
                <a:gd name="T94" fmla="*/ 202 w 400"/>
                <a:gd name="T95" fmla="*/ 130 h 276"/>
                <a:gd name="T96" fmla="*/ 233 w 400"/>
                <a:gd name="T97" fmla="*/ 145 h 276"/>
                <a:gd name="T98" fmla="*/ 266 w 400"/>
                <a:gd name="T99" fmla="*/ 159 h 276"/>
                <a:gd name="T100" fmla="*/ 302 w 400"/>
                <a:gd name="T101" fmla="*/ 171 h 276"/>
                <a:gd name="T102" fmla="*/ 339 w 400"/>
                <a:gd name="T103" fmla="*/ 183 h 276"/>
                <a:gd name="T104" fmla="*/ 348 w 400"/>
                <a:gd name="T105" fmla="*/ 183 h 276"/>
                <a:gd name="T106" fmla="*/ 358 w 400"/>
                <a:gd name="T107" fmla="*/ 183 h 276"/>
                <a:gd name="T108" fmla="*/ 367 w 400"/>
                <a:gd name="T109" fmla="*/ 184 h 276"/>
                <a:gd name="T110" fmla="*/ 378 w 400"/>
                <a:gd name="T111" fmla="*/ 186 h 276"/>
                <a:gd name="T112" fmla="*/ 388 w 400"/>
                <a:gd name="T113" fmla="*/ 225 h 276"/>
                <a:gd name="T114" fmla="*/ 400 w 400"/>
                <a:gd name="T115" fmla="*/ 262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0"/>
                <a:gd name="T175" fmla="*/ 0 h 276"/>
                <a:gd name="T176" fmla="*/ 400 w 400"/>
                <a:gd name="T177" fmla="*/ 276 h 2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0" h="276">
                  <a:moveTo>
                    <a:pt x="390" y="276"/>
                  </a:moveTo>
                  <a:lnTo>
                    <a:pt x="374" y="274"/>
                  </a:lnTo>
                  <a:lnTo>
                    <a:pt x="359" y="270"/>
                  </a:lnTo>
                  <a:lnTo>
                    <a:pt x="344" y="267"/>
                  </a:lnTo>
                  <a:lnTo>
                    <a:pt x="329" y="262"/>
                  </a:lnTo>
                  <a:lnTo>
                    <a:pt x="314" y="259"/>
                  </a:lnTo>
                  <a:lnTo>
                    <a:pt x="300" y="254"/>
                  </a:lnTo>
                  <a:lnTo>
                    <a:pt x="285" y="250"/>
                  </a:lnTo>
                  <a:lnTo>
                    <a:pt x="270" y="245"/>
                  </a:lnTo>
                  <a:lnTo>
                    <a:pt x="256" y="240"/>
                  </a:lnTo>
                  <a:lnTo>
                    <a:pt x="241" y="235"/>
                  </a:lnTo>
                  <a:lnTo>
                    <a:pt x="227" y="230"/>
                  </a:lnTo>
                  <a:lnTo>
                    <a:pt x="212" y="225"/>
                  </a:lnTo>
                  <a:lnTo>
                    <a:pt x="198" y="220"/>
                  </a:lnTo>
                  <a:lnTo>
                    <a:pt x="183" y="215"/>
                  </a:lnTo>
                  <a:lnTo>
                    <a:pt x="168" y="210"/>
                  </a:lnTo>
                  <a:lnTo>
                    <a:pt x="153" y="206"/>
                  </a:lnTo>
                  <a:lnTo>
                    <a:pt x="147" y="208"/>
                  </a:lnTo>
                  <a:lnTo>
                    <a:pt x="137" y="216"/>
                  </a:lnTo>
                  <a:lnTo>
                    <a:pt x="128" y="227"/>
                  </a:lnTo>
                  <a:lnTo>
                    <a:pt x="119" y="237"/>
                  </a:lnTo>
                  <a:lnTo>
                    <a:pt x="108" y="246"/>
                  </a:lnTo>
                  <a:lnTo>
                    <a:pt x="97" y="255"/>
                  </a:lnTo>
                  <a:lnTo>
                    <a:pt x="84" y="262"/>
                  </a:lnTo>
                  <a:lnTo>
                    <a:pt x="70" y="267"/>
                  </a:lnTo>
                  <a:lnTo>
                    <a:pt x="54" y="267"/>
                  </a:lnTo>
                  <a:lnTo>
                    <a:pt x="51" y="261"/>
                  </a:lnTo>
                  <a:lnTo>
                    <a:pt x="47" y="254"/>
                  </a:lnTo>
                  <a:lnTo>
                    <a:pt x="45" y="246"/>
                  </a:lnTo>
                  <a:lnTo>
                    <a:pt x="47" y="237"/>
                  </a:lnTo>
                  <a:lnTo>
                    <a:pt x="53" y="227"/>
                  </a:lnTo>
                  <a:lnTo>
                    <a:pt x="59" y="215"/>
                  </a:lnTo>
                  <a:lnTo>
                    <a:pt x="65" y="202"/>
                  </a:lnTo>
                  <a:lnTo>
                    <a:pt x="70" y="191"/>
                  </a:lnTo>
                  <a:lnTo>
                    <a:pt x="62" y="189"/>
                  </a:lnTo>
                  <a:lnTo>
                    <a:pt x="55" y="187"/>
                  </a:lnTo>
                  <a:lnTo>
                    <a:pt x="47" y="186"/>
                  </a:lnTo>
                  <a:lnTo>
                    <a:pt x="40" y="185"/>
                  </a:lnTo>
                  <a:lnTo>
                    <a:pt x="32" y="185"/>
                  </a:lnTo>
                  <a:lnTo>
                    <a:pt x="24" y="184"/>
                  </a:lnTo>
                  <a:lnTo>
                    <a:pt x="16" y="182"/>
                  </a:lnTo>
                  <a:lnTo>
                    <a:pt x="8" y="178"/>
                  </a:lnTo>
                  <a:lnTo>
                    <a:pt x="6" y="175"/>
                  </a:lnTo>
                  <a:lnTo>
                    <a:pt x="5" y="170"/>
                  </a:lnTo>
                  <a:lnTo>
                    <a:pt x="2" y="164"/>
                  </a:lnTo>
                  <a:lnTo>
                    <a:pt x="0" y="157"/>
                  </a:lnTo>
                  <a:lnTo>
                    <a:pt x="1" y="145"/>
                  </a:lnTo>
                  <a:lnTo>
                    <a:pt x="17" y="133"/>
                  </a:lnTo>
                  <a:lnTo>
                    <a:pt x="24" y="132"/>
                  </a:lnTo>
                  <a:lnTo>
                    <a:pt x="30" y="131"/>
                  </a:lnTo>
                  <a:lnTo>
                    <a:pt x="36" y="130"/>
                  </a:lnTo>
                  <a:lnTo>
                    <a:pt x="43" y="128"/>
                  </a:lnTo>
                  <a:lnTo>
                    <a:pt x="48" y="127"/>
                  </a:lnTo>
                  <a:lnTo>
                    <a:pt x="55" y="126"/>
                  </a:lnTo>
                  <a:lnTo>
                    <a:pt x="62" y="124"/>
                  </a:lnTo>
                  <a:lnTo>
                    <a:pt x="70" y="123"/>
                  </a:lnTo>
                  <a:lnTo>
                    <a:pt x="65" y="113"/>
                  </a:lnTo>
                  <a:lnTo>
                    <a:pt x="59" y="105"/>
                  </a:lnTo>
                  <a:lnTo>
                    <a:pt x="52" y="97"/>
                  </a:lnTo>
                  <a:lnTo>
                    <a:pt x="44" y="89"/>
                  </a:lnTo>
                  <a:lnTo>
                    <a:pt x="40" y="85"/>
                  </a:lnTo>
                  <a:lnTo>
                    <a:pt x="38" y="79"/>
                  </a:lnTo>
                  <a:lnTo>
                    <a:pt x="36" y="72"/>
                  </a:lnTo>
                  <a:lnTo>
                    <a:pt x="33" y="64"/>
                  </a:lnTo>
                  <a:lnTo>
                    <a:pt x="35" y="60"/>
                  </a:lnTo>
                  <a:lnTo>
                    <a:pt x="36" y="55"/>
                  </a:lnTo>
                  <a:lnTo>
                    <a:pt x="38" y="50"/>
                  </a:lnTo>
                  <a:lnTo>
                    <a:pt x="42" y="47"/>
                  </a:lnTo>
                  <a:lnTo>
                    <a:pt x="54" y="47"/>
                  </a:lnTo>
                  <a:lnTo>
                    <a:pt x="59" y="48"/>
                  </a:lnTo>
                  <a:lnTo>
                    <a:pt x="63" y="49"/>
                  </a:lnTo>
                  <a:lnTo>
                    <a:pt x="68" y="51"/>
                  </a:lnTo>
                  <a:lnTo>
                    <a:pt x="74" y="53"/>
                  </a:lnTo>
                  <a:lnTo>
                    <a:pt x="80" y="58"/>
                  </a:lnTo>
                  <a:lnTo>
                    <a:pt x="85" y="62"/>
                  </a:lnTo>
                  <a:lnTo>
                    <a:pt x="92" y="66"/>
                  </a:lnTo>
                  <a:lnTo>
                    <a:pt x="99" y="71"/>
                  </a:lnTo>
                  <a:lnTo>
                    <a:pt x="105" y="75"/>
                  </a:lnTo>
                  <a:lnTo>
                    <a:pt x="112" y="80"/>
                  </a:lnTo>
                  <a:lnTo>
                    <a:pt x="120" y="83"/>
                  </a:lnTo>
                  <a:lnTo>
                    <a:pt x="127" y="87"/>
                  </a:lnTo>
                  <a:lnTo>
                    <a:pt x="136" y="79"/>
                  </a:lnTo>
                  <a:lnTo>
                    <a:pt x="141" y="63"/>
                  </a:lnTo>
                  <a:lnTo>
                    <a:pt x="145" y="45"/>
                  </a:lnTo>
                  <a:lnTo>
                    <a:pt x="151" y="29"/>
                  </a:lnTo>
                  <a:lnTo>
                    <a:pt x="158" y="13"/>
                  </a:lnTo>
                  <a:lnTo>
                    <a:pt x="163" y="10"/>
                  </a:lnTo>
                  <a:lnTo>
                    <a:pt x="166" y="6"/>
                  </a:lnTo>
                  <a:lnTo>
                    <a:pt x="170" y="3"/>
                  </a:lnTo>
                  <a:lnTo>
                    <a:pt x="177" y="0"/>
                  </a:lnTo>
                  <a:lnTo>
                    <a:pt x="190" y="0"/>
                  </a:lnTo>
                  <a:lnTo>
                    <a:pt x="196" y="27"/>
                  </a:lnTo>
                  <a:lnTo>
                    <a:pt x="194" y="57"/>
                  </a:lnTo>
                  <a:lnTo>
                    <a:pt x="189" y="88"/>
                  </a:lnTo>
                  <a:lnTo>
                    <a:pt x="188" y="118"/>
                  </a:lnTo>
                  <a:lnTo>
                    <a:pt x="202" y="130"/>
                  </a:lnTo>
                  <a:lnTo>
                    <a:pt x="217" y="137"/>
                  </a:lnTo>
                  <a:lnTo>
                    <a:pt x="233" y="145"/>
                  </a:lnTo>
                  <a:lnTo>
                    <a:pt x="249" y="152"/>
                  </a:lnTo>
                  <a:lnTo>
                    <a:pt x="266" y="159"/>
                  </a:lnTo>
                  <a:lnTo>
                    <a:pt x="284" y="165"/>
                  </a:lnTo>
                  <a:lnTo>
                    <a:pt x="302" y="171"/>
                  </a:lnTo>
                  <a:lnTo>
                    <a:pt x="321" y="177"/>
                  </a:lnTo>
                  <a:lnTo>
                    <a:pt x="339" y="183"/>
                  </a:lnTo>
                  <a:lnTo>
                    <a:pt x="344" y="183"/>
                  </a:lnTo>
                  <a:lnTo>
                    <a:pt x="348" y="183"/>
                  </a:lnTo>
                  <a:lnTo>
                    <a:pt x="353" y="183"/>
                  </a:lnTo>
                  <a:lnTo>
                    <a:pt x="358" y="183"/>
                  </a:lnTo>
                  <a:lnTo>
                    <a:pt x="362" y="184"/>
                  </a:lnTo>
                  <a:lnTo>
                    <a:pt x="367" y="184"/>
                  </a:lnTo>
                  <a:lnTo>
                    <a:pt x="373" y="185"/>
                  </a:lnTo>
                  <a:lnTo>
                    <a:pt x="378" y="186"/>
                  </a:lnTo>
                  <a:lnTo>
                    <a:pt x="384" y="205"/>
                  </a:lnTo>
                  <a:lnTo>
                    <a:pt x="388" y="225"/>
                  </a:lnTo>
                  <a:lnTo>
                    <a:pt x="392" y="245"/>
                  </a:lnTo>
                  <a:lnTo>
                    <a:pt x="400" y="262"/>
                  </a:lnTo>
                  <a:lnTo>
                    <a:pt x="390" y="27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31" name="Freeform 1118"/>
            <p:cNvSpPr>
              <a:spLocks/>
            </p:cNvSpPr>
            <p:nvPr/>
          </p:nvSpPr>
          <p:spPr bwMode="auto">
            <a:xfrm>
              <a:off x="2234" y="2971"/>
              <a:ext cx="61" cy="39"/>
            </a:xfrm>
            <a:custGeom>
              <a:avLst/>
              <a:gdLst>
                <a:gd name="T0" fmla="*/ 44 w 363"/>
                <a:gd name="T1" fmla="*/ 231 h 238"/>
                <a:gd name="T2" fmla="*/ 54 w 363"/>
                <a:gd name="T3" fmla="*/ 206 h 238"/>
                <a:gd name="T4" fmla="*/ 68 w 363"/>
                <a:gd name="T5" fmla="*/ 181 h 238"/>
                <a:gd name="T6" fmla="*/ 77 w 363"/>
                <a:gd name="T7" fmla="*/ 170 h 238"/>
                <a:gd name="T8" fmla="*/ 88 w 363"/>
                <a:gd name="T9" fmla="*/ 159 h 238"/>
                <a:gd name="T10" fmla="*/ 73 w 363"/>
                <a:gd name="T11" fmla="*/ 148 h 238"/>
                <a:gd name="T12" fmla="*/ 54 w 363"/>
                <a:gd name="T13" fmla="*/ 149 h 238"/>
                <a:gd name="T14" fmla="*/ 37 w 363"/>
                <a:gd name="T15" fmla="*/ 149 h 238"/>
                <a:gd name="T16" fmla="*/ 18 w 363"/>
                <a:gd name="T17" fmla="*/ 150 h 238"/>
                <a:gd name="T18" fmla="*/ 0 w 363"/>
                <a:gd name="T19" fmla="*/ 141 h 238"/>
                <a:gd name="T20" fmla="*/ 17 w 363"/>
                <a:gd name="T21" fmla="*/ 128 h 238"/>
                <a:gd name="T22" fmla="*/ 38 w 363"/>
                <a:gd name="T23" fmla="*/ 124 h 238"/>
                <a:gd name="T24" fmla="*/ 59 w 363"/>
                <a:gd name="T25" fmla="*/ 123 h 238"/>
                <a:gd name="T26" fmla="*/ 81 w 363"/>
                <a:gd name="T27" fmla="*/ 121 h 238"/>
                <a:gd name="T28" fmla="*/ 96 w 363"/>
                <a:gd name="T29" fmla="*/ 113 h 238"/>
                <a:gd name="T30" fmla="*/ 84 w 363"/>
                <a:gd name="T31" fmla="*/ 100 h 238"/>
                <a:gd name="T32" fmla="*/ 69 w 363"/>
                <a:gd name="T33" fmla="*/ 89 h 238"/>
                <a:gd name="T34" fmla="*/ 54 w 363"/>
                <a:gd name="T35" fmla="*/ 76 h 238"/>
                <a:gd name="T36" fmla="*/ 39 w 363"/>
                <a:gd name="T37" fmla="*/ 62 h 238"/>
                <a:gd name="T38" fmla="*/ 39 w 363"/>
                <a:gd name="T39" fmla="*/ 45 h 238"/>
                <a:gd name="T40" fmla="*/ 60 w 363"/>
                <a:gd name="T41" fmla="*/ 54 h 238"/>
                <a:gd name="T42" fmla="*/ 75 w 363"/>
                <a:gd name="T43" fmla="*/ 64 h 238"/>
                <a:gd name="T44" fmla="*/ 90 w 363"/>
                <a:gd name="T45" fmla="*/ 76 h 238"/>
                <a:gd name="T46" fmla="*/ 107 w 363"/>
                <a:gd name="T47" fmla="*/ 86 h 238"/>
                <a:gd name="T48" fmla="*/ 128 w 363"/>
                <a:gd name="T49" fmla="*/ 86 h 238"/>
                <a:gd name="T50" fmla="*/ 140 w 363"/>
                <a:gd name="T51" fmla="*/ 48 h 238"/>
                <a:gd name="T52" fmla="*/ 153 w 363"/>
                <a:gd name="T53" fmla="*/ 7 h 238"/>
                <a:gd name="T54" fmla="*/ 166 w 363"/>
                <a:gd name="T55" fmla="*/ 26 h 238"/>
                <a:gd name="T56" fmla="*/ 159 w 363"/>
                <a:gd name="T57" fmla="*/ 82 h 238"/>
                <a:gd name="T58" fmla="*/ 168 w 363"/>
                <a:gd name="T59" fmla="*/ 119 h 238"/>
                <a:gd name="T60" fmla="*/ 188 w 363"/>
                <a:gd name="T61" fmla="*/ 130 h 238"/>
                <a:gd name="T62" fmla="*/ 209 w 363"/>
                <a:gd name="T63" fmla="*/ 141 h 238"/>
                <a:gd name="T64" fmla="*/ 232 w 363"/>
                <a:gd name="T65" fmla="*/ 150 h 238"/>
                <a:gd name="T66" fmla="*/ 255 w 363"/>
                <a:gd name="T67" fmla="*/ 159 h 238"/>
                <a:gd name="T68" fmla="*/ 279 w 363"/>
                <a:gd name="T69" fmla="*/ 167 h 238"/>
                <a:gd name="T70" fmla="*/ 305 w 363"/>
                <a:gd name="T71" fmla="*/ 174 h 238"/>
                <a:gd name="T72" fmla="*/ 330 w 363"/>
                <a:gd name="T73" fmla="*/ 181 h 238"/>
                <a:gd name="T74" fmla="*/ 355 w 363"/>
                <a:gd name="T75" fmla="*/ 187 h 238"/>
                <a:gd name="T76" fmla="*/ 361 w 363"/>
                <a:gd name="T77" fmla="*/ 210 h 238"/>
                <a:gd name="T78" fmla="*/ 361 w 363"/>
                <a:gd name="T79" fmla="*/ 235 h 238"/>
                <a:gd name="T80" fmla="*/ 331 w 363"/>
                <a:gd name="T81" fmla="*/ 232 h 238"/>
                <a:gd name="T82" fmla="*/ 301 w 363"/>
                <a:gd name="T83" fmla="*/ 225 h 238"/>
                <a:gd name="T84" fmla="*/ 270 w 363"/>
                <a:gd name="T85" fmla="*/ 216 h 238"/>
                <a:gd name="T86" fmla="*/ 239 w 363"/>
                <a:gd name="T87" fmla="*/ 209 h 238"/>
                <a:gd name="T88" fmla="*/ 215 w 363"/>
                <a:gd name="T89" fmla="*/ 197 h 238"/>
                <a:gd name="T90" fmla="*/ 187 w 363"/>
                <a:gd name="T91" fmla="*/ 187 h 238"/>
                <a:gd name="T92" fmla="*/ 158 w 363"/>
                <a:gd name="T93" fmla="*/ 176 h 238"/>
                <a:gd name="T94" fmla="*/ 127 w 363"/>
                <a:gd name="T95" fmla="*/ 165 h 238"/>
                <a:gd name="T96" fmla="*/ 110 w 363"/>
                <a:gd name="T97" fmla="*/ 187 h 238"/>
                <a:gd name="T98" fmla="*/ 97 w 363"/>
                <a:gd name="T99" fmla="*/ 205 h 238"/>
                <a:gd name="T100" fmla="*/ 81 w 363"/>
                <a:gd name="T101" fmla="*/ 219 h 238"/>
                <a:gd name="T102" fmla="*/ 60 w 363"/>
                <a:gd name="T103" fmla="*/ 232 h 2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3"/>
                <a:gd name="T157" fmla="*/ 0 h 238"/>
                <a:gd name="T158" fmla="*/ 363 w 363"/>
                <a:gd name="T159" fmla="*/ 238 h 2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3" h="238">
                  <a:moveTo>
                    <a:pt x="48" y="238"/>
                  </a:moveTo>
                  <a:lnTo>
                    <a:pt x="44" y="231"/>
                  </a:lnTo>
                  <a:lnTo>
                    <a:pt x="47" y="218"/>
                  </a:lnTo>
                  <a:lnTo>
                    <a:pt x="54" y="206"/>
                  </a:lnTo>
                  <a:lnTo>
                    <a:pt x="61" y="195"/>
                  </a:lnTo>
                  <a:lnTo>
                    <a:pt x="68" y="181"/>
                  </a:lnTo>
                  <a:lnTo>
                    <a:pt x="73" y="175"/>
                  </a:lnTo>
                  <a:lnTo>
                    <a:pt x="77" y="170"/>
                  </a:lnTo>
                  <a:lnTo>
                    <a:pt x="83" y="165"/>
                  </a:lnTo>
                  <a:lnTo>
                    <a:pt x="88" y="159"/>
                  </a:lnTo>
                  <a:lnTo>
                    <a:pt x="82" y="148"/>
                  </a:lnTo>
                  <a:lnTo>
                    <a:pt x="73" y="148"/>
                  </a:lnTo>
                  <a:lnTo>
                    <a:pt x="63" y="148"/>
                  </a:lnTo>
                  <a:lnTo>
                    <a:pt x="54" y="149"/>
                  </a:lnTo>
                  <a:lnTo>
                    <a:pt x="46" y="149"/>
                  </a:lnTo>
                  <a:lnTo>
                    <a:pt x="37" y="149"/>
                  </a:lnTo>
                  <a:lnTo>
                    <a:pt x="28" y="150"/>
                  </a:lnTo>
                  <a:lnTo>
                    <a:pt x="18" y="150"/>
                  </a:lnTo>
                  <a:lnTo>
                    <a:pt x="9" y="150"/>
                  </a:lnTo>
                  <a:lnTo>
                    <a:pt x="0" y="141"/>
                  </a:lnTo>
                  <a:lnTo>
                    <a:pt x="7" y="130"/>
                  </a:lnTo>
                  <a:lnTo>
                    <a:pt x="17" y="128"/>
                  </a:lnTo>
                  <a:lnTo>
                    <a:pt x="28" y="126"/>
                  </a:lnTo>
                  <a:lnTo>
                    <a:pt x="38" y="124"/>
                  </a:lnTo>
                  <a:lnTo>
                    <a:pt x="48" y="123"/>
                  </a:lnTo>
                  <a:lnTo>
                    <a:pt x="59" y="123"/>
                  </a:lnTo>
                  <a:lnTo>
                    <a:pt x="69" y="122"/>
                  </a:lnTo>
                  <a:lnTo>
                    <a:pt x="81" y="121"/>
                  </a:lnTo>
                  <a:lnTo>
                    <a:pt x="92" y="119"/>
                  </a:lnTo>
                  <a:lnTo>
                    <a:pt x="96" y="113"/>
                  </a:lnTo>
                  <a:lnTo>
                    <a:pt x="90" y="106"/>
                  </a:lnTo>
                  <a:lnTo>
                    <a:pt x="84" y="100"/>
                  </a:lnTo>
                  <a:lnTo>
                    <a:pt x="77" y="94"/>
                  </a:lnTo>
                  <a:lnTo>
                    <a:pt x="69" y="89"/>
                  </a:lnTo>
                  <a:lnTo>
                    <a:pt x="62" y="82"/>
                  </a:lnTo>
                  <a:lnTo>
                    <a:pt x="54" y="76"/>
                  </a:lnTo>
                  <a:lnTo>
                    <a:pt x="46" y="69"/>
                  </a:lnTo>
                  <a:lnTo>
                    <a:pt x="39" y="62"/>
                  </a:lnTo>
                  <a:lnTo>
                    <a:pt x="32" y="48"/>
                  </a:lnTo>
                  <a:lnTo>
                    <a:pt x="39" y="45"/>
                  </a:lnTo>
                  <a:lnTo>
                    <a:pt x="52" y="48"/>
                  </a:lnTo>
                  <a:lnTo>
                    <a:pt x="60" y="54"/>
                  </a:lnTo>
                  <a:lnTo>
                    <a:pt x="67" y="59"/>
                  </a:lnTo>
                  <a:lnTo>
                    <a:pt x="75" y="64"/>
                  </a:lnTo>
                  <a:lnTo>
                    <a:pt x="82" y="70"/>
                  </a:lnTo>
                  <a:lnTo>
                    <a:pt x="90" y="76"/>
                  </a:lnTo>
                  <a:lnTo>
                    <a:pt x="98" y="82"/>
                  </a:lnTo>
                  <a:lnTo>
                    <a:pt x="107" y="86"/>
                  </a:lnTo>
                  <a:lnTo>
                    <a:pt x="117" y="91"/>
                  </a:lnTo>
                  <a:lnTo>
                    <a:pt x="128" y="86"/>
                  </a:lnTo>
                  <a:lnTo>
                    <a:pt x="134" y="68"/>
                  </a:lnTo>
                  <a:lnTo>
                    <a:pt x="140" y="48"/>
                  </a:lnTo>
                  <a:lnTo>
                    <a:pt x="147" y="28"/>
                  </a:lnTo>
                  <a:lnTo>
                    <a:pt x="153" y="7"/>
                  </a:lnTo>
                  <a:lnTo>
                    <a:pt x="165" y="0"/>
                  </a:lnTo>
                  <a:lnTo>
                    <a:pt x="166" y="26"/>
                  </a:lnTo>
                  <a:lnTo>
                    <a:pt x="163" y="54"/>
                  </a:lnTo>
                  <a:lnTo>
                    <a:pt x="159" y="82"/>
                  </a:lnTo>
                  <a:lnTo>
                    <a:pt x="160" y="111"/>
                  </a:lnTo>
                  <a:lnTo>
                    <a:pt x="168" y="119"/>
                  </a:lnTo>
                  <a:lnTo>
                    <a:pt x="178" y="124"/>
                  </a:lnTo>
                  <a:lnTo>
                    <a:pt x="188" y="130"/>
                  </a:lnTo>
                  <a:lnTo>
                    <a:pt x="198" y="135"/>
                  </a:lnTo>
                  <a:lnTo>
                    <a:pt x="209" y="141"/>
                  </a:lnTo>
                  <a:lnTo>
                    <a:pt x="220" y="145"/>
                  </a:lnTo>
                  <a:lnTo>
                    <a:pt x="232" y="150"/>
                  </a:lnTo>
                  <a:lnTo>
                    <a:pt x="243" y="155"/>
                  </a:lnTo>
                  <a:lnTo>
                    <a:pt x="255" y="159"/>
                  </a:lnTo>
                  <a:lnTo>
                    <a:pt x="266" y="163"/>
                  </a:lnTo>
                  <a:lnTo>
                    <a:pt x="279" y="167"/>
                  </a:lnTo>
                  <a:lnTo>
                    <a:pt x="292" y="171"/>
                  </a:lnTo>
                  <a:lnTo>
                    <a:pt x="305" y="174"/>
                  </a:lnTo>
                  <a:lnTo>
                    <a:pt x="317" y="178"/>
                  </a:lnTo>
                  <a:lnTo>
                    <a:pt x="330" y="181"/>
                  </a:lnTo>
                  <a:lnTo>
                    <a:pt x="343" y="183"/>
                  </a:lnTo>
                  <a:lnTo>
                    <a:pt x="355" y="187"/>
                  </a:lnTo>
                  <a:lnTo>
                    <a:pt x="358" y="198"/>
                  </a:lnTo>
                  <a:lnTo>
                    <a:pt x="361" y="210"/>
                  </a:lnTo>
                  <a:lnTo>
                    <a:pt x="363" y="223"/>
                  </a:lnTo>
                  <a:lnTo>
                    <a:pt x="361" y="235"/>
                  </a:lnTo>
                  <a:lnTo>
                    <a:pt x="346" y="234"/>
                  </a:lnTo>
                  <a:lnTo>
                    <a:pt x="331" y="232"/>
                  </a:lnTo>
                  <a:lnTo>
                    <a:pt x="316" y="228"/>
                  </a:lnTo>
                  <a:lnTo>
                    <a:pt x="301" y="225"/>
                  </a:lnTo>
                  <a:lnTo>
                    <a:pt x="285" y="220"/>
                  </a:lnTo>
                  <a:lnTo>
                    <a:pt x="270" y="216"/>
                  </a:lnTo>
                  <a:lnTo>
                    <a:pt x="254" y="212"/>
                  </a:lnTo>
                  <a:lnTo>
                    <a:pt x="239" y="209"/>
                  </a:lnTo>
                  <a:lnTo>
                    <a:pt x="227" y="203"/>
                  </a:lnTo>
                  <a:lnTo>
                    <a:pt x="215" y="197"/>
                  </a:lnTo>
                  <a:lnTo>
                    <a:pt x="201" y="191"/>
                  </a:lnTo>
                  <a:lnTo>
                    <a:pt x="187" y="187"/>
                  </a:lnTo>
                  <a:lnTo>
                    <a:pt x="173" y="181"/>
                  </a:lnTo>
                  <a:lnTo>
                    <a:pt x="158" y="176"/>
                  </a:lnTo>
                  <a:lnTo>
                    <a:pt x="142" y="171"/>
                  </a:lnTo>
                  <a:lnTo>
                    <a:pt x="127" y="165"/>
                  </a:lnTo>
                  <a:lnTo>
                    <a:pt x="114" y="176"/>
                  </a:lnTo>
                  <a:lnTo>
                    <a:pt x="110" y="187"/>
                  </a:lnTo>
                  <a:lnTo>
                    <a:pt x="104" y="196"/>
                  </a:lnTo>
                  <a:lnTo>
                    <a:pt x="97" y="205"/>
                  </a:lnTo>
                  <a:lnTo>
                    <a:pt x="90" y="212"/>
                  </a:lnTo>
                  <a:lnTo>
                    <a:pt x="81" y="219"/>
                  </a:lnTo>
                  <a:lnTo>
                    <a:pt x="72" y="225"/>
                  </a:lnTo>
                  <a:lnTo>
                    <a:pt x="60" y="232"/>
                  </a:lnTo>
                  <a:lnTo>
                    <a:pt x="48" y="238"/>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32" name="Freeform 1119"/>
            <p:cNvSpPr>
              <a:spLocks/>
            </p:cNvSpPr>
            <p:nvPr/>
          </p:nvSpPr>
          <p:spPr bwMode="auto">
            <a:xfrm>
              <a:off x="2442" y="2935"/>
              <a:ext cx="82" cy="73"/>
            </a:xfrm>
            <a:custGeom>
              <a:avLst/>
              <a:gdLst>
                <a:gd name="T0" fmla="*/ 5 w 498"/>
                <a:gd name="T1" fmla="*/ 414 h 434"/>
                <a:gd name="T2" fmla="*/ 5 w 498"/>
                <a:gd name="T3" fmla="*/ 364 h 434"/>
                <a:gd name="T4" fmla="*/ 5 w 498"/>
                <a:gd name="T5" fmla="*/ 332 h 434"/>
                <a:gd name="T6" fmla="*/ 48 w 498"/>
                <a:gd name="T7" fmla="*/ 313 h 434"/>
                <a:gd name="T8" fmla="*/ 90 w 498"/>
                <a:gd name="T9" fmla="*/ 294 h 434"/>
                <a:gd name="T10" fmla="*/ 132 w 498"/>
                <a:gd name="T11" fmla="*/ 274 h 434"/>
                <a:gd name="T12" fmla="*/ 172 w 498"/>
                <a:gd name="T13" fmla="*/ 251 h 434"/>
                <a:gd name="T14" fmla="*/ 209 w 498"/>
                <a:gd name="T15" fmla="*/ 226 h 434"/>
                <a:gd name="T16" fmla="*/ 244 w 498"/>
                <a:gd name="T17" fmla="*/ 197 h 434"/>
                <a:gd name="T18" fmla="*/ 274 w 498"/>
                <a:gd name="T19" fmla="*/ 162 h 434"/>
                <a:gd name="T20" fmla="*/ 300 w 498"/>
                <a:gd name="T21" fmla="*/ 122 h 434"/>
                <a:gd name="T22" fmla="*/ 314 w 498"/>
                <a:gd name="T23" fmla="*/ 66 h 434"/>
                <a:gd name="T24" fmla="*/ 322 w 498"/>
                <a:gd name="T25" fmla="*/ 11 h 434"/>
                <a:gd name="T26" fmla="*/ 347 w 498"/>
                <a:gd name="T27" fmla="*/ 4 h 434"/>
                <a:gd name="T28" fmla="*/ 356 w 498"/>
                <a:gd name="T29" fmla="*/ 11 h 434"/>
                <a:gd name="T30" fmla="*/ 362 w 498"/>
                <a:gd name="T31" fmla="*/ 20 h 434"/>
                <a:gd name="T32" fmla="*/ 363 w 498"/>
                <a:gd name="T33" fmla="*/ 36 h 434"/>
                <a:gd name="T34" fmla="*/ 364 w 498"/>
                <a:gd name="T35" fmla="*/ 59 h 434"/>
                <a:gd name="T36" fmla="*/ 375 w 498"/>
                <a:gd name="T37" fmla="*/ 63 h 434"/>
                <a:gd name="T38" fmla="*/ 390 w 498"/>
                <a:gd name="T39" fmla="*/ 43 h 434"/>
                <a:gd name="T40" fmla="*/ 403 w 498"/>
                <a:gd name="T41" fmla="*/ 29 h 434"/>
                <a:gd name="T42" fmla="*/ 411 w 498"/>
                <a:gd name="T43" fmla="*/ 24 h 434"/>
                <a:gd name="T44" fmla="*/ 425 w 498"/>
                <a:gd name="T45" fmla="*/ 22 h 434"/>
                <a:gd name="T46" fmla="*/ 436 w 498"/>
                <a:gd name="T47" fmla="*/ 33 h 434"/>
                <a:gd name="T48" fmla="*/ 435 w 498"/>
                <a:gd name="T49" fmla="*/ 58 h 434"/>
                <a:gd name="T50" fmla="*/ 421 w 498"/>
                <a:gd name="T51" fmla="*/ 89 h 434"/>
                <a:gd name="T52" fmla="*/ 418 w 498"/>
                <a:gd name="T53" fmla="*/ 115 h 434"/>
                <a:gd name="T54" fmla="*/ 433 w 498"/>
                <a:gd name="T55" fmla="*/ 109 h 434"/>
                <a:gd name="T56" fmla="*/ 448 w 498"/>
                <a:gd name="T57" fmla="*/ 102 h 434"/>
                <a:gd name="T58" fmla="*/ 465 w 498"/>
                <a:gd name="T59" fmla="*/ 95 h 434"/>
                <a:gd name="T60" fmla="*/ 483 w 498"/>
                <a:gd name="T61" fmla="*/ 88 h 434"/>
                <a:gd name="T62" fmla="*/ 498 w 498"/>
                <a:gd name="T63" fmla="*/ 111 h 434"/>
                <a:gd name="T64" fmla="*/ 478 w 498"/>
                <a:gd name="T65" fmla="*/ 130 h 434"/>
                <a:gd name="T66" fmla="*/ 455 w 498"/>
                <a:gd name="T67" fmla="*/ 148 h 434"/>
                <a:gd name="T68" fmla="*/ 433 w 498"/>
                <a:gd name="T69" fmla="*/ 168 h 434"/>
                <a:gd name="T70" fmla="*/ 415 w 498"/>
                <a:gd name="T71" fmla="*/ 190 h 434"/>
                <a:gd name="T72" fmla="*/ 424 w 498"/>
                <a:gd name="T73" fmla="*/ 209 h 434"/>
                <a:gd name="T74" fmla="*/ 434 w 498"/>
                <a:gd name="T75" fmla="*/ 229 h 434"/>
                <a:gd name="T76" fmla="*/ 440 w 498"/>
                <a:gd name="T77" fmla="*/ 251 h 434"/>
                <a:gd name="T78" fmla="*/ 432 w 498"/>
                <a:gd name="T79" fmla="*/ 273 h 434"/>
                <a:gd name="T80" fmla="*/ 412 w 498"/>
                <a:gd name="T81" fmla="*/ 277 h 434"/>
                <a:gd name="T82" fmla="*/ 398 w 498"/>
                <a:gd name="T83" fmla="*/ 267 h 434"/>
                <a:gd name="T84" fmla="*/ 387 w 498"/>
                <a:gd name="T85" fmla="*/ 256 h 434"/>
                <a:gd name="T86" fmla="*/ 373 w 498"/>
                <a:gd name="T87" fmla="*/ 244 h 434"/>
                <a:gd name="T88" fmla="*/ 357 w 498"/>
                <a:gd name="T89" fmla="*/ 235 h 434"/>
                <a:gd name="T90" fmla="*/ 349 w 498"/>
                <a:gd name="T91" fmla="*/ 238 h 434"/>
                <a:gd name="T92" fmla="*/ 340 w 498"/>
                <a:gd name="T93" fmla="*/ 247 h 434"/>
                <a:gd name="T94" fmla="*/ 297 w 498"/>
                <a:gd name="T95" fmla="*/ 265 h 434"/>
                <a:gd name="T96" fmla="*/ 254 w 498"/>
                <a:gd name="T97" fmla="*/ 283 h 434"/>
                <a:gd name="T98" fmla="*/ 214 w 498"/>
                <a:gd name="T99" fmla="*/ 306 h 434"/>
                <a:gd name="T100" fmla="*/ 180 w 498"/>
                <a:gd name="T101" fmla="*/ 334 h 434"/>
                <a:gd name="T102" fmla="*/ 172 w 498"/>
                <a:gd name="T103" fmla="*/ 340 h 434"/>
                <a:gd name="T104" fmla="*/ 160 w 498"/>
                <a:gd name="T105" fmla="*/ 346 h 434"/>
                <a:gd name="T106" fmla="*/ 138 w 498"/>
                <a:gd name="T107" fmla="*/ 362 h 434"/>
                <a:gd name="T108" fmla="*/ 103 w 498"/>
                <a:gd name="T109" fmla="*/ 384 h 434"/>
                <a:gd name="T110" fmla="*/ 67 w 498"/>
                <a:gd name="T111" fmla="*/ 404 h 434"/>
                <a:gd name="T112" fmla="*/ 29 w 498"/>
                <a:gd name="T113" fmla="*/ 425 h 4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434"/>
                <a:gd name="T173" fmla="*/ 498 w 498"/>
                <a:gd name="T174" fmla="*/ 434 h 4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434">
                  <a:moveTo>
                    <a:pt x="10" y="434"/>
                  </a:moveTo>
                  <a:lnTo>
                    <a:pt x="5" y="414"/>
                  </a:lnTo>
                  <a:lnTo>
                    <a:pt x="5" y="389"/>
                  </a:lnTo>
                  <a:lnTo>
                    <a:pt x="5" y="364"/>
                  </a:lnTo>
                  <a:lnTo>
                    <a:pt x="0" y="339"/>
                  </a:lnTo>
                  <a:lnTo>
                    <a:pt x="5" y="332"/>
                  </a:lnTo>
                  <a:lnTo>
                    <a:pt x="27" y="322"/>
                  </a:lnTo>
                  <a:lnTo>
                    <a:pt x="48" y="313"/>
                  </a:lnTo>
                  <a:lnTo>
                    <a:pt x="70" y="304"/>
                  </a:lnTo>
                  <a:lnTo>
                    <a:pt x="90" y="294"/>
                  </a:lnTo>
                  <a:lnTo>
                    <a:pt x="112" y="284"/>
                  </a:lnTo>
                  <a:lnTo>
                    <a:pt x="132" y="274"/>
                  </a:lnTo>
                  <a:lnTo>
                    <a:pt x="153" y="262"/>
                  </a:lnTo>
                  <a:lnTo>
                    <a:pt x="172" y="251"/>
                  </a:lnTo>
                  <a:lnTo>
                    <a:pt x="191" y="239"/>
                  </a:lnTo>
                  <a:lnTo>
                    <a:pt x="209" y="226"/>
                  </a:lnTo>
                  <a:lnTo>
                    <a:pt x="227" y="212"/>
                  </a:lnTo>
                  <a:lnTo>
                    <a:pt x="244" y="197"/>
                  </a:lnTo>
                  <a:lnTo>
                    <a:pt x="260" y="181"/>
                  </a:lnTo>
                  <a:lnTo>
                    <a:pt x="274" y="162"/>
                  </a:lnTo>
                  <a:lnTo>
                    <a:pt x="288" y="142"/>
                  </a:lnTo>
                  <a:lnTo>
                    <a:pt x="300" y="122"/>
                  </a:lnTo>
                  <a:lnTo>
                    <a:pt x="310" y="94"/>
                  </a:lnTo>
                  <a:lnTo>
                    <a:pt x="314" y="66"/>
                  </a:lnTo>
                  <a:lnTo>
                    <a:pt x="318" y="39"/>
                  </a:lnTo>
                  <a:lnTo>
                    <a:pt x="322" y="11"/>
                  </a:lnTo>
                  <a:lnTo>
                    <a:pt x="333" y="0"/>
                  </a:lnTo>
                  <a:lnTo>
                    <a:pt x="347" y="4"/>
                  </a:lnTo>
                  <a:lnTo>
                    <a:pt x="352" y="7"/>
                  </a:lnTo>
                  <a:lnTo>
                    <a:pt x="356" y="11"/>
                  </a:lnTo>
                  <a:lnTo>
                    <a:pt x="359" y="15"/>
                  </a:lnTo>
                  <a:lnTo>
                    <a:pt x="362" y="20"/>
                  </a:lnTo>
                  <a:lnTo>
                    <a:pt x="363" y="26"/>
                  </a:lnTo>
                  <a:lnTo>
                    <a:pt x="363" y="36"/>
                  </a:lnTo>
                  <a:lnTo>
                    <a:pt x="363" y="47"/>
                  </a:lnTo>
                  <a:lnTo>
                    <a:pt x="364" y="59"/>
                  </a:lnTo>
                  <a:lnTo>
                    <a:pt x="366" y="72"/>
                  </a:lnTo>
                  <a:lnTo>
                    <a:pt x="375" y="63"/>
                  </a:lnTo>
                  <a:lnTo>
                    <a:pt x="382" y="54"/>
                  </a:lnTo>
                  <a:lnTo>
                    <a:pt x="390" y="43"/>
                  </a:lnTo>
                  <a:lnTo>
                    <a:pt x="400" y="33"/>
                  </a:lnTo>
                  <a:lnTo>
                    <a:pt x="403" y="29"/>
                  </a:lnTo>
                  <a:lnTo>
                    <a:pt x="408" y="26"/>
                  </a:lnTo>
                  <a:lnTo>
                    <a:pt x="411" y="24"/>
                  </a:lnTo>
                  <a:lnTo>
                    <a:pt x="418" y="21"/>
                  </a:lnTo>
                  <a:lnTo>
                    <a:pt x="425" y="22"/>
                  </a:lnTo>
                  <a:lnTo>
                    <a:pt x="432" y="26"/>
                  </a:lnTo>
                  <a:lnTo>
                    <a:pt x="436" y="33"/>
                  </a:lnTo>
                  <a:lnTo>
                    <a:pt x="440" y="41"/>
                  </a:lnTo>
                  <a:lnTo>
                    <a:pt x="435" y="58"/>
                  </a:lnTo>
                  <a:lnTo>
                    <a:pt x="430" y="73"/>
                  </a:lnTo>
                  <a:lnTo>
                    <a:pt x="421" y="89"/>
                  </a:lnTo>
                  <a:lnTo>
                    <a:pt x="415" y="107"/>
                  </a:lnTo>
                  <a:lnTo>
                    <a:pt x="418" y="115"/>
                  </a:lnTo>
                  <a:lnTo>
                    <a:pt x="425" y="111"/>
                  </a:lnTo>
                  <a:lnTo>
                    <a:pt x="433" y="109"/>
                  </a:lnTo>
                  <a:lnTo>
                    <a:pt x="440" y="105"/>
                  </a:lnTo>
                  <a:lnTo>
                    <a:pt x="448" y="102"/>
                  </a:lnTo>
                  <a:lnTo>
                    <a:pt x="456" y="99"/>
                  </a:lnTo>
                  <a:lnTo>
                    <a:pt x="465" y="95"/>
                  </a:lnTo>
                  <a:lnTo>
                    <a:pt x="473" y="92"/>
                  </a:lnTo>
                  <a:lnTo>
                    <a:pt x="483" y="88"/>
                  </a:lnTo>
                  <a:lnTo>
                    <a:pt x="494" y="92"/>
                  </a:lnTo>
                  <a:lnTo>
                    <a:pt x="498" y="111"/>
                  </a:lnTo>
                  <a:lnTo>
                    <a:pt x="488" y="120"/>
                  </a:lnTo>
                  <a:lnTo>
                    <a:pt x="478" y="130"/>
                  </a:lnTo>
                  <a:lnTo>
                    <a:pt x="466" y="139"/>
                  </a:lnTo>
                  <a:lnTo>
                    <a:pt x="455" y="148"/>
                  </a:lnTo>
                  <a:lnTo>
                    <a:pt x="445" y="157"/>
                  </a:lnTo>
                  <a:lnTo>
                    <a:pt x="433" y="168"/>
                  </a:lnTo>
                  <a:lnTo>
                    <a:pt x="424" y="178"/>
                  </a:lnTo>
                  <a:lnTo>
                    <a:pt x="415" y="190"/>
                  </a:lnTo>
                  <a:lnTo>
                    <a:pt x="418" y="199"/>
                  </a:lnTo>
                  <a:lnTo>
                    <a:pt x="424" y="209"/>
                  </a:lnTo>
                  <a:lnTo>
                    <a:pt x="428" y="220"/>
                  </a:lnTo>
                  <a:lnTo>
                    <a:pt x="434" y="229"/>
                  </a:lnTo>
                  <a:lnTo>
                    <a:pt x="438" y="241"/>
                  </a:lnTo>
                  <a:lnTo>
                    <a:pt x="440" y="251"/>
                  </a:lnTo>
                  <a:lnTo>
                    <a:pt x="438" y="261"/>
                  </a:lnTo>
                  <a:lnTo>
                    <a:pt x="432" y="273"/>
                  </a:lnTo>
                  <a:lnTo>
                    <a:pt x="425" y="277"/>
                  </a:lnTo>
                  <a:lnTo>
                    <a:pt x="412" y="277"/>
                  </a:lnTo>
                  <a:lnTo>
                    <a:pt x="405" y="273"/>
                  </a:lnTo>
                  <a:lnTo>
                    <a:pt x="398" y="267"/>
                  </a:lnTo>
                  <a:lnTo>
                    <a:pt x="393" y="261"/>
                  </a:lnTo>
                  <a:lnTo>
                    <a:pt x="387" y="256"/>
                  </a:lnTo>
                  <a:lnTo>
                    <a:pt x="380" y="250"/>
                  </a:lnTo>
                  <a:lnTo>
                    <a:pt x="373" y="244"/>
                  </a:lnTo>
                  <a:lnTo>
                    <a:pt x="366" y="239"/>
                  </a:lnTo>
                  <a:lnTo>
                    <a:pt x="357" y="235"/>
                  </a:lnTo>
                  <a:lnTo>
                    <a:pt x="352" y="236"/>
                  </a:lnTo>
                  <a:lnTo>
                    <a:pt x="349" y="238"/>
                  </a:lnTo>
                  <a:lnTo>
                    <a:pt x="345" y="243"/>
                  </a:lnTo>
                  <a:lnTo>
                    <a:pt x="340" y="247"/>
                  </a:lnTo>
                  <a:lnTo>
                    <a:pt x="318" y="256"/>
                  </a:lnTo>
                  <a:lnTo>
                    <a:pt x="297" y="265"/>
                  </a:lnTo>
                  <a:lnTo>
                    <a:pt x="275" y="274"/>
                  </a:lnTo>
                  <a:lnTo>
                    <a:pt x="254" y="283"/>
                  </a:lnTo>
                  <a:lnTo>
                    <a:pt x="233" y="295"/>
                  </a:lnTo>
                  <a:lnTo>
                    <a:pt x="214" y="306"/>
                  </a:lnTo>
                  <a:lnTo>
                    <a:pt x="197" y="319"/>
                  </a:lnTo>
                  <a:lnTo>
                    <a:pt x="180" y="334"/>
                  </a:lnTo>
                  <a:lnTo>
                    <a:pt x="176" y="336"/>
                  </a:lnTo>
                  <a:lnTo>
                    <a:pt x="172" y="340"/>
                  </a:lnTo>
                  <a:lnTo>
                    <a:pt x="167" y="343"/>
                  </a:lnTo>
                  <a:lnTo>
                    <a:pt x="160" y="346"/>
                  </a:lnTo>
                  <a:lnTo>
                    <a:pt x="155" y="351"/>
                  </a:lnTo>
                  <a:lnTo>
                    <a:pt x="138" y="362"/>
                  </a:lnTo>
                  <a:lnTo>
                    <a:pt x="120" y="372"/>
                  </a:lnTo>
                  <a:lnTo>
                    <a:pt x="103" y="384"/>
                  </a:lnTo>
                  <a:lnTo>
                    <a:pt x="86" y="394"/>
                  </a:lnTo>
                  <a:lnTo>
                    <a:pt x="67" y="404"/>
                  </a:lnTo>
                  <a:lnTo>
                    <a:pt x="49" y="416"/>
                  </a:lnTo>
                  <a:lnTo>
                    <a:pt x="29" y="425"/>
                  </a:lnTo>
                  <a:lnTo>
                    <a:pt x="10" y="43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33" name="Freeform 1120"/>
            <p:cNvSpPr>
              <a:spLocks/>
            </p:cNvSpPr>
            <p:nvPr/>
          </p:nvSpPr>
          <p:spPr bwMode="auto">
            <a:xfrm>
              <a:off x="2445" y="2940"/>
              <a:ext cx="75" cy="63"/>
            </a:xfrm>
            <a:custGeom>
              <a:avLst/>
              <a:gdLst>
                <a:gd name="T0" fmla="*/ 1 w 451"/>
                <a:gd name="T1" fmla="*/ 367 h 381"/>
                <a:gd name="T2" fmla="*/ 0 w 451"/>
                <a:gd name="T3" fmla="*/ 337 h 381"/>
                <a:gd name="T4" fmla="*/ 6 w 451"/>
                <a:gd name="T5" fmla="*/ 313 h 381"/>
                <a:gd name="T6" fmla="*/ 50 w 451"/>
                <a:gd name="T7" fmla="*/ 294 h 381"/>
                <a:gd name="T8" fmla="*/ 94 w 451"/>
                <a:gd name="T9" fmla="*/ 275 h 381"/>
                <a:gd name="T10" fmla="*/ 135 w 451"/>
                <a:gd name="T11" fmla="*/ 254 h 381"/>
                <a:gd name="T12" fmla="*/ 175 w 451"/>
                <a:gd name="T13" fmla="*/ 230 h 381"/>
                <a:gd name="T14" fmla="*/ 211 w 451"/>
                <a:gd name="T15" fmla="*/ 203 h 381"/>
                <a:gd name="T16" fmla="*/ 245 w 451"/>
                <a:gd name="T17" fmla="*/ 173 h 381"/>
                <a:gd name="T18" fmla="*/ 275 w 451"/>
                <a:gd name="T19" fmla="*/ 138 h 381"/>
                <a:gd name="T20" fmla="*/ 300 w 451"/>
                <a:gd name="T21" fmla="*/ 98 h 381"/>
                <a:gd name="T22" fmla="*/ 311 w 451"/>
                <a:gd name="T23" fmla="*/ 49 h 381"/>
                <a:gd name="T24" fmla="*/ 313 w 451"/>
                <a:gd name="T25" fmla="*/ 0 h 381"/>
                <a:gd name="T26" fmla="*/ 322 w 451"/>
                <a:gd name="T27" fmla="*/ 19 h 381"/>
                <a:gd name="T28" fmla="*/ 322 w 451"/>
                <a:gd name="T29" fmla="*/ 63 h 381"/>
                <a:gd name="T30" fmla="*/ 329 w 451"/>
                <a:gd name="T31" fmla="*/ 88 h 381"/>
                <a:gd name="T32" fmla="*/ 338 w 451"/>
                <a:gd name="T33" fmla="*/ 91 h 381"/>
                <a:gd name="T34" fmla="*/ 350 w 451"/>
                <a:gd name="T35" fmla="*/ 78 h 381"/>
                <a:gd name="T36" fmla="*/ 364 w 451"/>
                <a:gd name="T37" fmla="*/ 58 h 381"/>
                <a:gd name="T38" fmla="*/ 374 w 451"/>
                <a:gd name="T39" fmla="*/ 37 h 381"/>
                <a:gd name="T40" fmla="*/ 384 w 451"/>
                <a:gd name="T41" fmla="*/ 23 h 381"/>
                <a:gd name="T42" fmla="*/ 396 w 451"/>
                <a:gd name="T43" fmla="*/ 15 h 381"/>
                <a:gd name="T44" fmla="*/ 390 w 451"/>
                <a:gd name="T45" fmla="*/ 39 h 381"/>
                <a:gd name="T46" fmla="*/ 380 w 451"/>
                <a:gd name="T47" fmla="*/ 63 h 381"/>
                <a:gd name="T48" fmla="*/ 368 w 451"/>
                <a:gd name="T49" fmla="*/ 88 h 381"/>
                <a:gd name="T50" fmla="*/ 356 w 451"/>
                <a:gd name="T51" fmla="*/ 111 h 381"/>
                <a:gd name="T52" fmla="*/ 373 w 451"/>
                <a:gd name="T53" fmla="*/ 116 h 381"/>
                <a:gd name="T54" fmla="*/ 395 w 451"/>
                <a:gd name="T55" fmla="*/ 108 h 381"/>
                <a:gd name="T56" fmla="*/ 416 w 451"/>
                <a:gd name="T57" fmla="*/ 98 h 381"/>
                <a:gd name="T58" fmla="*/ 439 w 451"/>
                <a:gd name="T59" fmla="*/ 86 h 381"/>
                <a:gd name="T60" fmla="*/ 444 w 451"/>
                <a:gd name="T61" fmla="*/ 93 h 381"/>
                <a:gd name="T62" fmla="*/ 426 w 451"/>
                <a:gd name="T63" fmla="*/ 108 h 381"/>
                <a:gd name="T64" fmla="*/ 406 w 451"/>
                <a:gd name="T65" fmla="*/ 123 h 381"/>
                <a:gd name="T66" fmla="*/ 387 w 451"/>
                <a:gd name="T67" fmla="*/ 141 h 381"/>
                <a:gd name="T68" fmla="*/ 368 w 451"/>
                <a:gd name="T69" fmla="*/ 159 h 381"/>
                <a:gd name="T70" fmla="*/ 383 w 451"/>
                <a:gd name="T71" fmla="*/ 191 h 381"/>
                <a:gd name="T72" fmla="*/ 401 w 451"/>
                <a:gd name="T73" fmla="*/ 223 h 381"/>
                <a:gd name="T74" fmla="*/ 386 w 451"/>
                <a:gd name="T75" fmla="*/ 227 h 381"/>
                <a:gd name="T76" fmla="*/ 376 w 451"/>
                <a:gd name="T77" fmla="*/ 216 h 381"/>
                <a:gd name="T78" fmla="*/ 365 w 451"/>
                <a:gd name="T79" fmla="*/ 204 h 381"/>
                <a:gd name="T80" fmla="*/ 353 w 451"/>
                <a:gd name="T81" fmla="*/ 194 h 381"/>
                <a:gd name="T82" fmla="*/ 340 w 451"/>
                <a:gd name="T83" fmla="*/ 183 h 381"/>
                <a:gd name="T84" fmla="*/ 306 w 451"/>
                <a:gd name="T85" fmla="*/ 198 h 381"/>
                <a:gd name="T86" fmla="*/ 265 w 451"/>
                <a:gd name="T87" fmla="*/ 221 h 381"/>
                <a:gd name="T88" fmla="*/ 225 w 451"/>
                <a:gd name="T89" fmla="*/ 246 h 381"/>
                <a:gd name="T90" fmla="*/ 186 w 451"/>
                <a:gd name="T91" fmla="*/ 270 h 381"/>
                <a:gd name="T92" fmla="*/ 148 w 451"/>
                <a:gd name="T93" fmla="*/ 293 h 381"/>
                <a:gd name="T94" fmla="*/ 109 w 451"/>
                <a:gd name="T95" fmla="*/ 317 h 381"/>
                <a:gd name="T96" fmla="*/ 71 w 451"/>
                <a:gd name="T97" fmla="*/ 342 h 381"/>
                <a:gd name="T98" fmla="*/ 30 w 451"/>
                <a:gd name="T99" fmla="*/ 366 h 381"/>
                <a:gd name="T100" fmla="*/ 1 w 451"/>
                <a:gd name="T101" fmla="*/ 381 h 3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1"/>
                <a:gd name="T154" fmla="*/ 0 h 381"/>
                <a:gd name="T155" fmla="*/ 451 w 451"/>
                <a:gd name="T156" fmla="*/ 381 h 3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1" h="381">
                  <a:moveTo>
                    <a:pt x="1" y="381"/>
                  </a:moveTo>
                  <a:lnTo>
                    <a:pt x="1" y="367"/>
                  </a:lnTo>
                  <a:lnTo>
                    <a:pt x="1" y="352"/>
                  </a:lnTo>
                  <a:lnTo>
                    <a:pt x="0" y="337"/>
                  </a:lnTo>
                  <a:lnTo>
                    <a:pt x="0" y="321"/>
                  </a:lnTo>
                  <a:lnTo>
                    <a:pt x="6" y="313"/>
                  </a:lnTo>
                  <a:lnTo>
                    <a:pt x="28" y="303"/>
                  </a:lnTo>
                  <a:lnTo>
                    <a:pt x="50" y="294"/>
                  </a:lnTo>
                  <a:lnTo>
                    <a:pt x="72" y="285"/>
                  </a:lnTo>
                  <a:lnTo>
                    <a:pt x="94" y="275"/>
                  </a:lnTo>
                  <a:lnTo>
                    <a:pt x="115" y="264"/>
                  </a:lnTo>
                  <a:lnTo>
                    <a:pt x="135" y="254"/>
                  </a:lnTo>
                  <a:lnTo>
                    <a:pt x="155" y="242"/>
                  </a:lnTo>
                  <a:lnTo>
                    <a:pt x="175" y="230"/>
                  </a:lnTo>
                  <a:lnTo>
                    <a:pt x="194" y="217"/>
                  </a:lnTo>
                  <a:lnTo>
                    <a:pt x="211" y="203"/>
                  </a:lnTo>
                  <a:lnTo>
                    <a:pt x="229" y="189"/>
                  </a:lnTo>
                  <a:lnTo>
                    <a:pt x="245" y="173"/>
                  </a:lnTo>
                  <a:lnTo>
                    <a:pt x="261" y="156"/>
                  </a:lnTo>
                  <a:lnTo>
                    <a:pt x="275" y="138"/>
                  </a:lnTo>
                  <a:lnTo>
                    <a:pt x="289" y="119"/>
                  </a:lnTo>
                  <a:lnTo>
                    <a:pt x="300" y="98"/>
                  </a:lnTo>
                  <a:lnTo>
                    <a:pt x="305" y="75"/>
                  </a:lnTo>
                  <a:lnTo>
                    <a:pt x="311" y="49"/>
                  </a:lnTo>
                  <a:lnTo>
                    <a:pt x="314" y="24"/>
                  </a:lnTo>
                  <a:lnTo>
                    <a:pt x="313" y="0"/>
                  </a:lnTo>
                  <a:lnTo>
                    <a:pt x="322" y="0"/>
                  </a:lnTo>
                  <a:lnTo>
                    <a:pt x="322" y="19"/>
                  </a:lnTo>
                  <a:lnTo>
                    <a:pt x="322" y="41"/>
                  </a:lnTo>
                  <a:lnTo>
                    <a:pt x="322" y="63"/>
                  </a:lnTo>
                  <a:lnTo>
                    <a:pt x="327" y="85"/>
                  </a:lnTo>
                  <a:lnTo>
                    <a:pt x="329" y="88"/>
                  </a:lnTo>
                  <a:lnTo>
                    <a:pt x="334" y="90"/>
                  </a:lnTo>
                  <a:lnTo>
                    <a:pt x="338" y="91"/>
                  </a:lnTo>
                  <a:lnTo>
                    <a:pt x="344" y="89"/>
                  </a:lnTo>
                  <a:lnTo>
                    <a:pt x="350" y="78"/>
                  </a:lnTo>
                  <a:lnTo>
                    <a:pt x="357" y="69"/>
                  </a:lnTo>
                  <a:lnTo>
                    <a:pt x="364" y="58"/>
                  </a:lnTo>
                  <a:lnTo>
                    <a:pt x="371" y="44"/>
                  </a:lnTo>
                  <a:lnTo>
                    <a:pt x="374" y="37"/>
                  </a:lnTo>
                  <a:lnTo>
                    <a:pt x="379" y="30"/>
                  </a:lnTo>
                  <a:lnTo>
                    <a:pt x="384" y="23"/>
                  </a:lnTo>
                  <a:lnTo>
                    <a:pt x="390" y="17"/>
                  </a:lnTo>
                  <a:lnTo>
                    <a:pt x="396" y="15"/>
                  </a:lnTo>
                  <a:lnTo>
                    <a:pt x="394" y="28"/>
                  </a:lnTo>
                  <a:lnTo>
                    <a:pt x="390" y="39"/>
                  </a:lnTo>
                  <a:lnTo>
                    <a:pt x="386" y="52"/>
                  </a:lnTo>
                  <a:lnTo>
                    <a:pt x="380" y="63"/>
                  </a:lnTo>
                  <a:lnTo>
                    <a:pt x="374" y="76"/>
                  </a:lnTo>
                  <a:lnTo>
                    <a:pt x="368" y="88"/>
                  </a:lnTo>
                  <a:lnTo>
                    <a:pt x="361" y="99"/>
                  </a:lnTo>
                  <a:lnTo>
                    <a:pt x="356" y="111"/>
                  </a:lnTo>
                  <a:lnTo>
                    <a:pt x="360" y="118"/>
                  </a:lnTo>
                  <a:lnTo>
                    <a:pt x="373" y="116"/>
                  </a:lnTo>
                  <a:lnTo>
                    <a:pt x="384" y="113"/>
                  </a:lnTo>
                  <a:lnTo>
                    <a:pt x="395" y="108"/>
                  </a:lnTo>
                  <a:lnTo>
                    <a:pt x="405" y="104"/>
                  </a:lnTo>
                  <a:lnTo>
                    <a:pt x="416" y="98"/>
                  </a:lnTo>
                  <a:lnTo>
                    <a:pt x="426" y="92"/>
                  </a:lnTo>
                  <a:lnTo>
                    <a:pt x="439" y="86"/>
                  </a:lnTo>
                  <a:lnTo>
                    <a:pt x="451" y="83"/>
                  </a:lnTo>
                  <a:lnTo>
                    <a:pt x="444" y="93"/>
                  </a:lnTo>
                  <a:lnTo>
                    <a:pt x="435" y="100"/>
                  </a:lnTo>
                  <a:lnTo>
                    <a:pt x="426" y="108"/>
                  </a:lnTo>
                  <a:lnTo>
                    <a:pt x="416" y="115"/>
                  </a:lnTo>
                  <a:lnTo>
                    <a:pt x="406" y="123"/>
                  </a:lnTo>
                  <a:lnTo>
                    <a:pt x="396" y="131"/>
                  </a:lnTo>
                  <a:lnTo>
                    <a:pt x="387" y="141"/>
                  </a:lnTo>
                  <a:lnTo>
                    <a:pt x="376" y="150"/>
                  </a:lnTo>
                  <a:lnTo>
                    <a:pt x="368" y="159"/>
                  </a:lnTo>
                  <a:lnTo>
                    <a:pt x="375" y="178"/>
                  </a:lnTo>
                  <a:lnTo>
                    <a:pt x="383" y="191"/>
                  </a:lnTo>
                  <a:lnTo>
                    <a:pt x="393" y="205"/>
                  </a:lnTo>
                  <a:lnTo>
                    <a:pt x="401" y="223"/>
                  </a:lnTo>
                  <a:lnTo>
                    <a:pt x="399" y="234"/>
                  </a:lnTo>
                  <a:lnTo>
                    <a:pt x="386" y="227"/>
                  </a:lnTo>
                  <a:lnTo>
                    <a:pt x="381" y="221"/>
                  </a:lnTo>
                  <a:lnTo>
                    <a:pt x="376" y="216"/>
                  </a:lnTo>
                  <a:lnTo>
                    <a:pt x="371" y="210"/>
                  </a:lnTo>
                  <a:lnTo>
                    <a:pt x="365" y="204"/>
                  </a:lnTo>
                  <a:lnTo>
                    <a:pt x="359" y="200"/>
                  </a:lnTo>
                  <a:lnTo>
                    <a:pt x="353" y="194"/>
                  </a:lnTo>
                  <a:lnTo>
                    <a:pt x="346" y="189"/>
                  </a:lnTo>
                  <a:lnTo>
                    <a:pt x="340" y="183"/>
                  </a:lnTo>
                  <a:lnTo>
                    <a:pt x="327" y="187"/>
                  </a:lnTo>
                  <a:lnTo>
                    <a:pt x="306" y="198"/>
                  </a:lnTo>
                  <a:lnTo>
                    <a:pt x="285" y="210"/>
                  </a:lnTo>
                  <a:lnTo>
                    <a:pt x="265" y="221"/>
                  </a:lnTo>
                  <a:lnTo>
                    <a:pt x="245" y="234"/>
                  </a:lnTo>
                  <a:lnTo>
                    <a:pt x="225" y="246"/>
                  </a:lnTo>
                  <a:lnTo>
                    <a:pt x="206" y="257"/>
                  </a:lnTo>
                  <a:lnTo>
                    <a:pt x="186" y="270"/>
                  </a:lnTo>
                  <a:lnTo>
                    <a:pt x="166" y="281"/>
                  </a:lnTo>
                  <a:lnTo>
                    <a:pt x="148" y="293"/>
                  </a:lnTo>
                  <a:lnTo>
                    <a:pt x="128" y="306"/>
                  </a:lnTo>
                  <a:lnTo>
                    <a:pt x="109" y="317"/>
                  </a:lnTo>
                  <a:lnTo>
                    <a:pt x="90" y="330"/>
                  </a:lnTo>
                  <a:lnTo>
                    <a:pt x="71" y="342"/>
                  </a:lnTo>
                  <a:lnTo>
                    <a:pt x="51" y="354"/>
                  </a:lnTo>
                  <a:lnTo>
                    <a:pt x="30" y="366"/>
                  </a:lnTo>
                  <a:lnTo>
                    <a:pt x="11" y="378"/>
                  </a:lnTo>
                  <a:lnTo>
                    <a:pt x="1" y="38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34" name="Freeform 1121"/>
            <p:cNvSpPr>
              <a:spLocks/>
            </p:cNvSpPr>
            <p:nvPr/>
          </p:nvSpPr>
          <p:spPr bwMode="auto">
            <a:xfrm>
              <a:off x="2351" y="2899"/>
              <a:ext cx="58" cy="81"/>
            </a:xfrm>
            <a:custGeom>
              <a:avLst/>
              <a:gdLst>
                <a:gd name="T0" fmla="*/ 230 w 349"/>
                <a:gd name="T1" fmla="*/ 466 h 486"/>
                <a:gd name="T2" fmla="*/ 222 w 349"/>
                <a:gd name="T3" fmla="*/ 476 h 486"/>
                <a:gd name="T4" fmla="*/ 211 w 349"/>
                <a:gd name="T5" fmla="*/ 479 h 486"/>
                <a:gd name="T6" fmla="*/ 198 w 349"/>
                <a:gd name="T7" fmla="*/ 480 h 486"/>
                <a:gd name="T8" fmla="*/ 187 w 349"/>
                <a:gd name="T9" fmla="*/ 481 h 486"/>
                <a:gd name="T10" fmla="*/ 174 w 349"/>
                <a:gd name="T11" fmla="*/ 482 h 486"/>
                <a:gd name="T12" fmla="*/ 161 w 349"/>
                <a:gd name="T13" fmla="*/ 482 h 486"/>
                <a:gd name="T14" fmla="*/ 149 w 349"/>
                <a:gd name="T15" fmla="*/ 483 h 486"/>
                <a:gd name="T16" fmla="*/ 137 w 349"/>
                <a:gd name="T17" fmla="*/ 484 h 486"/>
                <a:gd name="T18" fmla="*/ 124 w 349"/>
                <a:gd name="T19" fmla="*/ 486 h 486"/>
                <a:gd name="T20" fmla="*/ 111 w 349"/>
                <a:gd name="T21" fmla="*/ 486 h 486"/>
                <a:gd name="T22" fmla="*/ 97 w 349"/>
                <a:gd name="T23" fmla="*/ 483 h 486"/>
                <a:gd name="T24" fmla="*/ 84 w 349"/>
                <a:gd name="T25" fmla="*/ 481 h 486"/>
                <a:gd name="T26" fmla="*/ 70 w 349"/>
                <a:gd name="T27" fmla="*/ 479 h 486"/>
                <a:gd name="T28" fmla="*/ 56 w 349"/>
                <a:gd name="T29" fmla="*/ 476 h 486"/>
                <a:gd name="T30" fmla="*/ 42 w 349"/>
                <a:gd name="T31" fmla="*/ 474 h 486"/>
                <a:gd name="T32" fmla="*/ 29 w 349"/>
                <a:gd name="T33" fmla="*/ 469 h 486"/>
                <a:gd name="T34" fmla="*/ 15 w 349"/>
                <a:gd name="T35" fmla="*/ 466 h 486"/>
                <a:gd name="T36" fmla="*/ 0 w 349"/>
                <a:gd name="T37" fmla="*/ 460 h 486"/>
                <a:gd name="T38" fmla="*/ 2 w 349"/>
                <a:gd name="T39" fmla="*/ 356 h 486"/>
                <a:gd name="T40" fmla="*/ 8 w 349"/>
                <a:gd name="T41" fmla="*/ 249 h 486"/>
                <a:gd name="T42" fmla="*/ 17 w 349"/>
                <a:gd name="T43" fmla="*/ 140 h 486"/>
                <a:gd name="T44" fmla="*/ 32 w 349"/>
                <a:gd name="T45" fmla="*/ 33 h 486"/>
                <a:gd name="T46" fmla="*/ 34 w 349"/>
                <a:gd name="T47" fmla="*/ 26 h 486"/>
                <a:gd name="T48" fmla="*/ 36 w 349"/>
                <a:gd name="T49" fmla="*/ 18 h 486"/>
                <a:gd name="T50" fmla="*/ 39 w 349"/>
                <a:gd name="T51" fmla="*/ 11 h 486"/>
                <a:gd name="T52" fmla="*/ 42 w 349"/>
                <a:gd name="T53" fmla="*/ 5 h 486"/>
                <a:gd name="T54" fmla="*/ 59 w 349"/>
                <a:gd name="T55" fmla="*/ 2 h 486"/>
                <a:gd name="T56" fmla="*/ 74 w 349"/>
                <a:gd name="T57" fmla="*/ 1 h 486"/>
                <a:gd name="T58" fmla="*/ 90 w 349"/>
                <a:gd name="T59" fmla="*/ 0 h 486"/>
                <a:gd name="T60" fmla="*/ 107 w 349"/>
                <a:gd name="T61" fmla="*/ 0 h 486"/>
                <a:gd name="T62" fmla="*/ 123 w 349"/>
                <a:gd name="T63" fmla="*/ 1 h 486"/>
                <a:gd name="T64" fmla="*/ 141 w 349"/>
                <a:gd name="T65" fmla="*/ 3 h 486"/>
                <a:gd name="T66" fmla="*/ 157 w 349"/>
                <a:gd name="T67" fmla="*/ 7 h 486"/>
                <a:gd name="T68" fmla="*/ 174 w 349"/>
                <a:gd name="T69" fmla="*/ 10 h 486"/>
                <a:gd name="T70" fmla="*/ 190 w 349"/>
                <a:gd name="T71" fmla="*/ 15 h 486"/>
                <a:gd name="T72" fmla="*/ 206 w 349"/>
                <a:gd name="T73" fmla="*/ 20 h 486"/>
                <a:gd name="T74" fmla="*/ 221 w 349"/>
                <a:gd name="T75" fmla="*/ 26 h 486"/>
                <a:gd name="T76" fmla="*/ 236 w 349"/>
                <a:gd name="T77" fmla="*/ 33 h 486"/>
                <a:gd name="T78" fmla="*/ 251 w 349"/>
                <a:gd name="T79" fmla="*/ 40 h 486"/>
                <a:gd name="T80" fmla="*/ 265 w 349"/>
                <a:gd name="T81" fmla="*/ 47 h 486"/>
                <a:gd name="T82" fmla="*/ 278 w 349"/>
                <a:gd name="T83" fmla="*/ 55 h 486"/>
                <a:gd name="T84" fmla="*/ 290 w 349"/>
                <a:gd name="T85" fmla="*/ 63 h 486"/>
                <a:gd name="T86" fmla="*/ 297 w 349"/>
                <a:gd name="T87" fmla="*/ 68 h 486"/>
                <a:gd name="T88" fmla="*/ 304 w 349"/>
                <a:gd name="T89" fmla="*/ 73 h 486"/>
                <a:gd name="T90" fmla="*/ 311 w 349"/>
                <a:gd name="T91" fmla="*/ 79 h 486"/>
                <a:gd name="T92" fmla="*/ 318 w 349"/>
                <a:gd name="T93" fmla="*/ 85 h 486"/>
                <a:gd name="T94" fmla="*/ 325 w 349"/>
                <a:gd name="T95" fmla="*/ 92 h 486"/>
                <a:gd name="T96" fmla="*/ 332 w 349"/>
                <a:gd name="T97" fmla="*/ 99 h 486"/>
                <a:gd name="T98" fmla="*/ 340 w 349"/>
                <a:gd name="T99" fmla="*/ 106 h 486"/>
                <a:gd name="T100" fmla="*/ 347 w 349"/>
                <a:gd name="T101" fmla="*/ 114 h 486"/>
                <a:gd name="T102" fmla="*/ 349 w 349"/>
                <a:gd name="T103" fmla="*/ 121 h 486"/>
                <a:gd name="T104" fmla="*/ 348 w 349"/>
                <a:gd name="T105" fmla="*/ 129 h 486"/>
                <a:gd name="T106" fmla="*/ 346 w 349"/>
                <a:gd name="T107" fmla="*/ 137 h 486"/>
                <a:gd name="T108" fmla="*/ 345 w 349"/>
                <a:gd name="T109" fmla="*/ 145 h 486"/>
                <a:gd name="T110" fmla="*/ 333 w 349"/>
                <a:gd name="T111" fmla="*/ 184 h 486"/>
                <a:gd name="T112" fmla="*/ 319 w 349"/>
                <a:gd name="T113" fmla="*/ 224 h 486"/>
                <a:gd name="T114" fmla="*/ 305 w 349"/>
                <a:gd name="T115" fmla="*/ 264 h 486"/>
                <a:gd name="T116" fmla="*/ 290 w 349"/>
                <a:gd name="T117" fmla="*/ 304 h 486"/>
                <a:gd name="T118" fmla="*/ 275 w 349"/>
                <a:gd name="T119" fmla="*/ 345 h 486"/>
                <a:gd name="T120" fmla="*/ 260 w 349"/>
                <a:gd name="T121" fmla="*/ 385 h 486"/>
                <a:gd name="T122" fmla="*/ 245 w 349"/>
                <a:gd name="T123" fmla="*/ 426 h 486"/>
                <a:gd name="T124" fmla="*/ 230 w 349"/>
                <a:gd name="T125" fmla="*/ 466 h 4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9"/>
                <a:gd name="T190" fmla="*/ 0 h 486"/>
                <a:gd name="T191" fmla="*/ 349 w 349"/>
                <a:gd name="T192" fmla="*/ 486 h 4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9" h="486">
                  <a:moveTo>
                    <a:pt x="230" y="466"/>
                  </a:moveTo>
                  <a:lnTo>
                    <a:pt x="222" y="476"/>
                  </a:lnTo>
                  <a:lnTo>
                    <a:pt x="211" y="479"/>
                  </a:lnTo>
                  <a:lnTo>
                    <a:pt x="198" y="480"/>
                  </a:lnTo>
                  <a:lnTo>
                    <a:pt x="187" y="481"/>
                  </a:lnTo>
                  <a:lnTo>
                    <a:pt x="174" y="482"/>
                  </a:lnTo>
                  <a:lnTo>
                    <a:pt x="161" y="482"/>
                  </a:lnTo>
                  <a:lnTo>
                    <a:pt x="149" y="483"/>
                  </a:lnTo>
                  <a:lnTo>
                    <a:pt x="137" y="484"/>
                  </a:lnTo>
                  <a:lnTo>
                    <a:pt x="124" y="486"/>
                  </a:lnTo>
                  <a:lnTo>
                    <a:pt x="111" y="486"/>
                  </a:lnTo>
                  <a:lnTo>
                    <a:pt x="97" y="483"/>
                  </a:lnTo>
                  <a:lnTo>
                    <a:pt x="84" y="481"/>
                  </a:lnTo>
                  <a:lnTo>
                    <a:pt x="70" y="479"/>
                  </a:lnTo>
                  <a:lnTo>
                    <a:pt x="56" y="476"/>
                  </a:lnTo>
                  <a:lnTo>
                    <a:pt x="42" y="474"/>
                  </a:lnTo>
                  <a:lnTo>
                    <a:pt x="29" y="469"/>
                  </a:lnTo>
                  <a:lnTo>
                    <a:pt x="15" y="466"/>
                  </a:lnTo>
                  <a:lnTo>
                    <a:pt x="0" y="460"/>
                  </a:lnTo>
                  <a:lnTo>
                    <a:pt x="2" y="356"/>
                  </a:lnTo>
                  <a:lnTo>
                    <a:pt x="8" y="249"/>
                  </a:lnTo>
                  <a:lnTo>
                    <a:pt x="17" y="140"/>
                  </a:lnTo>
                  <a:lnTo>
                    <a:pt x="32" y="33"/>
                  </a:lnTo>
                  <a:lnTo>
                    <a:pt x="34" y="26"/>
                  </a:lnTo>
                  <a:lnTo>
                    <a:pt x="36" y="18"/>
                  </a:lnTo>
                  <a:lnTo>
                    <a:pt x="39" y="11"/>
                  </a:lnTo>
                  <a:lnTo>
                    <a:pt x="42" y="5"/>
                  </a:lnTo>
                  <a:lnTo>
                    <a:pt x="59" y="2"/>
                  </a:lnTo>
                  <a:lnTo>
                    <a:pt x="74" y="1"/>
                  </a:lnTo>
                  <a:lnTo>
                    <a:pt x="90" y="0"/>
                  </a:lnTo>
                  <a:lnTo>
                    <a:pt x="107" y="0"/>
                  </a:lnTo>
                  <a:lnTo>
                    <a:pt x="123" y="1"/>
                  </a:lnTo>
                  <a:lnTo>
                    <a:pt x="141" y="3"/>
                  </a:lnTo>
                  <a:lnTo>
                    <a:pt x="157" y="7"/>
                  </a:lnTo>
                  <a:lnTo>
                    <a:pt x="174" y="10"/>
                  </a:lnTo>
                  <a:lnTo>
                    <a:pt x="190" y="15"/>
                  </a:lnTo>
                  <a:lnTo>
                    <a:pt x="206" y="20"/>
                  </a:lnTo>
                  <a:lnTo>
                    <a:pt x="221" y="26"/>
                  </a:lnTo>
                  <a:lnTo>
                    <a:pt x="236" y="33"/>
                  </a:lnTo>
                  <a:lnTo>
                    <a:pt x="251" y="40"/>
                  </a:lnTo>
                  <a:lnTo>
                    <a:pt x="265" y="47"/>
                  </a:lnTo>
                  <a:lnTo>
                    <a:pt x="278" y="55"/>
                  </a:lnTo>
                  <a:lnTo>
                    <a:pt x="290" y="63"/>
                  </a:lnTo>
                  <a:lnTo>
                    <a:pt x="297" y="68"/>
                  </a:lnTo>
                  <a:lnTo>
                    <a:pt x="304" y="73"/>
                  </a:lnTo>
                  <a:lnTo>
                    <a:pt x="311" y="79"/>
                  </a:lnTo>
                  <a:lnTo>
                    <a:pt x="318" y="85"/>
                  </a:lnTo>
                  <a:lnTo>
                    <a:pt x="325" y="92"/>
                  </a:lnTo>
                  <a:lnTo>
                    <a:pt x="332" y="99"/>
                  </a:lnTo>
                  <a:lnTo>
                    <a:pt x="340" y="106"/>
                  </a:lnTo>
                  <a:lnTo>
                    <a:pt x="347" y="114"/>
                  </a:lnTo>
                  <a:lnTo>
                    <a:pt x="349" y="121"/>
                  </a:lnTo>
                  <a:lnTo>
                    <a:pt x="348" y="129"/>
                  </a:lnTo>
                  <a:lnTo>
                    <a:pt x="346" y="137"/>
                  </a:lnTo>
                  <a:lnTo>
                    <a:pt x="345" y="145"/>
                  </a:lnTo>
                  <a:lnTo>
                    <a:pt x="333" y="184"/>
                  </a:lnTo>
                  <a:lnTo>
                    <a:pt x="319" y="224"/>
                  </a:lnTo>
                  <a:lnTo>
                    <a:pt x="305" y="264"/>
                  </a:lnTo>
                  <a:lnTo>
                    <a:pt x="290" y="304"/>
                  </a:lnTo>
                  <a:lnTo>
                    <a:pt x="275" y="345"/>
                  </a:lnTo>
                  <a:lnTo>
                    <a:pt x="260" y="385"/>
                  </a:lnTo>
                  <a:lnTo>
                    <a:pt x="245" y="426"/>
                  </a:lnTo>
                  <a:lnTo>
                    <a:pt x="230" y="46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35" name="Freeform 1122"/>
            <p:cNvSpPr>
              <a:spLocks/>
            </p:cNvSpPr>
            <p:nvPr/>
          </p:nvSpPr>
          <p:spPr bwMode="auto">
            <a:xfrm>
              <a:off x="2352" y="2902"/>
              <a:ext cx="55" cy="75"/>
            </a:xfrm>
            <a:custGeom>
              <a:avLst/>
              <a:gdLst>
                <a:gd name="T0" fmla="*/ 204 w 332"/>
                <a:gd name="T1" fmla="*/ 452 h 455"/>
                <a:gd name="T2" fmla="*/ 213 w 332"/>
                <a:gd name="T3" fmla="*/ 446 h 455"/>
                <a:gd name="T4" fmla="*/ 228 w 332"/>
                <a:gd name="T5" fmla="*/ 405 h 455"/>
                <a:gd name="T6" fmla="*/ 244 w 332"/>
                <a:gd name="T7" fmla="*/ 365 h 455"/>
                <a:gd name="T8" fmla="*/ 259 w 332"/>
                <a:gd name="T9" fmla="*/ 323 h 455"/>
                <a:gd name="T10" fmla="*/ 275 w 332"/>
                <a:gd name="T11" fmla="*/ 282 h 455"/>
                <a:gd name="T12" fmla="*/ 290 w 332"/>
                <a:gd name="T13" fmla="*/ 240 h 455"/>
                <a:gd name="T14" fmla="*/ 305 w 332"/>
                <a:gd name="T15" fmla="*/ 199 h 455"/>
                <a:gd name="T16" fmla="*/ 319 w 332"/>
                <a:gd name="T17" fmla="*/ 157 h 455"/>
                <a:gd name="T18" fmla="*/ 332 w 332"/>
                <a:gd name="T19" fmla="*/ 117 h 455"/>
                <a:gd name="T20" fmla="*/ 320 w 332"/>
                <a:gd name="T21" fmla="*/ 102 h 455"/>
                <a:gd name="T22" fmla="*/ 308 w 332"/>
                <a:gd name="T23" fmla="*/ 88 h 455"/>
                <a:gd name="T24" fmla="*/ 294 w 332"/>
                <a:gd name="T25" fmla="*/ 75 h 455"/>
                <a:gd name="T26" fmla="*/ 279 w 332"/>
                <a:gd name="T27" fmla="*/ 63 h 455"/>
                <a:gd name="T28" fmla="*/ 263 w 332"/>
                <a:gd name="T29" fmla="*/ 52 h 455"/>
                <a:gd name="T30" fmla="*/ 245 w 332"/>
                <a:gd name="T31" fmla="*/ 42 h 455"/>
                <a:gd name="T32" fmla="*/ 227 w 332"/>
                <a:gd name="T33" fmla="*/ 33 h 455"/>
                <a:gd name="T34" fmla="*/ 208 w 332"/>
                <a:gd name="T35" fmla="*/ 25 h 455"/>
                <a:gd name="T36" fmla="*/ 189 w 332"/>
                <a:gd name="T37" fmla="*/ 18 h 455"/>
                <a:gd name="T38" fmla="*/ 169 w 332"/>
                <a:gd name="T39" fmla="*/ 12 h 455"/>
                <a:gd name="T40" fmla="*/ 150 w 332"/>
                <a:gd name="T41" fmla="*/ 7 h 455"/>
                <a:gd name="T42" fmla="*/ 129 w 332"/>
                <a:gd name="T43" fmla="*/ 4 h 455"/>
                <a:gd name="T44" fmla="*/ 108 w 332"/>
                <a:gd name="T45" fmla="*/ 1 h 455"/>
                <a:gd name="T46" fmla="*/ 86 w 332"/>
                <a:gd name="T47" fmla="*/ 0 h 455"/>
                <a:gd name="T48" fmla="*/ 65 w 332"/>
                <a:gd name="T49" fmla="*/ 0 h 455"/>
                <a:gd name="T50" fmla="*/ 45 w 332"/>
                <a:gd name="T51" fmla="*/ 3 h 455"/>
                <a:gd name="T52" fmla="*/ 34 w 332"/>
                <a:gd name="T53" fmla="*/ 40 h 455"/>
                <a:gd name="T54" fmla="*/ 27 w 332"/>
                <a:gd name="T55" fmla="*/ 79 h 455"/>
                <a:gd name="T56" fmla="*/ 22 w 332"/>
                <a:gd name="T57" fmla="*/ 119 h 455"/>
                <a:gd name="T58" fmla="*/ 18 w 332"/>
                <a:gd name="T59" fmla="*/ 160 h 455"/>
                <a:gd name="T60" fmla="*/ 16 w 332"/>
                <a:gd name="T61" fmla="*/ 201 h 455"/>
                <a:gd name="T62" fmla="*/ 12 w 332"/>
                <a:gd name="T63" fmla="*/ 243 h 455"/>
                <a:gd name="T64" fmla="*/ 9 w 332"/>
                <a:gd name="T65" fmla="*/ 283 h 455"/>
                <a:gd name="T66" fmla="*/ 4 w 332"/>
                <a:gd name="T67" fmla="*/ 322 h 455"/>
                <a:gd name="T68" fmla="*/ 3 w 332"/>
                <a:gd name="T69" fmla="*/ 355 h 455"/>
                <a:gd name="T70" fmla="*/ 1 w 332"/>
                <a:gd name="T71" fmla="*/ 384 h 455"/>
                <a:gd name="T72" fmla="*/ 0 w 332"/>
                <a:gd name="T73" fmla="*/ 411 h 455"/>
                <a:gd name="T74" fmla="*/ 4 w 332"/>
                <a:gd name="T75" fmla="*/ 439 h 455"/>
                <a:gd name="T76" fmla="*/ 16 w 332"/>
                <a:gd name="T77" fmla="*/ 444 h 455"/>
                <a:gd name="T78" fmla="*/ 29 w 332"/>
                <a:gd name="T79" fmla="*/ 447 h 455"/>
                <a:gd name="T80" fmla="*/ 40 w 332"/>
                <a:gd name="T81" fmla="*/ 450 h 455"/>
                <a:gd name="T82" fmla="*/ 53 w 332"/>
                <a:gd name="T83" fmla="*/ 453 h 455"/>
                <a:gd name="T84" fmla="*/ 64 w 332"/>
                <a:gd name="T85" fmla="*/ 454 h 455"/>
                <a:gd name="T86" fmla="*/ 77 w 332"/>
                <a:gd name="T87" fmla="*/ 455 h 455"/>
                <a:gd name="T88" fmla="*/ 90 w 332"/>
                <a:gd name="T89" fmla="*/ 455 h 455"/>
                <a:gd name="T90" fmla="*/ 101 w 332"/>
                <a:gd name="T91" fmla="*/ 455 h 455"/>
                <a:gd name="T92" fmla="*/ 114 w 332"/>
                <a:gd name="T93" fmla="*/ 455 h 455"/>
                <a:gd name="T94" fmla="*/ 127 w 332"/>
                <a:gd name="T95" fmla="*/ 455 h 455"/>
                <a:gd name="T96" fmla="*/ 139 w 332"/>
                <a:gd name="T97" fmla="*/ 454 h 455"/>
                <a:gd name="T98" fmla="*/ 152 w 332"/>
                <a:gd name="T99" fmla="*/ 454 h 455"/>
                <a:gd name="T100" fmla="*/ 165 w 332"/>
                <a:gd name="T101" fmla="*/ 453 h 455"/>
                <a:gd name="T102" fmla="*/ 177 w 332"/>
                <a:gd name="T103" fmla="*/ 453 h 455"/>
                <a:gd name="T104" fmla="*/ 191 w 332"/>
                <a:gd name="T105" fmla="*/ 452 h 455"/>
                <a:gd name="T106" fmla="*/ 204 w 332"/>
                <a:gd name="T107" fmla="*/ 452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455"/>
                <a:gd name="T164" fmla="*/ 332 w 332"/>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455">
                  <a:moveTo>
                    <a:pt x="204" y="452"/>
                  </a:moveTo>
                  <a:lnTo>
                    <a:pt x="213" y="446"/>
                  </a:lnTo>
                  <a:lnTo>
                    <a:pt x="228" y="405"/>
                  </a:lnTo>
                  <a:lnTo>
                    <a:pt x="244" y="365"/>
                  </a:lnTo>
                  <a:lnTo>
                    <a:pt x="259" y="323"/>
                  </a:lnTo>
                  <a:lnTo>
                    <a:pt x="275" y="282"/>
                  </a:lnTo>
                  <a:lnTo>
                    <a:pt x="290" y="240"/>
                  </a:lnTo>
                  <a:lnTo>
                    <a:pt x="305" y="199"/>
                  </a:lnTo>
                  <a:lnTo>
                    <a:pt x="319" y="157"/>
                  </a:lnTo>
                  <a:lnTo>
                    <a:pt x="332" y="117"/>
                  </a:lnTo>
                  <a:lnTo>
                    <a:pt x="320" y="102"/>
                  </a:lnTo>
                  <a:lnTo>
                    <a:pt x="308" y="88"/>
                  </a:lnTo>
                  <a:lnTo>
                    <a:pt x="294" y="75"/>
                  </a:lnTo>
                  <a:lnTo>
                    <a:pt x="279" y="63"/>
                  </a:lnTo>
                  <a:lnTo>
                    <a:pt x="263" y="52"/>
                  </a:lnTo>
                  <a:lnTo>
                    <a:pt x="245" y="42"/>
                  </a:lnTo>
                  <a:lnTo>
                    <a:pt x="227" y="33"/>
                  </a:lnTo>
                  <a:lnTo>
                    <a:pt x="208" y="25"/>
                  </a:lnTo>
                  <a:lnTo>
                    <a:pt x="189" y="18"/>
                  </a:lnTo>
                  <a:lnTo>
                    <a:pt x="169" y="12"/>
                  </a:lnTo>
                  <a:lnTo>
                    <a:pt x="150" y="7"/>
                  </a:lnTo>
                  <a:lnTo>
                    <a:pt x="129" y="4"/>
                  </a:lnTo>
                  <a:lnTo>
                    <a:pt x="108" y="1"/>
                  </a:lnTo>
                  <a:lnTo>
                    <a:pt x="86" y="0"/>
                  </a:lnTo>
                  <a:lnTo>
                    <a:pt x="65" y="0"/>
                  </a:lnTo>
                  <a:lnTo>
                    <a:pt x="45" y="3"/>
                  </a:lnTo>
                  <a:lnTo>
                    <a:pt x="34" y="40"/>
                  </a:lnTo>
                  <a:lnTo>
                    <a:pt x="27" y="79"/>
                  </a:lnTo>
                  <a:lnTo>
                    <a:pt x="22" y="119"/>
                  </a:lnTo>
                  <a:lnTo>
                    <a:pt x="18" y="160"/>
                  </a:lnTo>
                  <a:lnTo>
                    <a:pt x="16" y="201"/>
                  </a:lnTo>
                  <a:lnTo>
                    <a:pt x="12" y="243"/>
                  </a:lnTo>
                  <a:lnTo>
                    <a:pt x="9" y="283"/>
                  </a:lnTo>
                  <a:lnTo>
                    <a:pt x="4" y="322"/>
                  </a:lnTo>
                  <a:lnTo>
                    <a:pt x="3" y="355"/>
                  </a:lnTo>
                  <a:lnTo>
                    <a:pt x="1" y="384"/>
                  </a:lnTo>
                  <a:lnTo>
                    <a:pt x="0" y="411"/>
                  </a:lnTo>
                  <a:lnTo>
                    <a:pt x="4" y="439"/>
                  </a:lnTo>
                  <a:lnTo>
                    <a:pt x="16" y="444"/>
                  </a:lnTo>
                  <a:lnTo>
                    <a:pt x="29" y="447"/>
                  </a:lnTo>
                  <a:lnTo>
                    <a:pt x="40" y="450"/>
                  </a:lnTo>
                  <a:lnTo>
                    <a:pt x="53" y="453"/>
                  </a:lnTo>
                  <a:lnTo>
                    <a:pt x="64" y="454"/>
                  </a:lnTo>
                  <a:lnTo>
                    <a:pt x="77" y="455"/>
                  </a:lnTo>
                  <a:lnTo>
                    <a:pt x="90" y="455"/>
                  </a:lnTo>
                  <a:lnTo>
                    <a:pt x="101" y="455"/>
                  </a:lnTo>
                  <a:lnTo>
                    <a:pt x="114" y="455"/>
                  </a:lnTo>
                  <a:lnTo>
                    <a:pt x="127" y="455"/>
                  </a:lnTo>
                  <a:lnTo>
                    <a:pt x="139" y="454"/>
                  </a:lnTo>
                  <a:lnTo>
                    <a:pt x="152" y="454"/>
                  </a:lnTo>
                  <a:lnTo>
                    <a:pt x="165" y="453"/>
                  </a:lnTo>
                  <a:lnTo>
                    <a:pt x="177" y="453"/>
                  </a:lnTo>
                  <a:lnTo>
                    <a:pt x="191" y="452"/>
                  </a:lnTo>
                  <a:lnTo>
                    <a:pt x="204" y="45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36" name="Freeform 1123"/>
            <p:cNvSpPr>
              <a:spLocks/>
            </p:cNvSpPr>
            <p:nvPr/>
          </p:nvSpPr>
          <p:spPr bwMode="auto">
            <a:xfrm>
              <a:off x="2372" y="2956"/>
              <a:ext cx="13" cy="12"/>
            </a:xfrm>
            <a:custGeom>
              <a:avLst/>
              <a:gdLst>
                <a:gd name="T0" fmla="*/ 15 w 78"/>
                <a:gd name="T1" fmla="*/ 70 h 70"/>
                <a:gd name="T2" fmla="*/ 9 w 78"/>
                <a:gd name="T3" fmla="*/ 69 h 70"/>
                <a:gd name="T4" fmla="*/ 5 w 78"/>
                <a:gd name="T5" fmla="*/ 67 h 70"/>
                <a:gd name="T6" fmla="*/ 2 w 78"/>
                <a:gd name="T7" fmla="*/ 62 h 70"/>
                <a:gd name="T8" fmla="*/ 0 w 78"/>
                <a:gd name="T9" fmla="*/ 57 h 70"/>
                <a:gd name="T10" fmla="*/ 4 w 78"/>
                <a:gd name="T11" fmla="*/ 48 h 70"/>
                <a:gd name="T12" fmla="*/ 11 w 78"/>
                <a:gd name="T13" fmla="*/ 51 h 70"/>
                <a:gd name="T14" fmla="*/ 18 w 78"/>
                <a:gd name="T15" fmla="*/ 52 h 70"/>
                <a:gd name="T16" fmla="*/ 24 w 78"/>
                <a:gd name="T17" fmla="*/ 53 h 70"/>
                <a:gd name="T18" fmla="*/ 31 w 78"/>
                <a:gd name="T19" fmla="*/ 51 h 70"/>
                <a:gd name="T20" fmla="*/ 38 w 78"/>
                <a:gd name="T21" fmla="*/ 46 h 70"/>
                <a:gd name="T22" fmla="*/ 45 w 78"/>
                <a:gd name="T23" fmla="*/ 42 h 70"/>
                <a:gd name="T24" fmla="*/ 50 w 78"/>
                <a:gd name="T25" fmla="*/ 37 h 70"/>
                <a:gd name="T26" fmla="*/ 57 w 78"/>
                <a:gd name="T27" fmla="*/ 30 h 70"/>
                <a:gd name="T28" fmla="*/ 60 w 78"/>
                <a:gd name="T29" fmla="*/ 24 h 70"/>
                <a:gd name="T30" fmla="*/ 63 w 78"/>
                <a:gd name="T31" fmla="*/ 17 h 70"/>
                <a:gd name="T32" fmla="*/ 68 w 78"/>
                <a:gd name="T33" fmla="*/ 9 h 70"/>
                <a:gd name="T34" fmla="*/ 72 w 78"/>
                <a:gd name="T35" fmla="*/ 0 h 70"/>
                <a:gd name="T36" fmla="*/ 77 w 78"/>
                <a:gd name="T37" fmla="*/ 8 h 70"/>
                <a:gd name="T38" fmla="*/ 78 w 78"/>
                <a:gd name="T39" fmla="*/ 18 h 70"/>
                <a:gd name="T40" fmla="*/ 74 w 78"/>
                <a:gd name="T41" fmla="*/ 27 h 70"/>
                <a:gd name="T42" fmla="*/ 71 w 78"/>
                <a:gd name="T43" fmla="*/ 33 h 70"/>
                <a:gd name="T44" fmla="*/ 65 w 78"/>
                <a:gd name="T45" fmla="*/ 42 h 70"/>
                <a:gd name="T46" fmla="*/ 53 w 78"/>
                <a:gd name="T47" fmla="*/ 53 h 70"/>
                <a:gd name="T48" fmla="*/ 47 w 78"/>
                <a:gd name="T49" fmla="*/ 55 h 70"/>
                <a:gd name="T50" fmla="*/ 41 w 78"/>
                <a:gd name="T51" fmla="*/ 59 h 70"/>
                <a:gd name="T52" fmla="*/ 33 w 78"/>
                <a:gd name="T53" fmla="*/ 63 h 70"/>
                <a:gd name="T54" fmla="*/ 26 w 78"/>
                <a:gd name="T55" fmla="*/ 68 h 70"/>
                <a:gd name="T56" fmla="*/ 15 w 78"/>
                <a:gd name="T57" fmla="*/ 7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8"/>
                <a:gd name="T88" fmla="*/ 0 h 70"/>
                <a:gd name="T89" fmla="*/ 78 w 78"/>
                <a:gd name="T90" fmla="*/ 70 h 7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8" h="70">
                  <a:moveTo>
                    <a:pt x="15" y="70"/>
                  </a:moveTo>
                  <a:lnTo>
                    <a:pt x="9" y="69"/>
                  </a:lnTo>
                  <a:lnTo>
                    <a:pt x="5" y="67"/>
                  </a:lnTo>
                  <a:lnTo>
                    <a:pt x="2" y="62"/>
                  </a:lnTo>
                  <a:lnTo>
                    <a:pt x="0" y="57"/>
                  </a:lnTo>
                  <a:lnTo>
                    <a:pt x="4" y="48"/>
                  </a:lnTo>
                  <a:lnTo>
                    <a:pt x="11" y="51"/>
                  </a:lnTo>
                  <a:lnTo>
                    <a:pt x="18" y="52"/>
                  </a:lnTo>
                  <a:lnTo>
                    <a:pt x="24" y="53"/>
                  </a:lnTo>
                  <a:lnTo>
                    <a:pt x="31" y="51"/>
                  </a:lnTo>
                  <a:lnTo>
                    <a:pt x="38" y="46"/>
                  </a:lnTo>
                  <a:lnTo>
                    <a:pt x="45" y="42"/>
                  </a:lnTo>
                  <a:lnTo>
                    <a:pt x="50" y="37"/>
                  </a:lnTo>
                  <a:lnTo>
                    <a:pt x="57" y="30"/>
                  </a:lnTo>
                  <a:lnTo>
                    <a:pt x="60" y="24"/>
                  </a:lnTo>
                  <a:lnTo>
                    <a:pt x="63" y="17"/>
                  </a:lnTo>
                  <a:lnTo>
                    <a:pt x="68" y="9"/>
                  </a:lnTo>
                  <a:lnTo>
                    <a:pt x="72" y="0"/>
                  </a:lnTo>
                  <a:lnTo>
                    <a:pt x="77" y="8"/>
                  </a:lnTo>
                  <a:lnTo>
                    <a:pt x="78" y="18"/>
                  </a:lnTo>
                  <a:lnTo>
                    <a:pt x="74" y="27"/>
                  </a:lnTo>
                  <a:lnTo>
                    <a:pt x="71" y="33"/>
                  </a:lnTo>
                  <a:lnTo>
                    <a:pt x="65" y="42"/>
                  </a:lnTo>
                  <a:lnTo>
                    <a:pt x="53" y="53"/>
                  </a:lnTo>
                  <a:lnTo>
                    <a:pt x="47" y="55"/>
                  </a:lnTo>
                  <a:lnTo>
                    <a:pt x="41" y="59"/>
                  </a:lnTo>
                  <a:lnTo>
                    <a:pt x="33" y="63"/>
                  </a:lnTo>
                  <a:lnTo>
                    <a:pt x="26" y="68"/>
                  </a:lnTo>
                  <a:lnTo>
                    <a:pt x="15"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37" name="Freeform 1124"/>
            <p:cNvSpPr>
              <a:spLocks/>
            </p:cNvSpPr>
            <p:nvPr/>
          </p:nvSpPr>
          <p:spPr bwMode="auto">
            <a:xfrm>
              <a:off x="2364" y="2911"/>
              <a:ext cx="8" cy="35"/>
            </a:xfrm>
            <a:custGeom>
              <a:avLst/>
              <a:gdLst>
                <a:gd name="T0" fmla="*/ 22 w 43"/>
                <a:gd name="T1" fmla="*/ 211 h 211"/>
                <a:gd name="T2" fmla="*/ 16 w 43"/>
                <a:gd name="T3" fmla="*/ 209 h 211"/>
                <a:gd name="T4" fmla="*/ 10 w 43"/>
                <a:gd name="T5" fmla="*/ 208 h 211"/>
                <a:gd name="T6" fmla="*/ 6 w 43"/>
                <a:gd name="T7" fmla="*/ 205 h 211"/>
                <a:gd name="T8" fmla="*/ 2 w 43"/>
                <a:gd name="T9" fmla="*/ 202 h 211"/>
                <a:gd name="T10" fmla="*/ 0 w 43"/>
                <a:gd name="T11" fmla="*/ 179 h 211"/>
                <a:gd name="T12" fmla="*/ 1 w 43"/>
                <a:gd name="T13" fmla="*/ 155 h 211"/>
                <a:gd name="T14" fmla="*/ 3 w 43"/>
                <a:gd name="T15" fmla="*/ 130 h 211"/>
                <a:gd name="T16" fmla="*/ 8 w 43"/>
                <a:gd name="T17" fmla="*/ 105 h 211"/>
                <a:gd name="T18" fmla="*/ 14 w 43"/>
                <a:gd name="T19" fmla="*/ 79 h 211"/>
                <a:gd name="T20" fmla="*/ 19 w 43"/>
                <a:gd name="T21" fmla="*/ 54 h 211"/>
                <a:gd name="T22" fmla="*/ 26 w 43"/>
                <a:gd name="T23" fmla="*/ 30 h 211"/>
                <a:gd name="T24" fmla="*/ 32 w 43"/>
                <a:gd name="T25" fmla="*/ 4 h 211"/>
                <a:gd name="T26" fmla="*/ 37 w 43"/>
                <a:gd name="T27" fmla="*/ 0 h 211"/>
                <a:gd name="T28" fmla="*/ 43 w 43"/>
                <a:gd name="T29" fmla="*/ 4 h 211"/>
                <a:gd name="T30" fmla="*/ 33 w 43"/>
                <a:gd name="T31" fmla="*/ 47 h 211"/>
                <a:gd name="T32" fmla="*/ 23 w 43"/>
                <a:gd name="T33" fmla="*/ 92 h 211"/>
                <a:gd name="T34" fmla="*/ 16 w 43"/>
                <a:gd name="T35" fmla="*/ 137 h 211"/>
                <a:gd name="T36" fmla="*/ 10 w 43"/>
                <a:gd name="T37" fmla="*/ 182 h 211"/>
                <a:gd name="T38" fmla="*/ 13 w 43"/>
                <a:gd name="T39" fmla="*/ 188 h 211"/>
                <a:gd name="T40" fmla="*/ 19 w 43"/>
                <a:gd name="T41" fmla="*/ 191 h 211"/>
                <a:gd name="T42" fmla="*/ 26 w 43"/>
                <a:gd name="T43" fmla="*/ 195 h 211"/>
                <a:gd name="T44" fmla="*/ 32 w 43"/>
                <a:gd name="T45" fmla="*/ 202 h 211"/>
                <a:gd name="T46" fmla="*/ 22 w 43"/>
                <a:gd name="T47" fmla="*/ 211 h 2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211"/>
                <a:gd name="T74" fmla="*/ 43 w 43"/>
                <a:gd name="T75" fmla="*/ 211 h 2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211">
                  <a:moveTo>
                    <a:pt x="22" y="211"/>
                  </a:moveTo>
                  <a:lnTo>
                    <a:pt x="16" y="209"/>
                  </a:lnTo>
                  <a:lnTo>
                    <a:pt x="10" y="208"/>
                  </a:lnTo>
                  <a:lnTo>
                    <a:pt x="6" y="205"/>
                  </a:lnTo>
                  <a:lnTo>
                    <a:pt x="2" y="202"/>
                  </a:lnTo>
                  <a:lnTo>
                    <a:pt x="0" y="179"/>
                  </a:lnTo>
                  <a:lnTo>
                    <a:pt x="1" y="155"/>
                  </a:lnTo>
                  <a:lnTo>
                    <a:pt x="3" y="130"/>
                  </a:lnTo>
                  <a:lnTo>
                    <a:pt x="8" y="105"/>
                  </a:lnTo>
                  <a:lnTo>
                    <a:pt x="14" y="79"/>
                  </a:lnTo>
                  <a:lnTo>
                    <a:pt x="19" y="54"/>
                  </a:lnTo>
                  <a:lnTo>
                    <a:pt x="26" y="30"/>
                  </a:lnTo>
                  <a:lnTo>
                    <a:pt x="32" y="4"/>
                  </a:lnTo>
                  <a:lnTo>
                    <a:pt x="37" y="0"/>
                  </a:lnTo>
                  <a:lnTo>
                    <a:pt x="43" y="4"/>
                  </a:lnTo>
                  <a:lnTo>
                    <a:pt x="33" y="47"/>
                  </a:lnTo>
                  <a:lnTo>
                    <a:pt x="23" y="92"/>
                  </a:lnTo>
                  <a:lnTo>
                    <a:pt x="16" y="137"/>
                  </a:lnTo>
                  <a:lnTo>
                    <a:pt x="10" y="182"/>
                  </a:lnTo>
                  <a:lnTo>
                    <a:pt x="13" y="188"/>
                  </a:lnTo>
                  <a:lnTo>
                    <a:pt x="19" y="191"/>
                  </a:lnTo>
                  <a:lnTo>
                    <a:pt x="26" y="195"/>
                  </a:lnTo>
                  <a:lnTo>
                    <a:pt x="32" y="202"/>
                  </a:lnTo>
                  <a:lnTo>
                    <a:pt x="22" y="211"/>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38" name="Freeform 1125"/>
            <p:cNvSpPr>
              <a:spLocks/>
            </p:cNvSpPr>
            <p:nvPr/>
          </p:nvSpPr>
          <p:spPr bwMode="auto">
            <a:xfrm>
              <a:off x="2375" y="2911"/>
              <a:ext cx="6" cy="18"/>
            </a:xfrm>
            <a:custGeom>
              <a:avLst/>
              <a:gdLst>
                <a:gd name="T0" fmla="*/ 2 w 36"/>
                <a:gd name="T1" fmla="*/ 110 h 110"/>
                <a:gd name="T2" fmla="*/ 0 w 36"/>
                <a:gd name="T3" fmla="*/ 88 h 110"/>
                <a:gd name="T4" fmla="*/ 1 w 36"/>
                <a:gd name="T5" fmla="*/ 62 h 110"/>
                <a:gd name="T6" fmla="*/ 6 w 36"/>
                <a:gd name="T7" fmla="*/ 37 h 110"/>
                <a:gd name="T8" fmla="*/ 14 w 36"/>
                <a:gd name="T9" fmla="*/ 11 h 110"/>
                <a:gd name="T10" fmla="*/ 17 w 36"/>
                <a:gd name="T11" fmla="*/ 8 h 110"/>
                <a:gd name="T12" fmla="*/ 21 w 36"/>
                <a:gd name="T13" fmla="*/ 4 h 110"/>
                <a:gd name="T14" fmla="*/ 26 w 36"/>
                <a:gd name="T15" fmla="*/ 2 h 110"/>
                <a:gd name="T16" fmla="*/ 31 w 36"/>
                <a:gd name="T17" fmla="*/ 0 h 110"/>
                <a:gd name="T18" fmla="*/ 36 w 36"/>
                <a:gd name="T19" fmla="*/ 4 h 110"/>
                <a:gd name="T20" fmla="*/ 35 w 36"/>
                <a:gd name="T21" fmla="*/ 30 h 110"/>
                <a:gd name="T22" fmla="*/ 30 w 36"/>
                <a:gd name="T23" fmla="*/ 58 h 110"/>
                <a:gd name="T24" fmla="*/ 22 w 36"/>
                <a:gd name="T25" fmla="*/ 85 h 110"/>
                <a:gd name="T26" fmla="*/ 9 w 36"/>
                <a:gd name="T27" fmla="*/ 108 h 110"/>
                <a:gd name="T28" fmla="*/ 2 w 36"/>
                <a:gd name="T29" fmla="*/ 110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10"/>
                <a:gd name="T47" fmla="*/ 36 w 36"/>
                <a:gd name="T48" fmla="*/ 110 h 1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10">
                  <a:moveTo>
                    <a:pt x="2" y="110"/>
                  </a:moveTo>
                  <a:lnTo>
                    <a:pt x="0" y="88"/>
                  </a:lnTo>
                  <a:lnTo>
                    <a:pt x="1" y="62"/>
                  </a:lnTo>
                  <a:lnTo>
                    <a:pt x="6" y="37"/>
                  </a:lnTo>
                  <a:lnTo>
                    <a:pt x="14" y="11"/>
                  </a:lnTo>
                  <a:lnTo>
                    <a:pt x="17" y="8"/>
                  </a:lnTo>
                  <a:lnTo>
                    <a:pt x="21" y="4"/>
                  </a:lnTo>
                  <a:lnTo>
                    <a:pt x="26" y="2"/>
                  </a:lnTo>
                  <a:lnTo>
                    <a:pt x="31" y="0"/>
                  </a:lnTo>
                  <a:lnTo>
                    <a:pt x="36" y="4"/>
                  </a:lnTo>
                  <a:lnTo>
                    <a:pt x="35" y="30"/>
                  </a:lnTo>
                  <a:lnTo>
                    <a:pt x="30" y="58"/>
                  </a:lnTo>
                  <a:lnTo>
                    <a:pt x="22" y="85"/>
                  </a:lnTo>
                  <a:lnTo>
                    <a:pt x="9" y="108"/>
                  </a:lnTo>
                  <a:lnTo>
                    <a:pt x="2" y="11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39" name="Freeform 1126"/>
            <p:cNvSpPr>
              <a:spLocks/>
            </p:cNvSpPr>
            <p:nvPr/>
          </p:nvSpPr>
          <p:spPr bwMode="auto">
            <a:xfrm>
              <a:off x="2430" y="2909"/>
              <a:ext cx="23" cy="18"/>
            </a:xfrm>
            <a:custGeom>
              <a:avLst/>
              <a:gdLst>
                <a:gd name="T0" fmla="*/ 128 w 142"/>
                <a:gd name="T1" fmla="*/ 112 h 112"/>
                <a:gd name="T2" fmla="*/ 112 w 142"/>
                <a:gd name="T3" fmla="*/ 105 h 112"/>
                <a:gd name="T4" fmla="*/ 94 w 142"/>
                <a:gd name="T5" fmla="*/ 98 h 112"/>
                <a:gd name="T6" fmla="*/ 77 w 142"/>
                <a:gd name="T7" fmla="*/ 92 h 112"/>
                <a:gd name="T8" fmla="*/ 60 w 142"/>
                <a:gd name="T9" fmla="*/ 85 h 112"/>
                <a:gd name="T10" fmla="*/ 43 w 142"/>
                <a:gd name="T11" fmla="*/ 78 h 112"/>
                <a:gd name="T12" fmla="*/ 26 w 142"/>
                <a:gd name="T13" fmla="*/ 70 h 112"/>
                <a:gd name="T14" fmla="*/ 13 w 142"/>
                <a:gd name="T15" fmla="*/ 59 h 112"/>
                <a:gd name="T16" fmla="*/ 0 w 142"/>
                <a:gd name="T17" fmla="*/ 45 h 112"/>
                <a:gd name="T18" fmla="*/ 2 w 142"/>
                <a:gd name="T19" fmla="*/ 40 h 112"/>
                <a:gd name="T20" fmla="*/ 6 w 142"/>
                <a:gd name="T21" fmla="*/ 38 h 112"/>
                <a:gd name="T22" fmla="*/ 11 w 142"/>
                <a:gd name="T23" fmla="*/ 37 h 112"/>
                <a:gd name="T24" fmla="*/ 15 w 142"/>
                <a:gd name="T25" fmla="*/ 32 h 112"/>
                <a:gd name="T26" fmla="*/ 16 w 142"/>
                <a:gd name="T27" fmla="*/ 27 h 112"/>
                <a:gd name="T28" fmla="*/ 17 w 142"/>
                <a:gd name="T29" fmla="*/ 20 h 112"/>
                <a:gd name="T30" fmla="*/ 17 w 142"/>
                <a:gd name="T31" fmla="*/ 13 h 112"/>
                <a:gd name="T32" fmla="*/ 18 w 142"/>
                <a:gd name="T33" fmla="*/ 6 h 112"/>
                <a:gd name="T34" fmla="*/ 25 w 142"/>
                <a:gd name="T35" fmla="*/ 1 h 112"/>
                <a:gd name="T36" fmla="*/ 33 w 142"/>
                <a:gd name="T37" fmla="*/ 0 h 112"/>
                <a:gd name="T38" fmla="*/ 41 w 142"/>
                <a:gd name="T39" fmla="*/ 0 h 112"/>
                <a:gd name="T40" fmla="*/ 51 w 142"/>
                <a:gd name="T41" fmla="*/ 1 h 112"/>
                <a:gd name="T42" fmla="*/ 60 w 142"/>
                <a:gd name="T43" fmla="*/ 3 h 112"/>
                <a:gd name="T44" fmla="*/ 69 w 142"/>
                <a:gd name="T45" fmla="*/ 7 h 112"/>
                <a:gd name="T46" fmla="*/ 78 w 142"/>
                <a:gd name="T47" fmla="*/ 9 h 112"/>
                <a:gd name="T48" fmla="*/ 88 w 142"/>
                <a:gd name="T49" fmla="*/ 13 h 112"/>
                <a:gd name="T50" fmla="*/ 98 w 142"/>
                <a:gd name="T51" fmla="*/ 20 h 112"/>
                <a:gd name="T52" fmla="*/ 107 w 142"/>
                <a:gd name="T53" fmla="*/ 28 h 112"/>
                <a:gd name="T54" fmla="*/ 115 w 142"/>
                <a:gd name="T55" fmla="*/ 37 h 112"/>
                <a:gd name="T56" fmla="*/ 122 w 142"/>
                <a:gd name="T57" fmla="*/ 47 h 112"/>
                <a:gd name="T58" fmla="*/ 128 w 142"/>
                <a:gd name="T59" fmla="*/ 60 h 112"/>
                <a:gd name="T60" fmla="*/ 134 w 142"/>
                <a:gd name="T61" fmla="*/ 73 h 112"/>
                <a:gd name="T62" fmla="*/ 137 w 142"/>
                <a:gd name="T63" fmla="*/ 87 h 112"/>
                <a:gd name="T64" fmla="*/ 142 w 142"/>
                <a:gd name="T65" fmla="*/ 100 h 112"/>
                <a:gd name="T66" fmla="*/ 128 w 142"/>
                <a:gd name="T67" fmla="*/ 112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2"/>
                <a:gd name="T103" fmla="*/ 0 h 112"/>
                <a:gd name="T104" fmla="*/ 142 w 142"/>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2" h="112">
                  <a:moveTo>
                    <a:pt x="128" y="112"/>
                  </a:moveTo>
                  <a:lnTo>
                    <a:pt x="112" y="105"/>
                  </a:lnTo>
                  <a:lnTo>
                    <a:pt x="94" y="98"/>
                  </a:lnTo>
                  <a:lnTo>
                    <a:pt x="77" y="92"/>
                  </a:lnTo>
                  <a:lnTo>
                    <a:pt x="60" y="85"/>
                  </a:lnTo>
                  <a:lnTo>
                    <a:pt x="43" y="78"/>
                  </a:lnTo>
                  <a:lnTo>
                    <a:pt x="26" y="70"/>
                  </a:lnTo>
                  <a:lnTo>
                    <a:pt x="13" y="59"/>
                  </a:lnTo>
                  <a:lnTo>
                    <a:pt x="0" y="45"/>
                  </a:lnTo>
                  <a:lnTo>
                    <a:pt x="2" y="40"/>
                  </a:lnTo>
                  <a:lnTo>
                    <a:pt x="6" y="38"/>
                  </a:lnTo>
                  <a:lnTo>
                    <a:pt x="11" y="37"/>
                  </a:lnTo>
                  <a:lnTo>
                    <a:pt x="15" y="32"/>
                  </a:lnTo>
                  <a:lnTo>
                    <a:pt x="16" y="27"/>
                  </a:lnTo>
                  <a:lnTo>
                    <a:pt x="17" y="20"/>
                  </a:lnTo>
                  <a:lnTo>
                    <a:pt x="17" y="13"/>
                  </a:lnTo>
                  <a:lnTo>
                    <a:pt x="18" y="6"/>
                  </a:lnTo>
                  <a:lnTo>
                    <a:pt x="25" y="1"/>
                  </a:lnTo>
                  <a:lnTo>
                    <a:pt x="33" y="0"/>
                  </a:lnTo>
                  <a:lnTo>
                    <a:pt x="41" y="0"/>
                  </a:lnTo>
                  <a:lnTo>
                    <a:pt x="51" y="1"/>
                  </a:lnTo>
                  <a:lnTo>
                    <a:pt x="60" y="3"/>
                  </a:lnTo>
                  <a:lnTo>
                    <a:pt x="69" y="7"/>
                  </a:lnTo>
                  <a:lnTo>
                    <a:pt x="78" y="9"/>
                  </a:lnTo>
                  <a:lnTo>
                    <a:pt x="88" y="13"/>
                  </a:lnTo>
                  <a:lnTo>
                    <a:pt x="98" y="20"/>
                  </a:lnTo>
                  <a:lnTo>
                    <a:pt x="107" y="28"/>
                  </a:lnTo>
                  <a:lnTo>
                    <a:pt x="115" y="37"/>
                  </a:lnTo>
                  <a:lnTo>
                    <a:pt x="122" y="47"/>
                  </a:lnTo>
                  <a:lnTo>
                    <a:pt x="128" y="60"/>
                  </a:lnTo>
                  <a:lnTo>
                    <a:pt x="134" y="73"/>
                  </a:lnTo>
                  <a:lnTo>
                    <a:pt x="137" y="87"/>
                  </a:lnTo>
                  <a:lnTo>
                    <a:pt x="142" y="100"/>
                  </a:lnTo>
                  <a:lnTo>
                    <a:pt x="128" y="11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40" name="Freeform 1127"/>
            <p:cNvSpPr>
              <a:spLocks/>
            </p:cNvSpPr>
            <p:nvPr/>
          </p:nvSpPr>
          <p:spPr bwMode="auto">
            <a:xfrm>
              <a:off x="2359" y="2908"/>
              <a:ext cx="6" cy="18"/>
            </a:xfrm>
            <a:custGeom>
              <a:avLst/>
              <a:gdLst>
                <a:gd name="T0" fmla="*/ 0 w 33"/>
                <a:gd name="T1" fmla="*/ 103 h 103"/>
                <a:gd name="T2" fmla="*/ 0 w 33"/>
                <a:gd name="T3" fmla="*/ 78 h 103"/>
                <a:gd name="T4" fmla="*/ 2 w 33"/>
                <a:gd name="T5" fmla="*/ 53 h 103"/>
                <a:gd name="T6" fmla="*/ 7 w 33"/>
                <a:gd name="T7" fmla="*/ 28 h 103"/>
                <a:gd name="T8" fmla="*/ 15 w 33"/>
                <a:gd name="T9" fmla="*/ 4 h 103"/>
                <a:gd name="T10" fmla="*/ 25 w 33"/>
                <a:gd name="T11" fmla="*/ 0 h 103"/>
                <a:gd name="T12" fmla="*/ 33 w 33"/>
                <a:gd name="T13" fmla="*/ 15 h 103"/>
                <a:gd name="T14" fmla="*/ 29 w 33"/>
                <a:gd name="T15" fmla="*/ 34 h 103"/>
                <a:gd name="T16" fmla="*/ 26 w 33"/>
                <a:gd name="T17" fmla="*/ 54 h 103"/>
                <a:gd name="T18" fmla="*/ 22 w 33"/>
                <a:gd name="T19" fmla="*/ 75 h 103"/>
                <a:gd name="T20" fmla="*/ 15 w 33"/>
                <a:gd name="T21" fmla="*/ 94 h 103"/>
                <a:gd name="T22" fmla="*/ 0 w 33"/>
                <a:gd name="T23" fmla="*/ 103 h 1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103"/>
                <a:gd name="T38" fmla="*/ 33 w 33"/>
                <a:gd name="T39" fmla="*/ 103 h 1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103">
                  <a:moveTo>
                    <a:pt x="0" y="103"/>
                  </a:moveTo>
                  <a:lnTo>
                    <a:pt x="0" y="78"/>
                  </a:lnTo>
                  <a:lnTo>
                    <a:pt x="2" y="53"/>
                  </a:lnTo>
                  <a:lnTo>
                    <a:pt x="7" y="28"/>
                  </a:lnTo>
                  <a:lnTo>
                    <a:pt x="15" y="4"/>
                  </a:lnTo>
                  <a:lnTo>
                    <a:pt x="25" y="0"/>
                  </a:lnTo>
                  <a:lnTo>
                    <a:pt x="33" y="15"/>
                  </a:lnTo>
                  <a:lnTo>
                    <a:pt x="29" y="34"/>
                  </a:lnTo>
                  <a:lnTo>
                    <a:pt x="26" y="54"/>
                  </a:lnTo>
                  <a:lnTo>
                    <a:pt x="22" y="75"/>
                  </a:lnTo>
                  <a:lnTo>
                    <a:pt x="15" y="94"/>
                  </a:lnTo>
                  <a:lnTo>
                    <a:pt x="0"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41" name="Freeform 1128"/>
            <p:cNvSpPr>
              <a:spLocks/>
            </p:cNvSpPr>
            <p:nvPr/>
          </p:nvSpPr>
          <p:spPr bwMode="auto">
            <a:xfrm>
              <a:off x="2434" y="2912"/>
              <a:ext cx="15" cy="11"/>
            </a:xfrm>
            <a:custGeom>
              <a:avLst/>
              <a:gdLst>
                <a:gd name="T0" fmla="*/ 89 w 89"/>
                <a:gd name="T1" fmla="*/ 69 h 69"/>
                <a:gd name="T2" fmla="*/ 76 w 89"/>
                <a:gd name="T3" fmla="*/ 65 h 69"/>
                <a:gd name="T4" fmla="*/ 63 w 89"/>
                <a:gd name="T5" fmla="*/ 61 h 69"/>
                <a:gd name="T6" fmla="*/ 51 w 89"/>
                <a:gd name="T7" fmla="*/ 57 h 69"/>
                <a:gd name="T8" fmla="*/ 38 w 89"/>
                <a:gd name="T9" fmla="*/ 53 h 69"/>
                <a:gd name="T10" fmla="*/ 26 w 89"/>
                <a:gd name="T11" fmla="*/ 48 h 69"/>
                <a:gd name="T12" fmla="*/ 16 w 89"/>
                <a:gd name="T13" fmla="*/ 41 h 69"/>
                <a:gd name="T14" fmla="*/ 7 w 89"/>
                <a:gd name="T15" fmla="*/ 34 h 69"/>
                <a:gd name="T16" fmla="*/ 0 w 89"/>
                <a:gd name="T17" fmla="*/ 25 h 69"/>
                <a:gd name="T18" fmla="*/ 0 w 89"/>
                <a:gd name="T19" fmla="*/ 20 h 69"/>
                <a:gd name="T20" fmla="*/ 2 w 89"/>
                <a:gd name="T21" fmla="*/ 17 h 69"/>
                <a:gd name="T22" fmla="*/ 3 w 89"/>
                <a:gd name="T23" fmla="*/ 11 h 69"/>
                <a:gd name="T24" fmla="*/ 4 w 89"/>
                <a:gd name="T25" fmla="*/ 5 h 69"/>
                <a:gd name="T26" fmla="*/ 9 w 89"/>
                <a:gd name="T27" fmla="*/ 2 h 69"/>
                <a:gd name="T28" fmla="*/ 15 w 89"/>
                <a:gd name="T29" fmla="*/ 0 h 69"/>
                <a:gd name="T30" fmla="*/ 21 w 89"/>
                <a:gd name="T31" fmla="*/ 0 h 69"/>
                <a:gd name="T32" fmla="*/ 26 w 89"/>
                <a:gd name="T33" fmla="*/ 1 h 69"/>
                <a:gd name="T34" fmla="*/ 33 w 89"/>
                <a:gd name="T35" fmla="*/ 3 h 69"/>
                <a:gd name="T36" fmla="*/ 40 w 89"/>
                <a:gd name="T37" fmla="*/ 5 h 69"/>
                <a:gd name="T38" fmla="*/ 46 w 89"/>
                <a:gd name="T39" fmla="*/ 8 h 69"/>
                <a:gd name="T40" fmla="*/ 52 w 89"/>
                <a:gd name="T41" fmla="*/ 10 h 69"/>
                <a:gd name="T42" fmla="*/ 59 w 89"/>
                <a:gd name="T43" fmla="*/ 15 h 69"/>
                <a:gd name="T44" fmla="*/ 64 w 89"/>
                <a:gd name="T45" fmla="*/ 20 h 69"/>
                <a:gd name="T46" fmla="*/ 70 w 89"/>
                <a:gd name="T47" fmla="*/ 26 h 69"/>
                <a:gd name="T48" fmla="*/ 75 w 89"/>
                <a:gd name="T49" fmla="*/ 34 h 69"/>
                <a:gd name="T50" fmla="*/ 78 w 89"/>
                <a:gd name="T51" fmla="*/ 41 h 69"/>
                <a:gd name="T52" fmla="*/ 83 w 89"/>
                <a:gd name="T53" fmla="*/ 50 h 69"/>
                <a:gd name="T54" fmla="*/ 86 w 89"/>
                <a:gd name="T55" fmla="*/ 60 h 69"/>
                <a:gd name="T56" fmla="*/ 89 w 89"/>
                <a:gd name="T57" fmla="*/ 69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9"/>
                <a:gd name="T88" fmla="*/ 0 h 69"/>
                <a:gd name="T89" fmla="*/ 89 w 89"/>
                <a:gd name="T90" fmla="*/ 69 h 6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9" h="69">
                  <a:moveTo>
                    <a:pt x="89" y="69"/>
                  </a:moveTo>
                  <a:lnTo>
                    <a:pt x="76" y="65"/>
                  </a:lnTo>
                  <a:lnTo>
                    <a:pt x="63" y="61"/>
                  </a:lnTo>
                  <a:lnTo>
                    <a:pt x="51" y="57"/>
                  </a:lnTo>
                  <a:lnTo>
                    <a:pt x="38" y="53"/>
                  </a:lnTo>
                  <a:lnTo>
                    <a:pt x="26" y="48"/>
                  </a:lnTo>
                  <a:lnTo>
                    <a:pt x="16" y="41"/>
                  </a:lnTo>
                  <a:lnTo>
                    <a:pt x="7" y="34"/>
                  </a:lnTo>
                  <a:lnTo>
                    <a:pt x="0" y="25"/>
                  </a:lnTo>
                  <a:lnTo>
                    <a:pt x="0" y="20"/>
                  </a:lnTo>
                  <a:lnTo>
                    <a:pt x="2" y="17"/>
                  </a:lnTo>
                  <a:lnTo>
                    <a:pt x="3" y="11"/>
                  </a:lnTo>
                  <a:lnTo>
                    <a:pt x="4" y="5"/>
                  </a:lnTo>
                  <a:lnTo>
                    <a:pt x="9" y="2"/>
                  </a:lnTo>
                  <a:lnTo>
                    <a:pt x="15" y="0"/>
                  </a:lnTo>
                  <a:lnTo>
                    <a:pt x="21" y="0"/>
                  </a:lnTo>
                  <a:lnTo>
                    <a:pt x="26" y="1"/>
                  </a:lnTo>
                  <a:lnTo>
                    <a:pt x="33" y="3"/>
                  </a:lnTo>
                  <a:lnTo>
                    <a:pt x="40" y="5"/>
                  </a:lnTo>
                  <a:lnTo>
                    <a:pt x="46" y="8"/>
                  </a:lnTo>
                  <a:lnTo>
                    <a:pt x="52" y="10"/>
                  </a:lnTo>
                  <a:lnTo>
                    <a:pt x="59" y="15"/>
                  </a:lnTo>
                  <a:lnTo>
                    <a:pt x="64" y="20"/>
                  </a:lnTo>
                  <a:lnTo>
                    <a:pt x="70" y="26"/>
                  </a:lnTo>
                  <a:lnTo>
                    <a:pt x="75" y="34"/>
                  </a:lnTo>
                  <a:lnTo>
                    <a:pt x="78" y="41"/>
                  </a:lnTo>
                  <a:lnTo>
                    <a:pt x="83" y="50"/>
                  </a:lnTo>
                  <a:lnTo>
                    <a:pt x="86" y="60"/>
                  </a:lnTo>
                  <a:lnTo>
                    <a:pt x="89" y="69"/>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42" name="Freeform 1129"/>
            <p:cNvSpPr>
              <a:spLocks/>
            </p:cNvSpPr>
            <p:nvPr/>
          </p:nvSpPr>
          <p:spPr bwMode="auto">
            <a:xfrm>
              <a:off x="2321" y="2893"/>
              <a:ext cx="23" cy="24"/>
            </a:xfrm>
            <a:custGeom>
              <a:avLst/>
              <a:gdLst>
                <a:gd name="T0" fmla="*/ 3 w 141"/>
                <a:gd name="T1" fmla="*/ 142 h 142"/>
                <a:gd name="T2" fmla="*/ 0 w 141"/>
                <a:gd name="T3" fmla="*/ 131 h 142"/>
                <a:gd name="T4" fmla="*/ 0 w 141"/>
                <a:gd name="T5" fmla="*/ 118 h 142"/>
                <a:gd name="T6" fmla="*/ 3 w 141"/>
                <a:gd name="T7" fmla="*/ 103 h 142"/>
                <a:gd name="T8" fmla="*/ 6 w 141"/>
                <a:gd name="T9" fmla="*/ 89 h 142"/>
                <a:gd name="T10" fmla="*/ 14 w 141"/>
                <a:gd name="T11" fmla="*/ 74 h 142"/>
                <a:gd name="T12" fmla="*/ 24 w 141"/>
                <a:gd name="T13" fmla="*/ 62 h 142"/>
                <a:gd name="T14" fmla="*/ 36 w 141"/>
                <a:gd name="T15" fmla="*/ 50 h 142"/>
                <a:gd name="T16" fmla="*/ 50 w 141"/>
                <a:gd name="T17" fmla="*/ 41 h 142"/>
                <a:gd name="T18" fmla="*/ 65 w 141"/>
                <a:gd name="T19" fmla="*/ 33 h 142"/>
                <a:gd name="T20" fmla="*/ 81 w 141"/>
                <a:gd name="T21" fmla="*/ 25 h 142"/>
                <a:gd name="T22" fmla="*/ 97 w 141"/>
                <a:gd name="T23" fmla="*/ 18 h 142"/>
                <a:gd name="T24" fmla="*/ 113 w 141"/>
                <a:gd name="T25" fmla="*/ 10 h 142"/>
                <a:gd name="T26" fmla="*/ 119 w 141"/>
                <a:gd name="T27" fmla="*/ 8 h 142"/>
                <a:gd name="T28" fmla="*/ 123 w 141"/>
                <a:gd name="T29" fmla="*/ 6 h 142"/>
                <a:gd name="T30" fmla="*/ 129 w 141"/>
                <a:gd name="T31" fmla="*/ 4 h 142"/>
                <a:gd name="T32" fmla="*/ 133 w 141"/>
                <a:gd name="T33" fmla="*/ 0 h 142"/>
                <a:gd name="T34" fmla="*/ 141 w 141"/>
                <a:gd name="T35" fmla="*/ 6 h 142"/>
                <a:gd name="T36" fmla="*/ 141 w 141"/>
                <a:gd name="T37" fmla="*/ 16 h 142"/>
                <a:gd name="T38" fmla="*/ 138 w 141"/>
                <a:gd name="T39" fmla="*/ 28 h 142"/>
                <a:gd name="T40" fmla="*/ 141 w 141"/>
                <a:gd name="T41" fmla="*/ 40 h 142"/>
                <a:gd name="T42" fmla="*/ 137 w 141"/>
                <a:gd name="T43" fmla="*/ 48 h 142"/>
                <a:gd name="T44" fmla="*/ 134 w 141"/>
                <a:gd name="T45" fmla="*/ 55 h 142"/>
                <a:gd name="T46" fmla="*/ 129 w 141"/>
                <a:gd name="T47" fmla="*/ 62 h 142"/>
                <a:gd name="T48" fmla="*/ 125 w 141"/>
                <a:gd name="T49" fmla="*/ 67 h 142"/>
                <a:gd name="T50" fmla="*/ 119 w 141"/>
                <a:gd name="T51" fmla="*/ 74 h 142"/>
                <a:gd name="T52" fmla="*/ 113 w 141"/>
                <a:gd name="T53" fmla="*/ 80 h 142"/>
                <a:gd name="T54" fmla="*/ 106 w 141"/>
                <a:gd name="T55" fmla="*/ 87 h 142"/>
                <a:gd name="T56" fmla="*/ 99 w 141"/>
                <a:gd name="T57" fmla="*/ 94 h 142"/>
                <a:gd name="T58" fmla="*/ 88 w 141"/>
                <a:gd name="T59" fmla="*/ 100 h 142"/>
                <a:gd name="T60" fmla="*/ 77 w 141"/>
                <a:gd name="T61" fmla="*/ 105 h 142"/>
                <a:gd name="T62" fmla="*/ 66 w 141"/>
                <a:gd name="T63" fmla="*/ 111 h 142"/>
                <a:gd name="T64" fmla="*/ 54 w 141"/>
                <a:gd name="T65" fmla="*/ 117 h 142"/>
                <a:gd name="T66" fmla="*/ 43 w 141"/>
                <a:gd name="T67" fmla="*/ 124 h 142"/>
                <a:gd name="T68" fmla="*/ 30 w 141"/>
                <a:gd name="T69" fmla="*/ 130 h 142"/>
                <a:gd name="T70" fmla="*/ 18 w 141"/>
                <a:gd name="T71" fmla="*/ 135 h 142"/>
                <a:gd name="T72" fmla="*/ 7 w 141"/>
                <a:gd name="T73" fmla="*/ 142 h 142"/>
                <a:gd name="T74" fmla="*/ 3 w 141"/>
                <a:gd name="T75" fmla="*/ 142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142"/>
                <a:gd name="T116" fmla="*/ 141 w 141"/>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142">
                  <a:moveTo>
                    <a:pt x="3" y="142"/>
                  </a:moveTo>
                  <a:lnTo>
                    <a:pt x="0" y="131"/>
                  </a:lnTo>
                  <a:lnTo>
                    <a:pt x="0" y="118"/>
                  </a:lnTo>
                  <a:lnTo>
                    <a:pt x="3" y="103"/>
                  </a:lnTo>
                  <a:lnTo>
                    <a:pt x="6" y="89"/>
                  </a:lnTo>
                  <a:lnTo>
                    <a:pt x="14" y="74"/>
                  </a:lnTo>
                  <a:lnTo>
                    <a:pt x="24" y="62"/>
                  </a:lnTo>
                  <a:lnTo>
                    <a:pt x="36" y="50"/>
                  </a:lnTo>
                  <a:lnTo>
                    <a:pt x="50" y="41"/>
                  </a:lnTo>
                  <a:lnTo>
                    <a:pt x="65" y="33"/>
                  </a:lnTo>
                  <a:lnTo>
                    <a:pt x="81" y="25"/>
                  </a:lnTo>
                  <a:lnTo>
                    <a:pt x="97" y="18"/>
                  </a:lnTo>
                  <a:lnTo>
                    <a:pt x="113" y="10"/>
                  </a:lnTo>
                  <a:lnTo>
                    <a:pt x="119" y="8"/>
                  </a:lnTo>
                  <a:lnTo>
                    <a:pt x="123" y="6"/>
                  </a:lnTo>
                  <a:lnTo>
                    <a:pt x="129" y="4"/>
                  </a:lnTo>
                  <a:lnTo>
                    <a:pt x="133" y="0"/>
                  </a:lnTo>
                  <a:lnTo>
                    <a:pt x="141" y="6"/>
                  </a:lnTo>
                  <a:lnTo>
                    <a:pt x="141" y="16"/>
                  </a:lnTo>
                  <a:lnTo>
                    <a:pt x="138" y="28"/>
                  </a:lnTo>
                  <a:lnTo>
                    <a:pt x="141" y="40"/>
                  </a:lnTo>
                  <a:lnTo>
                    <a:pt x="137" y="48"/>
                  </a:lnTo>
                  <a:lnTo>
                    <a:pt x="134" y="55"/>
                  </a:lnTo>
                  <a:lnTo>
                    <a:pt x="129" y="62"/>
                  </a:lnTo>
                  <a:lnTo>
                    <a:pt x="125" y="67"/>
                  </a:lnTo>
                  <a:lnTo>
                    <a:pt x="119" y="74"/>
                  </a:lnTo>
                  <a:lnTo>
                    <a:pt x="113" y="80"/>
                  </a:lnTo>
                  <a:lnTo>
                    <a:pt x="106" y="87"/>
                  </a:lnTo>
                  <a:lnTo>
                    <a:pt x="99" y="94"/>
                  </a:lnTo>
                  <a:lnTo>
                    <a:pt x="88" y="100"/>
                  </a:lnTo>
                  <a:lnTo>
                    <a:pt x="77" y="105"/>
                  </a:lnTo>
                  <a:lnTo>
                    <a:pt x="66" y="111"/>
                  </a:lnTo>
                  <a:lnTo>
                    <a:pt x="54" y="117"/>
                  </a:lnTo>
                  <a:lnTo>
                    <a:pt x="43" y="124"/>
                  </a:lnTo>
                  <a:lnTo>
                    <a:pt x="30" y="130"/>
                  </a:lnTo>
                  <a:lnTo>
                    <a:pt x="18" y="135"/>
                  </a:lnTo>
                  <a:lnTo>
                    <a:pt x="7" y="142"/>
                  </a:lnTo>
                  <a:lnTo>
                    <a:pt x="3" y="142"/>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43" name="Freeform 1130"/>
            <p:cNvSpPr>
              <a:spLocks/>
            </p:cNvSpPr>
            <p:nvPr/>
          </p:nvSpPr>
          <p:spPr bwMode="auto">
            <a:xfrm>
              <a:off x="2383" y="2886"/>
              <a:ext cx="40" cy="31"/>
            </a:xfrm>
            <a:custGeom>
              <a:avLst/>
              <a:gdLst>
                <a:gd name="T0" fmla="*/ 160 w 240"/>
                <a:gd name="T1" fmla="*/ 186 h 186"/>
                <a:gd name="T2" fmla="*/ 150 w 240"/>
                <a:gd name="T3" fmla="*/ 179 h 186"/>
                <a:gd name="T4" fmla="*/ 141 w 240"/>
                <a:gd name="T5" fmla="*/ 172 h 186"/>
                <a:gd name="T6" fmla="*/ 131 w 240"/>
                <a:gd name="T7" fmla="*/ 166 h 186"/>
                <a:gd name="T8" fmla="*/ 123 w 240"/>
                <a:gd name="T9" fmla="*/ 157 h 186"/>
                <a:gd name="T10" fmla="*/ 114 w 240"/>
                <a:gd name="T11" fmla="*/ 149 h 186"/>
                <a:gd name="T12" fmla="*/ 105 w 240"/>
                <a:gd name="T13" fmla="*/ 141 h 186"/>
                <a:gd name="T14" fmla="*/ 96 w 240"/>
                <a:gd name="T15" fmla="*/ 133 h 186"/>
                <a:gd name="T16" fmla="*/ 85 w 240"/>
                <a:gd name="T17" fmla="*/ 125 h 186"/>
                <a:gd name="T18" fmla="*/ 77 w 240"/>
                <a:gd name="T19" fmla="*/ 121 h 186"/>
                <a:gd name="T20" fmla="*/ 68 w 240"/>
                <a:gd name="T21" fmla="*/ 116 h 186"/>
                <a:gd name="T22" fmla="*/ 58 w 240"/>
                <a:gd name="T23" fmla="*/ 111 h 186"/>
                <a:gd name="T24" fmla="*/ 48 w 240"/>
                <a:gd name="T25" fmla="*/ 107 h 186"/>
                <a:gd name="T26" fmla="*/ 38 w 240"/>
                <a:gd name="T27" fmla="*/ 102 h 186"/>
                <a:gd name="T28" fmla="*/ 28 w 240"/>
                <a:gd name="T29" fmla="*/ 97 h 186"/>
                <a:gd name="T30" fmla="*/ 17 w 240"/>
                <a:gd name="T31" fmla="*/ 92 h 186"/>
                <a:gd name="T32" fmla="*/ 7 w 240"/>
                <a:gd name="T33" fmla="*/ 87 h 186"/>
                <a:gd name="T34" fmla="*/ 0 w 240"/>
                <a:gd name="T35" fmla="*/ 77 h 186"/>
                <a:gd name="T36" fmla="*/ 4 w 240"/>
                <a:gd name="T37" fmla="*/ 64 h 186"/>
                <a:gd name="T38" fmla="*/ 17 w 240"/>
                <a:gd name="T39" fmla="*/ 49 h 186"/>
                <a:gd name="T40" fmla="*/ 31 w 240"/>
                <a:gd name="T41" fmla="*/ 36 h 186"/>
                <a:gd name="T42" fmla="*/ 46 w 240"/>
                <a:gd name="T43" fmla="*/ 25 h 186"/>
                <a:gd name="T44" fmla="*/ 62 w 240"/>
                <a:gd name="T45" fmla="*/ 15 h 186"/>
                <a:gd name="T46" fmla="*/ 81 w 240"/>
                <a:gd name="T47" fmla="*/ 9 h 186"/>
                <a:gd name="T48" fmla="*/ 99 w 240"/>
                <a:gd name="T49" fmla="*/ 4 h 186"/>
                <a:gd name="T50" fmla="*/ 120 w 240"/>
                <a:gd name="T51" fmla="*/ 0 h 186"/>
                <a:gd name="T52" fmla="*/ 141 w 240"/>
                <a:gd name="T53" fmla="*/ 0 h 186"/>
                <a:gd name="T54" fmla="*/ 148 w 240"/>
                <a:gd name="T55" fmla="*/ 0 h 186"/>
                <a:gd name="T56" fmla="*/ 154 w 240"/>
                <a:gd name="T57" fmla="*/ 3 h 186"/>
                <a:gd name="T58" fmla="*/ 160 w 240"/>
                <a:gd name="T59" fmla="*/ 4 h 186"/>
                <a:gd name="T60" fmla="*/ 167 w 240"/>
                <a:gd name="T61" fmla="*/ 6 h 186"/>
                <a:gd name="T62" fmla="*/ 174 w 240"/>
                <a:gd name="T63" fmla="*/ 10 h 186"/>
                <a:gd name="T64" fmla="*/ 181 w 240"/>
                <a:gd name="T65" fmla="*/ 13 h 186"/>
                <a:gd name="T66" fmla="*/ 187 w 240"/>
                <a:gd name="T67" fmla="*/ 15 h 186"/>
                <a:gd name="T68" fmla="*/ 193 w 240"/>
                <a:gd name="T69" fmla="*/ 19 h 186"/>
                <a:gd name="T70" fmla="*/ 201 w 240"/>
                <a:gd name="T71" fmla="*/ 27 h 186"/>
                <a:gd name="T72" fmla="*/ 208 w 240"/>
                <a:gd name="T73" fmla="*/ 35 h 186"/>
                <a:gd name="T74" fmla="*/ 214 w 240"/>
                <a:gd name="T75" fmla="*/ 43 h 186"/>
                <a:gd name="T76" fmla="*/ 220 w 240"/>
                <a:gd name="T77" fmla="*/ 52 h 186"/>
                <a:gd name="T78" fmla="*/ 226 w 240"/>
                <a:gd name="T79" fmla="*/ 62 h 186"/>
                <a:gd name="T80" fmla="*/ 232 w 240"/>
                <a:gd name="T81" fmla="*/ 72 h 186"/>
                <a:gd name="T82" fmla="*/ 236 w 240"/>
                <a:gd name="T83" fmla="*/ 84 h 186"/>
                <a:gd name="T84" fmla="*/ 240 w 240"/>
                <a:gd name="T85" fmla="*/ 96 h 186"/>
                <a:gd name="T86" fmla="*/ 240 w 240"/>
                <a:gd name="T87" fmla="*/ 123 h 186"/>
                <a:gd name="T88" fmla="*/ 232 w 240"/>
                <a:gd name="T89" fmla="*/ 142 h 186"/>
                <a:gd name="T90" fmla="*/ 229 w 240"/>
                <a:gd name="T91" fmla="*/ 148 h 186"/>
                <a:gd name="T92" fmla="*/ 225 w 240"/>
                <a:gd name="T93" fmla="*/ 153 h 186"/>
                <a:gd name="T94" fmla="*/ 220 w 240"/>
                <a:gd name="T95" fmla="*/ 159 h 186"/>
                <a:gd name="T96" fmla="*/ 214 w 240"/>
                <a:gd name="T97" fmla="*/ 164 h 186"/>
                <a:gd name="T98" fmla="*/ 210 w 240"/>
                <a:gd name="T99" fmla="*/ 168 h 186"/>
                <a:gd name="T100" fmla="*/ 204 w 240"/>
                <a:gd name="T101" fmla="*/ 171 h 186"/>
                <a:gd name="T102" fmla="*/ 197 w 240"/>
                <a:gd name="T103" fmla="*/ 175 h 186"/>
                <a:gd name="T104" fmla="*/ 191 w 240"/>
                <a:gd name="T105" fmla="*/ 178 h 186"/>
                <a:gd name="T106" fmla="*/ 183 w 240"/>
                <a:gd name="T107" fmla="*/ 181 h 186"/>
                <a:gd name="T108" fmla="*/ 176 w 240"/>
                <a:gd name="T109" fmla="*/ 183 h 186"/>
                <a:gd name="T110" fmla="*/ 168 w 240"/>
                <a:gd name="T111" fmla="*/ 185 h 186"/>
                <a:gd name="T112" fmla="*/ 160 w 240"/>
                <a:gd name="T113" fmla="*/ 186 h 1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0"/>
                <a:gd name="T172" fmla="*/ 0 h 186"/>
                <a:gd name="T173" fmla="*/ 240 w 240"/>
                <a:gd name="T174" fmla="*/ 186 h 1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0" h="186">
                  <a:moveTo>
                    <a:pt x="160" y="186"/>
                  </a:moveTo>
                  <a:lnTo>
                    <a:pt x="150" y="179"/>
                  </a:lnTo>
                  <a:lnTo>
                    <a:pt x="141" y="172"/>
                  </a:lnTo>
                  <a:lnTo>
                    <a:pt x="131" y="166"/>
                  </a:lnTo>
                  <a:lnTo>
                    <a:pt x="123" y="157"/>
                  </a:lnTo>
                  <a:lnTo>
                    <a:pt x="114" y="149"/>
                  </a:lnTo>
                  <a:lnTo>
                    <a:pt x="105" y="141"/>
                  </a:lnTo>
                  <a:lnTo>
                    <a:pt x="96" y="133"/>
                  </a:lnTo>
                  <a:lnTo>
                    <a:pt x="85" y="125"/>
                  </a:lnTo>
                  <a:lnTo>
                    <a:pt x="77" y="121"/>
                  </a:lnTo>
                  <a:lnTo>
                    <a:pt x="68" y="116"/>
                  </a:lnTo>
                  <a:lnTo>
                    <a:pt x="58" y="111"/>
                  </a:lnTo>
                  <a:lnTo>
                    <a:pt x="48" y="107"/>
                  </a:lnTo>
                  <a:lnTo>
                    <a:pt x="38" y="102"/>
                  </a:lnTo>
                  <a:lnTo>
                    <a:pt x="28" y="97"/>
                  </a:lnTo>
                  <a:lnTo>
                    <a:pt x="17" y="92"/>
                  </a:lnTo>
                  <a:lnTo>
                    <a:pt x="7" y="87"/>
                  </a:lnTo>
                  <a:lnTo>
                    <a:pt x="0" y="77"/>
                  </a:lnTo>
                  <a:lnTo>
                    <a:pt x="4" y="64"/>
                  </a:lnTo>
                  <a:lnTo>
                    <a:pt x="17" y="49"/>
                  </a:lnTo>
                  <a:lnTo>
                    <a:pt x="31" y="36"/>
                  </a:lnTo>
                  <a:lnTo>
                    <a:pt x="46" y="25"/>
                  </a:lnTo>
                  <a:lnTo>
                    <a:pt x="62" y="15"/>
                  </a:lnTo>
                  <a:lnTo>
                    <a:pt x="81" y="9"/>
                  </a:lnTo>
                  <a:lnTo>
                    <a:pt x="99" y="4"/>
                  </a:lnTo>
                  <a:lnTo>
                    <a:pt x="120" y="0"/>
                  </a:lnTo>
                  <a:lnTo>
                    <a:pt x="141" y="0"/>
                  </a:lnTo>
                  <a:lnTo>
                    <a:pt x="148" y="0"/>
                  </a:lnTo>
                  <a:lnTo>
                    <a:pt x="154" y="3"/>
                  </a:lnTo>
                  <a:lnTo>
                    <a:pt x="160" y="4"/>
                  </a:lnTo>
                  <a:lnTo>
                    <a:pt x="167" y="6"/>
                  </a:lnTo>
                  <a:lnTo>
                    <a:pt x="174" y="10"/>
                  </a:lnTo>
                  <a:lnTo>
                    <a:pt x="181" y="13"/>
                  </a:lnTo>
                  <a:lnTo>
                    <a:pt x="187" y="15"/>
                  </a:lnTo>
                  <a:lnTo>
                    <a:pt x="193" y="19"/>
                  </a:lnTo>
                  <a:lnTo>
                    <a:pt x="201" y="27"/>
                  </a:lnTo>
                  <a:lnTo>
                    <a:pt x="208" y="35"/>
                  </a:lnTo>
                  <a:lnTo>
                    <a:pt x="214" y="43"/>
                  </a:lnTo>
                  <a:lnTo>
                    <a:pt x="220" y="52"/>
                  </a:lnTo>
                  <a:lnTo>
                    <a:pt x="226" y="62"/>
                  </a:lnTo>
                  <a:lnTo>
                    <a:pt x="232" y="72"/>
                  </a:lnTo>
                  <a:lnTo>
                    <a:pt x="236" y="84"/>
                  </a:lnTo>
                  <a:lnTo>
                    <a:pt x="240" y="96"/>
                  </a:lnTo>
                  <a:lnTo>
                    <a:pt x="240" y="123"/>
                  </a:lnTo>
                  <a:lnTo>
                    <a:pt x="232" y="142"/>
                  </a:lnTo>
                  <a:lnTo>
                    <a:pt x="229" y="148"/>
                  </a:lnTo>
                  <a:lnTo>
                    <a:pt x="225" y="153"/>
                  </a:lnTo>
                  <a:lnTo>
                    <a:pt x="220" y="159"/>
                  </a:lnTo>
                  <a:lnTo>
                    <a:pt x="214" y="164"/>
                  </a:lnTo>
                  <a:lnTo>
                    <a:pt x="210" y="168"/>
                  </a:lnTo>
                  <a:lnTo>
                    <a:pt x="204" y="171"/>
                  </a:lnTo>
                  <a:lnTo>
                    <a:pt x="197" y="175"/>
                  </a:lnTo>
                  <a:lnTo>
                    <a:pt x="191" y="178"/>
                  </a:lnTo>
                  <a:lnTo>
                    <a:pt x="183" y="181"/>
                  </a:lnTo>
                  <a:lnTo>
                    <a:pt x="176" y="183"/>
                  </a:lnTo>
                  <a:lnTo>
                    <a:pt x="168" y="185"/>
                  </a:lnTo>
                  <a:lnTo>
                    <a:pt x="160" y="186"/>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44" name="Freeform 1131"/>
            <p:cNvSpPr>
              <a:spLocks/>
            </p:cNvSpPr>
            <p:nvPr/>
          </p:nvSpPr>
          <p:spPr bwMode="auto">
            <a:xfrm>
              <a:off x="2423" y="2903"/>
              <a:ext cx="8" cy="12"/>
            </a:xfrm>
            <a:custGeom>
              <a:avLst/>
              <a:gdLst>
                <a:gd name="T0" fmla="*/ 11 w 50"/>
                <a:gd name="T1" fmla="*/ 70 h 70"/>
                <a:gd name="T2" fmla="*/ 4 w 50"/>
                <a:gd name="T3" fmla="*/ 66 h 70"/>
                <a:gd name="T4" fmla="*/ 4 w 50"/>
                <a:gd name="T5" fmla="*/ 61 h 70"/>
                <a:gd name="T6" fmla="*/ 3 w 50"/>
                <a:gd name="T7" fmla="*/ 56 h 70"/>
                <a:gd name="T8" fmla="*/ 1 w 50"/>
                <a:gd name="T9" fmla="*/ 51 h 70"/>
                <a:gd name="T10" fmla="*/ 0 w 50"/>
                <a:gd name="T11" fmla="*/ 45 h 70"/>
                <a:gd name="T12" fmla="*/ 3 w 50"/>
                <a:gd name="T13" fmla="*/ 33 h 70"/>
                <a:gd name="T14" fmla="*/ 8 w 50"/>
                <a:gd name="T15" fmla="*/ 24 h 70"/>
                <a:gd name="T16" fmla="*/ 13 w 50"/>
                <a:gd name="T17" fmla="*/ 16 h 70"/>
                <a:gd name="T18" fmla="*/ 19 w 50"/>
                <a:gd name="T19" fmla="*/ 7 h 70"/>
                <a:gd name="T20" fmla="*/ 33 w 50"/>
                <a:gd name="T21" fmla="*/ 0 h 70"/>
                <a:gd name="T22" fmla="*/ 40 w 50"/>
                <a:gd name="T23" fmla="*/ 2 h 70"/>
                <a:gd name="T24" fmla="*/ 42 w 50"/>
                <a:gd name="T25" fmla="*/ 6 h 70"/>
                <a:gd name="T26" fmla="*/ 46 w 50"/>
                <a:gd name="T27" fmla="*/ 9 h 70"/>
                <a:gd name="T28" fmla="*/ 48 w 50"/>
                <a:gd name="T29" fmla="*/ 14 h 70"/>
                <a:gd name="T30" fmla="*/ 50 w 50"/>
                <a:gd name="T31" fmla="*/ 19 h 70"/>
                <a:gd name="T32" fmla="*/ 49 w 50"/>
                <a:gd name="T33" fmla="*/ 26 h 70"/>
                <a:gd name="T34" fmla="*/ 47 w 50"/>
                <a:gd name="T35" fmla="*/ 36 h 70"/>
                <a:gd name="T36" fmla="*/ 45 w 50"/>
                <a:gd name="T37" fmla="*/ 45 h 70"/>
                <a:gd name="T38" fmla="*/ 40 w 50"/>
                <a:gd name="T39" fmla="*/ 52 h 70"/>
                <a:gd name="T40" fmla="*/ 34 w 50"/>
                <a:gd name="T41" fmla="*/ 55 h 70"/>
                <a:gd name="T42" fmla="*/ 30 w 50"/>
                <a:gd name="T43" fmla="*/ 61 h 70"/>
                <a:gd name="T44" fmla="*/ 24 w 50"/>
                <a:gd name="T45" fmla="*/ 67 h 70"/>
                <a:gd name="T46" fmla="*/ 15 w 50"/>
                <a:gd name="T47" fmla="*/ 70 h 70"/>
                <a:gd name="T48" fmla="*/ 11 w 50"/>
                <a:gd name="T49" fmla="*/ 70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70"/>
                <a:gd name="T77" fmla="*/ 50 w 50"/>
                <a:gd name="T78" fmla="*/ 70 h 7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70">
                  <a:moveTo>
                    <a:pt x="11" y="70"/>
                  </a:moveTo>
                  <a:lnTo>
                    <a:pt x="4" y="66"/>
                  </a:lnTo>
                  <a:lnTo>
                    <a:pt x="4" y="61"/>
                  </a:lnTo>
                  <a:lnTo>
                    <a:pt x="3" y="56"/>
                  </a:lnTo>
                  <a:lnTo>
                    <a:pt x="1" y="51"/>
                  </a:lnTo>
                  <a:lnTo>
                    <a:pt x="0" y="45"/>
                  </a:lnTo>
                  <a:lnTo>
                    <a:pt x="3" y="33"/>
                  </a:lnTo>
                  <a:lnTo>
                    <a:pt x="8" y="24"/>
                  </a:lnTo>
                  <a:lnTo>
                    <a:pt x="13" y="16"/>
                  </a:lnTo>
                  <a:lnTo>
                    <a:pt x="19" y="7"/>
                  </a:lnTo>
                  <a:lnTo>
                    <a:pt x="33" y="0"/>
                  </a:lnTo>
                  <a:lnTo>
                    <a:pt x="40" y="2"/>
                  </a:lnTo>
                  <a:lnTo>
                    <a:pt x="42" y="6"/>
                  </a:lnTo>
                  <a:lnTo>
                    <a:pt x="46" y="9"/>
                  </a:lnTo>
                  <a:lnTo>
                    <a:pt x="48" y="14"/>
                  </a:lnTo>
                  <a:lnTo>
                    <a:pt x="50" y="19"/>
                  </a:lnTo>
                  <a:lnTo>
                    <a:pt x="49" y="26"/>
                  </a:lnTo>
                  <a:lnTo>
                    <a:pt x="47" y="36"/>
                  </a:lnTo>
                  <a:lnTo>
                    <a:pt x="45" y="45"/>
                  </a:lnTo>
                  <a:lnTo>
                    <a:pt x="40" y="52"/>
                  </a:lnTo>
                  <a:lnTo>
                    <a:pt x="34" y="55"/>
                  </a:lnTo>
                  <a:lnTo>
                    <a:pt x="30" y="61"/>
                  </a:lnTo>
                  <a:lnTo>
                    <a:pt x="24" y="67"/>
                  </a:lnTo>
                  <a:lnTo>
                    <a:pt x="15" y="70"/>
                  </a:lnTo>
                  <a:lnTo>
                    <a:pt x="11"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45" name="Freeform 1132"/>
            <p:cNvSpPr>
              <a:spLocks/>
            </p:cNvSpPr>
            <p:nvPr/>
          </p:nvSpPr>
          <p:spPr bwMode="auto">
            <a:xfrm>
              <a:off x="2387" y="2888"/>
              <a:ext cx="33" cy="26"/>
            </a:xfrm>
            <a:custGeom>
              <a:avLst/>
              <a:gdLst>
                <a:gd name="T0" fmla="*/ 142 w 199"/>
                <a:gd name="T1" fmla="*/ 154 h 154"/>
                <a:gd name="T2" fmla="*/ 125 w 199"/>
                <a:gd name="T3" fmla="*/ 140 h 154"/>
                <a:gd name="T4" fmla="*/ 108 w 199"/>
                <a:gd name="T5" fmla="*/ 126 h 154"/>
                <a:gd name="T6" fmla="*/ 92 w 199"/>
                <a:gd name="T7" fmla="*/ 114 h 154"/>
                <a:gd name="T8" fmla="*/ 75 w 199"/>
                <a:gd name="T9" fmla="*/ 102 h 154"/>
                <a:gd name="T10" fmla="*/ 57 w 199"/>
                <a:gd name="T11" fmla="*/ 91 h 154"/>
                <a:gd name="T12" fmla="*/ 39 w 199"/>
                <a:gd name="T13" fmla="*/ 80 h 154"/>
                <a:gd name="T14" fmla="*/ 19 w 199"/>
                <a:gd name="T15" fmla="*/ 70 h 154"/>
                <a:gd name="T16" fmla="*/ 0 w 199"/>
                <a:gd name="T17" fmla="*/ 59 h 154"/>
                <a:gd name="T18" fmla="*/ 5 w 199"/>
                <a:gd name="T19" fmla="*/ 47 h 154"/>
                <a:gd name="T20" fmla="*/ 17 w 199"/>
                <a:gd name="T21" fmla="*/ 39 h 154"/>
                <a:gd name="T22" fmla="*/ 30 w 199"/>
                <a:gd name="T23" fmla="*/ 29 h 154"/>
                <a:gd name="T24" fmla="*/ 41 w 199"/>
                <a:gd name="T25" fmla="*/ 21 h 154"/>
                <a:gd name="T26" fmla="*/ 55 w 199"/>
                <a:gd name="T27" fmla="*/ 13 h 154"/>
                <a:gd name="T28" fmla="*/ 69 w 199"/>
                <a:gd name="T29" fmla="*/ 7 h 154"/>
                <a:gd name="T30" fmla="*/ 84 w 199"/>
                <a:gd name="T31" fmla="*/ 3 h 154"/>
                <a:gd name="T32" fmla="*/ 100 w 199"/>
                <a:gd name="T33" fmla="*/ 0 h 154"/>
                <a:gd name="T34" fmla="*/ 117 w 199"/>
                <a:gd name="T35" fmla="*/ 0 h 154"/>
                <a:gd name="T36" fmla="*/ 125 w 199"/>
                <a:gd name="T37" fmla="*/ 2 h 154"/>
                <a:gd name="T38" fmla="*/ 132 w 199"/>
                <a:gd name="T39" fmla="*/ 3 h 154"/>
                <a:gd name="T40" fmla="*/ 142 w 199"/>
                <a:gd name="T41" fmla="*/ 5 h 154"/>
                <a:gd name="T42" fmla="*/ 151 w 199"/>
                <a:gd name="T43" fmla="*/ 9 h 154"/>
                <a:gd name="T44" fmla="*/ 161 w 199"/>
                <a:gd name="T45" fmla="*/ 17 h 154"/>
                <a:gd name="T46" fmla="*/ 172 w 199"/>
                <a:gd name="T47" fmla="*/ 26 h 154"/>
                <a:gd name="T48" fmla="*/ 181 w 199"/>
                <a:gd name="T49" fmla="*/ 36 h 154"/>
                <a:gd name="T50" fmla="*/ 188 w 199"/>
                <a:gd name="T51" fmla="*/ 47 h 154"/>
                <a:gd name="T52" fmla="*/ 193 w 199"/>
                <a:gd name="T53" fmla="*/ 59 h 154"/>
                <a:gd name="T54" fmla="*/ 197 w 199"/>
                <a:gd name="T55" fmla="*/ 72 h 154"/>
                <a:gd name="T56" fmla="*/ 199 w 199"/>
                <a:gd name="T57" fmla="*/ 87 h 154"/>
                <a:gd name="T58" fmla="*/ 199 w 199"/>
                <a:gd name="T59" fmla="*/ 102 h 154"/>
                <a:gd name="T60" fmla="*/ 198 w 199"/>
                <a:gd name="T61" fmla="*/ 111 h 154"/>
                <a:gd name="T62" fmla="*/ 195 w 199"/>
                <a:gd name="T63" fmla="*/ 119 h 154"/>
                <a:gd name="T64" fmla="*/ 191 w 199"/>
                <a:gd name="T65" fmla="*/ 127 h 154"/>
                <a:gd name="T66" fmla="*/ 185 w 199"/>
                <a:gd name="T67" fmla="*/ 134 h 154"/>
                <a:gd name="T68" fmla="*/ 181 w 199"/>
                <a:gd name="T69" fmla="*/ 137 h 154"/>
                <a:gd name="T70" fmla="*/ 176 w 199"/>
                <a:gd name="T71" fmla="*/ 139 h 154"/>
                <a:gd name="T72" fmla="*/ 172 w 199"/>
                <a:gd name="T73" fmla="*/ 142 h 154"/>
                <a:gd name="T74" fmla="*/ 166 w 199"/>
                <a:gd name="T75" fmla="*/ 145 h 154"/>
                <a:gd name="T76" fmla="*/ 160 w 199"/>
                <a:gd name="T77" fmla="*/ 147 h 154"/>
                <a:gd name="T78" fmla="*/ 154 w 199"/>
                <a:gd name="T79" fmla="*/ 149 h 154"/>
                <a:gd name="T80" fmla="*/ 148 w 199"/>
                <a:gd name="T81" fmla="*/ 152 h 154"/>
                <a:gd name="T82" fmla="*/ 142 w 199"/>
                <a:gd name="T83" fmla="*/ 154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9"/>
                <a:gd name="T127" fmla="*/ 0 h 154"/>
                <a:gd name="T128" fmla="*/ 199 w 19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9" h="154">
                  <a:moveTo>
                    <a:pt x="142" y="154"/>
                  </a:moveTo>
                  <a:lnTo>
                    <a:pt x="125" y="140"/>
                  </a:lnTo>
                  <a:lnTo>
                    <a:pt x="108" y="126"/>
                  </a:lnTo>
                  <a:lnTo>
                    <a:pt x="92" y="114"/>
                  </a:lnTo>
                  <a:lnTo>
                    <a:pt x="75" y="102"/>
                  </a:lnTo>
                  <a:lnTo>
                    <a:pt x="57" y="91"/>
                  </a:lnTo>
                  <a:lnTo>
                    <a:pt x="39" y="80"/>
                  </a:lnTo>
                  <a:lnTo>
                    <a:pt x="19" y="70"/>
                  </a:lnTo>
                  <a:lnTo>
                    <a:pt x="0" y="59"/>
                  </a:lnTo>
                  <a:lnTo>
                    <a:pt x="5" y="47"/>
                  </a:lnTo>
                  <a:lnTo>
                    <a:pt x="17" y="39"/>
                  </a:lnTo>
                  <a:lnTo>
                    <a:pt x="30" y="29"/>
                  </a:lnTo>
                  <a:lnTo>
                    <a:pt x="41" y="21"/>
                  </a:lnTo>
                  <a:lnTo>
                    <a:pt x="55" y="13"/>
                  </a:lnTo>
                  <a:lnTo>
                    <a:pt x="69" y="7"/>
                  </a:lnTo>
                  <a:lnTo>
                    <a:pt x="84" y="3"/>
                  </a:lnTo>
                  <a:lnTo>
                    <a:pt x="100" y="0"/>
                  </a:lnTo>
                  <a:lnTo>
                    <a:pt x="117" y="0"/>
                  </a:lnTo>
                  <a:lnTo>
                    <a:pt x="125" y="2"/>
                  </a:lnTo>
                  <a:lnTo>
                    <a:pt x="132" y="3"/>
                  </a:lnTo>
                  <a:lnTo>
                    <a:pt x="142" y="5"/>
                  </a:lnTo>
                  <a:lnTo>
                    <a:pt x="151" y="9"/>
                  </a:lnTo>
                  <a:lnTo>
                    <a:pt x="161" y="17"/>
                  </a:lnTo>
                  <a:lnTo>
                    <a:pt x="172" y="26"/>
                  </a:lnTo>
                  <a:lnTo>
                    <a:pt x="181" y="36"/>
                  </a:lnTo>
                  <a:lnTo>
                    <a:pt x="188" y="47"/>
                  </a:lnTo>
                  <a:lnTo>
                    <a:pt x="193" y="59"/>
                  </a:lnTo>
                  <a:lnTo>
                    <a:pt x="197" y="72"/>
                  </a:lnTo>
                  <a:lnTo>
                    <a:pt x="199" y="87"/>
                  </a:lnTo>
                  <a:lnTo>
                    <a:pt x="199" y="102"/>
                  </a:lnTo>
                  <a:lnTo>
                    <a:pt x="198" y="111"/>
                  </a:lnTo>
                  <a:lnTo>
                    <a:pt x="195" y="119"/>
                  </a:lnTo>
                  <a:lnTo>
                    <a:pt x="191" y="127"/>
                  </a:lnTo>
                  <a:lnTo>
                    <a:pt x="185" y="134"/>
                  </a:lnTo>
                  <a:lnTo>
                    <a:pt x="181" y="137"/>
                  </a:lnTo>
                  <a:lnTo>
                    <a:pt x="176" y="139"/>
                  </a:lnTo>
                  <a:lnTo>
                    <a:pt x="172" y="142"/>
                  </a:lnTo>
                  <a:lnTo>
                    <a:pt x="166" y="145"/>
                  </a:lnTo>
                  <a:lnTo>
                    <a:pt x="160" y="147"/>
                  </a:lnTo>
                  <a:lnTo>
                    <a:pt x="154" y="149"/>
                  </a:lnTo>
                  <a:lnTo>
                    <a:pt x="148" y="152"/>
                  </a:lnTo>
                  <a:lnTo>
                    <a:pt x="142" y="154"/>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46" name="Freeform 1133"/>
            <p:cNvSpPr>
              <a:spLocks/>
            </p:cNvSpPr>
            <p:nvPr/>
          </p:nvSpPr>
          <p:spPr bwMode="auto">
            <a:xfrm>
              <a:off x="2324" y="2897"/>
              <a:ext cx="18" cy="16"/>
            </a:xfrm>
            <a:custGeom>
              <a:avLst/>
              <a:gdLst>
                <a:gd name="T0" fmla="*/ 0 w 107"/>
                <a:gd name="T1" fmla="*/ 95 h 95"/>
                <a:gd name="T2" fmla="*/ 0 w 107"/>
                <a:gd name="T3" fmla="*/ 69 h 95"/>
                <a:gd name="T4" fmla="*/ 11 w 107"/>
                <a:gd name="T5" fmla="*/ 57 h 95"/>
                <a:gd name="T6" fmla="*/ 22 w 107"/>
                <a:gd name="T7" fmla="*/ 47 h 95"/>
                <a:gd name="T8" fmla="*/ 34 w 107"/>
                <a:gd name="T9" fmla="*/ 37 h 95"/>
                <a:gd name="T10" fmla="*/ 47 w 107"/>
                <a:gd name="T11" fmla="*/ 29 h 95"/>
                <a:gd name="T12" fmla="*/ 58 w 107"/>
                <a:gd name="T13" fmla="*/ 21 h 95"/>
                <a:gd name="T14" fmla="*/ 72 w 107"/>
                <a:gd name="T15" fmla="*/ 14 h 95"/>
                <a:gd name="T16" fmla="*/ 87 w 107"/>
                <a:gd name="T17" fmla="*/ 7 h 95"/>
                <a:gd name="T18" fmla="*/ 102 w 107"/>
                <a:gd name="T19" fmla="*/ 0 h 95"/>
                <a:gd name="T20" fmla="*/ 107 w 107"/>
                <a:gd name="T21" fmla="*/ 12 h 95"/>
                <a:gd name="T22" fmla="*/ 102 w 107"/>
                <a:gd name="T23" fmla="*/ 25 h 95"/>
                <a:gd name="T24" fmla="*/ 95 w 107"/>
                <a:gd name="T25" fmla="*/ 36 h 95"/>
                <a:gd name="T26" fmla="*/ 85 w 107"/>
                <a:gd name="T27" fmla="*/ 47 h 95"/>
                <a:gd name="T28" fmla="*/ 73 w 107"/>
                <a:gd name="T29" fmla="*/ 58 h 95"/>
                <a:gd name="T30" fmla="*/ 65 w 107"/>
                <a:gd name="T31" fmla="*/ 63 h 95"/>
                <a:gd name="T32" fmla="*/ 57 w 107"/>
                <a:gd name="T33" fmla="*/ 67 h 95"/>
                <a:gd name="T34" fmla="*/ 48 w 107"/>
                <a:gd name="T35" fmla="*/ 72 h 95"/>
                <a:gd name="T36" fmla="*/ 38 w 107"/>
                <a:gd name="T37" fmla="*/ 75 h 95"/>
                <a:gd name="T38" fmla="*/ 28 w 107"/>
                <a:gd name="T39" fmla="*/ 80 h 95"/>
                <a:gd name="T40" fmla="*/ 19 w 107"/>
                <a:gd name="T41" fmla="*/ 85 h 95"/>
                <a:gd name="T42" fmla="*/ 10 w 107"/>
                <a:gd name="T43" fmla="*/ 89 h 95"/>
                <a:gd name="T44" fmla="*/ 0 w 107"/>
                <a:gd name="T45" fmla="*/ 95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95"/>
                <a:gd name="T71" fmla="*/ 107 w 107"/>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95">
                  <a:moveTo>
                    <a:pt x="0" y="95"/>
                  </a:moveTo>
                  <a:lnTo>
                    <a:pt x="0" y="69"/>
                  </a:lnTo>
                  <a:lnTo>
                    <a:pt x="11" y="57"/>
                  </a:lnTo>
                  <a:lnTo>
                    <a:pt x="22" y="47"/>
                  </a:lnTo>
                  <a:lnTo>
                    <a:pt x="34" y="37"/>
                  </a:lnTo>
                  <a:lnTo>
                    <a:pt x="47" y="29"/>
                  </a:lnTo>
                  <a:lnTo>
                    <a:pt x="58" y="21"/>
                  </a:lnTo>
                  <a:lnTo>
                    <a:pt x="72" y="14"/>
                  </a:lnTo>
                  <a:lnTo>
                    <a:pt x="87" y="7"/>
                  </a:lnTo>
                  <a:lnTo>
                    <a:pt x="102" y="0"/>
                  </a:lnTo>
                  <a:lnTo>
                    <a:pt x="107" y="12"/>
                  </a:lnTo>
                  <a:lnTo>
                    <a:pt x="102" y="25"/>
                  </a:lnTo>
                  <a:lnTo>
                    <a:pt x="95" y="36"/>
                  </a:lnTo>
                  <a:lnTo>
                    <a:pt x="85" y="47"/>
                  </a:lnTo>
                  <a:lnTo>
                    <a:pt x="73" y="58"/>
                  </a:lnTo>
                  <a:lnTo>
                    <a:pt x="65" y="63"/>
                  </a:lnTo>
                  <a:lnTo>
                    <a:pt x="57" y="67"/>
                  </a:lnTo>
                  <a:lnTo>
                    <a:pt x="48" y="72"/>
                  </a:lnTo>
                  <a:lnTo>
                    <a:pt x="38" y="75"/>
                  </a:lnTo>
                  <a:lnTo>
                    <a:pt x="28" y="80"/>
                  </a:lnTo>
                  <a:lnTo>
                    <a:pt x="19" y="85"/>
                  </a:lnTo>
                  <a:lnTo>
                    <a:pt x="10" y="89"/>
                  </a:lnTo>
                  <a:lnTo>
                    <a:pt x="0" y="95"/>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47" name="Freeform 1134"/>
            <p:cNvSpPr>
              <a:spLocks/>
            </p:cNvSpPr>
            <p:nvPr/>
          </p:nvSpPr>
          <p:spPr bwMode="auto">
            <a:xfrm>
              <a:off x="2426" y="2907"/>
              <a:ext cx="2" cy="4"/>
            </a:xfrm>
            <a:custGeom>
              <a:avLst/>
              <a:gdLst>
                <a:gd name="T0" fmla="*/ 0 w 13"/>
                <a:gd name="T1" fmla="*/ 23 h 23"/>
                <a:gd name="T2" fmla="*/ 3 w 13"/>
                <a:gd name="T3" fmla="*/ 19 h 23"/>
                <a:gd name="T4" fmla="*/ 5 w 13"/>
                <a:gd name="T5" fmla="*/ 12 h 23"/>
                <a:gd name="T6" fmla="*/ 8 w 13"/>
                <a:gd name="T7" fmla="*/ 4 h 23"/>
                <a:gd name="T8" fmla="*/ 13 w 13"/>
                <a:gd name="T9" fmla="*/ 0 h 23"/>
                <a:gd name="T10" fmla="*/ 13 w 13"/>
                <a:gd name="T11" fmla="*/ 7 h 23"/>
                <a:gd name="T12" fmla="*/ 9 w 13"/>
                <a:gd name="T13" fmla="*/ 12 h 23"/>
                <a:gd name="T14" fmla="*/ 5 w 13"/>
                <a:gd name="T15" fmla="*/ 17 h 23"/>
                <a:gd name="T16" fmla="*/ 0 w 13"/>
                <a:gd name="T17" fmla="*/ 23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23"/>
                <a:gd name="T29" fmla="*/ 13 w 1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23">
                  <a:moveTo>
                    <a:pt x="0" y="23"/>
                  </a:moveTo>
                  <a:lnTo>
                    <a:pt x="3" y="19"/>
                  </a:lnTo>
                  <a:lnTo>
                    <a:pt x="5" y="12"/>
                  </a:lnTo>
                  <a:lnTo>
                    <a:pt x="8" y="4"/>
                  </a:lnTo>
                  <a:lnTo>
                    <a:pt x="13" y="0"/>
                  </a:lnTo>
                  <a:lnTo>
                    <a:pt x="13" y="7"/>
                  </a:lnTo>
                  <a:lnTo>
                    <a:pt x="9" y="12"/>
                  </a:lnTo>
                  <a:lnTo>
                    <a:pt x="5" y="17"/>
                  </a:lnTo>
                  <a:lnTo>
                    <a:pt x="0" y="2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48" name="Freeform 1135"/>
            <p:cNvSpPr>
              <a:spLocks/>
            </p:cNvSpPr>
            <p:nvPr/>
          </p:nvSpPr>
          <p:spPr bwMode="auto">
            <a:xfrm>
              <a:off x="2347" y="2887"/>
              <a:ext cx="9" cy="11"/>
            </a:xfrm>
            <a:custGeom>
              <a:avLst/>
              <a:gdLst>
                <a:gd name="T0" fmla="*/ 12 w 54"/>
                <a:gd name="T1" fmla="*/ 63 h 63"/>
                <a:gd name="T2" fmla="*/ 0 w 54"/>
                <a:gd name="T3" fmla="*/ 56 h 63"/>
                <a:gd name="T4" fmla="*/ 0 w 54"/>
                <a:gd name="T5" fmla="*/ 38 h 63"/>
                <a:gd name="T6" fmla="*/ 6 w 54"/>
                <a:gd name="T7" fmla="*/ 24 h 63"/>
                <a:gd name="T8" fmla="*/ 17 w 54"/>
                <a:gd name="T9" fmla="*/ 10 h 63"/>
                <a:gd name="T10" fmla="*/ 21 w 54"/>
                <a:gd name="T11" fmla="*/ 8 h 63"/>
                <a:gd name="T12" fmla="*/ 25 w 54"/>
                <a:gd name="T13" fmla="*/ 4 h 63"/>
                <a:gd name="T14" fmla="*/ 30 w 54"/>
                <a:gd name="T15" fmla="*/ 2 h 63"/>
                <a:gd name="T16" fmla="*/ 35 w 54"/>
                <a:gd name="T17" fmla="*/ 0 h 63"/>
                <a:gd name="T18" fmla="*/ 50 w 54"/>
                <a:gd name="T19" fmla="*/ 4 h 63"/>
                <a:gd name="T20" fmla="*/ 54 w 54"/>
                <a:gd name="T21" fmla="*/ 18 h 63"/>
                <a:gd name="T22" fmla="*/ 50 w 54"/>
                <a:gd name="T23" fmla="*/ 31 h 63"/>
                <a:gd name="T24" fmla="*/ 43 w 54"/>
                <a:gd name="T25" fmla="*/ 43 h 63"/>
                <a:gd name="T26" fmla="*/ 35 w 54"/>
                <a:gd name="T27" fmla="*/ 53 h 63"/>
                <a:gd name="T28" fmla="*/ 25 w 54"/>
                <a:gd name="T29" fmla="*/ 61 h 63"/>
                <a:gd name="T30" fmla="*/ 12 w 54"/>
                <a:gd name="T31" fmla="*/ 6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63"/>
                <a:gd name="T50" fmla="*/ 54 w 5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63">
                  <a:moveTo>
                    <a:pt x="12" y="63"/>
                  </a:moveTo>
                  <a:lnTo>
                    <a:pt x="0" y="56"/>
                  </a:lnTo>
                  <a:lnTo>
                    <a:pt x="0" y="38"/>
                  </a:lnTo>
                  <a:lnTo>
                    <a:pt x="6" y="24"/>
                  </a:lnTo>
                  <a:lnTo>
                    <a:pt x="17" y="10"/>
                  </a:lnTo>
                  <a:lnTo>
                    <a:pt x="21" y="8"/>
                  </a:lnTo>
                  <a:lnTo>
                    <a:pt x="25" y="4"/>
                  </a:lnTo>
                  <a:lnTo>
                    <a:pt x="30" y="2"/>
                  </a:lnTo>
                  <a:lnTo>
                    <a:pt x="35" y="0"/>
                  </a:lnTo>
                  <a:lnTo>
                    <a:pt x="50" y="4"/>
                  </a:lnTo>
                  <a:lnTo>
                    <a:pt x="54" y="18"/>
                  </a:lnTo>
                  <a:lnTo>
                    <a:pt x="50" y="31"/>
                  </a:lnTo>
                  <a:lnTo>
                    <a:pt x="43" y="43"/>
                  </a:lnTo>
                  <a:lnTo>
                    <a:pt x="35" y="53"/>
                  </a:lnTo>
                  <a:lnTo>
                    <a:pt x="25" y="61"/>
                  </a:lnTo>
                  <a:lnTo>
                    <a:pt x="12" y="6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49" name="Freeform 1136"/>
            <p:cNvSpPr>
              <a:spLocks/>
            </p:cNvSpPr>
            <p:nvPr/>
          </p:nvSpPr>
          <p:spPr bwMode="auto">
            <a:xfrm>
              <a:off x="2356" y="2880"/>
              <a:ext cx="42" cy="17"/>
            </a:xfrm>
            <a:custGeom>
              <a:avLst/>
              <a:gdLst>
                <a:gd name="T0" fmla="*/ 143 w 251"/>
                <a:gd name="T1" fmla="*/ 103 h 103"/>
                <a:gd name="T2" fmla="*/ 127 w 251"/>
                <a:gd name="T3" fmla="*/ 102 h 103"/>
                <a:gd name="T4" fmla="*/ 109 w 251"/>
                <a:gd name="T5" fmla="*/ 100 h 103"/>
                <a:gd name="T6" fmla="*/ 92 w 251"/>
                <a:gd name="T7" fmla="*/ 99 h 103"/>
                <a:gd name="T8" fmla="*/ 75 w 251"/>
                <a:gd name="T9" fmla="*/ 98 h 103"/>
                <a:gd name="T10" fmla="*/ 57 w 251"/>
                <a:gd name="T11" fmla="*/ 98 h 103"/>
                <a:gd name="T12" fmla="*/ 39 w 251"/>
                <a:gd name="T13" fmla="*/ 97 h 103"/>
                <a:gd name="T14" fmla="*/ 22 w 251"/>
                <a:gd name="T15" fmla="*/ 97 h 103"/>
                <a:gd name="T16" fmla="*/ 4 w 251"/>
                <a:gd name="T17" fmla="*/ 97 h 103"/>
                <a:gd name="T18" fmla="*/ 0 w 251"/>
                <a:gd name="T19" fmla="*/ 88 h 103"/>
                <a:gd name="T20" fmla="*/ 3 w 251"/>
                <a:gd name="T21" fmla="*/ 82 h 103"/>
                <a:gd name="T22" fmla="*/ 9 w 251"/>
                <a:gd name="T23" fmla="*/ 76 h 103"/>
                <a:gd name="T24" fmla="*/ 14 w 251"/>
                <a:gd name="T25" fmla="*/ 70 h 103"/>
                <a:gd name="T26" fmla="*/ 19 w 251"/>
                <a:gd name="T27" fmla="*/ 63 h 103"/>
                <a:gd name="T28" fmla="*/ 26 w 251"/>
                <a:gd name="T29" fmla="*/ 58 h 103"/>
                <a:gd name="T30" fmla="*/ 32 w 251"/>
                <a:gd name="T31" fmla="*/ 52 h 103"/>
                <a:gd name="T32" fmla="*/ 39 w 251"/>
                <a:gd name="T33" fmla="*/ 46 h 103"/>
                <a:gd name="T34" fmla="*/ 45 w 251"/>
                <a:gd name="T35" fmla="*/ 42 h 103"/>
                <a:gd name="T36" fmla="*/ 54 w 251"/>
                <a:gd name="T37" fmla="*/ 36 h 103"/>
                <a:gd name="T38" fmla="*/ 64 w 251"/>
                <a:gd name="T39" fmla="*/ 30 h 103"/>
                <a:gd name="T40" fmla="*/ 75 w 251"/>
                <a:gd name="T41" fmla="*/ 25 h 103"/>
                <a:gd name="T42" fmla="*/ 86 w 251"/>
                <a:gd name="T43" fmla="*/ 20 h 103"/>
                <a:gd name="T44" fmla="*/ 98 w 251"/>
                <a:gd name="T45" fmla="*/ 14 h 103"/>
                <a:gd name="T46" fmla="*/ 109 w 251"/>
                <a:gd name="T47" fmla="*/ 9 h 103"/>
                <a:gd name="T48" fmla="*/ 122 w 251"/>
                <a:gd name="T49" fmla="*/ 5 h 103"/>
                <a:gd name="T50" fmla="*/ 136 w 251"/>
                <a:gd name="T51" fmla="*/ 0 h 103"/>
                <a:gd name="T52" fmla="*/ 150 w 251"/>
                <a:gd name="T53" fmla="*/ 0 h 103"/>
                <a:gd name="T54" fmla="*/ 164 w 251"/>
                <a:gd name="T55" fmla="*/ 0 h 103"/>
                <a:gd name="T56" fmla="*/ 179 w 251"/>
                <a:gd name="T57" fmla="*/ 1 h 103"/>
                <a:gd name="T58" fmla="*/ 192 w 251"/>
                <a:gd name="T59" fmla="*/ 2 h 103"/>
                <a:gd name="T60" fmla="*/ 207 w 251"/>
                <a:gd name="T61" fmla="*/ 3 h 103"/>
                <a:gd name="T62" fmla="*/ 222 w 251"/>
                <a:gd name="T63" fmla="*/ 6 h 103"/>
                <a:gd name="T64" fmla="*/ 236 w 251"/>
                <a:gd name="T65" fmla="*/ 8 h 103"/>
                <a:gd name="T66" fmla="*/ 251 w 251"/>
                <a:gd name="T67" fmla="*/ 12 h 103"/>
                <a:gd name="T68" fmla="*/ 248 w 251"/>
                <a:gd name="T69" fmla="*/ 22 h 103"/>
                <a:gd name="T70" fmla="*/ 242 w 251"/>
                <a:gd name="T71" fmla="*/ 24 h 103"/>
                <a:gd name="T72" fmla="*/ 236 w 251"/>
                <a:gd name="T73" fmla="*/ 28 h 103"/>
                <a:gd name="T74" fmla="*/ 229 w 251"/>
                <a:gd name="T75" fmla="*/ 31 h 103"/>
                <a:gd name="T76" fmla="*/ 221 w 251"/>
                <a:gd name="T77" fmla="*/ 33 h 103"/>
                <a:gd name="T78" fmla="*/ 210 w 251"/>
                <a:gd name="T79" fmla="*/ 42 h 103"/>
                <a:gd name="T80" fmla="*/ 199 w 251"/>
                <a:gd name="T81" fmla="*/ 48 h 103"/>
                <a:gd name="T82" fmla="*/ 189 w 251"/>
                <a:gd name="T83" fmla="*/ 57 h 103"/>
                <a:gd name="T84" fmla="*/ 180 w 251"/>
                <a:gd name="T85" fmla="*/ 65 h 103"/>
                <a:gd name="T86" fmla="*/ 170 w 251"/>
                <a:gd name="T87" fmla="*/ 73 h 103"/>
                <a:gd name="T88" fmla="*/ 161 w 251"/>
                <a:gd name="T89" fmla="*/ 82 h 103"/>
                <a:gd name="T90" fmla="*/ 152 w 251"/>
                <a:gd name="T91" fmla="*/ 92 h 103"/>
                <a:gd name="T92" fmla="*/ 143 w 251"/>
                <a:gd name="T93" fmla="*/ 10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1"/>
                <a:gd name="T142" fmla="*/ 0 h 103"/>
                <a:gd name="T143" fmla="*/ 251 w 25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1" h="103">
                  <a:moveTo>
                    <a:pt x="143" y="103"/>
                  </a:moveTo>
                  <a:lnTo>
                    <a:pt x="127" y="102"/>
                  </a:lnTo>
                  <a:lnTo>
                    <a:pt x="109" y="100"/>
                  </a:lnTo>
                  <a:lnTo>
                    <a:pt x="92" y="99"/>
                  </a:lnTo>
                  <a:lnTo>
                    <a:pt x="75" y="98"/>
                  </a:lnTo>
                  <a:lnTo>
                    <a:pt x="57" y="98"/>
                  </a:lnTo>
                  <a:lnTo>
                    <a:pt x="39" y="97"/>
                  </a:lnTo>
                  <a:lnTo>
                    <a:pt x="22" y="97"/>
                  </a:lnTo>
                  <a:lnTo>
                    <a:pt x="4" y="97"/>
                  </a:lnTo>
                  <a:lnTo>
                    <a:pt x="0" y="88"/>
                  </a:lnTo>
                  <a:lnTo>
                    <a:pt x="3" y="82"/>
                  </a:lnTo>
                  <a:lnTo>
                    <a:pt x="9" y="76"/>
                  </a:lnTo>
                  <a:lnTo>
                    <a:pt x="14" y="70"/>
                  </a:lnTo>
                  <a:lnTo>
                    <a:pt x="19" y="63"/>
                  </a:lnTo>
                  <a:lnTo>
                    <a:pt x="26" y="58"/>
                  </a:lnTo>
                  <a:lnTo>
                    <a:pt x="32" y="52"/>
                  </a:lnTo>
                  <a:lnTo>
                    <a:pt x="39" y="46"/>
                  </a:lnTo>
                  <a:lnTo>
                    <a:pt x="45" y="42"/>
                  </a:lnTo>
                  <a:lnTo>
                    <a:pt x="54" y="36"/>
                  </a:lnTo>
                  <a:lnTo>
                    <a:pt x="64" y="30"/>
                  </a:lnTo>
                  <a:lnTo>
                    <a:pt x="75" y="25"/>
                  </a:lnTo>
                  <a:lnTo>
                    <a:pt x="86" y="20"/>
                  </a:lnTo>
                  <a:lnTo>
                    <a:pt x="98" y="14"/>
                  </a:lnTo>
                  <a:lnTo>
                    <a:pt x="109" y="9"/>
                  </a:lnTo>
                  <a:lnTo>
                    <a:pt x="122" y="5"/>
                  </a:lnTo>
                  <a:lnTo>
                    <a:pt x="136" y="0"/>
                  </a:lnTo>
                  <a:lnTo>
                    <a:pt x="150" y="0"/>
                  </a:lnTo>
                  <a:lnTo>
                    <a:pt x="164" y="0"/>
                  </a:lnTo>
                  <a:lnTo>
                    <a:pt x="179" y="1"/>
                  </a:lnTo>
                  <a:lnTo>
                    <a:pt x="192" y="2"/>
                  </a:lnTo>
                  <a:lnTo>
                    <a:pt x="207" y="3"/>
                  </a:lnTo>
                  <a:lnTo>
                    <a:pt x="222" y="6"/>
                  </a:lnTo>
                  <a:lnTo>
                    <a:pt x="236" y="8"/>
                  </a:lnTo>
                  <a:lnTo>
                    <a:pt x="251" y="12"/>
                  </a:lnTo>
                  <a:lnTo>
                    <a:pt x="248" y="22"/>
                  </a:lnTo>
                  <a:lnTo>
                    <a:pt x="242" y="24"/>
                  </a:lnTo>
                  <a:lnTo>
                    <a:pt x="236" y="28"/>
                  </a:lnTo>
                  <a:lnTo>
                    <a:pt x="229" y="31"/>
                  </a:lnTo>
                  <a:lnTo>
                    <a:pt x="221" y="33"/>
                  </a:lnTo>
                  <a:lnTo>
                    <a:pt x="210" y="42"/>
                  </a:lnTo>
                  <a:lnTo>
                    <a:pt x="199" y="48"/>
                  </a:lnTo>
                  <a:lnTo>
                    <a:pt x="189" y="57"/>
                  </a:lnTo>
                  <a:lnTo>
                    <a:pt x="180" y="65"/>
                  </a:lnTo>
                  <a:lnTo>
                    <a:pt x="170" y="73"/>
                  </a:lnTo>
                  <a:lnTo>
                    <a:pt x="161" y="82"/>
                  </a:lnTo>
                  <a:lnTo>
                    <a:pt x="152" y="92"/>
                  </a:lnTo>
                  <a:lnTo>
                    <a:pt x="143" y="103"/>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50" name="Freeform 1137"/>
            <p:cNvSpPr>
              <a:spLocks/>
            </p:cNvSpPr>
            <p:nvPr/>
          </p:nvSpPr>
          <p:spPr bwMode="auto">
            <a:xfrm>
              <a:off x="2349" y="2890"/>
              <a:ext cx="4" cy="5"/>
            </a:xfrm>
            <a:custGeom>
              <a:avLst/>
              <a:gdLst>
                <a:gd name="T0" fmla="*/ 0 w 22"/>
                <a:gd name="T1" fmla="*/ 30 h 30"/>
                <a:gd name="T2" fmla="*/ 2 w 22"/>
                <a:gd name="T3" fmla="*/ 25 h 30"/>
                <a:gd name="T4" fmla="*/ 3 w 22"/>
                <a:gd name="T5" fmla="*/ 18 h 30"/>
                <a:gd name="T6" fmla="*/ 6 w 22"/>
                <a:gd name="T7" fmla="*/ 10 h 30"/>
                <a:gd name="T8" fmla="*/ 11 w 22"/>
                <a:gd name="T9" fmla="*/ 4 h 30"/>
                <a:gd name="T10" fmla="*/ 17 w 22"/>
                <a:gd name="T11" fmla="*/ 0 h 30"/>
                <a:gd name="T12" fmla="*/ 22 w 22"/>
                <a:gd name="T13" fmla="*/ 6 h 30"/>
                <a:gd name="T14" fmla="*/ 20 w 22"/>
                <a:gd name="T15" fmla="*/ 13 h 30"/>
                <a:gd name="T16" fmla="*/ 17 w 22"/>
                <a:gd name="T17" fmla="*/ 15 h 30"/>
                <a:gd name="T18" fmla="*/ 13 w 22"/>
                <a:gd name="T19" fmla="*/ 20 h 30"/>
                <a:gd name="T20" fmla="*/ 10 w 22"/>
                <a:gd name="T21" fmla="*/ 25 h 30"/>
                <a:gd name="T22" fmla="*/ 5 w 22"/>
                <a:gd name="T23" fmla="*/ 28 h 30"/>
                <a:gd name="T24" fmla="*/ 0 w 22"/>
                <a:gd name="T25" fmla="*/ 3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0"/>
                <a:gd name="T41" fmla="*/ 22 w 22"/>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0">
                  <a:moveTo>
                    <a:pt x="0" y="30"/>
                  </a:moveTo>
                  <a:lnTo>
                    <a:pt x="2" y="25"/>
                  </a:lnTo>
                  <a:lnTo>
                    <a:pt x="3" y="18"/>
                  </a:lnTo>
                  <a:lnTo>
                    <a:pt x="6" y="10"/>
                  </a:lnTo>
                  <a:lnTo>
                    <a:pt x="11" y="4"/>
                  </a:lnTo>
                  <a:lnTo>
                    <a:pt x="17" y="0"/>
                  </a:lnTo>
                  <a:lnTo>
                    <a:pt x="22" y="6"/>
                  </a:lnTo>
                  <a:lnTo>
                    <a:pt x="20" y="13"/>
                  </a:lnTo>
                  <a:lnTo>
                    <a:pt x="17" y="15"/>
                  </a:lnTo>
                  <a:lnTo>
                    <a:pt x="13" y="20"/>
                  </a:lnTo>
                  <a:lnTo>
                    <a:pt x="10" y="25"/>
                  </a:lnTo>
                  <a:lnTo>
                    <a:pt x="5" y="28"/>
                  </a:lnTo>
                  <a:lnTo>
                    <a:pt x="0" y="3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sp>
          <p:nvSpPr>
            <p:cNvPr id="3451" name="Freeform 1138"/>
            <p:cNvSpPr>
              <a:spLocks/>
            </p:cNvSpPr>
            <p:nvPr/>
          </p:nvSpPr>
          <p:spPr bwMode="auto">
            <a:xfrm>
              <a:off x="2360" y="2883"/>
              <a:ext cx="31" cy="11"/>
            </a:xfrm>
            <a:custGeom>
              <a:avLst/>
              <a:gdLst>
                <a:gd name="T0" fmla="*/ 58 w 181"/>
                <a:gd name="T1" fmla="*/ 70 h 70"/>
                <a:gd name="T2" fmla="*/ 52 w 181"/>
                <a:gd name="T3" fmla="*/ 67 h 70"/>
                <a:gd name="T4" fmla="*/ 45 w 181"/>
                <a:gd name="T5" fmla="*/ 67 h 70"/>
                <a:gd name="T6" fmla="*/ 37 w 181"/>
                <a:gd name="T7" fmla="*/ 67 h 70"/>
                <a:gd name="T8" fmla="*/ 30 w 181"/>
                <a:gd name="T9" fmla="*/ 67 h 70"/>
                <a:gd name="T10" fmla="*/ 22 w 181"/>
                <a:gd name="T11" fmla="*/ 66 h 70"/>
                <a:gd name="T12" fmla="*/ 13 w 181"/>
                <a:gd name="T13" fmla="*/ 65 h 70"/>
                <a:gd name="T14" fmla="*/ 7 w 181"/>
                <a:gd name="T15" fmla="*/ 63 h 70"/>
                <a:gd name="T16" fmla="*/ 0 w 181"/>
                <a:gd name="T17" fmla="*/ 58 h 70"/>
                <a:gd name="T18" fmla="*/ 9 w 181"/>
                <a:gd name="T19" fmla="*/ 49 h 70"/>
                <a:gd name="T20" fmla="*/ 18 w 181"/>
                <a:gd name="T21" fmla="*/ 41 h 70"/>
                <a:gd name="T22" fmla="*/ 28 w 181"/>
                <a:gd name="T23" fmla="*/ 34 h 70"/>
                <a:gd name="T24" fmla="*/ 39 w 181"/>
                <a:gd name="T25" fmla="*/ 28 h 70"/>
                <a:gd name="T26" fmla="*/ 50 w 181"/>
                <a:gd name="T27" fmla="*/ 22 h 70"/>
                <a:gd name="T28" fmla="*/ 61 w 181"/>
                <a:gd name="T29" fmla="*/ 16 h 70"/>
                <a:gd name="T30" fmla="*/ 72 w 181"/>
                <a:gd name="T31" fmla="*/ 10 h 70"/>
                <a:gd name="T32" fmla="*/ 84 w 181"/>
                <a:gd name="T33" fmla="*/ 3 h 70"/>
                <a:gd name="T34" fmla="*/ 95 w 181"/>
                <a:gd name="T35" fmla="*/ 1 h 70"/>
                <a:gd name="T36" fmla="*/ 108 w 181"/>
                <a:gd name="T37" fmla="*/ 0 h 70"/>
                <a:gd name="T38" fmla="*/ 120 w 181"/>
                <a:gd name="T39" fmla="*/ 0 h 70"/>
                <a:gd name="T40" fmla="*/ 132 w 181"/>
                <a:gd name="T41" fmla="*/ 0 h 70"/>
                <a:gd name="T42" fmla="*/ 144 w 181"/>
                <a:gd name="T43" fmla="*/ 0 h 70"/>
                <a:gd name="T44" fmla="*/ 156 w 181"/>
                <a:gd name="T45" fmla="*/ 1 h 70"/>
                <a:gd name="T46" fmla="*/ 168 w 181"/>
                <a:gd name="T47" fmla="*/ 3 h 70"/>
                <a:gd name="T48" fmla="*/ 181 w 181"/>
                <a:gd name="T49" fmla="*/ 5 h 70"/>
                <a:gd name="T50" fmla="*/ 173 w 181"/>
                <a:gd name="T51" fmla="*/ 12 h 70"/>
                <a:gd name="T52" fmla="*/ 163 w 181"/>
                <a:gd name="T53" fmla="*/ 20 h 70"/>
                <a:gd name="T54" fmla="*/ 154 w 181"/>
                <a:gd name="T55" fmla="*/ 27 h 70"/>
                <a:gd name="T56" fmla="*/ 145 w 181"/>
                <a:gd name="T57" fmla="*/ 35 h 70"/>
                <a:gd name="T58" fmla="*/ 136 w 181"/>
                <a:gd name="T59" fmla="*/ 43 h 70"/>
                <a:gd name="T60" fmla="*/ 127 w 181"/>
                <a:gd name="T61" fmla="*/ 52 h 70"/>
                <a:gd name="T62" fmla="*/ 118 w 181"/>
                <a:gd name="T63" fmla="*/ 60 h 70"/>
                <a:gd name="T64" fmla="*/ 112 w 181"/>
                <a:gd name="T65" fmla="*/ 70 h 70"/>
                <a:gd name="T66" fmla="*/ 106 w 181"/>
                <a:gd name="T67" fmla="*/ 68 h 70"/>
                <a:gd name="T68" fmla="*/ 100 w 181"/>
                <a:gd name="T69" fmla="*/ 67 h 70"/>
                <a:gd name="T70" fmla="*/ 94 w 181"/>
                <a:gd name="T71" fmla="*/ 67 h 70"/>
                <a:gd name="T72" fmla="*/ 88 w 181"/>
                <a:gd name="T73" fmla="*/ 67 h 70"/>
                <a:gd name="T74" fmla="*/ 84 w 181"/>
                <a:gd name="T75" fmla="*/ 67 h 70"/>
                <a:gd name="T76" fmla="*/ 78 w 181"/>
                <a:gd name="T77" fmla="*/ 68 h 70"/>
                <a:gd name="T78" fmla="*/ 71 w 181"/>
                <a:gd name="T79" fmla="*/ 67 h 70"/>
                <a:gd name="T80" fmla="*/ 65 w 181"/>
                <a:gd name="T81" fmla="*/ 67 h 70"/>
                <a:gd name="T82" fmla="*/ 58 w 181"/>
                <a:gd name="T83" fmla="*/ 7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1"/>
                <a:gd name="T127" fmla="*/ 0 h 70"/>
                <a:gd name="T128" fmla="*/ 181 w 181"/>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1" h="70">
                  <a:moveTo>
                    <a:pt x="58" y="70"/>
                  </a:moveTo>
                  <a:lnTo>
                    <a:pt x="52" y="67"/>
                  </a:lnTo>
                  <a:lnTo>
                    <a:pt x="45" y="67"/>
                  </a:lnTo>
                  <a:lnTo>
                    <a:pt x="37" y="67"/>
                  </a:lnTo>
                  <a:lnTo>
                    <a:pt x="30" y="67"/>
                  </a:lnTo>
                  <a:lnTo>
                    <a:pt x="22" y="66"/>
                  </a:lnTo>
                  <a:lnTo>
                    <a:pt x="13" y="65"/>
                  </a:lnTo>
                  <a:lnTo>
                    <a:pt x="7" y="63"/>
                  </a:lnTo>
                  <a:lnTo>
                    <a:pt x="0" y="58"/>
                  </a:lnTo>
                  <a:lnTo>
                    <a:pt x="9" y="49"/>
                  </a:lnTo>
                  <a:lnTo>
                    <a:pt x="18" y="41"/>
                  </a:lnTo>
                  <a:lnTo>
                    <a:pt x="28" y="34"/>
                  </a:lnTo>
                  <a:lnTo>
                    <a:pt x="39" y="28"/>
                  </a:lnTo>
                  <a:lnTo>
                    <a:pt x="50" y="22"/>
                  </a:lnTo>
                  <a:lnTo>
                    <a:pt x="61" y="16"/>
                  </a:lnTo>
                  <a:lnTo>
                    <a:pt x="72" y="10"/>
                  </a:lnTo>
                  <a:lnTo>
                    <a:pt x="84" y="3"/>
                  </a:lnTo>
                  <a:lnTo>
                    <a:pt x="95" y="1"/>
                  </a:lnTo>
                  <a:lnTo>
                    <a:pt x="108" y="0"/>
                  </a:lnTo>
                  <a:lnTo>
                    <a:pt x="120" y="0"/>
                  </a:lnTo>
                  <a:lnTo>
                    <a:pt x="132" y="0"/>
                  </a:lnTo>
                  <a:lnTo>
                    <a:pt x="144" y="0"/>
                  </a:lnTo>
                  <a:lnTo>
                    <a:pt x="156" y="1"/>
                  </a:lnTo>
                  <a:lnTo>
                    <a:pt x="168" y="3"/>
                  </a:lnTo>
                  <a:lnTo>
                    <a:pt x="181" y="5"/>
                  </a:lnTo>
                  <a:lnTo>
                    <a:pt x="173" y="12"/>
                  </a:lnTo>
                  <a:lnTo>
                    <a:pt x="163" y="20"/>
                  </a:lnTo>
                  <a:lnTo>
                    <a:pt x="154" y="27"/>
                  </a:lnTo>
                  <a:lnTo>
                    <a:pt x="145" y="35"/>
                  </a:lnTo>
                  <a:lnTo>
                    <a:pt x="136" y="43"/>
                  </a:lnTo>
                  <a:lnTo>
                    <a:pt x="127" y="52"/>
                  </a:lnTo>
                  <a:lnTo>
                    <a:pt x="118" y="60"/>
                  </a:lnTo>
                  <a:lnTo>
                    <a:pt x="112" y="70"/>
                  </a:lnTo>
                  <a:lnTo>
                    <a:pt x="106" y="68"/>
                  </a:lnTo>
                  <a:lnTo>
                    <a:pt x="100" y="67"/>
                  </a:lnTo>
                  <a:lnTo>
                    <a:pt x="94" y="67"/>
                  </a:lnTo>
                  <a:lnTo>
                    <a:pt x="88" y="67"/>
                  </a:lnTo>
                  <a:lnTo>
                    <a:pt x="84" y="67"/>
                  </a:lnTo>
                  <a:lnTo>
                    <a:pt x="78" y="68"/>
                  </a:lnTo>
                  <a:lnTo>
                    <a:pt x="71" y="67"/>
                  </a:lnTo>
                  <a:lnTo>
                    <a:pt x="65" y="67"/>
                  </a:lnTo>
                  <a:lnTo>
                    <a:pt x="58" y="70"/>
                  </a:lnTo>
                  <a:close/>
                </a:path>
              </a:pathLst>
            </a:custGeom>
            <a:grpFill/>
            <a:ln w="9525">
              <a:noFill/>
              <a:round/>
              <a:headEnd/>
              <a:tailEnd/>
            </a:ln>
          </p:spPr>
          <p:txBody>
            <a:bodyPr/>
            <a:lstStyle/>
            <a:p>
              <a:pPr>
                <a:defRPr/>
              </a:pPr>
              <a:endParaRPr lang="en-US">
                <a:solidFill>
                  <a:srgbClr val="89C540">
                    <a:lumMod val="60000"/>
                    <a:lumOff val="40000"/>
                  </a:srgbClr>
                </a:solidFill>
                <a:latin typeface="Arial" charset="0"/>
                <a:ea typeface="ヒラギノ角ゴ Pro W3" charset="-128"/>
              </a:endParaRPr>
            </a:p>
          </p:txBody>
        </p:sp>
      </p:grpSp>
      <p:sp>
        <p:nvSpPr>
          <p:cNvPr id="68656" name="Slide Number Placeholder 1"/>
          <p:cNvSpPr>
            <a:spLocks noGrp="1"/>
          </p:cNvSpPr>
          <p:nvPr>
            <p:ph type="sldNum" sz="quarter" idx="4294967295"/>
          </p:nvPr>
        </p:nvSpPr>
        <p:spPr bwMode="auto">
          <a:xfrm flipV="1">
            <a:off x="7239000" y="6934200"/>
            <a:ext cx="1905000" cy="30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fld id="{49A59584-6AA8-44AE-82B8-9F17C2E0AB3E}" type="slidenum">
              <a:rPr lang="en-US" altLang="en-US" sz="2000"/>
              <a:pPr algn="r" eaLnBrk="1" hangingPunct="1"/>
              <a:t>47</a:t>
            </a:fld>
            <a:endParaRPr lang="en-US" altLang="en-US" sz="2000" dirty="0"/>
          </a:p>
        </p:txBody>
      </p:sp>
      <p:sp>
        <p:nvSpPr>
          <p:cNvPr id="68657" name="Slide Number Placeholder 1"/>
          <p:cNvSpPr txBox="1">
            <a:spLocks/>
          </p:cNvSpPr>
          <p:nvPr/>
        </p:nvSpPr>
        <p:spPr bwMode="auto">
          <a:xfrm>
            <a:off x="-762000" y="6553200"/>
            <a:ext cx="3962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r>
              <a:rPr lang="en-US" altLang="en-US" sz="1200">
                <a:cs typeface="Times New Roman" pitchFamily="18" charset="0"/>
              </a:rPr>
              <a:t>Slide adapted from Dale Cusumano, Ph.D.</a:t>
            </a:r>
          </a:p>
        </p:txBody>
      </p:sp>
    </p:spTree>
    <p:extLst>
      <p:ext uri="{BB962C8B-B14F-4D97-AF65-F5344CB8AC3E}">
        <p14:creationId xmlns:p14="http://schemas.microsoft.com/office/powerpoint/2010/main" val="50923990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4.42669E-6 2.39417E-6 L -0.11675 0.16655 " pathEditMode="relative" rAng="0" ptsTypes="AA">
                                      <p:cBhvr>
                                        <p:cTn id="6" dur="2000" fill="hold"/>
                                        <p:tgtEl>
                                          <p:spTgt spid="2270"/>
                                        </p:tgtEl>
                                        <p:attrNameLst>
                                          <p:attrName>ppt_x</p:attrName>
                                          <p:attrName>ppt_y</p:attrName>
                                        </p:attrNameLst>
                                      </p:cBhvr>
                                      <p:rCtr x="-5837" y="8328"/>
                                    </p:animMotion>
                                  </p:childTnLst>
                                </p:cTn>
                              </p:par>
                              <p:par>
                                <p:cTn id="7" presetID="0" presetClass="path" presetSubtype="0" accel="50000" decel="50000" fill="hold" nodeType="withEffect">
                                  <p:stCondLst>
                                    <p:cond delay="0"/>
                                  </p:stCondLst>
                                  <p:childTnLst>
                                    <p:animMotion origin="layout" path="M 4.42669E-6 1.18668E-6 L -0.03336 0.25538 " pathEditMode="relative" rAng="0" ptsTypes="AA">
                                      <p:cBhvr>
                                        <p:cTn id="8" dur="2000" fill="hold"/>
                                        <p:tgtEl>
                                          <p:spTgt spid="2271"/>
                                        </p:tgtEl>
                                        <p:attrNameLst>
                                          <p:attrName>ppt_x</p:attrName>
                                          <p:attrName>ppt_y</p:attrName>
                                        </p:attrNameLst>
                                      </p:cBhvr>
                                      <p:rCtr x="-1668" y="12769"/>
                                    </p:animMotion>
                                  </p:childTnLst>
                                </p:cTn>
                              </p:par>
                              <p:par>
                                <p:cTn id="9" presetID="0" presetClass="path" presetSubtype="0" accel="50000" decel="50000" fill="hold" nodeType="withEffect">
                                  <p:stCondLst>
                                    <p:cond delay="0"/>
                                  </p:stCondLst>
                                  <p:childTnLst>
                                    <p:animMotion origin="layout" path="M -4.60737E-6 -1.00625E-6 L 0.13343 0.17766 " pathEditMode="relative" rAng="0" ptsTypes="AA">
                                      <p:cBhvr>
                                        <p:cTn id="10" dur="2000" fill="hold"/>
                                        <p:tgtEl>
                                          <p:spTgt spid="2264"/>
                                        </p:tgtEl>
                                        <p:attrNameLst>
                                          <p:attrName>ppt_x</p:attrName>
                                          <p:attrName>ppt_y</p:attrName>
                                        </p:attrNameLst>
                                      </p:cBhvr>
                                      <p:rCtr x="6671" y="8883"/>
                                    </p:animMotion>
                                  </p:childTnLst>
                                </p:cTn>
                              </p:par>
                              <p:par>
                                <p:cTn id="11" presetID="0" presetClass="path" presetSubtype="0" accel="50000" decel="50000" fill="hold" nodeType="withEffect">
                                  <p:stCondLst>
                                    <p:cond delay="0"/>
                                  </p:stCondLst>
                                  <p:childTnLst>
                                    <p:animMotion origin="layout" path="M -2.85615E-6 -2.21374E-6 L 0.03336 0.24428 " pathEditMode="relative" rAng="0" ptsTypes="AA">
                                      <p:cBhvr>
                                        <p:cTn id="12" dur="2000" fill="hold"/>
                                        <p:tgtEl>
                                          <p:spTgt spid="2442"/>
                                        </p:tgtEl>
                                        <p:attrNameLst>
                                          <p:attrName>ppt_x</p:attrName>
                                          <p:attrName>ppt_y</p:attrName>
                                        </p:attrNameLst>
                                      </p:cBhvr>
                                      <p:rCtr x="1668" y="12214"/>
                                    </p:animMotion>
                                  </p:childTnLst>
                                </p:cTn>
                              </p:par>
                            </p:childTnLst>
                          </p:cTn>
                        </p:par>
                      </p:childTnLst>
                    </p:cTn>
                  </p:par>
                  <p:par>
                    <p:cTn id="13" fill="hold" nodeType="clickPar">
                      <p:stCondLst>
                        <p:cond delay="indefinite"/>
                      </p:stCondLst>
                      <p:childTnLst>
                        <p:par>
                          <p:cTn id="14" fill="hold" nodeType="withGroup">
                            <p:stCondLst>
                              <p:cond delay="0"/>
                            </p:stCondLst>
                            <p:childTnLst>
                              <p:par>
                                <p:cTn id="15" presetID="0" presetClass="path" presetSubtype="0" accel="50000" decel="50000" fill="hold" nodeType="clickEffect">
                                  <p:stCondLst>
                                    <p:cond delay="0"/>
                                  </p:stCondLst>
                                  <p:childTnLst>
                                    <p:animMotion origin="layout" path="M 0.01772 0.03239 L 0.10111 0.34328 " pathEditMode="relative" ptsTypes="AA">
                                      <p:cBhvr>
                                        <p:cTn id="16" dur="2000" fill="hold"/>
                                        <p:tgtEl>
                                          <p:spTgt spid="22"/>
                                        </p:tgtEl>
                                        <p:attrNameLst>
                                          <p:attrName>ppt_x</p:attrName>
                                          <p:attrName>ppt_y</p:attrName>
                                        </p:attrNameLst>
                                      </p:cBhvr>
                                    </p:animMotion>
                                  </p:childTnLst>
                                </p:cTn>
                              </p:par>
                            </p:childTnLst>
                          </p:cTn>
                        </p:par>
                        <p:par>
                          <p:cTn id="17" fill="hold" nodeType="afterGroup">
                            <p:stCondLst>
                              <p:cond delay="2000"/>
                            </p:stCondLst>
                            <p:childTnLst>
                              <p:par>
                                <p:cTn id="18" presetID="0" presetClass="path" presetSubtype="0" accel="50000" decel="50000" fill="hold" nodeType="afterEffect">
                                  <p:stCondLst>
                                    <p:cond delay="0"/>
                                  </p:stCondLst>
                                  <p:childTnLst>
                                    <p:animMotion origin="layout" path="M 0.00104 0.04349 L -0.07401 0.3988 " pathEditMode="relative" ptsTypes="AA">
                                      <p:cBhvr>
                                        <p:cTn id="19" dur="2000" fill="hold"/>
                                        <p:tgtEl>
                                          <p:spTgt spid="23"/>
                                        </p:tgtEl>
                                        <p:attrNameLst>
                                          <p:attrName>ppt_x</p:attrName>
                                          <p:attrName>ppt_y</p:attrName>
                                        </p:attrNameLst>
                                      </p:cBhvr>
                                    </p:animMotion>
                                  </p:childTnLst>
                                </p:cTn>
                              </p:par>
                            </p:childTnLst>
                          </p:cTn>
                        </p:par>
                        <p:par>
                          <p:cTn id="20" fill="hold" nodeType="afterGroup">
                            <p:stCondLst>
                              <p:cond delay="4000"/>
                            </p:stCondLst>
                            <p:childTnLst>
                              <p:par>
                                <p:cTn id="21" presetID="0" presetClass="path" presetSubtype="0" accel="50000" decel="50000" fill="hold" nodeType="afterEffect">
                                  <p:stCondLst>
                                    <p:cond delay="0"/>
                                  </p:stCondLst>
                                  <p:childTnLst>
                                    <p:animMotion origin="layout" path="M 0.00938 -0.06315 L -0.01564 -0.19639 " pathEditMode="relative" ptsTypes="AA">
                                      <p:cBhvr>
                                        <p:cTn id="22" dur="2000" fill="hold"/>
                                        <p:tgtEl>
                                          <p:spTgt spid="2738"/>
                                        </p:tgtEl>
                                        <p:attrNameLst>
                                          <p:attrName>ppt_x</p:attrName>
                                          <p:attrName>ppt_y</p:attrName>
                                        </p:attrNameLst>
                                      </p:cBhvr>
                                    </p:animMotion>
                                  </p:childTnLst>
                                </p:cTn>
                              </p:par>
                            </p:childTnLst>
                          </p:cTn>
                        </p:par>
                        <p:par>
                          <p:cTn id="23" fill="hold" nodeType="afterGroup">
                            <p:stCondLst>
                              <p:cond delay="6000"/>
                            </p:stCondLst>
                            <p:childTnLst>
                              <p:par>
                                <p:cTn id="24" presetID="0" presetClass="path" presetSubtype="0" accel="50000" decel="50000" fill="hold" nodeType="afterEffect">
                                  <p:stCondLst>
                                    <p:cond delay="0"/>
                                  </p:stCondLst>
                                  <p:childTnLst>
                                    <p:animMotion origin="layout" path="M 0.05101 -0.05643 L 0.09266 -0.15634 " pathEditMode="relative" rAng="0" ptsTypes="AA">
                                      <p:cBhvr>
                                        <p:cTn id="25" dur="2000" fill="hold"/>
                                        <p:tgtEl>
                                          <p:spTgt spid="25"/>
                                        </p:tgtEl>
                                        <p:attrNameLst>
                                          <p:attrName>ppt_x</p:attrName>
                                          <p:attrName>ppt_y</p:attrName>
                                        </p:attrNameLst>
                                      </p:cBhvr>
                                      <p:rCtr x="2082" y="-4995"/>
                                    </p:animMotion>
                                  </p:childTnLst>
                                </p:cTn>
                              </p:par>
                            </p:childTnLst>
                          </p:cTn>
                        </p:par>
                        <p:par>
                          <p:cTn id="26" fill="hold" nodeType="afterGroup">
                            <p:stCondLst>
                              <p:cond delay="8000"/>
                            </p:stCondLst>
                            <p:childTnLst>
                              <p:par>
                                <p:cTn id="27" presetID="0" presetClass="path" presetSubtype="0" accel="50000" decel="50000" fill="hold" nodeType="afterEffect">
                                  <p:stCondLst>
                                    <p:cond delay="0"/>
                                  </p:stCondLst>
                                  <p:childTnLst>
                                    <p:animMotion origin="layout" path="M -0.00087 0.05459 L -0.04257 0.17673 " pathEditMode="relative" ptsTypes="AA">
                                      <p:cBhvr>
                                        <p:cTn id="28" dur="2000" fill="hold"/>
                                        <p:tgtEl>
                                          <p:spTgt spid="29"/>
                                        </p:tgtEl>
                                        <p:attrNameLst>
                                          <p:attrName>ppt_x</p:attrName>
                                          <p:attrName>ppt_y</p:attrName>
                                        </p:attrNameLst>
                                      </p:cBhvr>
                                    </p:animMotion>
                                  </p:childTnLst>
                                </p:cTn>
                              </p:par>
                            </p:childTnLst>
                          </p:cTn>
                        </p:par>
                        <p:par>
                          <p:cTn id="29" fill="hold" nodeType="afterGroup">
                            <p:stCondLst>
                              <p:cond delay="10000"/>
                            </p:stCondLst>
                            <p:childTnLst>
                              <p:par>
                                <p:cTn id="30" presetID="0" presetClass="path" presetSubtype="0" accel="50000" decel="50000" fill="hold" nodeType="afterEffect">
                                  <p:stCondLst>
                                    <p:cond delay="0"/>
                                  </p:stCondLst>
                                  <p:childTnLst>
                                    <p:animMotion origin="layout" path="M -0.00921 -0.05459 L -0.26772 -0.27666 " pathEditMode="relative" ptsTypes="AA">
                                      <p:cBhvr>
                                        <p:cTn id="31" dur="2000" fill="hold"/>
                                        <p:tgtEl>
                                          <p:spTgt spid="17"/>
                                        </p:tgtEl>
                                        <p:attrNameLst>
                                          <p:attrName>ppt_x</p:attrName>
                                          <p:attrName>ppt_y</p:attrName>
                                        </p:attrNameLst>
                                      </p:cBhvr>
                                    </p:animMotion>
                                  </p:childTnLst>
                                </p:cTn>
                              </p:par>
                            </p:childTnLst>
                          </p:cTn>
                        </p:par>
                        <p:par>
                          <p:cTn id="32" fill="hold" nodeType="afterGroup">
                            <p:stCondLst>
                              <p:cond delay="12000"/>
                            </p:stCondLst>
                            <p:childTnLst>
                              <p:par>
                                <p:cTn id="33" presetID="0" presetClass="path" presetSubtype="0" accel="50000" decel="50000" fill="hold" nodeType="afterEffect">
                                  <p:stCondLst>
                                    <p:cond delay="0"/>
                                  </p:stCondLst>
                                  <p:childTnLst>
                                    <p:animMotion origin="layout" path="M 0.00938 0.04349 L -0.09903 0.14342 " pathEditMode="relative" ptsTypes="AA">
                                      <p:cBhvr>
                                        <p:cTn id="34" dur="2000" fill="hold"/>
                                        <p:tgtEl>
                                          <p:spTgt spid="3"/>
                                        </p:tgtEl>
                                        <p:attrNameLst>
                                          <p:attrName>ppt_x</p:attrName>
                                          <p:attrName>ppt_y</p:attrName>
                                        </p:attrNameLst>
                                      </p:cBhvr>
                                    </p:animMotion>
                                  </p:childTnLst>
                                </p:cTn>
                              </p:par>
                            </p:childTnLst>
                          </p:cTn>
                        </p:par>
                        <p:par>
                          <p:cTn id="35" fill="hold" nodeType="afterGroup">
                            <p:stCondLst>
                              <p:cond delay="14000"/>
                            </p:stCondLst>
                            <p:childTnLst>
                              <p:par>
                                <p:cTn id="36" presetID="0" presetClass="path" presetSubtype="0" accel="50000" decel="50000" fill="hold" nodeType="afterEffect">
                                  <p:stCondLst>
                                    <p:cond delay="0"/>
                                  </p:stCondLst>
                                  <p:childTnLst>
                                    <p:animMotion origin="layout" path="M 0.02606 -0.07865 L 0.20118 -0.52278 " pathEditMode="relative" ptsTypes="AA">
                                      <p:cBhvr>
                                        <p:cTn id="37" dur="2000" fill="hold"/>
                                        <p:tgtEl>
                                          <p:spTgt spid="24"/>
                                        </p:tgtEl>
                                        <p:attrNameLst>
                                          <p:attrName>ppt_x</p:attrName>
                                          <p:attrName>ppt_y</p:attrName>
                                        </p:attrNameLst>
                                      </p:cBhvr>
                                    </p:animMotion>
                                  </p:childTnLst>
                                </p:cTn>
                              </p:par>
                            </p:childTnLst>
                          </p:cTn>
                        </p:par>
                        <p:par>
                          <p:cTn id="38" fill="hold" nodeType="afterGroup">
                            <p:stCondLst>
                              <p:cond delay="16000"/>
                            </p:stCondLst>
                            <p:childTnLst>
                              <p:par>
                                <p:cTn id="39" presetID="0" presetClass="path" presetSubtype="0" accel="50000" decel="50000" fill="hold" nodeType="afterEffect">
                                  <p:stCondLst>
                                    <p:cond delay="0"/>
                                  </p:stCondLst>
                                  <p:childTnLst>
                                    <p:animMotion origin="layout" path="M 9.45688E-7 -8.60315E-7 L -0.04911 -0.21184 " pathEditMode="relative" rAng="0" ptsTypes="AA">
                                      <p:cBhvr>
                                        <p:cTn id="40" dur="2000" fill="hold"/>
                                        <p:tgtEl>
                                          <p:spTgt spid="2654"/>
                                        </p:tgtEl>
                                        <p:attrNameLst>
                                          <p:attrName>ppt_x</p:attrName>
                                          <p:attrName>ppt_y</p:attrName>
                                        </p:attrNameLst>
                                      </p:cBhvr>
                                      <p:rCtr x="-2464" y="-10592"/>
                                    </p:animMotion>
                                  </p:childTnLst>
                                </p:cTn>
                              </p:par>
                            </p:childTnLst>
                          </p:cTn>
                        </p:par>
                        <p:par>
                          <p:cTn id="41" fill="hold" nodeType="afterGroup">
                            <p:stCondLst>
                              <p:cond delay="18000"/>
                            </p:stCondLst>
                            <p:childTnLst>
                              <p:par>
                                <p:cTn id="42" presetID="0" presetClass="path" presetSubtype="0" accel="50000" decel="50000" fill="hold" nodeType="afterEffect">
                                  <p:stCondLst>
                                    <p:cond delay="0"/>
                                  </p:stCondLst>
                                  <p:childTnLst>
                                    <p:animMotion origin="layout" path="M -1.12441E-6 -2.43293E-6 L 0.07496 -0.18871 " pathEditMode="relative" ptsTypes="AA">
                                      <p:cBhvr>
                                        <p:cTn id="43" dur="2000" fill="hold"/>
                                        <p:tgtEl>
                                          <p:spTgt spid="19"/>
                                        </p:tgtEl>
                                        <p:attrNameLst>
                                          <p:attrName>ppt_x</p:attrName>
                                          <p:attrName>ppt_y</p:attrName>
                                        </p:attrNameLst>
                                      </p:cBhvr>
                                    </p:animMotion>
                                  </p:childTnLst>
                                </p:cTn>
                              </p:par>
                            </p:childTnLst>
                          </p:cTn>
                        </p:par>
                        <p:par>
                          <p:cTn id="44" fill="hold" nodeType="afterGroup">
                            <p:stCondLst>
                              <p:cond delay="20000"/>
                            </p:stCondLst>
                            <p:childTnLst>
                              <p:par>
                                <p:cTn id="45" presetID="0" presetClass="path" presetSubtype="0" accel="50000" decel="50000" fill="hold" nodeType="afterEffect">
                                  <p:stCondLst>
                                    <p:cond delay="0"/>
                                  </p:stCondLst>
                                  <p:childTnLst>
                                    <p:animMotion origin="layout" path="M -0.03228 -0.09644 L -0.11557 -0.31846 " pathEditMode="relative" ptsTypes="AA">
                                      <p:cBhvr>
                                        <p:cTn id="46" dur="2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Nurse</a:t>
            </a:r>
            <a:endParaRPr lang="en-US" dirty="0"/>
          </a:p>
        </p:txBody>
      </p:sp>
      <p:sp>
        <p:nvSpPr>
          <p:cNvPr id="3" name="Content Placeholder 2"/>
          <p:cNvSpPr>
            <a:spLocks noGrp="1"/>
          </p:cNvSpPr>
          <p:nvPr>
            <p:ph idx="1"/>
          </p:nvPr>
        </p:nvSpPr>
        <p:spPr/>
        <p:txBody>
          <a:bodyPr>
            <a:normAutofit fontScale="40000" lnSpcReduction="20000"/>
          </a:bodyPr>
          <a:lstStyle/>
          <a:p>
            <a:pPr marL="0" indent="0">
              <a:buNone/>
            </a:pPr>
            <a:r>
              <a:rPr lang="en-US" dirty="0"/>
              <a:t>*</a:t>
            </a:r>
            <a:r>
              <a:rPr lang="en-US" dirty="0" smtClean="0"/>
              <a:t>Included in problem solving process to determine the level of health services necessary for the student to have adequate access to education.</a:t>
            </a:r>
          </a:p>
          <a:p>
            <a:pPr marL="0" indent="0">
              <a:buNone/>
            </a:pPr>
            <a:endParaRPr lang="en-US" dirty="0" smtClean="0"/>
          </a:p>
          <a:p>
            <a:pPr marL="0" indent="0">
              <a:buNone/>
            </a:pPr>
            <a:r>
              <a:rPr lang="en-US" b="1" dirty="0" smtClean="0"/>
              <a:t>Tier </a:t>
            </a:r>
            <a:r>
              <a:rPr lang="en-US" b="1" dirty="0"/>
              <a:t>One: Universal –High Quality Health Promotion and Prevention</a:t>
            </a:r>
          </a:p>
          <a:p>
            <a:r>
              <a:rPr lang="en-US" dirty="0" smtClean="0"/>
              <a:t>General screening/assessment </a:t>
            </a:r>
            <a:r>
              <a:rPr lang="en-US" dirty="0"/>
              <a:t>for health </a:t>
            </a:r>
            <a:r>
              <a:rPr lang="en-US" dirty="0" smtClean="0"/>
              <a:t>problems</a:t>
            </a:r>
          </a:p>
          <a:p>
            <a:r>
              <a:rPr lang="en-US" dirty="0" smtClean="0"/>
              <a:t> Hearing (audiologist) </a:t>
            </a:r>
            <a:r>
              <a:rPr lang="en-US" dirty="0"/>
              <a:t>and vision screening of </a:t>
            </a:r>
            <a:r>
              <a:rPr lang="en-US" dirty="0" smtClean="0"/>
              <a:t>students as indicated</a:t>
            </a:r>
          </a:p>
          <a:p>
            <a:r>
              <a:rPr lang="en-US" dirty="0" smtClean="0"/>
              <a:t>Optional </a:t>
            </a:r>
            <a:r>
              <a:rPr lang="en-US" dirty="0"/>
              <a:t>screening</a:t>
            </a:r>
            <a:r>
              <a:rPr lang="en-US" dirty="0" smtClean="0"/>
              <a:t>:  Dental (through DPH dental program), BMI</a:t>
            </a:r>
          </a:p>
          <a:p>
            <a:r>
              <a:rPr lang="en-US" dirty="0" smtClean="0"/>
              <a:t>Promote </a:t>
            </a:r>
            <a:r>
              <a:rPr lang="en-US" dirty="0"/>
              <a:t>immunizations and monitor for communicable </a:t>
            </a:r>
            <a:r>
              <a:rPr lang="en-US" dirty="0" smtClean="0"/>
              <a:t>disease</a:t>
            </a:r>
          </a:p>
          <a:p>
            <a:r>
              <a:rPr lang="en-US" dirty="0" smtClean="0"/>
              <a:t>Acute </a:t>
            </a:r>
            <a:r>
              <a:rPr lang="en-US" dirty="0"/>
              <a:t>health </a:t>
            </a:r>
            <a:r>
              <a:rPr lang="en-US" dirty="0" smtClean="0"/>
              <a:t>problems</a:t>
            </a:r>
          </a:p>
          <a:p>
            <a:pPr marL="0" indent="0">
              <a:buNone/>
            </a:pPr>
            <a:r>
              <a:rPr lang="en-US" b="1" dirty="0" smtClean="0"/>
              <a:t>Tier Two:  Targeted </a:t>
            </a:r>
            <a:r>
              <a:rPr lang="en-US" b="1" dirty="0"/>
              <a:t>‐ Early Identification and Intervention</a:t>
            </a:r>
          </a:p>
          <a:p>
            <a:r>
              <a:rPr lang="en-US" dirty="0" smtClean="0"/>
              <a:t>Participation </a:t>
            </a:r>
            <a:r>
              <a:rPr lang="en-US" dirty="0"/>
              <a:t>in Student Problem Solving Team, as </a:t>
            </a:r>
            <a:r>
              <a:rPr lang="en-US" dirty="0" smtClean="0"/>
              <a:t>appropriate</a:t>
            </a:r>
          </a:p>
          <a:p>
            <a:r>
              <a:rPr lang="en-US" dirty="0" smtClean="0"/>
              <a:t>Monitoring </a:t>
            </a:r>
            <a:r>
              <a:rPr lang="en-US" dirty="0"/>
              <a:t>health issues</a:t>
            </a:r>
          </a:p>
          <a:p>
            <a:r>
              <a:rPr lang="en-US" dirty="0" smtClean="0"/>
              <a:t>Participation </a:t>
            </a:r>
            <a:r>
              <a:rPr lang="en-US" dirty="0"/>
              <a:t>on the Section 504 </a:t>
            </a:r>
            <a:r>
              <a:rPr lang="en-US" dirty="0" smtClean="0"/>
              <a:t>team, </a:t>
            </a:r>
            <a:r>
              <a:rPr lang="en-US" dirty="0"/>
              <a:t>as </a:t>
            </a:r>
            <a:r>
              <a:rPr lang="en-US" dirty="0" smtClean="0"/>
              <a:t>appropriate</a:t>
            </a:r>
          </a:p>
          <a:p>
            <a:r>
              <a:rPr lang="en-US" dirty="0" smtClean="0"/>
              <a:t>Individualized </a:t>
            </a:r>
            <a:r>
              <a:rPr lang="en-US" dirty="0"/>
              <a:t>Healthcare Plan for </a:t>
            </a:r>
            <a:r>
              <a:rPr lang="en-US" dirty="0" smtClean="0"/>
              <a:t>students with </a:t>
            </a:r>
            <a:r>
              <a:rPr lang="en-US" dirty="0"/>
              <a:t>mild to moderate chronic health </a:t>
            </a:r>
            <a:r>
              <a:rPr lang="en-US" dirty="0" smtClean="0"/>
              <a:t>problems</a:t>
            </a:r>
          </a:p>
          <a:p>
            <a:r>
              <a:rPr lang="en-US" dirty="0" smtClean="0"/>
              <a:t>Provide consultation and education </a:t>
            </a:r>
            <a:r>
              <a:rPr lang="en-US" dirty="0"/>
              <a:t>for administration of medication and treatments</a:t>
            </a:r>
          </a:p>
          <a:p>
            <a:r>
              <a:rPr lang="en-US" dirty="0" smtClean="0"/>
              <a:t>Identify </a:t>
            </a:r>
            <a:r>
              <a:rPr lang="en-US" dirty="0"/>
              <a:t>community resources for families</a:t>
            </a:r>
            <a:endParaRPr lang="en-US" dirty="0" smtClean="0"/>
          </a:p>
          <a:p>
            <a:pPr marL="0" indent="0">
              <a:buNone/>
            </a:pPr>
            <a:r>
              <a:rPr lang="en-US" b="1" dirty="0" smtClean="0"/>
              <a:t>Tier Three:  Intensive </a:t>
            </a:r>
            <a:r>
              <a:rPr lang="en-US" b="1" dirty="0"/>
              <a:t>Intervention </a:t>
            </a:r>
            <a:r>
              <a:rPr lang="en-US" b="1" dirty="0" smtClean="0"/>
              <a:t>For Severe </a:t>
            </a:r>
            <a:r>
              <a:rPr lang="en-US" b="1" dirty="0"/>
              <a:t>and Chronic Health Problems</a:t>
            </a:r>
          </a:p>
          <a:p>
            <a:r>
              <a:rPr lang="en-US" dirty="0" smtClean="0"/>
              <a:t>Individualized </a:t>
            </a:r>
            <a:r>
              <a:rPr lang="en-US" dirty="0"/>
              <a:t>Healthcare Plans </a:t>
            </a:r>
            <a:r>
              <a:rPr lang="en-US" dirty="0" smtClean="0"/>
              <a:t>for Students </a:t>
            </a:r>
            <a:r>
              <a:rPr lang="en-US" dirty="0"/>
              <a:t>with severe chronic health problems</a:t>
            </a:r>
          </a:p>
          <a:p>
            <a:r>
              <a:rPr lang="en-US" dirty="0" smtClean="0"/>
              <a:t>Consultation for daily </a:t>
            </a:r>
            <a:r>
              <a:rPr lang="en-US" dirty="0"/>
              <a:t>intervention health needs, i.e. diabetes monitoring</a:t>
            </a:r>
            <a:r>
              <a:rPr lang="en-US" dirty="0" smtClean="0"/>
              <a:t>, asthma</a:t>
            </a:r>
            <a:r>
              <a:rPr lang="en-US" dirty="0"/>
              <a:t>, special </a:t>
            </a:r>
            <a:r>
              <a:rPr lang="en-US" dirty="0" smtClean="0"/>
              <a:t>procedures</a:t>
            </a:r>
          </a:p>
          <a:p>
            <a:r>
              <a:rPr lang="en-US" dirty="0" smtClean="0"/>
              <a:t>Participation </a:t>
            </a:r>
            <a:r>
              <a:rPr lang="en-US" dirty="0"/>
              <a:t>on the Special </a:t>
            </a:r>
            <a:r>
              <a:rPr lang="en-US" dirty="0" smtClean="0"/>
              <a:t>Education multi‐disciplinary teams </a:t>
            </a:r>
            <a:r>
              <a:rPr lang="en-US" dirty="0"/>
              <a:t>as necessary to appropriately identify child related service needs</a:t>
            </a:r>
          </a:p>
          <a:p>
            <a:r>
              <a:rPr lang="en-US" dirty="0" smtClean="0"/>
              <a:t>Screenings and referrals to outside agencies related to vision and health</a:t>
            </a:r>
            <a:endParaRPr lang="en-US" dirty="0"/>
          </a:p>
        </p:txBody>
      </p:sp>
    </p:spTree>
    <p:extLst>
      <p:ext uri="{BB962C8B-B14F-4D97-AF65-F5344CB8AC3E}">
        <p14:creationId xmlns:p14="http://schemas.microsoft.com/office/powerpoint/2010/main" val="172292527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Social Worker</a:t>
            </a:r>
            <a:endParaRPr lang="en-US" dirty="0"/>
          </a:p>
        </p:txBody>
      </p:sp>
      <p:sp>
        <p:nvSpPr>
          <p:cNvPr id="3" name="Content Placeholder 2"/>
          <p:cNvSpPr>
            <a:spLocks noGrp="1"/>
          </p:cNvSpPr>
          <p:nvPr>
            <p:ph idx="1"/>
          </p:nvPr>
        </p:nvSpPr>
        <p:spPr>
          <a:xfrm>
            <a:off x="457200" y="1219200"/>
            <a:ext cx="8229600" cy="5334000"/>
          </a:xfrm>
        </p:spPr>
        <p:txBody>
          <a:bodyPr>
            <a:noAutofit/>
          </a:bodyPr>
          <a:lstStyle/>
          <a:p>
            <a:pPr marL="0" indent="0">
              <a:buNone/>
            </a:pPr>
            <a:r>
              <a:rPr lang="en-US" sz="1150" b="1" dirty="0" smtClean="0"/>
              <a:t>Tier One</a:t>
            </a:r>
            <a:r>
              <a:rPr lang="en-US" sz="1150" dirty="0" smtClean="0"/>
              <a:t>:</a:t>
            </a:r>
            <a:endParaRPr lang="en-US" sz="1150" dirty="0"/>
          </a:p>
          <a:p>
            <a:pPr fontAlgn="base"/>
            <a:r>
              <a:rPr lang="en-US" sz="1150" dirty="0"/>
              <a:t>Participates in school wide process of identifying and developing mechanisms for universal screening to obtain data regarding behavioral/emotional and attendance risk factors</a:t>
            </a:r>
          </a:p>
          <a:p>
            <a:pPr fontAlgn="base"/>
            <a:r>
              <a:rPr lang="en-US" sz="1150" dirty="0"/>
              <a:t>Assist in </a:t>
            </a:r>
            <a:r>
              <a:rPr lang="en-US" sz="1150" dirty="0" smtClean="0"/>
              <a:t>analyzing </a:t>
            </a:r>
            <a:r>
              <a:rPr lang="en-US" sz="1150" dirty="0"/>
              <a:t>universal screening data using an ecological perspective for identifying groups or individuals at risk</a:t>
            </a:r>
          </a:p>
          <a:p>
            <a:pPr fontAlgn="base"/>
            <a:r>
              <a:rPr lang="en-US" sz="1150" dirty="0"/>
              <a:t>Identifying and implementing school wide interventions to address areas of concern</a:t>
            </a:r>
          </a:p>
          <a:p>
            <a:pPr marL="0" indent="0">
              <a:buNone/>
            </a:pPr>
            <a:r>
              <a:rPr lang="en-US" sz="1150" b="1" dirty="0" smtClean="0"/>
              <a:t>Tier Two:</a:t>
            </a:r>
            <a:endParaRPr lang="en-US" sz="1150" dirty="0"/>
          </a:p>
          <a:p>
            <a:pPr fontAlgn="base"/>
            <a:r>
              <a:rPr lang="en-US" sz="1150" dirty="0"/>
              <a:t>Assist in the development of Tier 2 behavioral interventions</a:t>
            </a:r>
          </a:p>
          <a:p>
            <a:pPr fontAlgn="base"/>
            <a:r>
              <a:rPr lang="en-US" sz="1150" dirty="0"/>
              <a:t>Stay current on and help implement  proven and promising practices to address students needs individually and/or in small groups.</a:t>
            </a:r>
          </a:p>
          <a:p>
            <a:pPr fontAlgn="base"/>
            <a:r>
              <a:rPr lang="en-US" sz="1150" dirty="0"/>
              <a:t>Monitor or assist in monitoring effectiveness of interventions  on student outcomes.</a:t>
            </a:r>
          </a:p>
          <a:p>
            <a:pPr fontAlgn="base"/>
            <a:r>
              <a:rPr lang="en-US" sz="1150" dirty="0"/>
              <a:t>Provides documentation of Social History</a:t>
            </a:r>
          </a:p>
          <a:p>
            <a:pPr fontAlgn="base"/>
            <a:r>
              <a:rPr lang="en-US" sz="1150" dirty="0"/>
              <a:t>Assist with assessing how a student’s culture and background may influence development, personality, and school performance</a:t>
            </a:r>
          </a:p>
          <a:p>
            <a:pPr fontAlgn="base"/>
            <a:r>
              <a:rPr lang="en-US" sz="1150" dirty="0"/>
              <a:t>Serves as liaison between schools, families, community agencies and other stakeholders</a:t>
            </a:r>
          </a:p>
          <a:p>
            <a:pPr marL="0" indent="0">
              <a:buNone/>
            </a:pPr>
            <a:r>
              <a:rPr lang="en-US" sz="1150" b="1" dirty="0" smtClean="0"/>
              <a:t>Tier Three:</a:t>
            </a:r>
            <a:endParaRPr lang="en-US" sz="1150" dirty="0"/>
          </a:p>
          <a:p>
            <a:pPr fontAlgn="base"/>
            <a:r>
              <a:rPr lang="en-US" sz="1150" dirty="0"/>
              <a:t>Conducts observations to assist in intervention development</a:t>
            </a:r>
          </a:p>
          <a:p>
            <a:pPr fontAlgn="base"/>
            <a:r>
              <a:rPr lang="en-US" sz="1150" dirty="0"/>
              <a:t>Works collaboratively with families, significant adults, and other community partners  involved to meet identified needs of students</a:t>
            </a:r>
          </a:p>
          <a:p>
            <a:pPr fontAlgn="base"/>
            <a:r>
              <a:rPr lang="en-US" sz="1150" dirty="0"/>
              <a:t>Assists with development, implementation and documentation of Functional Behavioral Assessment and Behavior Intervention Plan</a:t>
            </a:r>
          </a:p>
          <a:p>
            <a:pPr fontAlgn="base"/>
            <a:r>
              <a:rPr lang="en-US" sz="1150" dirty="0"/>
              <a:t>Monitor or assist in monitoring effectiveness of interventions  on student outcomes</a:t>
            </a:r>
          </a:p>
          <a:p>
            <a:pPr fontAlgn="base"/>
            <a:r>
              <a:rPr lang="en-US" sz="1150" dirty="0"/>
              <a:t>Serves as liaison between school, families, community agencies, and stakeholders</a:t>
            </a:r>
          </a:p>
          <a:p>
            <a:pPr fontAlgn="base"/>
            <a:r>
              <a:rPr lang="en-US" sz="1150" dirty="0"/>
              <a:t>Conducts observations to assist in intervention development</a:t>
            </a:r>
          </a:p>
          <a:p>
            <a:pPr fontAlgn="base"/>
            <a:r>
              <a:rPr lang="en-US" sz="1150" dirty="0"/>
              <a:t>Helps families gain access to community resources</a:t>
            </a:r>
          </a:p>
          <a:p>
            <a:pPr fontAlgn="base"/>
            <a:r>
              <a:rPr lang="en-US" sz="1150" dirty="0"/>
              <a:t>Provides documentation of Social History </a:t>
            </a:r>
          </a:p>
          <a:p>
            <a:pPr fontAlgn="base"/>
            <a:r>
              <a:rPr lang="en-US" sz="1150" dirty="0"/>
              <a:t>Consults with teacher and school counselors regarding any critical response needs of student or students </a:t>
            </a:r>
            <a:r>
              <a:rPr lang="en-US" sz="1150" i="1" dirty="0"/>
              <a:t>(Suicide, self-harm, family crisis, homeless, etc</a:t>
            </a:r>
            <a:r>
              <a:rPr lang="en-US" sz="1150" i="1" dirty="0" smtClean="0"/>
              <a:t>.)</a:t>
            </a:r>
            <a:endParaRPr lang="en-US" sz="1150" dirty="0"/>
          </a:p>
        </p:txBody>
      </p:sp>
    </p:spTree>
    <p:extLst>
      <p:ext uri="{BB962C8B-B14F-4D97-AF65-F5344CB8AC3E}">
        <p14:creationId xmlns:p14="http://schemas.microsoft.com/office/powerpoint/2010/main" val="1588422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0"/>
            <a:ext cx="9496425" cy="735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311145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871487"/>
            <a:ext cx="8229600" cy="45719"/>
          </a:xfrm>
        </p:spPr>
        <p:txBody>
          <a:bodyPr>
            <a:normAutofit fontScale="90000"/>
          </a:bodyPr>
          <a:lstStyle/>
          <a:p>
            <a:endParaRPr lang="en-US" dirty="0"/>
          </a:p>
        </p:txBody>
      </p:sp>
      <p:sp>
        <p:nvSpPr>
          <p:cNvPr id="3" name="Content Placeholder 2"/>
          <p:cNvSpPr>
            <a:spLocks noGrp="1"/>
          </p:cNvSpPr>
          <p:nvPr>
            <p:ph idx="1"/>
          </p:nvPr>
        </p:nvSpPr>
        <p:spPr/>
        <p:txBody>
          <a:bodyPr>
            <a:normAutofit/>
          </a:bodyPr>
          <a:lstStyle/>
          <a:p>
            <a:endParaRPr lang="en-US" dirty="0" smtClean="0"/>
          </a:p>
          <a:p>
            <a:endParaRPr lang="en-US" dirty="0" smtClean="0"/>
          </a:p>
          <a:p>
            <a:endParaRPr lang="en-US" dirty="0" smtClean="0"/>
          </a:p>
          <a:p>
            <a:pPr marL="0" indent="0">
              <a:buNone/>
            </a:pPr>
            <a:r>
              <a:rPr lang="en-US" dirty="0" smtClean="0"/>
              <a:t> </a:t>
            </a:r>
          </a:p>
          <a:p>
            <a:endParaRPr lang="en-US" dirty="0"/>
          </a:p>
        </p:txBody>
      </p:sp>
      <p:pic>
        <p:nvPicPr>
          <p:cNvPr id="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232" y="615156"/>
            <a:ext cx="8237537" cy="562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2450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Psychologist</a:t>
            </a:r>
            <a:endParaRPr lang="en-US" dirty="0"/>
          </a:p>
        </p:txBody>
      </p:sp>
      <p:sp>
        <p:nvSpPr>
          <p:cNvPr id="3" name="Content Placeholder 2"/>
          <p:cNvSpPr>
            <a:spLocks noGrp="1"/>
          </p:cNvSpPr>
          <p:nvPr>
            <p:ph idx="1"/>
          </p:nvPr>
        </p:nvSpPr>
        <p:spPr>
          <a:xfrm>
            <a:off x="457200" y="1219200"/>
            <a:ext cx="8229600" cy="4906963"/>
          </a:xfrm>
        </p:spPr>
        <p:txBody>
          <a:bodyPr>
            <a:normAutofit fontScale="32500" lnSpcReduction="20000"/>
          </a:bodyPr>
          <a:lstStyle/>
          <a:p>
            <a:pPr marL="0" indent="0">
              <a:buNone/>
            </a:pPr>
            <a:r>
              <a:rPr lang="en-US" sz="3700" dirty="0" smtClean="0"/>
              <a:t>*Included in the problem solving process to provide psychological perspective to social/emotional, behavioral, adaptive and academic needs of students </a:t>
            </a:r>
          </a:p>
          <a:p>
            <a:pPr marL="0" indent="0">
              <a:buNone/>
            </a:pPr>
            <a:endParaRPr lang="en-US" sz="3700" dirty="0" smtClean="0"/>
          </a:p>
          <a:p>
            <a:pPr marL="0" indent="0">
              <a:buNone/>
            </a:pPr>
            <a:r>
              <a:rPr lang="en-US" sz="3700" b="1" dirty="0" smtClean="0"/>
              <a:t>Tier 1</a:t>
            </a:r>
          </a:p>
          <a:p>
            <a:r>
              <a:rPr lang="en-US" sz="3700" dirty="0" smtClean="0"/>
              <a:t>Collection, display and analysis of Universal Screening data (academic and behavioral/emotional)</a:t>
            </a:r>
          </a:p>
          <a:p>
            <a:r>
              <a:rPr lang="en-US" sz="3700" dirty="0" smtClean="0"/>
              <a:t>PBIS or other school wide behavioral system</a:t>
            </a:r>
          </a:p>
          <a:p>
            <a:pPr marL="0" indent="0">
              <a:buNone/>
            </a:pPr>
            <a:endParaRPr lang="en-US" sz="3700" u="sng" dirty="0"/>
          </a:p>
          <a:p>
            <a:pPr marL="0" indent="0">
              <a:buNone/>
            </a:pPr>
            <a:r>
              <a:rPr lang="en-US" sz="3700" b="1" dirty="0" smtClean="0"/>
              <a:t>Tier 2</a:t>
            </a:r>
          </a:p>
          <a:p>
            <a:r>
              <a:rPr lang="en-US" sz="3700" dirty="0" smtClean="0"/>
              <a:t>Collection, display and analysis of Progress Monitoring group data (academic and behavioral/emotional)</a:t>
            </a:r>
          </a:p>
          <a:p>
            <a:r>
              <a:rPr lang="en-US" sz="3700" dirty="0" smtClean="0"/>
              <a:t>Provide direct intervention to groups</a:t>
            </a:r>
          </a:p>
          <a:p>
            <a:r>
              <a:rPr lang="en-US" sz="3700" dirty="0" smtClean="0"/>
              <a:t>Observational data collection</a:t>
            </a:r>
          </a:p>
          <a:p>
            <a:r>
              <a:rPr lang="en-US" sz="3700" dirty="0" smtClean="0"/>
              <a:t>Plan and develop  </a:t>
            </a:r>
            <a:r>
              <a:rPr lang="en-US" sz="3700" dirty="0"/>
              <a:t>effective </a:t>
            </a:r>
            <a:r>
              <a:rPr lang="en-US" sz="3700" dirty="0" smtClean="0"/>
              <a:t>interventions/strategies </a:t>
            </a:r>
            <a:r>
              <a:rPr lang="en-US" sz="3700" dirty="0"/>
              <a:t>to use to address </a:t>
            </a:r>
            <a:r>
              <a:rPr lang="en-US" sz="3700" dirty="0" smtClean="0"/>
              <a:t> identified skills weaknesses through use of a strengths </a:t>
            </a:r>
            <a:r>
              <a:rPr lang="en-US" sz="3700" dirty="0"/>
              <a:t>based approach </a:t>
            </a:r>
            <a:r>
              <a:rPr lang="en-US" sz="3700" dirty="0" smtClean="0"/>
              <a:t> (academic </a:t>
            </a:r>
            <a:r>
              <a:rPr lang="en-US" sz="3700" dirty="0"/>
              <a:t>and behavioral) </a:t>
            </a:r>
          </a:p>
          <a:p>
            <a:r>
              <a:rPr lang="en-US" sz="3700" dirty="0" smtClean="0"/>
              <a:t>Assistance with scheduling and resource allocations for instructional support delivery </a:t>
            </a:r>
          </a:p>
          <a:p>
            <a:endParaRPr lang="en-US" sz="3700" dirty="0"/>
          </a:p>
          <a:p>
            <a:pPr marL="0" indent="0">
              <a:buNone/>
            </a:pPr>
            <a:r>
              <a:rPr lang="en-US" sz="3700" b="1" dirty="0" smtClean="0"/>
              <a:t>Tier 3</a:t>
            </a:r>
          </a:p>
          <a:p>
            <a:r>
              <a:rPr lang="en-US" sz="3700" dirty="0" smtClean="0"/>
              <a:t>Collection, display and analysis of Progress Monitoring individual student data (academic and behavioral/emotional)</a:t>
            </a:r>
          </a:p>
          <a:p>
            <a:r>
              <a:rPr lang="en-US" sz="3700" dirty="0" smtClean="0"/>
              <a:t>Provide direct intervention to individual students</a:t>
            </a:r>
          </a:p>
          <a:p>
            <a:r>
              <a:rPr lang="en-US" sz="3700" dirty="0" smtClean="0"/>
              <a:t>Observational data collection</a:t>
            </a:r>
          </a:p>
          <a:p>
            <a:r>
              <a:rPr lang="en-US" sz="3700" dirty="0" smtClean="0"/>
              <a:t>FBA/BIP</a:t>
            </a:r>
          </a:p>
          <a:p>
            <a:r>
              <a:rPr lang="en-US" sz="3700" dirty="0" smtClean="0"/>
              <a:t>Crisis response</a:t>
            </a:r>
          </a:p>
          <a:p>
            <a:r>
              <a:rPr lang="en-US" sz="3700" dirty="0" smtClean="0"/>
              <a:t>Evaluations of cognitive, adaptive, educational, behavioral, emotional, visual motor, executive functioning, etc.</a:t>
            </a:r>
          </a:p>
          <a:p>
            <a:r>
              <a:rPr lang="en-US" sz="3700" dirty="0" smtClean="0"/>
              <a:t>Analysis and Interpretation of evaluation data with teachers and parents for use </a:t>
            </a:r>
            <a:r>
              <a:rPr lang="en-US" sz="3700" dirty="0"/>
              <a:t>it in educational/behavioral planning</a:t>
            </a:r>
          </a:p>
          <a:p>
            <a:pPr marL="0" indent="0">
              <a:buNone/>
            </a:pPr>
            <a:r>
              <a:rPr lang="en-US" sz="3700" dirty="0"/>
              <a:t/>
            </a:r>
            <a:br>
              <a:rPr lang="en-US" sz="3700" dirty="0"/>
            </a:br>
            <a:endParaRPr lang="en-US" sz="3700" dirty="0" smtClean="0"/>
          </a:p>
          <a:p>
            <a:endParaRPr lang="en-US" dirty="0"/>
          </a:p>
        </p:txBody>
      </p:sp>
    </p:spTree>
    <p:extLst>
      <p:ext uri="{BB962C8B-B14F-4D97-AF65-F5344CB8AC3E}">
        <p14:creationId xmlns:p14="http://schemas.microsoft.com/office/powerpoint/2010/main" val="15914617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133600"/>
            <a:ext cx="8229600" cy="1143000"/>
          </a:xfrm>
        </p:spPr>
        <p:txBody>
          <a:bodyPr/>
          <a:lstStyle/>
          <a:p>
            <a:r>
              <a:rPr lang="en-US" dirty="0" smtClean="0"/>
              <a:t>Lunch</a:t>
            </a:r>
            <a:endParaRPr lang="en-US" dirty="0"/>
          </a:p>
        </p:txBody>
      </p:sp>
    </p:spTree>
    <p:extLst>
      <p:ext uri="{BB962C8B-B14F-4D97-AF65-F5344CB8AC3E}">
        <p14:creationId xmlns:p14="http://schemas.microsoft.com/office/powerpoint/2010/main" val="7583373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 y="-152400"/>
            <a:ext cx="9515475" cy="736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09906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12775" y="228600"/>
            <a:ext cx="8153400" cy="990600"/>
          </a:xfrm>
        </p:spPr>
        <p:txBody>
          <a:bodyPr>
            <a:normAutofit/>
          </a:bodyPr>
          <a:lstStyle/>
          <a:p>
            <a:pPr eaLnBrk="1" fontAlgn="auto" hangingPunct="1">
              <a:spcAft>
                <a:spcPts val="0"/>
              </a:spcAft>
              <a:defRPr/>
            </a:pPr>
            <a:r>
              <a:rPr lang="en-US" sz="3600" dirty="0" smtClean="0"/>
              <a:t>Traditional School Behavior Plans</a:t>
            </a:r>
          </a:p>
        </p:txBody>
      </p:sp>
      <p:sp>
        <p:nvSpPr>
          <p:cNvPr id="46083" name="Rectangle 3"/>
          <p:cNvSpPr>
            <a:spLocks noGrp="1" noChangeArrowheads="1"/>
          </p:cNvSpPr>
          <p:nvPr>
            <p:ph sz="quarter" idx="1"/>
          </p:nvPr>
        </p:nvSpPr>
        <p:spPr>
          <a:xfrm>
            <a:off x="208280" y="1676400"/>
            <a:ext cx="8915400" cy="4759325"/>
          </a:xfrm>
        </p:spPr>
        <p:txBody>
          <a:bodyPr>
            <a:normAutofit fontScale="92500" lnSpcReduction="10000"/>
          </a:bodyPr>
          <a:lstStyle/>
          <a:p>
            <a:pPr eaLnBrk="1" hangingPunct="1">
              <a:lnSpc>
                <a:spcPct val="90000"/>
              </a:lnSpc>
            </a:pPr>
            <a:r>
              <a:rPr lang="en-US" sz="2800" dirty="0" smtClean="0"/>
              <a:t>Common Approaches</a:t>
            </a:r>
          </a:p>
          <a:p>
            <a:pPr lvl="1" eaLnBrk="1" hangingPunct="1">
              <a:lnSpc>
                <a:spcPct val="90000"/>
              </a:lnSpc>
            </a:pPr>
            <a:r>
              <a:rPr lang="en-US" sz="2400" dirty="0" smtClean="0"/>
              <a:t>Restrictions</a:t>
            </a:r>
          </a:p>
          <a:p>
            <a:pPr lvl="1" eaLnBrk="1" hangingPunct="1">
              <a:lnSpc>
                <a:spcPct val="90000"/>
              </a:lnSpc>
            </a:pPr>
            <a:r>
              <a:rPr lang="en-US" sz="2400" dirty="0" smtClean="0"/>
              <a:t>After-School Detention</a:t>
            </a:r>
          </a:p>
          <a:p>
            <a:pPr lvl="1" eaLnBrk="1" hangingPunct="1">
              <a:lnSpc>
                <a:spcPct val="90000"/>
              </a:lnSpc>
            </a:pPr>
            <a:r>
              <a:rPr lang="en-US" sz="2400" dirty="0" smtClean="0"/>
              <a:t>In-School Suspension</a:t>
            </a:r>
          </a:p>
          <a:p>
            <a:pPr lvl="1" eaLnBrk="1" hangingPunct="1">
              <a:lnSpc>
                <a:spcPct val="90000"/>
              </a:lnSpc>
            </a:pPr>
            <a:r>
              <a:rPr lang="en-US" sz="2400" dirty="0" smtClean="0"/>
              <a:t>Out of School Suspension</a:t>
            </a:r>
          </a:p>
          <a:p>
            <a:pPr lvl="1" eaLnBrk="1" hangingPunct="1">
              <a:lnSpc>
                <a:spcPct val="90000"/>
              </a:lnSpc>
            </a:pPr>
            <a:r>
              <a:rPr lang="en-US" sz="2400" dirty="0" smtClean="0"/>
              <a:t>Alternative Placements</a:t>
            </a:r>
          </a:p>
          <a:p>
            <a:pPr marL="457200" lvl="1" indent="0" eaLnBrk="1" hangingPunct="1">
              <a:lnSpc>
                <a:spcPct val="90000"/>
              </a:lnSpc>
              <a:buNone/>
            </a:pPr>
            <a:endParaRPr lang="en-US" sz="2200" dirty="0" smtClean="0"/>
          </a:p>
          <a:p>
            <a:pPr eaLnBrk="1" hangingPunct="1">
              <a:lnSpc>
                <a:spcPct val="90000"/>
              </a:lnSpc>
            </a:pPr>
            <a:r>
              <a:rPr lang="en-US" sz="2800" dirty="0" smtClean="0"/>
              <a:t>Research indicates these practices alone leads to increases in:</a:t>
            </a:r>
            <a:endParaRPr lang="en-US" sz="2800" dirty="0"/>
          </a:p>
          <a:p>
            <a:pPr lvl="1">
              <a:lnSpc>
                <a:spcPct val="90000"/>
              </a:lnSpc>
            </a:pPr>
            <a:r>
              <a:rPr lang="en-US" sz="2400" dirty="0" smtClean="0"/>
              <a:t>Truancy</a:t>
            </a:r>
          </a:p>
          <a:p>
            <a:pPr lvl="1">
              <a:lnSpc>
                <a:spcPct val="90000"/>
              </a:lnSpc>
            </a:pPr>
            <a:r>
              <a:rPr lang="en-US" sz="2400" dirty="0" smtClean="0"/>
              <a:t>Tardiness</a:t>
            </a:r>
            <a:endParaRPr lang="en-US" sz="2400" dirty="0"/>
          </a:p>
          <a:p>
            <a:pPr lvl="1">
              <a:lnSpc>
                <a:spcPct val="90000"/>
              </a:lnSpc>
            </a:pPr>
            <a:r>
              <a:rPr lang="en-US" sz="2400" dirty="0" smtClean="0"/>
              <a:t>Aggression</a:t>
            </a:r>
            <a:endParaRPr lang="en-US" sz="2400" dirty="0"/>
          </a:p>
          <a:p>
            <a:pPr lvl="1">
              <a:lnSpc>
                <a:spcPct val="90000"/>
              </a:lnSpc>
            </a:pPr>
            <a:r>
              <a:rPr lang="en-US" sz="2400" dirty="0" smtClean="0"/>
              <a:t>Vandalism</a:t>
            </a:r>
            <a:endParaRPr lang="en-US" sz="2400" dirty="0"/>
          </a:p>
          <a:p>
            <a:pPr lvl="1">
              <a:lnSpc>
                <a:spcPct val="90000"/>
              </a:lnSpc>
            </a:pPr>
            <a:r>
              <a:rPr lang="en-US" sz="2400" dirty="0" smtClean="0"/>
              <a:t>Mental Health Problems</a:t>
            </a:r>
          </a:p>
        </p:txBody>
      </p:sp>
    </p:spTree>
    <p:extLst>
      <p:ext uri="{BB962C8B-B14F-4D97-AF65-F5344CB8AC3E}">
        <p14:creationId xmlns:p14="http://schemas.microsoft.com/office/powerpoint/2010/main" val="10544047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 calcmode="lin" valueType="num">
                                      <p:cBhvr additive="base">
                                        <p:cTn id="7" dur="500" fill="hold"/>
                                        <p:tgtEl>
                                          <p:spTgt spid="4608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608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6083">
                                            <p:txEl>
                                              <p:pRg st="1" end="1"/>
                                            </p:txEl>
                                          </p:spTgt>
                                        </p:tgtEl>
                                        <p:attrNameLst>
                                          <p:attrName>style.visibility</p:attrName>
                                        </p:attrNameLst>
                                      </p:cBhvr>
                                      <p:to>
                                        <p:strVal val="visible"/>
                                      </p:to>
                                    </p:set>
                                    <p:anim calcmode="lin" valueType="num">
                                      <p:cBhvr additive="base">
                                        <p:cTn id="13" dur="500" fill="hold"/>
                                        <p:tgtEl>
                                          <p:spTgt spid="4608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608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6083">
                                            <p:txEl>
                                              <p:pRg st="2" end="2"/>
                                            </p:txEl>
                                          </p:spTgt>
                                        </p:tgtEl>
                                        <p:attrNameLst>
                                          <p:attrName>style.visibility</p:attrName>
                                        </p:attrNameLst>
                                      </p:cBhvr>
                                      <p:to>
                                        <p:strVal val="visible"/>
                                      </p:to>
                                    </p:set>
                                    <p:anim calcmode="lin" valueType="num">
                                      <p:cBhvr additive="base">
                                        <p:cTn id="19" dur="500" fill="hold"/>
                                        <p:tgtEl>
                                          <p:spTgt spid="4608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608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6083">
                                            <p:txEl>
                                              <p:pRg st="3" end="3"/>
                                            </p:txEl>
                                          </p:spTgt>
                                        </p:tgtEl>
                                        <p:attrNameLst>
                                          <p:attrName>style.visibility</p:attrName>
                                        </p:attrNameLst>
                                      </p:cBhvr>
                                      <p:to>
                                        <p:strVal val="visible"/>
                                      </p:to>
                                    </p:set>
                                    <p:anim calcmode="lin" valueType="num">
                                      <p:cBhvr additive="base">
                                        <p:cTn id="25" dur="500" fill="hold"/>
                                        <p:tgtEl>
                                          <p:spTgt spid="4608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608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6083">
                                            <p:txEl>
                                              <p:pRg st="4" end="4"/>
                                            </p:txEl>
                                          </p:spTgt>
                                        </p:tgtEl>
                                        <p:attrNameLst>
                                          <p:attrName>style.visibility</p:attrName>
                                        </p:attrNameLst>
                                      </p:cBhvr>
                                      <p:to>
                                        <p:strVal val="visible"/>
                                      </p:to>
                                    </p:set>
                                    <p:anim calcmode="lin" valueType="num">
                                      <p:cBhvr additive="base">
                                        <p:cTn id="31" dur="500" fill="hold"/>
                                        <p:tgtEl>
                                          <p:spTgt spid="4608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608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nodeType="clickEffect">
                                  <p:stCondLst>
                                    <p:cond delay="0"/>
                                  </p:stCondLst>
                                  <p:childTnLst>
                                    <p:set>
                                      <p:cBhvr>
                                        <p:cTn id="36" dur="1" fill="hold">
                                          <p:stCondLst>
                                            <p:cond delay="0"/>
                                          </p:stCondLst>
                                        </p:cTn>
                                        <p:tgtEl>
                                          <p:spTgt spid="46083">
                                            <p:txEl>
                                              <p:pRg st="7" end="7"/>
                                            </p:txEl>
                                          </p:spTgt>
                                        </p:tgtEl>
                                        <p:attrNameLst>
                                          <p:attrName>style.visibility</p:attrName>
                                        </p:attrNameLst>
                                      </p:cBhvr>
                                      <p:to>
                                        <p:strVal val="visible"/>
                                      </p:to>
                                    </p:set>
                                    <p:anim calcmode="lin" valueType="num">
                                      <p:cBhvr additive="base">
                                        <p:cTn id="37" dur="500" fill="hold"/>
                                        <p:tgtEl>
                                          <p:spTgt spid="46083">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608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46083">
                                            <p:txEl>
                                              <p:pRg st="8" end="8"/>
                                            </p:txEl>
                                          </p:spTgt>
                                        </p:tgtEl>
                                        <p:attrNameLst>
                                          <p:attrName>style.visibility</p:attrName>
                                        </p:attrNameLst>
                                      </p:cBhvr>
                                      <p:to>
                                        <p:strVal val="visible"/>
                                      </p:to>
                                    </p:set>
                                    <p:anim calcmode="lin" valueType="num">
                                      <p:cBhvr additive="base">
                                        <p:cTn id="43" dur="500" fill="hold"/>
                                        <p:tgtEl>
                                          <p:spTgt spid="46083">
                                            <p:txEl>
                                              <p:pRg st="8" end="8"/>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4608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46083">
                                            <p:txEl>
                                              <p:pRg st="9" end="9"/>
                                            </p:txEl>
                                          </p:spTgt>
                                        </p:tgtEl>
                                        <p:attrNameLst>
                                          <p:attrName>style.visibility</p:attrName>
                                        </p:attrNameLst>
                                      </p:cBhvr>
                                      <p:to>
                                        <p:strVal val="visible"/>
                                      </p:to>
                                    </p:set>
                                    <p:anim calcmode="lin" valueType="num">
                                      <p:cBhvr additive="base">
                                        <p:cTn id="49" dur="500" fill="hold"/>
                                        <p:tgtEl>
                                          <p:spTgt spid="46083">
                                            <p:txEl>
                                              <p:pRg st="9" end="9"/>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4608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46083">
                                            <p:txEl>
                                              <p:pRg st="10" end="10"/>
                                            </p:txEl>
                                          </p:spTgt>
                                        </p:tgtEl>
                                        <p:attrNameLst>
                                          <p:attrName>style.visibility</p:attrName>
                                        </p:attrNameLst>
                                      </p:cBhvr>
                                      <p:to>
                                        <p:strVal val="visible"/>
                                      </p:to>
                                    </p:set>
                                    <p:anim calcmode="lin" valueType="num">
                                      <p:cBhvr additive="base">
                                        <p:cTn id="55" dur="500" fill="hold"/>
                                        <p:tgtEl>
                                          <p:spTgt spid="46083">
                                            <p:txEl>
                                              <p:pRg st="10" end="10"/>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46083">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nodeType="clickEffect">
                                  <p:stCondLst>
                                    <p:cond delay="0"/>
                                  </p:stCondLst>
                                  <p:childTnLst>
                                    <p:set>
                                      <p:cBhvr>
                                        <p:cTn id="60" dur="1" fill="hold">
                                          <p:stCondLst>
                                            <p:cond delay="0"/>
                                          </p:stCondLst>
                                        </p:cTn>
                                        <p:tgtEl>
                                          <p:spTgt spid="46083">
                                            <p:txEl>
                                              <p:pRg st="11" end="11"/>
                                            </p:txEl>
                                          </p:spTgt>
                                        </p:tgtEl>
                                        <p:attrNameLst>
                                          <p:attrName>style.visibility</p:attrName>
                                        </p:attrNameLst>
                                      </p:cBhvr>
                                      <p:to>
                                        <p:strVal val="visible"/>
                                      </p:to>
                                    </p:set>
                                    <p:anim calcmode="lin" valueType="num">
                                      <p:cBhvr additive="base">
                                        <p:cTn id="61" dur="500" fill="hold"/>
                                        <p:tgtEl>
                                          <p:spTgt spid="46083">
                                            <p:txEl>
                                              <p:pRg st="11" end="11"/>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46083">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nodeType="clickEffect">
                                  <p:stCondLst>
                                    <p:cond delay="0"/>
                                  </p:stCondLst>
                                  <p:childTnLst>
                                    <p:set>
                                      <p:cBhvr>
                                        <p:cTn id="66" dur="1" fill="hold">
                                          <p:stCondLst>
                                            <p:cond delay="0"/>
                                          </p:stCondLst>
                                        </p:cTn>
                                        <p:tgtEl>
                                          <p:spTgt spid="46083">
                                            <p:txEl>
                                              <p:pRg st="12" end="12"/>
                                            </p:txEl>
                                          </p:spTgt>
                                        </p:tgtEl>
                                        <p:attrNameLst>
                                          <p:attrName>style.visibility</p:attrName>
                                        </p:attrNameLst>
                                      </p:cBhvr>
                                      <p:to>
                                        <p:strVal val="visible"/>
                                      </p:to>
                                    </p:set>
                                    <p:anim calcmode="lin" valueType="num">
                                      <p:cBhvr additive="base">
                                        <p:cTn id="67" dur="500" fill="hold"/>
                                        <p:tgtEl>
                                          <p:spTgt spid="46083">
                                            <p:txEl>
                                              <p:pRg st="12" end="12"/>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46083">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612775" y="228600"/>
            <a:ext cx="8153400" cy="990600"/>
          </a:xfrm>
        </p:spPr>
        <p:txBody>
          <a:bodyPr>
            <a:normAutofit fontScale="90000"/>
          </a:bodyPr>
          <a:lstStyle/>
          <a:p>
            <a:pPr eaLnBrk="1" fontAlgn="auto" hangingPunct="1">
              <a:spcAft>
                <a:spcPts val="0"/>
              </a:spcAft>
              <a:defRPr/>
            </a:pPr>
            <a:r>
              <a:rPr lang="en-US" sz="3600" dirty="0" smtClean="0"/>
              <a:t>Most Effective Approaches to Curb Problem Behaviors</a:t>
            </a:r>
          </a:p>
        </p:txBody>
      </p:sp>
      <p:sp>
        <p:nvSpPr>
          <p:cNvPr id="32771" name="Rectangle 3"/>
          <p:cNvSpPr>
            <a:spLocks noGrp="1" noChangeArrowheads="1"/>
          </p:cNvSpPr>
          <p:nvPr>
            <p:ph sz="quarter" idx="1"/>
          </p:nvPr>
        </p:nvSpPr>
        <p:spPr>
          <a:xfrm>
            <a:off x="685800" y="1828800"/>
            <a:ext cx="8686800" cy="5334000"/>
          </a:xfrm>
        </p:spPr>
        <p:txBody>
          <a:bodyPr/>
          <a:lstStyle/>
          <a:p>
            <a:pPr eaLnBrk="1" hangingPunct="1">
              <a:lnSpc>
                <a:spcPct val="90000"/>
              </a:lnSpc>
            </a:pPr>
            <a:r>
              <a:rPr lang="en-US" sz="2400" dirty="0" smtClean="0"/>
              <a:t>Programs that Clarify &amp; Communicate Behavior Norms</a:t>
            </a:r>
          </a:p>
          <a:p>
            <a:pPr lvl="1" eaLnBrk="1" hangingPunct="1">
              <a:lnSpc>
                <a:spcPct val="90000"/>
              </a:lnSpc>
            </a:pPr>
            <a:r>
              <a:rPr lang="en-US" sz="2400" dirty="0" smtClean="0"/>
              <a:t>Establishing school rules</a:t>
            </a:r>
          </a:p>
          <a:p>
            <a:pPr lvl="1" eaLnBrk="1" hangingPunct="1">
              <a:lnSpc>
                <a:spcPct val="90000"/>
              </a:lnSpc>
            </a:pPr>
            <a:r>
              <a:rPr lang="en-US" sz="2400" dirty="0" smtClean="0"/>
              <a:t>Improving consistency of enforcement via positive reinforcement</a:t>
            </a:r>
          </a:p>
          <a:p>
            <a:pPr marL="366713" lvl="1" indent="0" eaLnBrk="1" hangingPunct="1">
              <a:lnSpc>
                <a:spcPct val="90000"/>
              </a:lnSpc>
              <a:buNone/>
            </a:pPr>
            <a:endParaRPr lang="en-US" sz="2400" dirty="0" smtClean="0"/>
          </a:p>
          <a:p>
            <a:pPr eaLnBrk="1" hangingPunct="1">
              <a:lnSpc>
                <a:spcPct val="90000"/>
              </a:lnSpc>
            </a:pPr>
            <a:r>
              <a:rPr lang="en-US" sz="2400" dirty="0" smtClean="0"/>
              <a:t>Instructional &amp; Curricular Adaptations (e.g., Direct Instruction)</a:t>
            </a:r>
          </a:p>
          <a:p>
            <a:pPr marL="0" indent="0" eaLnBrk="1" hangingPunct="1">
              <a:lnSpc>
                <a:spcPct val="90000"/>
              </a:lnSpc>
              <a:buNone/>
            </a:pPr>
            <a:endParaRPr lang="en-US" sz="2400" dirty="0" smtClean="0"/>
          </a:p>
          <a:p>
            <a:pPr eaLnBrk="1" hangingPunct="1">
              <a:lnSpc>
                <a:spcPct val="90000"/>
              </a:lnSpc>
            </a:pPr>
            <a:r>
              <a:rPr lang="en-US" sz="2400" dirty="0" smtClean="0"/>
              <a:t>Social Skills Instruction</a:t>
            </a:r>
          </a:p>
          <a:p>
            <a:pPr eaLnBrk="1" hangingPunct="1">
              <a:lnSpc>
                <a:spcPct val="90000"/>
              </a:lnSpc>
            </a:pPr>
            <a:endParaRPr lang="en-US" sz="2400" dirty="0" smtClean="0"/>
          </a:p>
          <a:p>
            <a:pPr eaLnBrk="1" hangingPunct="1">
              <a:lnSpc>
                <a:spcPct val="90000"/>
              </a:lnSpc>
            </a:pPr>
            <a:r>
              <a:rPr lang="en-US" sz="2400" dirty="0" smtClean="0"/>
              <a:t>Behaviorally Based Interventions (e.g., Functional Assessment)</a:t>
            </a:r>
          </a:p>
          <a:p>
            <a:pPr eaLnBrk="1" hangingPunct="1">
              <a:lnSpc>
                <a:spcPct val="90000"/>
              </a:lnSpc>
            </a:pPr>
            <a:endParaRPr lang="en-US" sz="2400" dirty="0" smtClean="0"/>
          </a:p>
          <a:p>
            <a:pPr eaLnBrk="1" hangingPunct="1">
              <a:lnSpc>
                <a:spcPct val="90000"/>
              </a:lnSpc>
            </a:pPr>
            <a:endParaRPr lang="en-US" sz="2400" dirty="0" smtClean="0"/>
          </a:p>
        </p:txBody>
      </p:sp>
    </p:spTree>
    <p:extLst>
      <p:ext uri="{BB962C8B-B14F-4D97-AF65-F5344CB8AC3E}">
        <p14:creationId xmlns:p14="http://schemas.microsoft.com/office/powerpoint/2010/main" val="269953643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Behavioral Support Levels</a:t>
            </a:r>
            <a:endParaRPr lang="en-US" dirty="0"/>
          </a:p>
        </p:txBody>
      </p:sp>
      <p:sp>
        <p:nvSpPr>
          <p:cNvPr id="3" name="Content Placeholder 2"/>
          <p:cNvSpPr>
            <a:spLocks noGrp="1"/>
          </p:cNvSpPr>
          <p:nvPr>
            <p:ph idx="1"/>
          </p:nvPr>
        </p:nvSpPr>
        <p:spPr>
          <a:xfrm>
            <a:off x="457200" y="1371600"/>
            <a:ext cx="8229600" cy="4876800"/>
          </a:xfrm>
        </p:spPr>
        <p:txBody>
          <a:bodyPr>
            <a:normAutofit fontScale="25000" lnSpcReduction="20000"/>
          </a:bodyPr>
          <a:lstStyle/>
          <a:p>
            <a:pPr marL="0" indent="0">
              <a:buNone/>
            </a:pPr>
            <a:r>
              <a:rPr lang="en-US" sz="4800" b="1" u="sng" dirty="0"/>
              <a:t>Tier 1</a:t>
            </a:r>
            <a:endParaRPr lang="en-US" sz="4800" dirty="0"/>
          </a:p>
          <a:p>
            <a:pPr lvl="0"/>
            <a:r>
              <a:rPr lang="en-US" sz="4800" dirty="0"/>
              <a:t>What:  school wide behavior plans differentiated within classrooms</a:t>
            </a:r>
          </a:p>
          <a:p>
            <a:pPr lvl="0"/>
            <a:r>
              <a:rPr lang="en-US" sz="4800" dirty="0"/>
              <a:t>By Whom:  all staff </a:t>
            </a:r>
          </a:p>
          <a:p>
            <a:pPr lvl="0"/>
            <a:r>
              <a:rPr lang="en-US" sz="4800" dirty="0"/>
              <a:t>For Whom:  all students</a:t>
            </a:r>
          </a:p>
          <a:p>
            <a:pPr lvl="0"/>
            <a:r>
              <a:rPr lang="en-US" sz="4800" dirty="0"/>
              <a:t>Purpose:  general expectations and overall modification of behavior</a:t>
            </a:r>
          </a:p>
          <a:p>
            <a:pPr lvl="0"/>
            <a:r>
              <a:rPr lang="en-US" sz="4800" dirty="0"/>
              <a:t>Evidence:  school and classroom behavior plans</a:t>
            </a:r>
          </a:p>
          <a:p>
            <a:pPr lvl="0"/>
            <a:r>
              <a:rPr lang="en-US" sz="4800" dirty="0"/>
              <a:t>Data:  classroom behavior logs, office referrals, suspensions, detentions, etc.</a:t>
            </a:r>
          </a:p>
          <a:p>
            <a:pPr marL="0" indent="0">
              <a:buNone/>
            </a:pPr>
            <a:r>
              <a:rPr lang="en-US" sz="4800" b="1" dirty="0"/>
              <a:t> </a:t>
            </a:r>
            <a:endParaRPr lang="en-US" sz="4800" dirty="0"/>
          </a:p>
          <a:p>
            <a:pPr marL="0" indent="0">
              <a:buNone/>
            </a:pPr>
            <a:r>
              <a:rPr lang="en-US" sz="4800" b="1" dirty="0"/>
              <a:t> </a:t>
            </a:r>
            <a:endParaRPr lang="en-US" sz="4800" dirty="0"/>
          </a:p>
          <a:p>
            <a:pPr marL="0" indent="0">
              <a:buNone/>
            </a:pPr>
            <a:r>
              <a:rPr lang="en-US" sz="4800" b="1" u="sng" dirty="0"/>
              <a:t>Tier 2</a:t>
            </a:r>
            <a:endParaRPr lang="en-US" sz="4800" dirty="0"/>
          </a:p>
          <a:p>
            <a:pPr lvl="0"/>
            <a:r>
              <a:rPr lang="en-US" sz="4800" dirty="0"/>
              <a:t>What:  specific individual or group plans</a:t>
            </a:r>
          </a:p>
          <a:p>
            <a:pPr lvl="0"/>
            <a:r>
              <a:rPr lang="en-US" sz="4800" dirty="0"/>
              <a:t>By Whom:  teachers or grade level teams with assistance from Student Services team member (most likely school counselor, but could also include school psychologist or school social </a:t>
            </a:r>
            <a:r>
              <a:rPr lang="en-US" sz="4800" dirty="0" smtClean="0"/>
              <a:t>worker or behavior support personnel)</a:t>
            </a:r>
            <a:endParaRPr lang="en-US" sz="4800" dirty="0"/>
          </a:p>
          <a:p>
            <a:pPr lvl="0"/>
            <a:r>
              <a:rPr lang="en-US" sz="4800" dirty="0"/>
              <a:t>For Whom:  individual or groups of students not maintaining behavioral expectations of Tier 1 </a:t>
            </a:r>
          </a:p>
          <a:p>
            <a:pPr lvl="0"/>
            <a:r>
              <a:rPr lang="en-US" sz="4800" dirty="0"/>
              <a:t>Purpose:  processing and modification of behaviors</a:t>
            </a:r>
          </a:p>
          <a:p>
            <a:pPr lvl="0"/>
            <a:r>
              <a:rPr lang="en-US" sz="4800" dirty="0"/>
              <a:t>Evidence:  behavioral plans and contracts</a:t>
            </a:r>
          </a:p>
          <a:p>
            <a:pPr lvl="0"/>
            <a:r>
              <a:rPr lang="en-US" sz="4800" dirty="0"/>
              <a:t>Data:  progress monitoring specified on behavioral contract</a:t>
            </a:r>
          </a:p>
          <a:p>
            <a:pPr marL="0" indent="0">
              <a:buNone/>
            </a:pPr>
            <a:r>
              <a:rPr lang="en-US" sz="4800" b="1" dirty="0"/>
              <a:t> </a:t>
            </a:r>
            <a:endParaRPr lang="en-US" sz="4800" dirty="0"/>
          </a:p>
          <a:p>
            <a:pPr marL="0" indent="0">
              <a:buNone/>
            </a:pPr>
            <a:r>
              <a:rPr lang="en-US" sz="4800" b="1" dirty="0"/>
              <a:t> </a:t>
            </a:r>
            <a:endParaRPr lang="en-US" sz="4800" dirty="0"/>
          </a:p>
          <a:p>
            <a:pPr marL="0" indent="0">
              <a:buNone/>
            </a:pPr>
            <a:r>
              <a:rPr lang="en-US" sz="4800" b="1" u="sng" dirty="0"/>
              <a:t>Tier 3</a:t>
            </a:r>
            <a:endParaRPr lang="en-US" sz="4800" dirty="0"/>
          </a:p>
          <a:p>
            <a:pPr lvl="0"/>
            <a:r>
              <a:rPr lang="en-US" sz="4800" dirty="0"/>
              <a:t>What:  specific individual plans</a:t>
            </a:r>
          </a:p>
          <a:p>
            <a:pPr lvl="0"/>
            <a:r>
              <a:rPr lang="en-US" sz="4800" dirty="0"/>
              <a:t>By Whom:  teachers or grade level teams with assistance from Student Services team member (most likely school </a:t>
            </a:r>
            <a:r>
              <a:rPr lang="en-US" sz="4800" dirty="0" smtClean="0"/>
              <a:t>psychologist and behavior support personnel, </a:t>
            </a:r>
            <a:r>
              <a:rPr lang="en-US" sz="4800" dirty="0"/>
              <a:t>but could also include school counselor or school social worker)</a:t>
            </a:r>
          </a:p>
          <a:p>
            <a:pPr lvl="0"/>
            <a:r>
              <a:rPr lang="en-US" sz="4800" dirty="0"/>
              <a:t>For Whom:  individuals not maintaining behavioral expectations of Tier 2</a:t>
            </a:r>
          </a:p>
          <a:p>
            <a:pPr lvl="0"/>
            <a:r>
              <a:rPr lang="en-US" sz="4800" dirty="0"/>
              <a:t>Purpose:  processing of behaviors with direct instruction on replacement behaviors</a:t>
            </a:r>
          </a:p>
          <a:p>
            <a:pPr lvl="0"/>
            <a:r>
              <a:rPr lang="en-US" sz="4800" dirty="0"/>
              <a:t>Evidence:  FBA/BIP</a:t>
            </a:r>
          </a:p>
          <a:p>
            <a:pPr lvl="0"/>
            <a:r>
              <a:rPr lang="en-US" sz="4800" dirty="0"/>
              <a:t>Data:  progress monitoring specified on behavioral contract</a:t>
            </a:r>
          </a:p>
          <a:p>
            <a:endParaRPr lang="en-US" dirty="0"/>
          </a:p>
        </p:txBody>
      </p:sp>
    </p:spTree>
    <p:extLst>
      <p:ext uri="{BB962C8B-B14F-4D97-AF65-F5344CB8AC3E}">
        <p14:creationId xmlns:p14="http://schemas.microsoft.com/office/powerpoint/2010/main" val="37030875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 1 Behavior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94072451"/>
              </p:ext>
            </p:extLst>
          </p:nvPr>
        </p:nvGraphicFramePr>
        <p:xfrm>
          <a:off x="457200" y="1600200"/>
          <a:ext cx="8229600" cy="3139440"/>
        </p:xfrm>
        <a:graphic>
          <a:graphicData uri="http://schemas.openxmlformats.org/drawingml/2006/table">
            <a:tbl>
              <a:tblPr firstRow="1" bandRow="1">
                <a:tableStyleId>{5C22544A-7EE6-4342-B048-85BDC9FD1C3A}</a:tableStyleId>
              </a:tblPr>
              <a:tblGrid>
                <a:gridCol w="2819400"/>
                <a:gridCol w="5410200"/>
              </a:tblGrid>
              <a:tr h="370840">
                <a:tc>
                  <a:txBody>
                    <a:bodyPr/>
                    <a:lstStyle/>
                    <a:p>
                      <a:r>
                        <a:rPr lang="en-US" dirty="0" smtClean="0"/>
                        <a:t>Component</a:t>
                      </a:r>
                      <a:endParaRPr lang="en-US" dirty="0"/>
                    </a:p>
                  </a:txBody>
                  <a:tcPr/>
                </a:tc>
                <a:tc>
                  <a:txBody>
                    <a:bodyPr/>
                    <a:lstStyle/>
                    <a:p>
                      <a:r>
                        <a:rPr lang="en-US" dirty="0" smtClean="0"/>
                        <a:t>Content</a:t>
                      </a:r>
                      <a:endParaRPr lang="en-US" dirty="0"/>
                    </a:p>
                  </a:txBody>
                  <a:tcPr/>
                </a:tc>
              </a:tr>
              <a:tr h="370840">
                <a:tc>
                  <a:txBody>
                    <a:bodyPr/>
                    <a:lstStyle/>
                    <a:p>
                      <a:r>
                        <a:rPr lang="en-US" dirty="0" smtClean="0"/>
                        <a:t>Student Focus</a:t>
                      </a:r>
                      <a:endParaRPr lang="en-US" dirty="0"/>
                    </a:p>
                  </a:txBody>
                  <a:tcPr/>
                </a:tc>
                <a:tc>
                  <a:txBody>
                    <a:bodyPr/>
                    <a:lstStyle/>
                    <a:p>
                      <a:r>
                        <a:rPr lang="en-US" dirty="0" smtClean="0"/>
                        <a:t>All students in general education</a:t>
                      </a:r>
                      <a:endParaRPr lang="en-US" dirty="0"/>
                    </a:p>
                  </a:txBody>
                  <a:tcPr/>
                </a:tc>
              </a:tr>
              <a:tr h="370840">
                <a:tc>
                  <a:txBody>
                    <a:bodyPr/>
                    <a:lstStyle/>
                    <a:p>
                      <a:r>
                        <a:rPr lang="en-US" dirty="0" smtClean="0"/>
                        <a:t>Program</a:t>
                      </a:r>
                      <a:endParaRPr lang="en-US" dirty="0"/>
                    </a:p>
                  </a:txBody>
                  <a:tcPr/>
                </a:tc>
                <a:tc>
                  <a:txBody>
                    <a:bodyPr/>
                    <a:lstStyle/>
                    <a:p>
                      <a:r>
                        <a:rPr lang="en-US" dirty="0" smtClean="0"/>
                        <a:t>PBIS or other school wide positive support</a:t>
                      </a:r>
                      <a:r>
                        <a:rPr lang="en-US" baseline="0" dirty="0" smtClean="0"/>
                        <a:t> system</a:t>
                      </a:r>
                      <a:r>
                        <a:rPr lang="en-US" dirty="0" smtClean="0"/>
                        <a:t> combined with classroom management and reinforcements</a:t>
                      </a:r>
                      <a:endParaRPr lang="en-US" dirty="0"/>
                    </a:p>
                  </a:txBody>
                  <a:tcPr/>
                </a:tc>
              </a:tr>
              <a:tr h="370840">
                <a:tc>
                  <a:txBody>
                    <a:bodyPr/>
                    <a:lstStyle/>
                    <a:p>
                      <a:r>
                        <a:rPr lang="en-US" dirty="0" smtClean="0"/>
                        <a:t>Time</a:t>
                      </a:r>
                      <a:endParaRPr lang="en-US" dirty="0"/>
                    </a:p>
                  </a:txBody>
                  <a:tcPr/>
                </a:tc>
                <a:tc>
                  <a:txBody>
                    <a:bodyPr/>
                    <a:lstStyle/>
                    <a:p>
                      <a:r>
                        <a:rPr lang="en-US" dirty="0" smtClean="0"/>
                        <a:t>All day, every day</a:t>
                      </a:r>
                      <a:endParaRPr lang="en-US" dirty="0"/>
                    </a:p>
                  </a:txBody>
                  <a:tcPr/>
                </a:tc>
              </a:tr>
              <a:tr h="370840">
                <a:tc>
                  <a:txBody>
                    <a:bodyPr/>
                    <a:lstStyle/>
                    <a:p>
                      <a:r>
                        <a:rPr lang="en-US" dirty="0" smtClean="0"/>
                        <a:t>Assessment</a:t>
                      </a:r>
                      <a:endParaRPr lang="en-US" dirty="0"/>
                    </a:p>
                  </a:txBody>
                  <a:tcPr/>
                </a:tc>
                <a:tc>
                  <a:txBody>
                    <a:bodyPr/>
                    <a:lstStyle/>
                    <a:p>
                      <a:r>
                        <a:rPr lang="en-US" dirty="0" smtClean="0"/>
                        <a:t>Universal screening</a:t>
                      </a:r>
                      <a:r>
                        <a:rPr lang="en-US" baseline="0" dirty="0" smtClean="0"/>
                        <a:t> 3-4 times per year</a:t>
                      </a:r>
                      <a:endParaRPr lang="en-US" dirty="0"/>
                    </a:p>
                  </a:txBody>
                  <a:tcPr/>
                </a:tc>
              </a:tr>
              <a:tr h="370840">
                <a:tc>
                  <a:txBody>
                    <a:bodyPr/>
                    <a:lstStyle/>
                    <a:p>
                      <a:r>
                        <a:rPr lang="en-US" dirty="0" smtClean="0"/>
                        <a:t>Interventionist</a:t>
                      </a:r>
                      <a:endParaRPr lang="en-US" dirty="0"/>
                    </a:p>
                  </a:txBody>
                  <a:tcPr/>
                </a:tc>
                <a:tc>
                  <a:txBody>
                    <a:bodyPr/>
                    <a:lstStyle/>
                    <a:p>
                      <a:r>
                        <a:rPr lang="en-US" dirty="0" smtClean="0"/>
                        <a:t>Administration</a:t>
                      </a:r>
                      <a:r>
                        <a:rPr lang="en-US" baseline="0" dirty="0" smtClean="0"/>
                        <a:t> and all school</a:t>
                      </a:r>
                      <a:r>
                        <a:rPr lang="en-US" dirty="0" smtClean="0"/>
                        <a:t> staff</a:t>
                      </a:r>
                      <a:endParaRPr lang="en-US" dirty="0"/>
                    </a:p>
                  </a:txBody>
                  <a:tcPr/>
                </a:tc>
              </a:tr>
              <a:tr h="370840">
                <a:tc>
                  <a:txBody>
                    <a:bodyPr/>
                    <a:lstStyle/>
                    <a:p>
                      <a:r>
                        <a:rPr lang="en-US" dirty="0" smtClean="0"/>
                        <a:t>Setting</a:t>
                      </a:r>
                      <a:endParaRPr lang="en-US" dirty="0"/>
                    </a:p>
                  </a:txBody>
                  <a:tcPr/>
                </a:tc>
                <a:tc>
                  <a:txBody>
                    <a:bodyPr/>
                    <a:lstStyle/>
                    <a:p>
                      <a:r>
                        <a:rPr lang="en-US" dirty="0" smtClean="0"/>
                        <a:t>All school settings </a:t>
                      </a:r>
                      <a:endParaRPr lang="en-US" dirty="0"/>
                    </a:p>
                  </a:txBody>
                  <a:tcPr/>
                </a:tc>
              </a:tr>
            </a:tbl>
          </a:graphicData>
        </a:graphic>
      </p:graphicFrame>
    </p:spTree>
    <p:extLst>
      <p:ext uri="{BB962C8B-B14F-4D97-AF65-F5344CB8AC3E}">
        <p14:creationId xmlns:p14="http://schemas.microsoft.com/office/powerpoint/2010/main" val="30435970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Universal Screening Behavior</a:t>
            </a:r>
            <a:endParaRPr lang="en-US" dirty="0"/>
          </a:p>
        </p:txBody>
      </p:sp>
      <p:sp>
        <p:nvSpPr>
          <p:cNvPr id="3" name="Content Placeholder 2"/>
          <p:cNvSpPr>
            <a:spLocks noGrp="1"/>
          </p:cNvSpPr>
          <p:nvPr>
            <p:ph idx="1"/>
          </p:nvPr>
        </p:nvSpPr>
        <p:spPr/>
        <p:txBody>
          <a:bodyPr>
            <a:normAutofit lnSpcReduction="10000"/>
          </a:bodyPr>
          <a:lstStyle/>
          <a:p>
            <a:r>
              <a:rPr lang="en-US" dirty="0" smtClean="0"/>
              <a:t>Office Discipline Referrals </a:t>
            </a:r>
          </a:p>
          <a:p>
            <a:r>
              <a:rPr lang="en-US" dirty="0" smtClean="0"/>
              <a:t>Attendance</a:t>
            </a:r>
          </a:p>
          <a:p>
            <a:r>
              <a:rPr lang="en-US" dirty="0" smtClean="0"/>
              <a:t>Grades</a:t>
            </a:r>
          </a:p>
          <a:p>
            <a:r>
              <a:rPr lang="en-US" dirty="0"/>
              <a:t>Teacher nominations:  Externalizing/Internalizing behaviors (see handout)</a:t>
            </a:r>
          </a:p>
          <a:p>
            <a:r>
              <a:rPr lang="en-US" dirty="0" smtClean="0"/>
              <a:t>Specific </a:t>
            </a:r>
            <a:r>
              <a:rPr lang="en-US" dirty="0"/>
              <a:t>rating scales:  Walker Survey </a:t>
            </a:r>
            <a:r>
              <a:rPr lang="en-US" dirty="0" smtClean="0"/>
              <a:t>Instrument,  </a:t>
            </a:r>
            <a:r>
              <a:rPr lang="en-US" dirty="0"/>
              <a:t>BASC, Behavioral and Emotional Rating Scale, </a:t>
            </a:r>
            <a:r>
              <a:rPr lang="en-US" dirty="0" smtClean="0"/>
              <a:t>etc.</a:t>
            </a:r>
            <a:endParaRPr lang="en-US" dirty="0"/>
          </a:p>
          <a:p>
            <a:pPr marL="0" indent="0">
              <a:buNone/>
            </a:pPr>
            <a:endParaRPr lang="en-US" dirty="0"/>
          </a:p>
        </p:txBody>
      </p:sp>
    </p:spTree>
    <p:extLst>
      <p:ext uri="{BB962C8B-B14F-4D97-AF65-F5344CB8AC3E}">
        <p14:creationId xmlns:p14="http://schemas.microsoft.com/office/powerpoint/2010/main" val="32700452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Direct Review and Instruction of Expected Behavior</a:t>
            </a:r>
            <a:endParaRPr lang="en-US" dirty="0"/>
          </a:p>
        </p:txBody>
      </p:sp>
      <p:sp>
        <p:nvSpPr>
          <p:cNvPr id="3" name="Content Placeholder 2"/>
          <p:cNvSpPr>
            <a:spLocks noGrp="1"/>
          </p:cNvSpPr>
          <p:nvPr>
            <p:ph idx="1"/>
          </p:nvPr>
        </p:nvSpPr>
        <p:spPr>
          <a:xfrm>
            <a:off x="457200" y="1600200"/>
            <a:ext cx="8229600" cy="4648200"/>
          </a:xfrm>
        </p:spPr>
        <p:txBody>
          <a:bodyPr>
            <a:normAutofit fontScale="25000" lnSpcReduction="20000"/>
          </a:bodyPr>
          <a:lstStyle/>
          <a:p>
            <a:pPr marL="0" indent="0" algn="ctr">
              <a:buNone/>
            </a:pPr>
            <a:r>
              <a:rPr lang="en-US" sz="4000" b="1" dirty="0"/>
              <a:t>School Rule Lesson Plan </a:t>
            </a:r>
            <a:r>
              <a:rPr lang="en-US" sz="4000" b="1" dirty="0" smtClean="0"/>
              <a:t>Example</a:t>
            </a:r>
          </a:p>
          <a:p>
            <a:pPr marL="0" indent="0" algn="ctr">
              <a:buNone/>
            </a:pPr>
            <a:endParaRPr lang="en-US" sz="4000" b="1" dirty="0"/>
          </a:p>
          <a:p>
            <a:pPr marL="0" indent="0">
              <a:buNone/>
            </a:pPr>
            <a:r>
              <a:rPr lang="en-US" sz="4000" b="1" dirty="0"/>
              <a:t>The Topic/Rule: Use appropriate language in conversation</a:t>
            </a:r>
          </a:p>
          <a:p>
            <a:r>
              <a:rPr lang="en-US" sz="4000" b="1" dirty="0"/>
              <a:t>What do we expect the student to do?</a:t>
            </a:r>
          </a:p>
          <a:p>
            <a:pPr marL="0" indent="0">
              <a:buNone/>
            </a:pPr>
            <a:r>
              <a:rPr lang="en-US" sz="4000" dirty="0" smtClean="0"/>
              <a:t>	1</a:t>
            </a:r>
            <a:r>
              <a:rPr lang="en-US" sz="4000" dirty="0"/>
              <a:t>. Speak appropriately in all school settings</a:t>
            </a:r>
          </a:p>
          <a:p>
            <a:pPr marL="0" indent="0">
              <a:buNone/>
            </a:pPr>
            <a:r>
              <a:rPr lang="en-US" sz="4000" dirty="0" smtClean="0"/>
              <a:t>	2</a:t>
            </a:r>
            <a:r>
              <a:rPr lang="en-US" sz="4000" dirty="0"/>
              <a:t>. Give up use of profanity</a:t>
            </a:r>
          </a:p>
          <a:p>
            <a:pPr marL="0" indent="0">
              <a:buNone/>
            </a:pPr>
            <a:r>
              <a:rPr lang="en-US" sz="4000" dirty="0" smtClean="0"/>
              <a:t>	3</a:t>
            </a:r>
            <a:r>
              <a:rPr lang="en-US" sz="4000" dirty="0"/>
              <a:t>. Express anger or frustration with appropriate </a:t>
            </a:r>
            <a:r>
              <a:rPr lang="en-US" sz="4000" dirty="0" smtClean="0"/>
              <a:t>words</a:t>
            </a:r>
          </a:p>
          <a:p>
            <a:pPr marL="0" indent="0">
              <a:buNone/>
            </a:pPr>
            <a:endParaRPr lang="en-US" sz="4000" dirty="0"/>
          </a:p>
          <a:p>
            <a:r>
              <a:rPr lang="en-US" sz="4000" b="1" dirty="0"/>
              <a:t>How will we teach the expected behavior</a:t>
            </a:r>
            <a:r>
              <a:rPr lang="en-US" sz="4000" b="1" dirty="0" smtClean="0"/>
              <a:t>?</a:t>
            </a:r>
          </a:p>
          <a:p>
            <a:endParaRPr lang="en-US" sz="4000" b="1" dirty="0"/>
          </a:p>
          <a:p>
            <a:r>
              <a:rPr lang="en-US" sz="4000" b="1" dirty="0"/>
              <a:t>Tell why following the rule is important: </a:t>
            </a:r>
            <a:endParaRPr lang="en-US" sz="4000" b="1" dirty="0" smtClean="0"/>
          </a:p>
          <a:p>
            <a:pPr marL="0" indent="0">
              <a:buNone/>
            </a:pPr>
            <a:r>
              <a:rPr lang="en-US" sz="4000" b="1" dirty="0"/>
              <a:t>	</a:t>
            </a:r>
            <a:r>
              <a:rPr lang="en-US" sz="4000" dirty="0" smtClean="0"/>
              <a:t>Profanity </a:t>
            </a:r>
            <a:r>
              <a:rPr lang="en-US" sz="4000" dirty="0"/>
              <a:t>is offensive to other people and spreads negative attitudes. Using </a:t>
            </a:r>
            <a:r>
              <a:rPr lang="en-US" sz="4000" dirty="0" smtClean="0"/>
              <a:t>appropriate language </a:t>
            </a:r>
            <a:r>
              <a:rPr lang="en-US" sz="4000" dirty="0"/>
              <a:t>is an important social skill for behaving </a:t>
            </a:r>
            <a:r>
              <a:rPr lang="en-US" sz="4000" dirty="0" smtClean="0"/>
              <a:t>	in </a:t>
            </a:r>
            <a:r>
              <a:rPr lang="en-US" sz="4000" dirty="0"/>
              <a:t>future employment and community settings</a:t>
            </a:r>
            <a:r>
              <a:rPr lang="en-US" sz="4000" dirty="0" smtClean="0"/>
              <a:t>.</a:t>
            </a:r>
          </a:p>
          <a:p>
            <a:endParaRPr lang="en-US" sz="4000" dirty="0"/>
          </a:p>
          <a:p>
            <a:r>
              <a:rPr lang="en-US" sz="4000" b="1" dirty="0"/>
              <a:t>List examples and non examples of the expected behaviors (two to three each): </a:t>
            </a:r>
            <a:endParaRPr lang="en-US" sz="4000" b="1" dirty="0" smtClean="0"/>
          </a:p>
          <a:p>
            <a:pPr marL="0" indent="0">
              <a:buNone/>
            </a:pPr>
            <a:r>
              <a:rPr lang="en-US" sz="4000" b="1" dirty="0"/>
              <a:t>	</a:t>
            </a:r>
            <a:r>
              <a:rPr lang="en-US" sz="4000" dirty="0" smtClean="0"/>
              <a:t>Ask </a:t>
            </a:r>
            <a:r>
              <a:rPr lang="en-US" sz="4000" dirty="0"/>
              <a:t>students to identify examples and </a:t>
            </a:r>
            <a:r>
              <a:rPr lang="en-US" sz="4000" dirty="0" smtClean="0"/>
              <a:t>not-examples of </a:t>
            </a:r>
            <a:r>
              <a:rPr lang="en-US" sz="4000" dirty="0"/>
              <a:t>each part of the rule. Ask them to identify both and tell why is a good or bad </a:t>
            </a:r>
            <a:r>
              <a:rPr lang="en-US" sz="4000" dirty="0" smtClean="0"/>
              <a:t>	example </a:t>
            </a:r>
            <a:r>
              <a:rPr lang="en-US" sz="4000" dirty="0"/>
              <a:t>of expected behavior</a:t>
            </a:r>
            <a:r>
              <a:rPr lang="en-US" sz="4000" dirty="0" smtClean="0"/>
              <a:t>.</a:t>
            </a:r>
            <a:endParaRPr lang="en-US" sz="4000" dirty="0"/>
          </a:p>
          <a:p>
            <a:pPr marL="0" indent="0">
              <a:buNone/>
            </a:pPr>
            <a:r>
              <a:rPr lang="en-US" sz="4000" dirty="0" smtClean="0"/>
              <a:t>	A. </a:t>
            </a:r>
            <a:r>
              <a:rPr lang="en-US" sz="4000" i="1" dirty="0" smtClean="0"/>
              <a:t>positive </a:t>
            </a:r>
            <a:r>
              <a:rPr lang="en-US" sz="4000" i="1" dirty="0"/>
              <a:t>example: </a:t>
            </a:r>
            <a:endParaRPr lang="en-US" sz="4000" i="1" dirty="0" smtClean="0"/>
          </a:p>
          <a:p>
            <a:pPr marL="0" indent="0">
              <a:buNone/>
            </a:pPr>
            <a:r>
              <a:rPr lang="en-US" sz="4000" i="1" dirty="0"/>
              <a:t>	</a:t>
            </a:r>
            <a:r>
              <a:rPr lang="en-US" sz="4000" dirty="0" smtClean="0"/>
              <a:t>When </a:t>
            </a:r>
            <a:r>
              <a:rPr lang="en-US" sz="4000" dirty="0"/>
              <a:t>John's locker was stuck he said "I'm going to be late!" and walked to class</a:t>
            </a:r>
            <a:r>
              <a:rPr lang="en-US" sz="4000" dirty="0" smtClean="0"/>
              <a:t>.  </a:t>
            </a:r>
          </a:p>
          <a:p>
            <a:pPr marL="0" indent="0">
              <a:buNone/>
            </a:pPr>
            <a:r>
              <a:rPr lang="en-US" sz="4000" dirty="0"/>
              <a:t>	</a:t>
            </a:r>
            <a:r>
              <a:rPr lang="en-US" sz="4000" dirty="0" smtClean="0"/>
              <a:t>Mary </a:t>
            </a:r>
            <a:r>
              <a:rPr lang="en-US" sz="4000" dirty="0"/>
              <a:t>saw an excellent car in the parking lot at the local store. She said, "I saw this really cool car today!"</a:t>
            </a:r>
          </a:p>
          <a:p>
            <a:pPr marL="0" indent="0">
              <a:buNone/>
            </a:pPr>
            <a:r>
              <a:rPr lang="en-US" sz="4000" dirty="0" smtClean="0"/>
              <a:t>	B. n</a:t>
            </a:r>
            <a:r>
              <a:rPr lang="en-US" sz="4000" i="1" dirty="0" smtClean="0"/>
              <a:t>on </a:t>
            </a:r>
            <a:r>
              <a:rPr lang="en-US" sz="4000" i="1" dirty="0"/>
              <a:t>example: </a:t>
            </a:r>
            <a:endParaRPr lang="en-US" sz="4000" i="1" dirty="0" smtClean="0"/>
          </a:p>
          <a:p>
            <a:pPr marL="0" indent="0">
              <a:buNone/>
            </a:pPr>
            <a:r>
              <a:rPr lang="en-US" sz="4000" i="1" dirty="0"/>
              <a:t>	</a:t>
            </a:r>
            <a:r>
              <a:rPr lang="en-US" sz="4000" dirty="0" smtClean="0"/>
              <a:t>John's </a:t>
            </a:r>
            <a:r>
              <a:rPr lang="en-US" sz="4000" dirty="0"/>
              <a:t>locker won't open and class is about to start. He says" ******" and slams the locker with his fist</a:t>
            </a:r>
            <a:r>
              <a:rPr lang="en-US" sz="4000" dirty="0" smtClean="0"/>
              <a:t>.  Other </a:t>
            </a:r>
            <a:r>
              <a:rPr lang="en-US" sz="4000" dirty="0"/>
              <a:t>people in the area feel </a:t>
            </a:r>
            <a:r>
              <a:rPr lang="en-US" sz="4000" dirty="0" smtClean="0"/>
              <a:t>	uncomfortable </a:t>
            </a:r>
            <a:r>
              <a:rPr lang="en-US" sz="4000" dirty="0"/>
              <a:t>and afraid</a:t>
            </a:r>
            <a:r>
              <a:rPr lang="en-US" sz="4000" dirty="0" smtClean="0"/>
              <a:t>.  </a:t>
            </a:r>
            <a:endParaRPr lang="en-US" sz="4000" dirty="0"/>
          </a:p>
          <a:p>
            <a:pPr marL="0" indent="0">
              <a:buNone/>
            </a:pPr>
            <a:r>
              <a:rPr lang="en-US" sz="4000" dirty="0" smtClean="0"/>
              <a:t>	Mary </a:t>
            </a:r>
            <a:r>
              <a:rPr lang="en-US" sz="4000" dirty="0"/>
              <a:t>wanted to tell about a car she saw at the local store. She said, "I saw this ***** cool car at the </a:t>
            </a:r>
            <a:r>
              <a:rPr lang="en-US" sz="4000" dirty="0" smtClean="0"/>
              <a:t>Safeway parking </a:t>
            </a:r>
            <a:r>
              <a:rPr lang="en-US" sz="4000" dirty="0"/>
              <a:t>lot." Her friends </a:t>
            </a:r>
            <a:r>
              <a:rPr lang="en-US" sz="4000" dirty="0" smtClean="0"/>
              <a:t>	were </a:t>
            </a:r>
            <a:r>
              <a:rPr lang="en-US" sz="4000" dirty="0"/>
              <a:t>embarrassed</a:t>
            </a:r>
            <a:r>
              <a:rPr lang="en-US" sz="4000" dirty="0" smtClean="0"/>
              <a:t>.</a:t>
            </a:r>
          </a:p>
          <a:p>
            <a:endParaRPr lang="en-US" sz="4000" dirty="0"/>
          </a:p>
          <a:p>
            <a:r>
              <a:rPr lang="en-US" sz="4000" b="1" dirty="0"/>
              <a:t>Provide opportunities to practice and build fluency:</a:t>
            </a:r>
          </a:p>
          <a:p>
            <a:pPr marL="0" indent="0">
              <a:buNone/>
            </a:pPr>
            <a:r>
              <a:rPr lang="en-US" sz="4000" dirty="0" smtClean="0"/>
              <a:t>	1</a:t>
            </a:r>
            <a:r>
              <a:rPr lang="en-US" sz="4000" dirty="0"/>
              <a:t>. Brainstorm a list of alternative words or terms.</a:t>
            </a:r>
          </a:p>
          <a:p>
            <a:pPr marL="0" indent="0">
              <a:buNone/>
            </a:pPr>
            <a:r>
              <a:rPr lang="en-US" sz="4000" dirty="0" smtClean="0"/>
              <a:t>	2</a:t>
            </a:r>
            <a:r>
              <a:rPr lang="en-US" sz="4000" dirty="0"/>
              <a:t>. Engage students in a frustrating activity and prompt them to use </a:t>
            </a:r>
            <a:r>
              <a:rPr lang="en-US" sz="4000" dirty="0" smtClean="0"/>
              <a:t>appropriate language.</a:t>
            </a:r>
          </a:p>
          <a:p>
            <a:pPr marL="0" indent="0">
              <a:buNone/>
            </a:pPr>
            <a:r>
              <a:rPr lang="en-US" sz="4000" dirty="0" smtClean="0"/>
              <a:t>	3.  Discuss/identify positive things about our school or other students.</a:t>
            </a:r>
          </a:p>
          <a:p>
            <a:pPr marL="0" indent="0">
              <a:buNone/>
            </a:pPr>
            <a:r>
              <a:rPr lang="en-US" sz="4000" dirty="0" smtClean="0"/>
              <a:t>	4.  Generate a list of words that are not acceptable/appropriate.</a:t>
            </a:r>
          </a:p>
          <a:p>
            <a:endParaRPr lang="en-US" dirty="0"/>
          </a:p>
        </p:txBody>
      </p:sp>
    </p:spTree>
    <p:extLst>
      <p:ext uri="{BB962C8B-B14F-4D97-AF65-F5344CB8AC3E}">
        <p14:creationId xmlns:p14="http://schemas.microsoft.com/office/powerpoint/2010/main" val="1749313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
            <a:ext cx="9505950" cy="734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395418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 2 Behavior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17853578"/>
              </p:ext>
            </p:extLst>
          </p:nvPr>
        </p:nvGraphicFramePr>
        <p:xfrm>
          <a:off x="457200" y="1600200"/>
          <a:ext cx="8229600" cy="3952240"/>
        </p:xfrm>
        <a:graphic>
          <a:graphicData uri="http://schemas.openxmlformats.org/drawingml/2006/table">
            <a:tbl>
              <a:tblPr firstRow="1" bandRow="1">
                <a:tableStyleId>{5C22544A-7EE6-4342-B048-85BDC9FD1C3A}</a:tableStyleId>
              </a:tblPr>
              <a:tblGrid>
                <a:gridCol w="2362200"/>
                <a:gridCol w="5867400"/>
              </a:tblGrid>
              <a:tr h="370840">
                <a:tc>
                  <a:txBody>
                    <a:bodyPr/>
                    <a:lstStyle/>
                    <a:p>
                      <a:r>
                        <a:rPr lang="en-US" dirty="0" smtClean="0"/>
                        <a:t>Component</a:t>
                      </a:r>
                      <a:endParaRPr lang="en-US" dirty="0"/>
                    </a:p>
                  </a:txBody>
                  <a:tcPr/>
                </a:tc>
                <a:tc>
                  <a:txBody>
                    <a:bodyPr/>
                    <a:lstStyle/>
                    <a:p>
                      <a:r>
                        <a:rPr lang="en-US" dirty="0" smtClean="0"/>
                        <a:t>Content</a:t>
                      </a:r>
                      <a:endParaRPr lang="en-US" dirty="0"/>
                    </a:p>
                  </a:txBody>
                  <a:tcPr/>
                </a:tc>
              </a:tr>
              <a:tr h="370840">
                <a:tc>
                  <a:txBody>
                    <a:bodyPr/>
                    <a:lstStyle/>
                    <a:p>
                      <a:r>
                        <a:rPr lang="en-US" dirty="0" smtClean="0"/>
                        <a:t>Student Focus</a:t>
                      </a:r>
                      <a:endParaRPr lang="en-US" dirty="0"/>
                    </a:p>
                  </a:txBody>
                  <a:tcPr/>
                </a:tc>
                <a:tc>
                  <a:txBody>
                    <a:bodyPr/>
                    <a:lstStyle/>
                    <a:p>
                      <a:r>
                        <a:rPr lang="en-US" dirty="0" smtClean="0"/>
                        <a:t>10-20% of students unresponsive to Tier 1 universal supports or identified at risk based on universal screening</a:t>
                      </a:r>
                      <a:endParaRPr lang="en-US" dirty="0"/>
                    </a:p>
                  </a:txBody>
                  <a:tcPr/>
                </a:tc>
              </a:tr>
              <a:tr h="370840">
                <a:tc>
                  <a:txBody>
                    <a:bodyPr/>
                    <a:lstStyle/>
                    <a:p>
                      <a:r>
                        <a:rPr lang="en-US" dirty="0" smtClean="0"/>
                        <a:t>Program</a:t>
                      </a:r>
                      <a:endParaRPr lang="en-US" dirty="0"/>
                    </a:p>
                  </a:txBody>
                  <a:tcPr/>
                </a:tc>
                <a:tc>
                  <a:txBody>
                    <a:bodyPr/>
                    <a:lstStyle/>
                    <a:p>
                      <a:r>
                        <a:rPr lang="en-US" dirty="0" smtClean="0"/>
                        <a:t>Self management strategies, behavioral</a:t>
                      </a:r>
                      <a:r>
                        <a:rPr lang="en-US" baseline="0" dirty="0" smtClean="0"/>
                        <a:t> contracting, school-home note system, Check In/Check Out, basic classroom alterations, behavior specific praise, environmental rearrangement</a:t>
                      </a:r>
                      <a:endParaRPr lang="en-US" dirty="0"/>
                    </a:p>
                  </a:txBody>
                  <a:tcPr/>
                </a:tc>
              </a:tr>
              <a:tr h="370840">
                <a:tc>
                  <a:txBody>
                    <a:bodyPr/>
                    <a:lstStyle/>
                    <a:p>
                      <a:r>
                        <a:rPr lang="en-US" dirty="0" smtClean="0"/>
                        <a:t>Time</a:t>
                      </a:r>
                      <a:endParaRPr lang="en-US" dirty="0"/>
                    </a:p>
                  </a:txBody>
                  <a:tcPr/>
                </a:tc>
                <a:tc>
                  <a:txBody>
                    <a:bodyPr/>
                    <a:lstStyle/>
                    <a:p>
                      <a:r>
                        <a:rPr lang="en-US" dirty="0" smtClean="0"/>
                        <a:t>On going</a:t>
                      </a:r>
                      <a:r>
                        <a:rPr lang="en-US" baseline="0" dirty="0" smtClean="0"/>
                        <a:t> for brief specified implementation phases</a:t>
                      </a:r>
                      <a:endParaRPr lang="en-US" dirty="0"/>
                    </a:p>
                  </a:txBody>
                  <a:tcPr/>
                </a:tc>
              </a:tr>
              <a:tr h="370840">
                <a:tc>
                  <a:txBody>
                    <a:bodyPr/>
                    <a:lstStyle/>
                    <a:p>
                      <a:r>
                        <a:rPr lang="en-US" dirty="0" smtClean="0"/>
                        <a:t>Assessment</a:t>
                      </a:r>
                      <a:endParaRPr lang="en-US" dirty="0"/>
                    </a:p>
                  </a:txBody>
                  <a:tcPr/>
                </a:tc>
                <a:tc>
                  <a:txBody>
                    <a:bodyPr/>
                    <a:lstStyle/>
                    <a:p>
                      <a:r>
                        <a:rPr lang="en-US" dirty="0" smtClean="0"/>
                        <a:t>Group or individual goals, observational data, self management data</a:t>
                      </a:r>
                      <a:endParaRPr lang="en-US" dirty="0"/>
                    </a:p>
                  </a:txBody>
                  <a:tcPr/>
                </a:tc>
              </a:tr>
              <a:tr h="370840">
                <a:tc>
                  <a:txBody>
                    <a:bodyPr/>
                    <a:lstStyle/>
                    <a:p>
                      <a:r>
                        <a:rPr lang="en-US" dirty="0" smtClean="0"/>
                        <a:t>Interventionist</a:t>
                      </a:r>
                      <a:endParaRPr lang="en-US" dirty="0"/>
                    </a:p>
                  </a:txBody>
                  <a:tcPr/>
                </a:tc>
                <a:tc>
                  <a:txBody>
                    <a:bodyPr/>
                    <a:lstStyle/>
                    <a:p>
                      <a:r>
                        <a:rPr lang="en-US" dirty="0" smtClean="0"/>
                        <a:t>General education classroom teacher and support staff</a:t>
                      </a:r>
                      <a:endParaRPr lang="en-US" dirty="0"/>
                    </a:p>
                  </a:txBody>
                  <a:tcPr/>
                </a:tc>
              </a:tr>
              <a:tr h="370840">
                <a:tc>
                  <a:txBody>
                    <a:bodyPr/>
                    <a:lstStyle/>
                    <a:p>
                      <a:r>
                        <a:rPr lang="en-US" dirty="0" smtClean="0"/>
                        <a:t>Setting</a:t>
                      </a:r>
                      <a:endParaRPr lang="en-US" dirty="0"/>
                    </a:p>
                  </a:txBody>
                  <a:tcPr/>
                </a:tc>
                <a:tc>
                  <a:txBody>
                    <a:bodyPr/>
                    <a:lstStyle/>
                    <a:p>
                      <a:r>
                        <a:rPr lang="en-US" dirty="0" smtClean="0"/>
                        <a:t>All</a:t>
                      </a:r>
                      <a:r>
                        <a:rPr lang="en-US" baseline="0" dirty="0" smtClean="0"/>
                        <a:t> school settings (primarily general </a:t>
                      </a:r>
                      <a:r>
                        <a:rPr lang="en-US" baseline="0" dirty="0" err="1" smtClean="0"/>
                        <a:t>ed</a:t>
                      </a:r>
                      <a:r>
                        <a:rPr lang="en-US" baseline="0" dirty="0" smtClean="0"/>
                        <a:t> classroom)</a:t>
                      </a:r>
                      <a:endParaRPr lang="en-US" dirty="0"/>
                    </a:p>
                  </a:txBody>
                  <a:tcPr/>
                </a:tc>
              </a:tr>
            </a:tbl>
          </a:graphicData>
        </a:graphic>
      </p:graphicFrame>
    </p:spTree>
    <p:extLst>
      <p:ext uri="{BB962C8B-B14F-4D97-AF65-F5344CB8AC3E}">
        <p14:creationId xmlns:p14="http://schemas.microsoft.com/office/powerpoint/2010/main" val="39632004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normAutofit fontScale="90000"/>
          </a:bodyPr>
          <a:lstStyle/>
          <a:p>
            <a:r>
              <a:rPr lang="en-US" smtClean="0"/>
              <a:t>Features of Tier 2 Targeted Interventions</a:t>
            </a:r>
          </a:p>
        </p:txBody>
      </p:sp>
      <p:sp>
        <p:nvSpPr>
          <p:cNvPr id="19459" name="Content Placeholder 2"/>
          <p:cNvSpPr>
            <a:spLocks noGrp="1"/>
          </p:cNvSpPr>
          <p:nvPr>
            <p:ph sz="half" idx="1"/>
          </p:nvPr>
        </p:nvSpPr>
        <p:spPr>
          <a:xfrm>
            <a:off x="381000" y="1828800"/>
            <a:ext cx="4341813" cy="4114800"/>
          </a:xfrm>
          <a:solidFill>
            <a:schemeClr val="accent1">
              <a:lumMod val="20000"/>
              <a:lumOff val="80000"/>
            </a:schemeClr>
          </a:solidFill>
        </p:spPr>
        <p:txBody>
          <a:bodyPr/>
          <a:lstStyle/>
          <a:p>
            <a:pPr algn="ctr">
              <a:buFont typeface="Wingdings" pitchFamily="2" charset="2"/>
              <a:buNone/>
            </a:pPr>
            <a:r>
              <a:rPr lang="en-US" sz="2400" u="sng" dirty="0" smtClean="0"/>
              <a:t>Major Features</a:t>
            </a:r>
          </a:p>
          <a:p>
            <a:r>
              <a:rPr lang="en-US" sz="2400" dirty="0" smtClean="0"/>
              <a:t>Strategies for groups of  students identified  at-risk</a:t>
            </a:r>
          </a:p>
          <a:p>
            <a:pPr lvl="1">
              <a:buFont typeface="Wingdings" pitchFamily="2" charset="2"/>
              <a:buNone/>
            </a:pPr>
            <a:r>
              <a:rPr lang="en-US" sz="2000" dirty="0" smtClean="0"/>
              <a:t>Class-wide or Small Group</a:t>
            </a:r>
          </a:p>
          <a:p>
            <a:r>
              <a:rPr lang="en-US" sz="2400" dirty="0" smtClean="0"/>
              <a:t>Low effort by teachers &amp; school professionals</a:t>
            </a:r>
          </a:p>
          <a:p>
            <a:r>
              <a:rPr lang="en-US" sz="2400" dirty="0" smtClean="0"/>
              <a:t>Consistent with School Wide expectations</a:t>
            </a:r>
          </a:p>
          <a:p>
            <a:r>
              <a:rPr lang="en-US" sz="2400" dirty="0" smtClean="0"/>
              <a:t>Flexible</a:t>
            </a:r>
          </a:p>
          <a:p>
            <a:r>
              <a:rPr lang="en-US" sz="2400" dirty="0" smtClean="0"/>
              <a:t>Continuous Monitoring</a:t>
            </a:r>
          </a:p>
        </p:txBody>
      </p:sp>
      <p:sp>
        <p:nvSpPr>
          <p:cNvPr id="19460" name="Content Placeholder 4"/>
          <p:cNvSpPr>
            <a:spLocks noGrp="1"/>
          </p:cNvSpPr>
          <p:nvPr>
            <p:ph sz="half" idx="2"/>
          </p:nvPr>
        </p:nvSpPr>
        <p:spPr>
          <a:xfrm>
            <a:off x="4953000" y="1828800"/>
            <a:ext cx="3883025" cy="4114800"/>
          </a:xfrm>
          <a:solidFill>
            <a:schemeClr val="accent1">
              <a:lumMod val="20000"/>
              <a:lumOff val="80000"/>
            </a:schemeClr>
          </a:solidFill>
        </p:spPr>
        <p:txBody>
          <a:bodyPr/>
          <a:lstStyle/>
          <a:p>
            <a:pPr algn="ctr">
              <a:buFont typeface="Wingdings" pitchFamily="2" charset="2"/>
              <a:buNone/>
            </a:pPr>
            <a:r>
              <a:rPr lang="en-US" sz="2400" u="sng" dirty="0" smtClean="0"/>
              <a:t>Why Do They Work?</a:t>
            </a:r>
          </a:p>
          <a:p>
            <a:r>
              <a:rPr lang="en-US" sz="2400" dirty="0" smtClean="0"/>
              <a:t>Improved structure</a:t>
            </a:r>
          </a:p>
          <a:p>
            <a:r>
              <a:rPr lang="en-US" sz="2400" dirty="0" smtClean="0"/>
              <a:t>Set up for success</a:t>
            </a:r>
          </a:p>
          <a:p>
            <a:r>
              <a:rPr lang="en-US" sz="2400" dirty="0" smtClean="0"/>
              <a:t>Increase feedback</a:t>
            </a:r>
          </a:p>
          <a:p>
            <a:r>
              <a:rPr lang="en-US" sz="2400" dirty="0" smtClean="0"/>
              <a:t>Elevated rewards</a:t>
            </a:r>
          </a:p>
          <a:p>
            <a:r>
              <a:rPr lang="en-US" sz="2400" dirty="0" smtClean="0"/>
              <a:t>School-home link</a:t>
            </a:r>
          </a:p>
          <a:p>
            <a:r>
              <a:rPr lang="en-US" sz="2400" dirty="0" smtClean="0"/>
              <a:t>Increase self-management</a:t>
            </a:r>
          </a:p>
          <a:p>
            <a:endParaRPr lang="en-US" sz="2400" dirty="0" smtClean="0"/>
          </a:p>
        </p:txBody>
      </p:sp>
    </p:spTree>
    <p:extLst>
      <p:ext uri="{BB962C8B-B14F-4D97-AF65-F5344CB8AC3E}">
        <p14:creationId xmlns:p14="http://schemas.microsoft.com/office/powerpoint/2010/main" val="16038147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9">
                                            <p:bg/>
                                          </p:spTgt>
                                        </p:tgtEl>
                                        <p:attrNameLst>
                                          <p:attrName>style.visibility</p:attrName>
                                        </p:attrNameLst>
                                      </p:cBhvr>
                                      <p:to>
                                        <p:strVal val="visible"/>
                                      </p:to>
                                    </p:set>
                                    <p:animEffect transition="in" filter="blinds(horizontal)">
                                      <p:cBhvr>
                                        <p:cTn id="7" dur="500"/>
                                        <p:tgtEl>
                                          <p:spTgt spid="19459">
                                            <p:bg/>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59">
                                            <p:txEl>
                                              <p:pRg st="0" end="0"/>
                                            </p:txEl>
                                          </p:spTgt>
                                        </p:tgtEl>
                                        <p:attrNameLst>
                                          <p:attrName>style.visibility</p:attrName>
                                        </p:attrNameLst>
                                      </p:cBhvr>
                                      <p:to>
                                        <p:strVal val="visible"/>
                                      </p:to>
                                    </p:set>
                                    <p:animEffect transition="in" filter="blinds(horizontal)">
                                      <p:cBhvr>
                                        <p:cTn id="12" dur="500"/>
                                        <p:tgtEl>
                                          <p:spTgt spid="1945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459">
                                            <p:txEl>
                                              <p:pRg st="1" end="1"/>
                                            </p:txEl>
                                          </p:spTgt>
                                        </p:tgtEl>
                                        <p:attrNameLst>
                                          <p:attrName>style.visibility</p:attrName>
                                        </p:attrNameLst>
                                      </p:cBhvr>
                                      <p:to>
                                        <p:strVal val="visible"/>
                                      </p:to>
                                    </p:set>
                                    <p:animEffect transition="in" filter="blinds(horizontal)">
                                      <p:cBhvr>
                                        <p:cTn id="17" dur="500"/>
                                        <p:tgtEl>
                                          <p:spTgt spid="19459">
                                            <p:txEl>
                                              <p:pRg st="1" end="1"/>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9459">
                                            <p:txEl>
                                              <p:pRg st="2" end="2"/>
                                            </p:txEl>
                                          </p:spTgt>
                                        </p:tgtEl>
                                        <p:attrNameLst>
                                          <p:attrName>style.visibility</p:attrName>
                                        </p:attrNameLst>
                                      </p:cBhvr>
                                      <p:to>
                                        <p:strVal val="visible"/>
                                      </p:to>
                                    </p:set>
                                    <p:animEffect transition="in" filter="blinds(horizontal)">
                                      <p:cBhvr>
                                        <p:cTn id="20" dur="500"/>
                                        <p:tgtEl>
                                          <p:spTgt spid="19459">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9459">
                                            <p:txEl>
                                              <p:pRg st="3" end="3"/>
                                            </p:txEl>
                                          </p:spTgt>
                                        </p:tgtEl>
                                        <p:attrNameLst>
                                          <p:attrName>style.visibility</p:attrName>
                                        </p:attrNameLst>
                                      </p:cBhvr>
                                      <p:to>
                                        <p:strVal val="visible"/>
                                      </p:to>
                                    </p:set>
                                    <p:animEffect transition="in" filter="blinds(horizontal)">
                                      <p:cBhvr>
                                        <p:cTn id="25" dur="500"/>
                                        <p:tgtEl>
                                          <p:spTgt spid="19459">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9459">
                                            <p:txEl>
                                              <p:pRg st="4" end="4"/>
                                            </p:txEl>
                                          </p:spTgt>
                                        </p:tgtEl>
                                        <p:attrNameLst>
                                          <p:attrName>style.visibility</p:attrName>
                                        </p:attrNameLst>
                                      </p:cBhvr>
                                      <p:to>
                                        <p:strVal val="visible"/>
                                      </p:to>
                                    </p:set>
                                    <p:animEffect transition="in" filter="blinds(horizontal)">
                                      <p:cBhvr>
                                        <p:cTn id="30" dur="500"/>
                                        <p:tgtEl>
                                          <p:spTgt spid="19459">
                                            <p:txEl>
                                              <p:pRg st="4" end="4"/>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9459">
                                            <p:txEl>
                                              <p:pRg st="5" end="5"/>
                                            </p:txEl>
                                          </p:spTgt>
                                        </p:tgtEl>
                                        <p:attrNameLst>
                                          <p:attrName>style.visibility</p:attrName>
                                        </p:attrNameLst>
                                      </p:cBhvr>
                                      <p:to>
                                        <p:strVal val="visible"/>
                                      </p:to>
                                    </p:set>
                                    <p:animEffect transition="in" filter="blinds(horizontal)">
                                      <p:cBhvr>
                                        <p:cTn id="35" dur="500"/>
                                        <p:tgtEl>
                                          <p:spTgt spid="19459">
                                            <p:txEl>
                                              <p:pRg st="5" end="5"/>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9459">
                                            <p:txEl>
                                              <p:pRg st="6" end="6"/>
                                            </p:txEl>
                                          </p:spTgt>
                                        </p:tgtEl>
                                        <p:attrNameLst>
                                          <p:attrName>style.visibility</p:attrName>
                                        </p:attrNameLst>
                                      </p:cBhvr>
                                      <p:to>
                                        <p:strVal val="visible"/>
                                      </p:to>
                                    </p:set>
                                    <p:animEffect transition="in" filter="blinds(horizontal)">
                                      <p:cBhvr>
                                        <p:cTn id="40" dur="500"/>
                                        <p:tgtEl>
                                          <p:spTgt spid="19459">
                                            <p:txEl>
                                              <p:pRg st="6" end="6"/>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9460">
                                            <p:bg/>
                                          </p:spTgt>
                                        </p:tgtEl>
                                        <p:attrNameLst>
                                          <p:attrName>style.visibility</p:attrName>
                                        </p:attrNameLst>
                                      </p:cBhvr>
                                      <p:to>
                                        <p:strVal val="visible"/>
                                      </p:to>
                                    </p:set>
                                    <p:animEffect transition="in" filter="blinds(horizontal)">
                                      <p:cBhvr>
                                        <p:cTn id="45" dur="500"/>
                                        <p:tgtEl>
                                          <p:spTgt spid="19460">
                                            <p:bg/>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9460">
                                            <p:txEl>
                                              <p:pRg st="0" end="0"/>
                                            </p:txEl>
                                          </p:spTgt>
                                        </p:tgtEl>
                                        <p:attrNameLst>
                                          <p:attrName>style.visibility</p:attrName>
                                        </p:attrNameLst>
                                      </p:cBhvr>
                                      <p:to>
                                        <p:strVal val="visible"/>
                                      </p:to>
                                    </p:set>
                                    <p:animEffect transition="in" filter="blinds(horizontal)">
                                      <p:cBhvr>
                                        <p:cTn id="50" dur="500"/>
                                        <p:tgtEl>
                                          <p:spTgt spid="19460">
                                            <p:txEl>
                                              <p:pRg st="0" end="0"/>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9460">
                                            <p:txEl>
                                              <p:pRg st="1" end="1"/>
                                            </p:txEl>
                                          </p:spTgt>
                                        </p:tgtEl>
                                        <p:attrNameLst>
                                          <p:attrName>style.visibility</p:attrName>
                                        </p:attrNameLst>
                                      </p:cBhvr>
                                      <p:to>
                                        <p:strVal val="visible"/>
                                      </p:to>
                                    </p:set>
                                    <p:animEffect transition="in" filter="blinds(horizontal)">
                                      <p:cBhvr>
                                        <p:cTn id="55" dur="500"/>
                                        <p:tgtEl>
                                          <p:spTgt spid="19460">
                                            <p:txEl>
                                              <p:pRg st="1" end="1"/>
                                            </p:txEl>
                                          </p:spTgt>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9460">
                                            <p:txEl>
                                              <p:pRg st="2" end="2"/>
                                            </p:txEl>
                                          </p:spTgt>
                                        </p:tgtEl>
                                        <p:attrNameLst>
                                          <p:attrName>style.visibility</p:attrName>
                                        </p:attrNameLst>
                                      </p:cBhvr>
                                      <p:to>
                                        <p:strVal val="visible"/>
                                      </p:to>
                                    </p:set>
                                    <p:animEffect transition="in" filter="blinds(horizontal)">
                                      <p:cBhvr>
                                        <p:cTn id="60" dur="500"/>
                                        <p:tgtEl>
                                          <p:spTgt spid="19460">
                                            <p:txEl>
                                              <p:pRg st="2" end="2"/>
                                            </p:txEl>
                                          </p:spTgt>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19460">
                                            <p:txEl>
                                              <p:pRg st="3" end="3"/>
                                            </p:txEl>
                                          </p:spTgt>
                                        </p:tgtEl>
                                        <p:attrNameLst>
                                          <p:attrName>style.visibility</p:attrName>
                                        </p:attrNameLst>
                                      </p:cBhvr>
                                      <p:to>
                                        <p:strVal val="visible"/>
                                      </p:to>
                                    </p:set>
                                    <p:animEffect transition="in" filter="blinds(horizontal)">
                                      <p:cBhvr>
                                        <p:cTn id="65" dur="500"/>
                                        <p:tgtEl>
                                          <p:spTgt spid="19460">
                                            <p:txEl>
                                              <p:pRg st="3" end="3"/>
                                            </p:txEl>
                                          </p:spTgt>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9460">
                                            <p:txEl>
                                              <p:pRg st="4" end="4"/>
                                            </p:txEl>
                                          </p:spTgt>
                                        </p:tgtEl>
                                        <p:attrNameLst>
                                          <p:attrName>style.visibility</p:attrName>
                                        </p:attrNameLst>
                                      </p:cBhvr>
                                      <p:to>
                                        <p:strVal val="visible"/>
                                      </p:to>
                                    </p:set>
                                    <p:animEffect transition="in" filter="blinds(horizontal)">
                                      <p:cBhvr>
                                        <p:cTn id="70" dur="500"/>
                                        <p:tgtEl>
                                          <p:spTgt spid="19460">
                                            <p:txEl>
                                              <p:pRg st="4" end="4"/>
                                            </p:txEl>
                                          </p:spTgt>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19460">
                                            <p:txEl>
                                              <p:pRg st="5" end="5"/>
                                            </p:txEl>
                                          </p:spTgt>
                                        </p:tgtEl>
                                        <p:attrNameLst>
                                          <p:attrName>style.visibility</p:attrName>
                                        </p:attrNameLst>
                                      </p:cBhvr>
                                      <p:to>
                                        <p:strVal val="visible"/>
                                      </p:to>
                                    </p:set>
                                    <p:animEffect transition="in" filter="blinds(horizontal)">
                                      <p:cBhvr>
                                        <p:cTn id="75" dur="500"/>
                                        <p:tgtEl>
                                          <p:spTgt spid="19460">
                                            <p:txEl>
                                              <p:pRg st="5" end="5"/>
                                            </p:txEl>
                                          </p:spTgt>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19460">
                                            <p:txEl>
                                              <p:pRg st="6" end="6"/>
                                            </p:txEl>
                                          </p:spTgt>
                                        </p:tgtEl>
                                        <p:attrNameLst>
                                          <p:attrName>style.visibility</p:attrName>
                                        </p:attrNameLst>
                                      </p:cBhvr>
                                      <p:to>
                                        <p:strVal val="visible"/>
                                      </p:to>
                                    </p:set>
                                    <p:animEffect transition="in" filter="blinds(horizontal)">
                                      <p:cBhvr>
                                        <p:cTn id="80" dur="500"/>
                                        <p:tgtEl>
                                          <p:spTgt spid="1946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nimBg="1"/>
      <p:bldP spid="19460"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Operational Definition of Behavior</a:t>
            </a:r>
            <a:br>
              <a:rPr lang="en-US" dirty="0" smtClean="0"/>
            </a:br>
            <a:r>
              <a:rPr lang="en-US" dirty="0" smtClean="0"/>
              <a:t>Activity</a:t>
            </a:r>
            <a:endParaRPr lang="en-US" dirty="0"/>
          </a:p>
        </p:txBody>
      </p:sp>
      <p:sp>
        <p:nvSpPr>
          <p:cNvPr id="3" name="Content Placeholder 2"/>
          <p:cNvSpPr>
            <a:spLocks noGrp="1"/>
          </p:cNvSpPr>
          <p:nvPr>
            <p:ph idx="1"/>
          </p:nvPr>
        </p:nvSpPr>
        <p:spPr>
          <a:xfrm>
            <a:off x="457200" y="1295400"/>
            <a:ext cx="8229600" cy="4648200"/>
          </a:xfrm>
        </p:spPr>
        <p:txBody>
          <a:bodyPr/>
          <a:lstStyle/>
          <a:p>
            <a:r>
              <a:rPr lang="en-US" altLang="en-US" sz="2600" b="1" dirty="0"/>
              <a:t>General Description:</a:t>
            </a:r>
            <a:r>
              <a:rPr lang="en-US" altLang="en-US" sz="2600" dirty="0"/>
              <a:t> </a:t>
            </a:r>
          </a:p>
          <a:p>
            <a:pPr lvl="1"/>
            <a:r>
              <a:rPr lang="en-US" altLang="en-US" sz="2200" i="1" dirty="0"/>
              <a:t>Jan is hyperactive.</a:t>
            </a:r>
          </a:p>
          <a:p>
            <a:r>
              <a:rPr lang="en-US" altLang="en-US" sz="2600" b="1" dirty="0"/>
              <a:t>Concrete (Operational) Definition:</a:t>
            </a:r>
            <a:r>
              <a:rPr lang="en-US" altLang="en-US" sz="2600" dirty="0"/>
              <a:t> </a:t>
            </a:r>
          </a:p>
          <a:p>
            <a:pPr lvl="1"/>
            <a:r>
              <a:rPr lang="en-US" altLang="en-US" sz="2200" i="1" dirty="0"/>
              <a:t>Jan leaves her assigned area without permission.</a:t>
            </a:r>
          </a:p>
          <a:p>
            <a:pPr lvl="1"/>
            <a:r>
              <a:rPr lang="en-US" altLang="en-US" sz="2200" i="1" dirty="0"/>
              <a:t>Jan blurts out answers without raising her hand.</a:t>
            </a:r>
          </a:p>
          <a:p>
            <a:pPr lvl="1"/>
            <a:r>
              <a:rPr lang="en-US" altLang="en-US" sz="2200" i="1" dirty="0"/>
              <a:t>Jan completes only small portions of her independent work.</a:t>
            </a:r>
          </a:p>
          <a:p>
            <a:r>
              <a:rPr lang="en-US" altLang="en-US" sz="2600" b="1" dirty="0"/>
              <a:t>General Description:</a:t>
            </a:r>
            <a:r>
              <a:rPr lang="en-US" altLang="en-US" sz="2600" dirty="0"/>
              <a:t> </a:t>
            </a:r>
          </a:p>
          <a:p>
            <a:pPr lvl="1"/>
            <a:r>
              <a:rPr lang="en-US" altLang="en-US" sz="2200" i="1" dirty="0"/>
              <a:t>John is noncompliant.</a:t>
            </a:r>
          </a:p>
          <a:p>
            <a:r>
              <a:rPr lang="en-US" altLang="en-US" sz="2600" b="1" dirty="0"/>
              <a:t>Concrete (Operational) Definition:</a:t>
            </a:r>
            <a:r>
              <a:rPr lang="en-US" altLang="en-US" sz="2600" dirty="0"/>
              <a:t> </a:t>
            </a:r>
          </a:p>
          <a:p>
            <a:endParaRPr lang="en-US" dirty="0"/>
          </a:p>
        </p:txBody>
      </p:sp>
    </p:spTree>
    <p:extLst>
      <p:ext uri="{BB962C8B-B14F-4D97-AF65-F5344CB8AC3E}">
        <p14:creationId xmlns:p14="http://schemas.microsoft.com/office/powerpoint/2010/main" val="20872042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 2 Strategies and Practices</a:t>
            </a:r>
            <a:endParaRPr lang="en-US" dirty="0"/>
          </a:p>
        </p:txBody>
      </p:sp>
      <p:sp>
        <p:nvSpPr>
          <p:cNvPr id="3" name="Content Placeholder 2"/>
          <p:cNvSpPr>
            <a:spLocks noGrp="1"/>
          </p:cNvSpPr>
          <p:nvPr>
            <p:ph idx="1"/>
          </p:nvPr>
        </p:nvSpPr>
        <p:spPr/>
        <p:txBody>
          <a:bodyPr/>
          <a:lstStyle/>
          <a:p>
            <a:r>
              <a:rPr lang="en-US" dirty="0" smtClean="0"/>
              <a:t>Direct Instruction of Behavior</a:t>
            </a:r>
          </a:p>
          <a:p>
            <a:r>
              <a:rPr lang="en-US" dirty="0" smtClean="0"/>
              <a:t>Differential Reinforcement</a:t>
            </a:r>
          </a:p>
          <a:p>
            <a:r>
              <a:rPr lang="en-US" dirty="0" smtClean="0"/>
              <a:t>Response Cost</a:t>
            </a:r>
          </a:p>
          <a:p>
            <a:r>
              <a:rPr lang="en-US" dirty="0" smtClean="0"/>
              <a:t>Check In/Check Out</a:t>
            </a:r>
          </a:p>
          <a:p>
            <a:r>
              <a:rPr lang="en-US" dirty="0" smtClean="0"/>
              <a:t>Goal Setting + Reinforcement </a:t>
            </a:r>
          </a:p>
        </p:txBody>
      </p:sp>
    </p:spTree>
    <p:extLst>
      <p:ext uri="{BB962C8B-B14F-4D97-AF65-F5344CB8AC3E}">
        <p14:creationId xmlns:p14="http://schemas.microsoft.com/office/powerpoint/2010/main" val="17501158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 Instruction of Behavior</a:t>
            </a:r>
            <a:endParaRPr lang="en-US" dirty="0"/>
          </a:p>
        </p:txBody>
      </p:sp>
      <p:sp>
        <p:nvSpPr>
          <p:cNvPr id="3" name="Content Placeholder 2"/>
          <p:cNvSpPr>
            <a:spLocks noGrp="1"/>
          </p:cNvSpPr>
          <p:nvPr>
            <p:ph idx="1"/>
          </p:nvPr>
        </p:nvSpPr>
        <p:spPr/>
        <p:txBody>
          <a:bodyPr>
            <a:normAutofit fontScale="92500" lnSpcReduction="20000"/>
          </a:bodyPr>
          <a:lstStyle/>
          <a:p>
            <a:pPr>
              <a:defRPr/>
            </a:pPr>
            <a:r>
              <a:rPr lang="en-US" sz="2800" dirty="0" smtClean="0"/>
              <a:t>Socially </a:t>
            </a:r>
            <a:r>
              <a:rPr lang="en-US" sz="2800" dirty="0"/>
              <a:t>acceptable &amp; learned </a:t>
            </a:r>
            <a:r>
              <a:rPr lang="en-US" sz="2800" dirty="0" smtClean="0"/>
              <a:t>behaviors </a:t>
            </a:r>
            <a:r>
              <a:rPr lang="en-US" sz="2800" dirty="0"/>
              <a:t>that enable someone to </a:t>
            </a:r>
            <a:r>
              <a:rPr lang="en-US" sz="2800" dirty="0" smtClean="0"/>
              <a:t>function appropriately in the educational environment and interact </a:t>
            </a:r>
            <a:r>
              <a:rPr lang="en-US" sz="2800" dirty="0"/>
              <a:t>appropriately with </a:t>
            </a:r>
            <a:r>
              <a:rPr lang="en-US" sz="2800" dirty="0" smtClean="0"/>
              <a:t>others</a:t>
            </a:r>
          </a:p>
          <a:p>
            <a:pPr marL="0" indent="0">
              <a:buNone/>
              <a:defRPr/>
            </a:pPr>
            <a:endParaRPr lang="en-US" sz="2800" dirty="0" smtClean="0"/>
          </a:p>
          <a:p>
            <a:pPr>
              <a:defRPr/>
            </a:pPr>
            <a:r>
              <a:rPr lang="en-US" sz="2800" dirty="0" smtClean="0"/>
              <a:t>Competencies </a:t>
            </a:r>
            <a:r>
              <a:rPr lang="en-US" sz="2800" dirty="0"/>
              <a:t>that </a:t>
            </a:r>
            <a:r>
              <a:rPr lang="en-US" sz="2800" dirty="0" smtClean="0"/>
              <a:t>help:</a:t>
            </a:r>
          </a:p>
          <a:p>
            <a:pPr lvl="1">
              <a:defRPr/>
            </a:pPr>
            <a:r>
              <a:rPr lang="en-US" sz="2400" dirty="0" smtClean="0"/>
              <a:t>Meet behavioral expectations in the school setting</a:t>
            </a:r>
          </a:p>
          <a:p>
            <a:pPr lvl="1">
              <a:defRPr/>
            </a:pPr>
            <a:r>
              <a:rPr lang="en-US" sz="2400" dirty="0" smtClean="0"/>
              <a:t>Initiate </a:t>
            </a:r>
            <a:r>
              <a:rPr lang="en-US" sz="2400" dirty="0"/>
              <a:t>and maintain social </a:t>
            </a:r>
            <a:r>
              <a:rPr lang="en-US" sz="2400" dirty="0" smtClean="0"/>
              <a:t>relationships</a:t>
            </a:r>
          </a:p>
          <a:p>
            <a:pPr lvl="1">
              <a:defRPr/>
            </a:pPr>
            <a:r>
              <a:rPr lang="en-US" sz="2400" dirty="0" smtClean="0"/>
              <a:t>Adapt behaviors to generalize in various settings and interactions</a:t>
            </a:r>
          </a:p>
          <a:p>
            <a:pPr marL="0" indent="0">
              <a:lnSpc>
                <a:spcPct val="80000"/>
              </a:lnSpc>
              <a:buNone/>
            </a:pPr>
            <a:endParaRPr lang="en-US" sz="2500" dirty="0"/>
          </a:p>
          <a:p>
            <a:pPr>
              <a:lnSpc>
                <a:spcPct val="80000"/>
              </a:lnSpc>
            </a:pPr>
            <a:r>
              <a:rPr lang="en-US" sz="2500" dirty="0" smtClean="0"/>
              <a:t>Contextual </a:t>
            </a:r>
            <a:r>
              <a:rPr lang="en-US" sz="2500" dirty="0"/>
              <a:t>training may lead to better outcomes</a:t>
            </a:r>
          </a:p>
          <a:p>
            <a:pPr lvl="1">
              <a:lnSpc>
                <a:spcPct val="80000"/>
              </a:lnSpc>
            </a:pPr>
            <a:r>
              <a:rPr lang="en-US" sz="2000" dirty="0"/>
              <a:t>Teach </a:t>
            </a:r>
            <a:r>
              <a:rPr lang="en-US" sz="2000" dirty="0" smtClean="0"/>
              <a:t>behaviors in settings students </a:t>
            </a:r>
            <a:r>
              <a:rPr lang="en-US" sz="2000" dirty="0"/>
              <a:t>need to use them</a:t>
            </a:r>
          </a:p>
          <a:p>
            <a:pPr lvl="1">
              <a:lnSpc>
                <a:spcPct val="80000"/>
              </a:lnSpc>
            </a:pPr>
            <a:r>
              <a:rPr lang="en-US" sz="2000" dirty="0"/>
              <a:t>T</a:t>
            </a:r>
            <a:r>
              <a:rPr lang="en-US" sz="2000" dirty="0" smtClean="0"/>
              <a:t>eachable moments</a:t>
            </a:r>
            <a:endParaRPr lang="en-US" sz="2000" dirty="0"/>
          </a:p>
          <a:p>
            <a:pPr lvl="1">
              <a:lnSpc>
                <a:spcPct val="80000"/>
              </a:lnSpc>
            </a:pPr>
            <a:r>
              <a:rPr lang="en-US" sz="2000" dirty="0"/>
              <a:t>Structured opportunities to practice </a:t>
            </a:r>
            <a:r>
              <a:rPr lang="en-US" sz="2000" dirty="0" smtClean="0"/>
              <a:t>skills </a:t>
            </a:r>
            <a:r>
              <a:rPr lang="en-US" sz="2000" dirty="0"/>
              <a:t>in other </a:t>
            </a:r>
            <a:r>
              <a:rPr lang="en-US" sz="2000" dirty="0" smtClean="0"/>
              <a:t>settings (generalization)</a:t>
            </a:r>
            <a:endParaRPr lang="en-US" sz="2000" dirty="0"/>
          </a:p>
          <a:p>
            <a:endParaRPr lang="en-US" dirty="0"/>
          </a:p>
        </p:txBody>
      </p:sp>
    </p:spTree>
    <p:extLst>
      <p:ext uri="{BB962C8B-B14F-4D97-AF65-F5344CB8AC3E}">
        <p14:creationId xmlns:p14="http://schemas.microsoft.com/office/powerpoint/2010/main" val="14291365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Differential Reinforcement</a:t>
            </a:r>
            <a:endParaRPr lang="en-US" dirty="0"/>
          </a:p>
        </p:txBody>
      </p:sp>
      <p:sp>
        <p:nvSpPr>
          <p:cNvPr id="3" name="Content Placeholder 2"/>
          <p:cNvSpPr>
            <a:spLocks noGrp="1"/>
          </p:cNvSpPr>
          <p:nvPr>
            <p:ph idx="1"/>
          </p:nvPr>
        </p:nvSpPr>
        <p:spPr/>
        <p:txBody>
          <a:bodyPr/>
          <a:lstStyle/>
          <a:p>
            <a:pPr marL="342900" lvl="1" indent="-342900">
              <a:buFont typeface="Arial" panose="020B0604020202020204" pitchFamily="34" charset="0"/>
              <a:buChar char="•"/>
            </a:pPr>
            <a:r>
              <a:rPr lang="en-US" sz="2400" dirty="0"/>
              <a:t>Reinforcement is given for alternative appropriate </a:t>
            </a:r>
            <a:r>
              <a:rPr lang="en-US" sz="2400" dirty="0" smtClean="0"/>
              <a:t>behaviors</a:t>
            </a:r>
          </a:p>
          <a:p>
            <a:pPr marL="742950" lvl="2" indent="-342900"/>
            <a:r>
              <a:rPr lang="en-US" sz="2000" dirty="0" smtClean="0"/>
              <a:t>Out of seat = Staying in seat</a:t>
            </a:r>
          </a:p>
          <a:p>
            <a:pPr marL="742950" lvl="2" indent="-342900"/>
            <a:r>
              <a:rPr lang="en-US" sz="2000" dirty="0" smtClean="0"/>
              <a:t>Blurting out = Raising hand</a:t>
            </a:r>
          </a:p>
          <a:p>
            <a:pPr marL="742950" lvl="2" indent="-342900"/>
            <a:r>
              <a:rPr lang="en-US" sz="2000" dirty="0" smtClean="0"/>
              <a:t>Running = Walking</a:t>
            </a:r>
          </a:p>
          <a:p>
            <a:pPr marL="742950" lvl="2" indent="-342900"/>
            <a:r>
              <a:rPr lang="en-US" sz="2000" dirty="0" smtClean="0"/>
              <a:t>Off-task = Engaged</a:t>
            </a:r>
          </a:p>
          <a:p>
            <a:pPr marL="400050" lvl="2" indent="0">
              <a:buNone/>
            </a:pPr>
            <a:endParaRPr lang="en-US" sz="2000" dirty="0" smtClean="0"/>
          </a:p>
          <a:p>
            <a:pPr marL="342900" lvl="1" indent="-342900">
              <a:buFont typeface="Arial" panose="020B0604020202020204" pitchFamily="34" charset="0"/>
              <a:buChar char="•"/>
            </a:pPr>
            <a:r>
              <a:rPr lang="en-US" sz="2400" dirty="0" smtClean="0"/>
              <a:t>Reinforcement provided </a:t>
            </a:r>
            <a:r>
              <a:rPr lang="en-US" sz="2400" dirty="0"/>
              <a:t>at specified intervals in the </a:t>
            </a:r>
            <a:r>
              <a:rPr lang="en-US" sz="2400" b="1" u="sng" dirty="0"/>
              <a:t>absence</a:t>
            </a:r>
            <a:r>
              <a:rPr lang="en-US" sz="2400" dirty="0"/>
              <a:t> of the problem behavior</a:t>
            </a:r>
          </a:p>
          <a:p>
            <a:pPr marL="1257300" lvl="2" indent="-342900">
              <a:lnSpc>
                <a:spcPct val="80000"/>
              </a:lnSpc>
              <a:defRPr/>
            </a:pPr>
            <a:r>
              <a:rPr lang="en-US" sz="2000" dirty="0" smtClean="0"/>
              <a:t>Every </a:t>
            </a:r>
            <a:r>
              <a:rPr lang="en-US" sz="2000" dirty="0"/>
              <a:t>5 minutes that passes where no problem behavior occurs, student is </a:t>
            </a:r>
            <a:r>
              <a:rPr lang="en-US" sz="2000" dirty="0" smtClean="0"/>
              <a:t>reinforced</a:t>
            </a:r>
            <a:endParaRPr lang="en-US" sz="2000" dirty="0"/>
          </a:p>
        </p:txBody>
      </p:sp>
    </p:spTree>
    <p:extLst>
      <p:ext uri="{BB962C8B-B14F-4D97-AF65-F5344CB8AC3E}">
        <p14:creationId xmlns:p14="http://schemas.microsoft.com/office/powerpoint/2010/main" val="22898135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Response Cost</a:t>
            </a:r>
            <a:endParaRPr lang="en-US" dirty="0"/>
          </a:p>
        </p:txBody>
      </p:sp>
      <p:sp>
        <p:nvSpPr>
          <p:cNvPr id="3" name="Content Placeholder 2"/>
          <p:cNvSpPr>
            <a:spLocks noGrp="1"/>
          </p:cNvSpPr>
          <p:nvPr>
            <p:ph idx="1"/>
          </p:nvPr>
        </p:nvSpPr>
        <p:spPr/>
        <p:txBody>
          <a:bodyPr>
            <a:normAutofit/>
          </a:bodyPr>
          <a:lstStyle/>
          <a:p>
            <a:pPr lvl="1">
              <a:lnSpc>
                <a:spcPct val="90000"/>
              </a:lnSpc>
              <a:buFont typeface="Arial" pitchFamily="34" charset="0"/>
              <a:buChar char="•"/>
            </a:pPr>
            <a:r>
              <a:rPr lang="en-US" sz="2400" dirty="0" smtClean="0"/>
              <a:t>Select </a:t>
            </a:r>
            <a:r>
              <a:rPr lang="en-US" sz="2400" dirty="0"/>
              <a:t>target behaviors based on data</a:t>
            </a:r>
          </a:p>
          <a:p>
            <a:pPr lvl="1">
              <a:lnSpc>
                <a:spcPct val="90000"/>
              </a:lnSpc>
              <a:buFont typeface="Arial" pitchFamily="34" charset="0"/>
              <a:buChar char="•"/>
            </a:pPr>
            <a:r>
              <a:rPr lang="en-US" sz="2400" dirty="0"/>
              <a:t>Teach the students the expectations</a:t>
            </a:r>
          </a:p>
          <a:p>
            <a:pPr lvl="1">
              <a:lnSpc>
                <a:spcPct val="90000"/>
              </a:lnSpc>
              <a:buFont typeface="Arial" pitchFamily="34" charset="0"/>
              <a:buChar char="•"/>
            </a:pPr>
            <a:r>
              <a:rPr lang="en-US" sz="2400" dirty="0" smtClean="0"/>
              <a:t>Provide specified number of representative items to student</a:t>
            </a:r>
          </a:p>
          <a:p>
            <a:pPr lvl="2">
              <a:lnSpc>
                <a:spcPct val="90000"/>
              </a:lnSpc>
            </a:pPr>
            <a:r>
              <a:rPr lang="en-US" sz="2000" dirty="0" smtClean="0"/>
              <a:t>Items can include colored slips, straws, pom</a:t>
            </a:r>
            <a:r>
              <a:rPr lang="en-US" sz="2000" dirty="0"/>
              <a:t>-</a:t>
            </a:r>
            <a:r>
              <a:rPr lang="en-US" sz="2000" dirty="0" smtClean="0"/>
              <a:t>poms, etc.</a:t>
            </a:r>
          </a:p>
          <a:p>
            <a:pPr lvl="2">
              <a:lnSpc>
                <a:spcPct val="90000"/>
              </a:lnSpc>
            </a:pPr>
            <a:r>
              <a:rPr lang="en-US" sz="2000" dirty="0" smtClean="0"/>
              <a:t>Items should be accessible to students (on desk, bulletin board, public space, etc.)</a:t>
            </a:r>
            <a:endParaRPr lang="en-US" sz="2000" dirty="0"/>
          </a:p>
          <a:p>
            <a:pPr lvl="1">
              <a:lnSpc>
                <a:spcPct val="90000"/>
              </a:lnSpc>
              <a:buFont typeface="Arial" pitchFamily="34" charset="0"/>
              <a:buChar char="•"/>
            </a:pPr>
            <a:r>
              <a:rPr lang="en-US" sz="2400" dirty="0" smtClean="0"/>
              <a:t>When student engages in disruptive behavior:</a:t>
            </a:r>
            <a:endParaRPr lang="en-US" sz="2400" dirty="0"/>
          </a:p>
          <a:p>
            <a:pPr lvl="2">
              <a:lnSpc>
                <a:spcPct val="90000"/>
              </a:lnSpc>
            </a:pPr>
            <a:r>
              <a:rPr lang="en-US" sz="1800" dirty="0" smtClean="0"/>
              <a:t>Teacher states specific misbehavior</a:t>
            </a:r>
          </a:p>
          <a:p>
            <a:pPr lvl="2">
              <a:lnSpc>
                <a:spcPct val="90000"/>
              </a:lnSpc>
            </a:pPr>
            <a:r>
              <a:rPr lang="en-US" sz="1800" dirty="0" smtClean="0"/>
              <a:t>One item is removed</a:t>
            </a:r>
            <a:endParaRPr lang="en-US" sz="1800" dirty="0"/>
          </a:p>
          <a:p>
            <a:pPr lvl="1">
              <a:lnSpc>
                <a:spcPct val="90000"/>
              </a:lnSpc>
              <a:buFont typeface="Arial" pitchFamily="34" charset="0"/>
              <a:buChar char="•"/>
            </a:pPr>
            <a:r>
              <a:rPr lang="en-US" sz="2400" dirty="0" smtClean="0"/>
              <a:t>Rewards and consequences given based on specified goals</a:t>
            </a:r>
            <a:endParaRPr lang="en-US" sz="2400" dirty="0"/>
          </a:p>
          <a:p>
            <a:endParaRPr lang="en-US" dirty="0"/>
          </a:p>
        </p:txBody>
      </p:sp>
    </p:spTree>
    <p:extLst>
      <p:ext uri="{BB962C8B-B14F-4D97-AF65-F5344CB8AC3E}">
        <p14:creationId xmlns:p14="http://schemas.microsoft.com/office/powerpoint/2010/main" val="16373658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Check-In/Check-Out</a:t>
            </a:r>
            <a:endParaRPr lang="en-US" dirty="0"/>
          </a:p>
        </p:txBody>
      </p:sp>
      <p:sp>
        <p:nvSpPr>
          <p:cNvPr id="3" name="Content Placeholder 2"/>
          <p:cNvSpPr>
            <a:spLocks noGrp="1"/>
          </p:cNvSpPr>
          <p:nvPr>
            <p:ph idx="1"/>
          </p:nvPr>
        </p:nvSpPr>
        <p:spPr>
          <a:xfrm>
            <a:off x="457200" y="1143000"/>
            <a:ext cx="8229600" cy="5638800"/>
          </a:xfrm>
        </p:spPr>
        <p:txBody>
          <a:bodyPr>
            <a:normAutofit fontScale="62500" lnSpcReduction="20000"/>
          </a:bodyPr>
          <a:lstStyle/>
          <a:p>
            <a:r>
              <a:rPr lang="en-US" sz="3800" dirty="0" smtClean="0"/>
              <a:t>A group-based</a:t>
            </a:r>
            <a:r>
              <a:rPr lang="en-US" sz="3800" dirty="0"/>
              <a:t>, standardized </a:t>
            </a:r>
            <a:r>
              <a:rPr lang="en-US" sz="3800" dirty="0" smtClean="0"/>
              <a:t>intervention</a:t>
            </a:r>
          </a:p>
          <a:p>
            <a:pPr marL="0" indent="0">
              <a:buNone/>
            </a:pPr>
            <a:endParaRPr lang="en-US" sz="3800" dirty="0" smtClean="0"/>
          </a:p>
          <a:p>
            <a:r>
              <a:rPr lang="en-US" sz="3800" dirty="0" smtClean="0"/>
              <a:t>Critical Features</a:t>
            </a:r>
          </a:p>
          <a:p>
            <a:pPr lvl="1"/>
            <a:r>
              <a:rPr lang="en-US" sz="2900" dirty="0"/>
              <a:t>Increased </a:t>
            </a:r>
            <a:r>
              <a:rPr lang="en-US" sz="2900" b="1" dirty="0"/>
              <a:t>positive</a:t>
            </a:r>
            <a:r>
              <a:rPr lang="en-US" sz="2900" dirty="0"/>
              <a:t> adult contact </a:t>
            </a:r>
          </a:p>
          <a:p>
            <a:pPr lvl="1"/>
            <a:r>
              <a:rPr lang="en-US" sz="2900" dirty="0"/>
              <a:t>Embedded social skills training </a:t>
            </a:r>
          </a:p>
          <a:p>
            <a:pPr lvl="1"/>
            <a:r>
              <a:rPr lang="en-US" sz="2900" dirty="0"/>
              <a:t>Direct link to school-wide behavioral goals and expectations </a:t>
            </a:r>
          </a:p>
          <a:p>
            <a:pPr lvl="1"/>
            <a:r>
              <a:rPr lang="en-US" sz="2900" dirty="0"/>
              <a:t>Frequent feedback </a:t>
            </a:r>
          </a:p>
          <a:p>
            <a:pPr lvl="1"/>
            <a:r>
              <a:rPr lang="en-US" sz="2900" dirty="0"/>
              <a:t>Daily home-school communication </a:t>
            </a:r>
          </a:p>
          <a:p>
            <a:pPr lvl="1"/>
            <a:r>
              <a:rPr lang="en-US" sz="2900" dirty="0"/>
              <a:t>Positive reinforcement contingent on meeting behavioral goals </a:t>
            </a:r>
            <a:endParaRPr lang="en-US" sz="2900" dirty="0" smtClean="0"/>
          </a:p>
          <a:p>
            <a:pPr marL="457200" lvl="1" indent="0">
              <a:buNone/>
            </a:pPr>
            <a:endParaRPr lang="en-US" sz="2900" dirty="0"/>
          </a:p>
          <a:p>
            <a:r>
              <a:rPr lang="en-US" sz="3800" dirty="0" smtClean="0"/>
              <a:t>Daily Activities</a:t>
            </a:r>
          </a:p>
          <a:p>
            <a:pPr lvl="1"/>
            <a:r>
              <a:rPr lang="en-US" dirty="0" smtClean="0"/>
              <a:t>Check </a:t>
            </a:r>
            <a:r>
              <a:rPr lang="en-US" dirty="0"/>
              <a:t>in with a CICO coordinator (or their homeroom </a:t>
            </a:r>
            <a:r>
              <a:rPr lang="en-US" dirty="0" smtClean="0"/>
              <a:t>teacher) in </a:t>
            </a:r>
            <a:r>
              <a:rPr lang="en-US" dirty="0"/>
              <a:t>the morning </a:t>
            </a:r>
            <a:endParaRPr lang="en-US" dirty="0" smtClean="0"/>
          </a:p>
          <a:p>
            <a:pPr lvl="1"/>
            <a:r>
              <a:rPr lang="en-US" dirty="0" smtClean="0"/>
              <a:t>Carry </a:t>
            </a:r>
            <a:r>
              <a:rPr lang="en-US" dirty="0"/>
              <a:t>a point card that is based on school-wide expectations </a:t>
            </a:r>
            <a:endParaRPr lang="en-US" dirty="0" smtClean="0"/>
          </a:p>
          <a:p>
            <a:pPr lvl="1"/>
            <a:r>
              <a:rPr lang="en-US" dirty="0" smtClean="0"/>
              <a:t>Receive </a:t>
            </a:r>
            <a:r>
              <a:rPr lang="en-US" dirty="0"/>
              <a:t>frequent and regular feedback on their behavior </a:t>
            </a:r>
            <a:r>
              <a:rPr lang="en-US" dirty="0" smtClean="0"/>
              <a:t>from adults throughout </a:t>
            </a:r>
            <a:r>
              <a:rPr lang="en-US" dirty="0"/>
              <a:t>the day </a:t>
            </a:r>
            <a:endParaRPr lang="en-US" dirty="0" smtClean="0"/>
          </a:p>
          <a:p>
            <a:pPr lvl="1"/>
            <a:r>
              <a:rPr lang="en-US" dirty="0" smtClean="0"/>
              <a:t>Review </a:t>
            </a:r>
            <a:r>
              <a:rPr lang="en-US" dirty="0"/>
              <a:t>their goals with the coordinator (or their homeroom </a:t>
            </a:r>
            <a:r>
              <a:rPr lang="en-US" dirty="0" smtClean="0"/>
              <a:t>teacher</a:t>
            </a:r>
            <a:r>
              <a:rPr lang="en-US" dirty="0"/>
              <a:t>) at the end of the day </a:t>
            </a:r>
            <a:endParaRPr lang="en-US" dirty="0" smtClean="0"/>
          </a:p>
          <a:p>
            <a:pPr lvl="1"/>
            <a:r>
              <a:rPr lang="en-US" dirty="0" smtClean="0"/>
              <a:t>Take </a:t>
            </a:r>
            <a:r>
              <a:rPr lang="en-US" dirty="0"/>
              <a:t>their point card home for parent signature and positive </a:t>
            </a:r>
            <a:r>
              <a:rPr lang="en-US" dirty="0" smtClean="0"/>
              <a:t>feedback </a:t>
            </a:r>
            <a:endParaRPr lang="en-US" dirty="0"/>
          </a:p>
          <a:p>
            <a:endParaRPr lang="en-US" dirty="0" smtClean="0"/>
          </a:p>
          <a:p>
            <a:pPr lvl="1"/>
            <a:endParaRPr lang="en-US" sz="1600" dirty="0" smtClean="0"/>
          </a:p>
          <a:p>
            <a:endParaRPr lang="en-US" dirty="0"/>
          </a:p>
        </p:txBody>
      </p:sp>
    </p:spTree>
    <p:extLst>
      <p:ext uri="{BB962C8B-B14F-4D97-AF65-F5344CB8AC3E}">
        <p14:creationId xmlns:p14="http://schemas.microsoft.com/office/powerpoint/2010/main" val="298639371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miblsi.cenmi.org/Portals/3/Documents/Implementation/Secondary/Secondary%20Behavior/CICO%20Cyc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28600"/>
            <a:ext cx="8277225" cy="6086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62195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 Setting + Reinforcement</a:t>
            </a:r>
            <a:endParaRPr lang="en-US" dirty="0"/>
          </a:p>
        </p:txBody>
      </p:sp>
      <p:sp>
        <p:nvSpPr>
          <p:cNvPr id="3" name="Content Placeholder 2"/>
          <p:cNvSpPr>
            <a:spLocks noGrp="1"/>
          </p:cNvSpPr>
          <p:nvPr>
            <p:ph idx="1"/>
          </p:nvPr>
        </p:nvSpPr>
        <p:spPr>
          <a:xfrm>
            <a:off x="457200" y="1371600"/>
            <a:ext cx="8229600" cy="4754563"/>
          </a:xfrm>
        </p:spPr>
        <p:txBody>
          <a:bodyPr>
            <a:normAutofit fontScale="40000" lnSpcReduction="20000"/>
          </a:bodyPr>
          <a:lstStyle/>
          <a:p>
            <a:pPr>
              <a:lnSpc>
                <a:spcPct val="90000"/>
              </a:lnSpc>
            </a:pPr>
            <a:r>
              <a:rPr lang="en-US" sz="3500" dirty="0"/>
              <a:t>Operational Definition of </a:t>
            </a:r>
            <a:r>
              <a:rPr lang="en-US" sz="3500" dirty="0" smtClean="0"/>
              <a:t>Problem Behavior</a:t>
            </a:r>
            <a:endParaRPr lang="en-US" sz="3500" dirty="0"/>
          </a:p>
          <a:p>
            <a:pPr lvl="1">
              <a:lnSpc>
                <a:spcPct val="90000"/>
              </a:lnSpc>
            </a:pPr>
            <a:r>
              <a:rPr lang="en-US" sz="3500" dirty="0" smtClean="0"/>
              <a:t>Specifically defining the behavior to include what it looks like</a:t>
            </a:r>
          </a:p>
          <a:p>
            <a:pPr lvl="1">
              <a:lnSpc>
                <a:spcPct val="90000"/>
              </a:lnSpc>
            </a:pPr>
            <a:r>
              <a:rPr lang="en-US" sz="3500" dirty="0" smtClean="0"/>
              <a:t>Passes stranger test</a:t>
            </a:r>
            <a:endParaRPr lang="en-US" sz="2500" dirty="0" smtClean="0"/>
          </a:p>
          <a:p>
            <a:pPr lvl="1">
              <a:lnSpc>
                <a:spcPct val="90000"/>
              </a:lnSpc>
            </a:pPr>
            <a:endParaRPr lang="en-US" sz="1800" dirty="0"/>
          </a:p>
          <a:p>
            <a:pPr>
              <a:lnSpc>
                <a:spcPct val="90000"/>
              </a:lnSpc>
            </a:pPr>
            <a:r>
              <a:rPr lang="en-US" sz="3500" dirty="0" smtClean="0"/>
              <a:t>Identification of Replacement Behavior</a:t>
            </a:r>
          </a:p>
          <a:p>
            <a:pPr lvl="1">
              <a:lnSpc>
                <a:spcPct val="90000"/>
              </a:lnSpc>
            </a:pPr>
            <a:r>
              <a:rPr lang="en-US" sz="3500" dirty="0" smtClean="0"/>
              <a:t>Specifically defines what we want them to do</a:t>
            </a:r>
          </a:p>
          <a:p>
            <a:pPr lvl="1">
              <a:lnSpc>
                <a:spcPct val="90000"/>
              </a:lnSpc>
            </a:pPr>
            <a:r>
              <a:rPr lang="en-US" sz="3500" dirty="0" smtClean="0"/>
              <a:t>Incompatible with problem behavior</a:t>
            </a:r>
          </a:p>
          <a:p>
            <a:pPr lvl="1">
              <a:lnSpc>
                <a:spcPct val="90000"/>
              </a:lnSpc>
            </a:pPr>
            <a:endParaRPr lang="en-US" sz="3500" dirty="0" smtClean="0"/>
          </a:p>
          <a:p>
            <a:pPr>
              <a:lnSpc>
                <a:spcPct val="90000"/>
              </a:lnSpc>
            </a:pPr>
            <a:r>
              <a:rPr lang="en-US" sz="3500" dirty="0" smtClean="0"/>
              <a:t>Goal Setting</a:t>
            </a:r>
          </a:p>
          <a:p>
            <a:pPr lvl="1">
              <a:lnSpc>
                <a:spcPct val="90000"/>
              </a:lnSpc>
            </a:pPr>
            <a:r>
              <a:rPr lang="en-US" sz="3500" dirty="0" smtClean="0"/>
              <a:t>Goals should be limited </a:t>
            </a:r>
          </a:p>
          <a:p>
            <a:pPr lvl="1">
              <a:lnSpc>
                <a:spcPct val="90000"/>
              </a:lnSpc>
            </a:pPr>
            <a:r>
              <a:rPr lang="en-US" sz="3500" dirty="0" smtClean="0"/>
              <a:t>Improvement over baseline</a:t>
            </a:r>
          </a:p>
          <a:p>
            <a:pPr lvl="1">
              <a:lnSpc>
                <a:spcPct val="90000"/>
              </a:lnSpc>
            </a:pPr>
            <a:r>
              <a:rPr lang="en-US" sz="3500" dirty="0"/>
              <a:t>Set small successive steps</a:t>
            </a:r>
          </a:p>
          <a:p>
            <a:pPr lvl="1">
              <a:lnSpc>
                <a:spcPct val="90000"/>
              </a:lnSpc>
            </a:pPr>
            <a:r>
              <a:rPr lang="en-US" sz="3500" dirty="0" smtClean="0"/>
              <a:t>Initial goal easily attainable for student </a:t>
            </a:r>
          </a:p>
          <a:p>
            <a:pPr lvl="1">
              <a:lnSpc>
                <a:spcPct val="90000"/>
              </a:lnSpc>
            </a:pPr>
            <a:r>
              <a:rPr lang="en-US" sz="3500" dirty="0" smtClean="0"/>
              <a:t>Change </a:t>
            </a:r>
            <a:r>
              <a:rPr lang="en-US" sz="3500" dirty="0"/>
              <a:t>the criteria as students are successful</a:t>
            </a:r>
          </a:p>
          <a:p>
            <a:pPr lvl="1">
              <a:lnSpc>
                <a:spcPct val="90000"/>
              </a:lnSpc>
            </a:pPr>
            <a:r>
              <a:rPr lang="en-US" sz="3500" dirty="0"/>
              <a:t>Specify student responsibilities</a:t>
            </a:r>
          </a:p>
          <a:p>
            <a:pPr>
              <a:lnSpc>
                <a:spcPct val="90000"/>
              </a:lnSpc>
            </a:pPr>
            <a:endParaRPr lang="en-US" sz="1800" dirty="0"/>
          </a:p>
          <a:p>
            <a:pPr>
              <a:lnSpc>
                <a:spcPct val="90000"/>
              </a:lnSpc>
            </a:pPr>
            <a:r>
              <a:rPr lang="en-US" sz="3500" dirty="0" smtClean="0"/>
              <a:t>Reinforcements</a:t>
            </a:r>
          </a:p>
          <a:p>
            <a:pPr lvl="1">
              <a:lnSpc>
                <a:spcPct val="90000"/>
              </a:lnSpc>
            </a:pPr>
            <a:r>
              <a:rPr lang="en-US" sz="3500" dirty="0"/>
              <a:t>Obtain student input</a:t>
            </a:r>
          </a:p>
          <a:p>
            <a:pPr lvl="1">
              <a:lnSpc>
                <a:spcPct val="90000"/>
              </a:lnSpc>
            </a:pPr>
            <a:r>
              <a:rPr lang="en-US" sz="3500" dirty="0"/>
              <a:t>Rewards can be home &amp; school based</a:t>
            </a:r>
          </a:p>
          <a:p>
            <a:pPr lvl="1">
              <a:lnSpc>
                <a:spcPct val="90000"/>
              </a:lnSpc>
            </a:pPr>
            <a:r>
              <a:rPr lang="en-US" sz="3500" dirty="0"/>
              <a:t>Consistent reinforcement schedule  based on behavior and developmental level of student </a:t>
            </a:r>
            <a:endParaRPr lang="en-US" sz="3500" dirty="0">
              <a:sym typeface="Wingdings" pitchFamily="2" charset="2"/>
            </a:endParaRPr>
          </a:p>
          <a:p>
            <a:pPr lvl="1">
              <a:lnSpc>
                <a:spcPct val="90000"/>
              </a:lnSpc>
            </a:pPr>
            <a:r>
              <a:rPr lang="en-US" sz="3500" dirty="0"/>
              <a:t>Weight of reinforcement should be proportionate to goal </a:t>
            </a:r>
            <a:endParaRPr lang="en-US" sz="3500" dirty="0" smtClean="0"/>
          </a:p>
          <a:p>
            <a:pPr marL="457200" lvl="1" indent="0">
              <a:lnSpc>
                <a:spcPct val="90000"/>
              </a:lnSpc>
              <a:buNone/>
            </a:pPr>
            <a:endParaRPr lang="en-US" dirty="0"/>
          </a:p>
          <a:p>
            <a:pPr>
              <a:lnSpc>
                <a:spcPct val="90000"/>
              </a:lnSpc>
            </a:pPr>
            <a:r>
              <a:rPr lang="en-US" sz="3500" dirty="0" smtClean="0"/>
              <a:t>Consequences</a:t>
            </a:r>
          </a:p>
          <a:p>
            <a:pPr lvl="1">
              <a:lnSpc>
                <a:spcPct val="90000"/>
              </a:lnSpc>
            </a:pPr>
            <a:r>
              <a:rPr lang="en-US" sz="3500" dirty="0" smtClean="0"/>
              <a:t>Allow natural consequences</a:t>
            </a:r>
          </a:p>
          <a:p>
            <a:pPr lvl="1">
              <a:lnSpc>
                <a:spcPct val="90000"/>
              </a:lnSpc>
            </a:pPr>
            <a:r>
              <a:rPr lang="en-US" sz="3500" dirty="0" smtClean="0"/>
              <a:t>Consequences should be in balance with reinforcement and targeted behavior</a:t>
            </a:r>
            <a:endParaRPr lang="en-US" sz="3500" dirty="0"/>
          </a:p>
          <a:p>
            <a:endParaRPr lang="en-US" dirty="0"/>
          </a:p>
        </p:txBody>
      </p:sp>
    </p:spTree>
    <p:extLst>
      <p:ext uri="{BB962C8B-B14F-4D97-AF65-F5344CB8AC3E}">
        <p14:creationId xmlns:p14="http://schemas.microsoft.com/office/powerpoint/2010/main" val="2325547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3" descr="Screen shot 2012-06-15 at 7.10.29 A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762000"/>
            <a:ext cx="64389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2" name="Action Button: Information 5">
            <a:hlinkClick r:id="rId4"/>
          </p:cNvPr>
          <p:cNvSpPr>
            <a:spLocks noChangeArrowheads="1"/>
          </p:cNvSpPr>
          <p:nvPr/>
        </p:nvSpPr>
        <p:spPr bwMode="auto">
          <a:xfrm>
            <a:off x="1219200" y="762000"/>
            <a:ext cx="822325" cy="822325"/>
          </a:xfrm>
          <a:prstGeom prst="actionButtonInformation">
            <a:avLst/>
          </a:prstGeom>
          <a:solidFill>
            <a:schemeClr val="accent1"/>
          </a:solidFill>
          <a:ln w="9525">
            <a:solidFill>
              <a:schemeClr val="tx1"/>
            </a:solidFill>
            <a:round/>
            <a:headEnd/>
            <a:tailEnd/>
          </a:ln>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a:p>
        </p:txBody>
      </p:sp>
    </p:spTree>
    <p:extLst>
      <p:ext uri="{BB962C8B-B14F-4D97-AF65-F5344CB8AC3E}">
        <p14:creationId xmlns:p14="http://schemas.microsoft.com/office/powerpoint/2010/main" val="377485896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 3 Behavior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28336090"/>
              </p:ext>
            </p:extLst>
          </p:nvPr>
        </p:nvGraphicFramePr>
        <p:xfrm>
          <a:off x="457200" y="1600200"/>
          <a:ext cx="8229600" cy="3134360"/>
        </p:xfrm>
        <a:graphic>
          <a:graphicData uri="http://schemas.openxmlformats.org/drawingml/2006/table">
            <a:tbl>
              <a:tblPr firstRow="1" bandRow="1">
                <a:tableStyleId>{5C22544A-7EE6-4342-B048-85BDC9FD1C3A}</a:tableStyleId>
              </a:tblPr>
              <a:tblGrid>
                <a:gridCol w="2286000"/>
                <a:gridCol w="5943600"/>
              </a:tblGrid>
              <a:tr h="370840">
                <a:tc>
                  <a:txBody>
                    <a:bodyPr/>
                    <a:lstStyle/>
                    <a:p>
                      <a:r>
                        <a:rPr lang="en-US" dirty="0" smtClean="0"/>
                        <a:t>Component</a:t>
                      </a:r>
                      <a:endParaRPr lang="en-US" dirty="0"/>
                    </a:p>
                  </a:txBody>
                  <a:tcPr/>
                </a:tc>
                <a:tc>
                  <a:txBody>
                    <a:bodyPr/>
                    <a:lstStyle/>
                    <a:p>
                      <a:r>
                        <a:rPr lang="en-US" dirty="0" smtClean="0"/>
                        <a:t>Content</a:t>
                      </a:r>
                      <a:endParaRPr lang="en-US" dirty="0"/>
                    </a:p>
                  </a:txBody>
                  <a:tcPr/>
                </a:tc>
              </a:tr>
              <a:tr h="370840">
                <a:tc>
                  <a:txBody>
                    <a:bodyPr/>
                    <a:lstStyle/>
                    <a:p>
                      <a:r>
                        <a:rPr lang="en-US" dirty="0" smtClean="0"/>
                        <a:t>Student Focus</a:t>
                      </a:r>
                      <a:endParaRPr lang="en-US" dirty="0"/>
                    </a:p>
                  </a:txBody>
                  <a:tcPr/>
                </a:tc>
                <a:tc>
                  <a:txBody>
                    <a:bodyPr/>
                    <a:lstStyle/>
                    <a:p>
                      <a:r>
                        <a:rPr lang="en-US" dirty="0" smtClean="0"/>
                        <a:t>3-5</a:t>
                      </a:r>
                      <a:r>
                        <a:rPr lang="en-US" baseline="0" dirty="0" smtClean="0"/>
                        <a:t> % of students not responsive to Tier 1 and 2 supports</a:t>
                      </a:r>
                      <a:endParaRPr lang="en-US" dirty="0"/>
                    </a:p>
                  </a:txBody>
                  <a:tcPr/>
                </a:tc>
              </a:tr>
              <a:tr h="370840">
                <a:tc>
                  <a:txBody>
                    <a:bodyPr/>
                    <a:lstStyle/>
                    <a:p>
                      <a:r>
                        <a:rPr lang="en-US" dirty="0" smtClean="0"/>
                        <a:t>Program</a:t>
                      </a:r>
                      <a:endParaRPr lang="en-US" dirty="0"/>
                    </a:p>
                  </a:txBody>
                  <a:tcPr/>
                </a:tc>
                <a:tc>
                  <a:txBody>
                    <a:bodyPr/>
                    <a:lstStyle/>
                    <a:p>
                      <a:r>
                        <a:rPr lang="en-US" dirty="0" smtClean="0"/>
                        <a:t>Behavior</a:t>
                      </a:r>
                      <a:r>
                        <a:rPr lang="en-US" baseline="0" dirty="0" smtClean="0"/>
                        <a:t> intervention plan combined with r</a:t>
                      </a:r>
                      <a:r>
                        <a:rPr lang="en-US" dirty="0" smtClean="0"/>
                        <a:t>eplacement behavior or social skills training</a:t>
                      </a:r>
                      <a:endParaRPr lang="en-US" dirty="0"/>
                    </a:p>
                  </a:txBody>
                  <a:tcPr/>
                </a:tc>
              </a:tr>
              <a:tr h="370840">
                <a:tc>
                  <a:txBody>
                    <a:bodyPr/>
                    <a:lstStyle/>
                    <a:p>
                      <a:r>
                        <a:rPr lang="en-US" dirty="0" smtClean="0"/>
                        <a:t>Time</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Daily, On going</a:t>
                      </a:r>
                      <a:r>
                        <a:rPr lang="en-US" baseline="0" dirty="0" smtClean="0"/>
                        <a:t> for brief specified implementation phases</a:t>
                      </a:r>
                      <a:endParaRPr lang="en-US" dirty="0" smtClean="0"/>
                    </a:p>
                  </a:txBody>
                  <a:tcPr/>
                </a:tc>
              </a:tr>
              <a:tr h="370840">
                <a:tc>
                  <a:txBody>
                    <a:bodyPr/>
                    <a:lstStyle/>
                    <a:p>
                      <a:r>
                        <a:rPr lang="en-US" dirty="0" smtClean="0"/>
                        <a:t>Assessment</a:t>
                      </a:r>
                      <a:endParaRPr lang="en-US" dirty="0"/>
                    </a:p>
                  </a:txBody>
                  <a:tcPr/>
                </a:tc>
                <a:tc>
                  <a:txBody>
                    <a:bodyPr/>
                    <a:lstStyle/>
                    <a:p>
                      <a:r>
                        <a:rPr lang="en-US" dirty="0" smtClean="0"/>
                        <a:t>Functional</a:t>
                      </a:r>
                      <a:r>
                        <a:rPr lang="en-US" baseline="0" dirty="0" smtClean="0"/>
                        <a:t> Behavioral Assessment, behavior report cards, observational data</a:t>
                      </a:r>
                      <a:endParaRPr lang="en-US" dirty="0"/>
                    </a:p>
                  </a:txBody>
                  <a:tcPr/>
                </a:tc>
              </a:tr>
              <a:tr h="370840">
                <a:tc>
                  <a:txBody>
                    <a:bodyPr/>
                    <a:lstStyle/>
                    <a:p>
                      <a:r>
                        <a:rPr lang="en-US" dirty="0" smtClean="0"/>
                        <a:t>Interventionist</a:t>
                      </a:r>
                      <a:endParaRPr lang="en-US" dirty="0"/>
                    </a:p>
                  </a:txBody>
                  <a:tcPr/>
                </a:tc>
                <a:tc>
                  <a:txBody>
                    <a:bodyPr/>
                    <a:lstStyle/>
                    <a:p>
                      <a:r>
                        <a:rPr lang="en-US" dirty="0" smtClean="0"/>
                        <a:t>Behavior support team</a:t>
                      </a:r>
                      <a:endParaRPr lang="en-US" dirty="0"/>
                    </a:p>
                  </a:txBody>
                  <a:tcPr/>
                </a:tc>
              </a:tr>
              <a:tr h="370840">
                <a:tc>
                  <a:txBody>
                    <a:bodyPr/>
                    <a:lstStyle/>
                    <a:p>
                      <a:r>
                        <a:rPr lang="en-US" dirty="0" smtClean="0"/>
                        <a:t>Setting</a:t>
                      </a:r>
                      <a:endParaRPr lang="en-US" dirty="0"/>
                    </a:p>
                  </a:txBody>
                  <a:tcPr/>
                </a:tc>
                <a:tc>
                  <a:txBody>
                    <a:bodyPr/>
                    <a:lstStyle/>
                    <a:p>
                      <a:r>
                        <a:rPr lang="en-US" dirty="0" smtClean="0"/>
                        <a:t>All school settings with direct behavioral training sessions</a:t>
                      </a:r>
                      <a:endParaRPr lang="en-US" dirty="0"/>
                    </a:p>
                  </a:txBody>
                  <a:tcPr/>
                </a:tc>
              </a:tr>
            </a:tbl>
          </a:graphicData>
        </a:graphic>
      </p:graphicFrame>
    </p:spTree>
    <p:extLst>
      <p:ext uri="{BB962C8B-B14F-4D97-AF65-F5344CB8AC3E}">
        <p14:creationId xmlns:p14="http://schemas.microsoft.com/office/powerpoint/2010/main" val="36286158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analys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6400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007061"/>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Functional Behavior Assessment (FBA)</a:t>
            </a:r>
            <a:br>
              <a:rPr lang="en-US" dirty="0" smtClean="0"/>
            </a:br>
            <a:r>
              <a:rPr lang="en-US" dirty="0" smtClean="0"/>
              <a:t>Primary Components</a:t>
            </a:r>
            <a:endParaRPr lang="en-US" dirty="0"/>
          </a:p>
        </p:txBody>
      </p:sp>
      <p:sp>
        <p:nvSpPr>
          <p:cNvPr id="3" name="Content Placeholder 2"/>
          <p:cNvSpPr>
            <a:spLocks noGrp="1"/>
          </p:cNvSpPr>
          <p:nvPr>
            <p:ph idx="1"/>
          </p:nvPr>
        </p:nvSpPr>
        <p:spPr/>
        <p:txBody>
          <a:bodyPr>
            <a:normAutofit/>
          </a:bodyPr>
          <a:lstStyle/>
          <a:p>
            <a:pPr lvl="0"/>
            <a:r>
              <a:rPr lang="en-US" dirty="0"/>
              <a:t>Identification of specific problem behavior</a:t>
            </a:r>
          </a:p>
          <a:p>
            <a:pPr lvl="0"/>
            <a:r>
              <a:rPr lang="en-US" dirty="0"/>
              <a:t>Systematic data collection through observation, records review and interviews</a:t>
            </a:r>
          </a:p>
          <a:p>
            <a:pPr lvl="0"/>
            <a:r>
              <a:rPr lang="en-US" dirty="0"/>
              <a:t>Identification of Antecedent – Behavior – Consequence (ABC)</a:t>
            </a:r>
          </a:p>
          <a:p>
            <a:pPr lvl="0"/>
            <a:r>
              <a:rPr lang="en-US" dirty="0"/>
              <a:t>Identification of function or purpose of behavior</a:t>
            </a:r>
          </a:p>
          <a:p>
            <a:pPr lvl="0"/>
            <a:r>
              <a:rPr lang="en-US" dirty="0"/>
              <a:t>Development of hypothesis about </a:t>
            </a:r>
            <a:r>
              <a:rPr lang="en-US" dirty="0" smtClean="0"/>
              <a:t>behavior</a:t>
            </a:r>
            <a:endParaRPr lang="en-US" dirty="0"/>
          </a:p>
        </p:txBody>
      </p:sp>
    </p:spTree>
    <p:extLst>
      <p:ext uri="{BB962C8B-B14F-4D97-AF65-F5344CB8AC3E}">
        <p14:creationId xmlns:p14="http://schemas.microsoft.com/office/powerpoint/2010/main" val="15149126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fontScale="90000"/>
          </a:bodyPr>
          <a:lstStyle/>
          <a:p>
            <a:pPr lvl="0"/>
            <a:r>
              <a:rPr lang="en-US" dirty="0" smtClean="0"/>
              <a:t/>
            </a:r>
            <a:br>
              <a:rPr lang="en-US" dirty="0" smtClean="0"/>
            </a:br>
            <a:r>
              <a:rPr lang="en-US" dirty="0" smtClean="0"/>
              <a:t>FBA: Identification </a:t>
            </a:r>
            <a:r>
              <a:rPr lang="en-US" dirty="0"/>
              <a:t>of specific problem behavior</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smtClean="0"/>
              <a:t>Identify the behavior that </a:t>
            </a:r>
            <a:r>
              <a:rPr lang="en-US" i="1" dirty="0" smtClean="0"/>
              <a:t>most</a:t>
            </a:r>
            <a:r>
              <a:rPr lang="en-US" dirty="0" smtClean="0"/>
              <a:t> impacts the student’s ability to be successful in the setting</a:t>
            </a:r>
          </a:p>
          <a:p>
            <a:r>
              <a:rPr lang="en-US" dirty="0" smtClean="0"/>
              <a:t>Operational Definition</a:t>
            </a:r>
          </a:p>
          <a:p>
            <a:r>
              <a:rPr lang="en-US" dirty="0" smtClean="0"/>
              <a:t>May be a continuation of targeted behavior that was non-responsive to Tier 2 interventions</a:t>
            </a:r>
          </a:p>
          <a:p>
            <a:r>
              <a:rPr lang="en-US" dirty="0" smtClean="0"/>
              <a:t>Behavior will be confirmed and examined more closely through systematic data collection</a:t>
            </a:r>
            <a:endParaRPr lang="en-US" dirty="0"/>
          </a:p>
        </p:txBody>
      </p:sp>
    </p:spTree>
    <p:extLst>
      <p:ext uri="{BB962C8B-B14F-4D97-AF65-F5344CB8AC3E}">
        <p14:creationId xmlns:p14="http://schemas.microsoft.com/office/powerpoint/2010/main" val="6893481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FBA: </a:t>
            </a:r>
            <a:r>
              <a:rPr lang="en-US" dirty="0"/>
              <a:t>Systematic data </a:t>
            </a:r>
            <a:r>
              <a:rPr lang="en-US" dirty="0" smtClean="0"/>
              <a:t>collection</a:t>
            </a:r>
            <a:r>
              <a:rPr lang="en-US" dirty="0"/>
              <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a:t>Can be collected through: </a:t>
            </a:r>
          </a:p>
          <a:p>
            <a:pPr lvl="1"/>
            <a:r>
              <a:rPr lang="en-US" dirty="0"/>
              <a:t>Observations</a:t>
            </a:r>
          </a:p>
          <a:p>
            <a:pPr lvl="1"/>
            <a:r>
              <a:rPr lang="en-US" dirty="0"/>
              <a:t>Interviews</a:t>
            </a:r>
          </a:p>
          <a:p>
            <a:pPr lvl="1"/>
            <a:r>
              <a:rPr lang="en-US" dirty="0"/>
              <a:t>Records Reviews</a:t>
            </a:r>
          </a:p>
          <a:p>
            <a:r>
              <a:rPr lang="en-US" dirty="0" smtClean="0"/>
              <a:t>Collect appropriate data based on the problem behavior</a:t>
            </a:r>
          </a:p>
          <a:p>
            <a:pPr lvl="1"/>
            <a:r>
              <a:rPr lang="en-US" dirty="0"/>
              <a:t>Frequency </a:t>
            </a:r>
            <a:r>
              <a:rPr lang="en-US" dirty="0" smtClean="0"/>
              <a:t>count: Calling out</a:t>
            </a:r>
          </a:p>
          <a:p>
            <a:pPr lvl="1"/>
            <a:r>
              <a:rPr lang="en-US" dirty="0" smtClean="0"/>
              <a:t>Time of day and duration: Tantrums</a:t>
            </a:r>
          </a:p>
          <a:p>
            <a:pPr lvl="1"/>
            <a:r>
              <a:rPr lang="en-US" dirty="0" smtClean="0"/>
              <a:t>Timed sampling: Time on-task</a:t>
            </a:r>
          </a:p>
          <a:p>
            <a:pPr marL="457200" lvl="1" indent="0">
              <a:buNone/>
            </a:pPr>
            <a:endParaRPr lang="en-US" dirty="0" smtClean="0"/>
          </a:p>
        </p:txBody>
      </p:sp>
    </p:spTree>
    <p:extLst>
      <p:ext uri="{BB962C8B-B14F-4D97-AF65-F5344CB8AC3E}">
        <p14:creationId xmlns:p14="http://schemas.microsoft.com/office/powerpoint/2010/main" val="23204393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pPr algn="ctr" eaLnBrk="1" hangingPunct="1"/>
            <a:r>
              <a:rPr lang="en-US" altLang="en-US" sz="3800" u="sng" smtClean="0">
                <a:solidFill>
                  <a:srgbClr val="000000"/>
                </a:solidFill>
              </a:rPr>
              <a:t>ABC’s of Understanding Chronic Behavior Patterns</a:t>
            </a:r>
            <a:endParaRPr lang="en-US" altLang="en-US" sz="3800" smtClean="0">
              <a:solidFill>
                <a:srgbClr val="000000"/>
              </a:solidFill>
            </a:endParaRPr>
          </a:p>
        </p:txBody>
      </p:sp>
      <p:sp>
        <p:nvSpPr>
          <p:cNvPr id="15363" name="Rectangle 3"/>
          <p:cNvSpPr>
            <a:spLocks noGrp="1" noChangeArrowheads="1"/>
          </p:cNvSpPr>
          <p:nvPr>
            <p:ph type="body" idx="1"/>
          </p:nvPr>
        </p:nvSpPr>
        <p:spPr>
          <a:xfrm>
            <a:off x="457200" y="1905000"/>
            <a:ext cx="7772400" cy="4495800"/>
          </a:xfrm>
        </p:spPr>
        <p:txBody>
          <a:bodyPr/>
          <a:lstStyle/>
          <a:p>
            <a:pPr eaLnBrk="1" hangingPunct="1">
              <a:lnSpc>
                <a:spcPct val="120000"/>
              </a:lnSpc>
            </a:pPr>
            <a:r>
              <a:rPr lang="en-US" altLang="en-US" sz="2600" smtClean="0">
                <a:solidFill>
                  <a:srgbClr val="000000"/>
                </a:solidFill>
              </a:rPr>
              <a:t>What happens </a:t>
            </a:r>
            <a:r>
              <a:rPr lang="en-US" altLang="en-US" sz="2600" b="1" smtClean="0">
                <a:solidFill>
                  <a:srgbClr val="000000"/>
                </a:solidFill>
              </a:rPr>
              <a:t>before (A or antecedent)</a:t>
            </a:r>
            <a:r>
              <a:rPr lang="en-US" altLang="en-US" sz="2600" smtClean="0">
                <a:solidFill>
                  <a:srgbClr val="000000"/>
                </a:solidFill>
              </a:rPr>
              <a:t> the behavior occurs</a:t>
            </a:r>
            <a:r>
              <a:rPr lang="en-US" altLang="en-US" smtClean="0">
                <a:solidFill>
                  <a:srgbClr val="000000"/>
                </a:solidFill>
              </a:rPr>
              <a:t>?</a:t>
            </a:r>
          </a:p>
          <a:p>
            <a:pPr eaLnBrk="1" hangingPunct="1">
              <a:lnSpc>
                <a:spcPct val="120000"/>
              </a:lnSpc>
            </a:pPr>
            <a:r>
              <a:rPr lang="en-US" altLang="en-US" sz="2600" smtClean="0">
                <a:solidFill>
                  <a:srgbClr val="000000"/>
                </a:solidFill>
              </a:rPr>
              <a:t>What is the </a:t>
            </a:r>
            <a:r>
              <a:rPr lang="en-US" altLang="en-US" sz="2600" b="1" smtClean="0">
                <a:solidFill>
                  <a:srgbClr val="000000"/>
                </a:solidFill>
              </a:rPr>
              <a:t>behavior (B)?</a:t>
            </a:r>
            <a:endParaRPr lang="en-US" altLang="en-US" sz="2600" smtClean="0">
              <a:solidFill>
                <a:srgbClr val="000000"/>
              </a:solidFill>
            </a:endParaRPr>
          </a:p>
          <a:p>
            <a:pPr eaLnBrk="1" hangingPunct="1">
              <a:lnSpc>
                <a:spcPct val="120000"/>
              </a:lnSpc>
            </a:pPr>
            <a:r>
              <a:rPr lang="en-US" altLang="en-US" sz="2600" smtClean="0">
                <a:solidFill>
                  <a:srgbClr val="000000"/>
                </a:solidFill>
              </a:rPr>
              <a:t>What happens </a:t>
            </a:r>
            <a:r>
              <a:rPr lang="en-US" altLang="en-US" sz="2600" b="1" smtClean="0">
                <a:solidFill>
                  <a:srgbClr val="000000"/>
                </a:solidFill>
              </a:rPr>
              <a:t>after (C or consequence)</a:t>
            </a:r>
            <a:r>
              <a:rPr lang="en-US" altLang="en-US" sz="2600" smtClean="0">
                <a:solidFill>
                  <a:srgbClr val="000000"/>
                </a:solidFill>
              </a:rPr>
              <a:t> the behavior occurs?</a:t>
            </a:r>
            <a:endParaRPr lang="en-US" altLang="en-US" sz="3400" smtClean="0">
              <a:solidFill>
                <a:srgbClr val="000000"/>
              </a:solidFill>
            </a:endParaRPr>
          </a:p>
          <a:p>
            <a:pPr lvl="2" eaLnBrk="1" hangingPunct="1">
              <a:buFont typeface="Wingdings" pitchFamily="2" charset="2"/>
              <a:buNone/>
            </a:pPr>
            <a:r>
              <a:rPr lang="en-US" altLang="en-US" sz="2600" smtClean="0">
                <a:solidFill>
                  <a:srgbClr val="000000"/>
                </a:solidFill>
              </a:rPr>
              <a:t>			A </a:t>
            </a:r>
            <a:r>
              <a:rPr lang="en-US" altLang="en-US" sz="2600" smtClean="0">
                <a:solidFill>
                  <a:srgbClr val="000000"/>
                </a:solidFill>
                <a:sym typeface="Wingdings" pitchFamily="2" charset="2"/>
              </a:rPr>
              <a:t></a:t>
            </a:r>
            <a:r>
              <a:rPr lang="en-US" altLang="en-US" sz="2600" smtClean="0">
                <a:solidFill>
                  <a:srgbClr val="000000"/>
                </a:solidFill>
              </a:rPr>
              <a:t> B </a:t>
            </a:r>
            <a:r>
              <a:rPr lang="en-US" altLang="en-US" sz="2600" smtClean="0">
                <a:solidFill>
                  <a:srgbClr val="000000"/>
                </a:solidFill>
                <a:sym typeface="Wingdings" pitchFamily="2" charset="2"/>
              </a:rPr>
              <a:t></a:t>
            </a:r>
            <a:r>
              <a:rPr lang="en-US" altLang="en-US" sz="2600" smtClean="0">
                <a:solidFill>
                  <a:srgbClr val="000000"/>
                </a:solidFill>
              </a:rPr>
              <a:t> C</a:t>
            </a:r>
            <a:r>
              <a:rPr lang="en-US" altLang="en-US" smtClean="0">
                <a:solidFill>
                  <a:srgbClr val="000000"/>
                </a:solidFill>
              </a:rPr>
              <a:t> </a:t>
            </a:r>
          </a:p>
        </p:txBody>
      </p:sp>
      <p:sp>
        <p:nvSpPr>
          <p:cNvPr id="15364" name="AutoShape 4"/>
          <p:cNvSpPr>
            <a:spLocks noChangeArrowheads="1"/>
          </p:cNvSpPr>
          <p:nvPr/>
        </p:nvSpPr>
        <p:spPr bwMode="auto">
          <a:xfrm>
            <a:off x="3429000" y="5334000"/>
            <a:ext cx="1752600" cy="381000"/>
          </a:xfrm>
          <a:prstGeom prst="curvedUpArrow">
            <a:avLst>
              <a:gd name="adj1" fmla="val 92000"/>
              <a:gd name="adj2" fmla="val 184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4242336674"/>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mtClean="0"/>
              <a:t>FBA Terminology</a:t>
            </a:r>
          </a:p>
        </p:txBody>
      </p:sp>
      <p:sp>
        <p:nvSpPr>
          <p:cNvPr id="16387" name="Rectangle 3"/>
          <p:cNvSpPr>
            <a:spLocks noGrp="1" noChangeArrowheads="1"/>
          </p:cNvSpPr>
          <p:nvPr>
            <p:ph type="body" idx="1"/>
          </p:nvPr>
        </p:nvSpPr>
        <p:spPr/>
        <p:txBody>
          <a:bodyPr/>
          <a:lstStyle/>
          <a:p>
            <a:pPr eaLnBrk="1" hangingPunct="1">
              <a:buFont typeface="Wingdings" pitchFamily="2" charset="2"/>
              <a:buNone/>
            </a:pPr>
            <a:r>
              <a:rPr lang="en-US" altLang="en-US" smtClean="0"/>
              <a:t>		</a:t>
            </a:r>
          </a:p>
          <a:p>
            <a:pPr eaLnBrk="1" hangingPunct="1">
              <a:buFont typeface="Wingdings" pitchFamily="2" charset="2"/>
              <a:buNone/>
            </a:pPr>
            <a:r>
              <a:rPr lang="en-US" altLang="en-US" smtClean="0"/>
              <a:t>	</a:t>
            </a:r>
            <a:endParaRPr lang="en-US" altLang="en-US" sz="1300" smtClean="0"/>
          </a:p>
        </p:txBody>
      </p:sp>
      <p:sp>
        <p:nvSpPr>
          <p:cNvPr id="16388" name="Line 4"/>
          <p:cNvSpPr>
            <a:spLocks noChangeShapeType="1"/>
          </p:cNvSpPr>
          <p:nvPr/>
        </p:nvSpPr>
        <p:spPr bwMode="auto">
          <a:xfrm>
            <a:off x="3124200" y="4191000"/>
            <a:ext cx="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89" name="Text Box 5"/>
          <p:cNvSpPr txBox="1">
            <a:spLocks noChangeArrowheads="1"/>
          </p:cNvSpPr>
          <p:nvPr/>
        </p:nvSpPr>
        <p:spPr bwMode="auto">
          <a:xfrm>
            <a:off x="990600" y="2133600"/>
            <a:ext cx="13716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6000" b="1"/>
              <a:t>A</a:t>
            </a:r>
          </a:p>
        </p:txBody>
      </p:sp>
      <p:sp>
        <p:nvSpPr>
          <p:cNvPr id="16390" name="Text Box 6"/>
          <p:cNvSpPr txBox="1">
            <a:spLocks noChangeArrowheads="1"/>
          </p:cNvSpPr>
          <p:nvPr/>
        </p:nvSpPr>
        <p:spPr bwMode="auto">
          <a:xfrm>
            <a:off x="3810000" y="2057400"/>
            <a:ext cx="8382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6000" b="1"/>
              <a:t>B</a:t>
            </a:r>
          </a:p>
        </p:txBody>
      </p:sp>
      <p:sp>
        <p:nvSpPr>
          <p:cNvPr id="16391" name="Text Box 7"/>
          <p:cNvSpPr txBox="1">
            <a:spLocks noChangeArrowheads="1"/>
          </p:cNvSpPr>
          <p:nvPr/>
        </p:nvSpPr>
        <p:spPr bwMode="auto">
          <a:xfrm>
            <a:off x="6324600" y="2057400"/>
            <a:ext cx="73501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r>
              <a:rPr lang="en-US" altLang="en-US" sz="6000" b="1"/>
              <a:t>C</a:t>
            </a:r>
          </a:p>
        </p:txBody>
      </p:sp>
      <p:sp>
        <p:nvSpPr>
          <p:cNvPr id="16392" name="Text Box 8"/>
          <p:cNvSpPr txBox="1">
            <a:spLocks noChangeArrowheads="1"/>
          </p:cNvSpPr>
          <p:nvPr/>
        </p:nvSpPr>
        <p:spPr bwMode="auto">
          <a:xfrm>
            <a:off x="381000" y="1600200"/>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2400" b="1"/>
              <a:t>Antecedents</a:t>
            </a:r>
          </a:p>
        </p:txBody>
      </p:sp>
      <p:sp>
        <p:nvSpPr>
          <p:cNvPr id="16393" name="Text Box 9"/>
          <p:cNvSpPr txBox="1">
            <a:spLocks noChangeArrowheads="1"/>
          </p:cNvSpPr>
          <p:nvPr/>
        </p:nvSpPr>
        <p:spPr bwMode="auto">
          <a:xfrm>
            <a:off x="3505200" y="1600200"/>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2400" b="1"/>
              <a:t>Behavior</a:t>
            </a:r>
          </a:p>
        </p:txBody>
      </p:sp>
      <p:sp>
        <p:nvSpPr>
          <p:cNvPr id="16394" name="Text Box 10"/>
          <p:cNvSpPr txBox="1">
            <a:spLocks noChangeArrowheads="1"/>
          </p:cNvSpPr>
          <p:nvPr/>
        </p:nvSpPr>
        <p:spPr bwMode="auto">
          <a:xfrm>
            <a:off x="6019800" y="1524000"/>
            <a:ext cx="274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2400" b="1"/>
              <a:t>Consequences</a:t>
            </a:r>
          </a:p>
        </p:txBody>
      </p:sp>
      <p:sp>
        <p:nvSpPr>
          <p:cNvPr id="16395" name="Text Box 11"/>
          <p:cNvSpPr txBox="1">
            <a:spLocks noChangeArrowheads="1"/>
          </p:cNvSpPr>
          <p:nvPr/>
        </p:nvSpPr>
        <p:spPr bwMode="auto">
          <a:xfrm>
            <a:off x="228600" y="3276600"/>
            <a:ext cx="11430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400" b="1" u="sng"/>
              <a:t>Setting Events</a:t>
            </a:r>
          </a:p>
        </p:txBody>
      </p:sp>
      <p:sp>
        <p:nvSpPr>
          <p:cNvPr id="16396" name="Text Box 12"/>
          <p:cNvSpPr txBox="1">
            <a:spLocks noChangeArrowheads="1"/>
          </p:cNvSpPr>
          <p:nvPr/>
        </p:nvSpPr>
        <p:spPr bwMode="auto">
          <a:xfrm>
            <a:off x="1524000" y="3352800"/>
            <a:ext cx="1524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400" b="1" u="sng"/>
              <a:t>Immediate</a:t>
            </a:r>
          </a:p>
        </p:txBody>
      </p:sp>
      <p:sp>
        <p:nvSpPr>
          <p:cNvPr id="16397" name="Text Box 13"/>
          <p:cNvSpPr txBox="1">
            <a:spLocks noChangeArrowheads="1"/>
          </p:cNvSpPr>
          <p:nvPr/>
        </p:nvSpPr>
        <p:spPr bwMode="auto">
          <a:xfrm>
            <a:off x="228600" y="4114800"/>
            <a:ext cx="11430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400" b="1"/>
              <a:t>Slow Triggers</a:t>
            </a:r>
          </a:p>
        </p:txBody>
      </p:sp>
      <p:sp>
        <p:nvSpPr>
          <p:cNvPr id="16398" name="Text Box 14"/>
          <p:cNvSpPr txBox="1">
            <a:spLocks noChangeArrowheads="1"/>
          </p:cNvSpPr>
          <p:nvPr/>
        </p:nvSpPr>
        <p:spPr bwMode="auto">
          <a:xfrm>
            <a:off x="1524000" y="3962400"/>
            <a:ext cx="1371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400" b="1"/>
              <a:t>Fast Triggers</a:t>
            </a:r>
          </a:p>
        </p:txBody>
      </p:sp>
      <p:sp>
        <p:nvSpPr>
          <p:cNvPr id="16399" name="Text Box 15"/>
          <p:cNvSpPr txBox="1">
            <a:spLocks noChangeArrowheads="1"/>
          </p:cNvSpPr>
          <p:nvPr/>
        </p:nvSpPr>
        <p:spPr bwMode="auto">
          <a:xfrm>
            <a:off x="304800" y="3810000"/>
            <a:ext cx="685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200" b="1"/>
              <a:t>or</a:t>
            </a:r>
          </a:p>
        </p:txBody>
      </p:sp>
      <p:sp>
        <p:nvSpPr>
          <p:cNvPr id="16400" name="Text Box 16"/>
          <p:cNvSpPr txBox="1">
            <a:spLocks noChangeArrowheads="1"/>
          </p:cNvSpPr>
          <p:nvPr/>
        </p:nvSpPr>
        <p:spPr bwMode="auto">
          <a:xfrm>
            <a:off x="1752600" y="3657600"/>
            <a:ext cx="53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200" b="1"/>
              <a:t>or</a:t>
            </a:r>
          </a:p>
        </p:txBody>
      </p:sp>
      <p:sp>
        <p:nvSpPr>
          <p:cNvPr id="16401" name="Text Box 17"/>
          <p:cNvSpPr txBox="1">
            <a:spLocks noChangeArrowheads="1"/>
          </p:cNvSpPr>
          <p:nvPr/>
        </p:nvSpPr>
        <p:spPr bwMode="auto">
          <a:xfrm>
            <a:off x="228600" y="4724400"/>
            <a:ext cx="11430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000" b="1"/>
              <a:t>Environmental   factors that influence behavior, not immediate</a:t>
            </a:r>
          </a:p>
        </p:txBody>
      </p:sp>
      <p:sp>
        <p:nvSpPr>
          <p:cNvPr id="16402" name="Text Box 18"/>
          <p:cNvSpPr txBox="1">
            <a:spLocks noChangeArrowheads="1"/>
          </p:cNvSpPr>
          <p:nvPr/>
        </p:nvSpPr>
        <p:spPr bwMode="auto">
          <a:xfrm>
            <a:off x="1676400" y="4267200"/>
            <a:ext cx="1066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000" b="1"/>
              <a:t>Occur immediately before a behavior</a:t>
            </a:r>
          </a:p>
        </p:txBody>
      </p:sp>
      <p:sp>
        <p:nvSpPr>
          <p:cNvPr id="16403" name="Line 19"/>
          <p:cNvSpPr>
            <a:spLocks noChangeShapeType="1"/>
          </p:cNvSpPr>
          <p:nvPr/>
        </p:nvSpPr>
        <p:spPr bwMode="auto">
          <a:xfrm flipH="1">
            <a:off x="685800" y="3048000"/>
            <a:ext cx="381000" cy="2286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04" name="Line 20"/>
          <p:cNvSpPr>
            <a:spLocks noChangeShapeType="1"/>
          </p:cNvSpPr>
          <p:nvPr/>
        </p:nvSpPr>
        <p:spPr bwMode="auto">
          <a:xfrm>
            <a:off x="1524000" y="3048000"/>
            <a:ext cx="381000" cy="2286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05" name="Text Box 21"/>
          <p:cNvSpPr txBox="1">
            <a:spLocks noChangeArrowheads="1"/>
          </p:cNvSpPr>
          <p:nvPr/>
        </p:nvSpPr>
        <p:spPr bwMode="auto">
          <a:xfrm>
            <a:off x="3200400" y="3200400"/>
            <a:ext cx="11430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400" b="1" u="sng"/>
              <a:t>Problem Behavior</a:t>
            </a:r>
          </a:p>
        </p:txBody>
      </p:sp>
      <p:sp>
        <p:nvSpPr>
          <p:cNvPr id="16406" name="Text Box 22"/>
          <p:cNvSpPr txBox="1">
            <a:spLocks noChangeArrowheads="1"/>
          </p:cNvSpPr>
          <p:nvPr/>
        </p:nvSpPr>
        <p:spPr bwMode="auto">
          <a:xfrm>
            <a:off x="4343400" y="3200400"/>
            <a:ext cx="14478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400" b="1" u="sng"/>
              <a:t>Appropriate Behavior</a:t>
            </a:r>
          </a:p>
        </p:txBody>
      </p:sp>
      <p:sp>
        <p:nvSpPr>
          <p:cNvPr id="16407" name="Text Box 23"/>
          <p:cNvSpPr txBox="1">
            <a:spLocks noChangeArrowheads="1"/>
          </p:cNvSpPr>
          <p:nvPr/>
        </p:nvSpPr>
        <p:spPr bwMode="auto">
          <a:xfrm>
            <a:off x="3276600" y="3886200"/>
            <a:ext cx="9906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200" b="1" u="sng"/>
              <a:t>Goal:</a:t>
            </a:r>
            <a:r>
              <a:rPr lang="en-US" altLang="en-US" sz="1200" b="1"/>
              <a:t> </a:t>
            </a:r>
          </a:p>
          <a:p>
            <a:pPr algn="l">
              <a:spcBef>
                <a:spcPct val="50000"/>
              </a:spcBef>
            </a:pPr>
            <a:r>
              <a:rPr lang="en-US" altLang="en-US" sz="1200" b="1"/>
              <a:t>Decrease</a:t>
            </a:r>
          </a:p>
        </p:txBody>
      </p:sp>
      <p:sp>
        <p:nvSpPr>
          <p:cNvPr id="16408" name="Text Box 24"/>
          <p:cNvSpPr txBox="1">
            <a:spLocks noChangeArrowheads="1"/>
          </p:cNvSpPr>
          <p:nvPr/>
        </p:nvSpPr>
        <p:spPr bwMode="auto">
          <a:xfrm>
            <a:off x="4419600" y="3886200"/>
            <a:ext cx="1219200"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200" b="1" u="sng"/>
              <a:t>Goal</a:t>
            </a:r>
            <a:r>
              <a:rPr lang="en-US" altLang="en-US" sz="1200" b="1"/>
              <a:t>: </a:t>
            </a:r>
          </a:p>
          <a:p>
            <a:pPr algn="l">
              <a:spcBef>
                <a:spcPct val="50000"/>
              </a:spcBef>
            </a:pPr>
            <a:r>
              <a:rPr lang="en-US" altLang="en-US" sz="1200" b="1"/>
              <a:t>Acquire skill &amp; Increase</a:t>
            </a:r>
          </a:p>
        </p:txBody>
      </p:sp>
      <p:sp>
        <p:nvSpPr>
          <p:cNvPr id="16409" name="Line 25"/>
          <p:cNvSpPr>
            <a:spLocks noChangeShapeType="1"/>
          </p:cNvSpPr>
          <p:nvPr/>
        </p:nvSpPr>
        <p:spPr bwMode="auto">
          <a:xfrm flipH="1">
            <a:off x="3733800" y="2895600"/>
            <a:ext cx="381000" cy="2286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10" name="Line 26"/>
          <p:cNvSpPr>
            <a:spLocks noChangeShapeType="1"/>
          </p:cNvSpPr>
          <p:nvPr/>
        </p:nvSpPr>
        <p:spPr bwMode="auto">
          <a:xfrm>
            <a:off x="4191000" y="2895600"/>
            <a:ext cx="457200" cy="2286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11" name="Text Box 27"/>
          <p:cNvSpPr txBox="1">
            <a:spLocks noChangeArrowheads="1"/>
          </p:cNvSpPr>
          <p:nvPr/>
        </p:nvSpPr>
        <p:spPr bwMode="auto">
          <a:xfrm>
            <a:off x="6019800" y="1981200"/>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400" b="1"/>
              <a:t>(Outcome/Function)</a:t>
            </a:r>
          </a:p>
        </p:txBody>
      </p:sp>
      <p:sp>
        <p:nvSpPr>
          <p:cNvPr id="16412" name="Text Box 28"/>
          <p:cNvSpPr txBox="1">
            <a:spLocks noChangeArrowheads="1"/>
          </p:cNvSpPr>
          <p:nvPr/>
        </p:nvSpPr>
        <p:spPr bwMode="auto">
          <a:xfrm>
            <a:off x="5943600" y="3200400"/>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400" b="1" u="sng"/>
              <a:t>Access</a:t>
            </a:r>
          </a:p>
        </p:txBody>
      </p:sp>
      <p:sp>
        <p:nvSpPr>
          <p:cNvPr id="16413" name="Text Box 29"/>
          <p:cNvSpPr txBox="1">
            <a:spLocks noChangeArrowheads="1"/>
          </p:cNvSpPr>
          <p:nvPr/>
        </p:nvSpPr>
        <p:spPr bwMode="auto">
          <a:xfrm>
            <a:off x="7010400" y="3200400"/>
            <a:ext cx="1524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400" b="1" u="sng"/>
              <a:t>Avoid/Escape</a:t>
            </a:r>
          </a:p>
        </p:txBody>
      </p:sp>
      <p:sp>
        <p:nvSpPr>
          <p:cNvPr id="16414" name="Line 30"/>
          <p:cNvSpPr>
            <a:spLocks noChangeShapeType="1"/>
          </p:cNvSpPr>
          <p:nvPr/>
        </p:nvSpPr>
        <p:spPr bwMode="auto">
          <a:xfrm flipH="1">
            <a:off x="6248400" y="2895600"/>
            <a:ext cx="304800" cy="3048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15" name="Line 31"/>
          <p:cNvSpPr>
            <a:spLocks noChangeShapeType="1"/>
          </p:cNvSpPr>
          <p:nvPr/>
        </p:nvSpPr>
        <p:spPr bwMode="auto">
          <a:xfrm>
            <a:off x="6858000" y="2895600"/>
            <a:ext cx="457200" cy="3048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16" name="Text Box 32"/>
          <p:cNvSpPr txBox="1">
            <a:spLocks noChangeArrowheads="1"/>
          </p:cNvSpPr>
          <p:nvPr/>
        </p:nvSpPr>
        <p:spPr bwMode="auto">
          <a:xfrm>
            <a:off x="5791200" y="3581400"/>
            <a:ext cx="121920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000" b="1" dirty="0" smtClean="0"/>
              <a:t>Attention</a:t>
            </a:r>
          </a:p>
          <a:p>
            <a:pPr algn="l">
              <a:spcBef>
                <a:spcPct val="50000"/>
              </a:spcBef>
            </a:pPr>
            <a:r>
              <a:rPr lang="en-US" altLang="en-US" sz="1000" b="1" dirty="0" smtClean="0"/>
              <a:t>Internal Feelings</a:t>
            </a:r>
          </a:p>
          <a:p>
            <a:pPr algn="l">
              <a:spcBef>
                <a:spcPct val="50000"/>
              </a:spcBef>
            </a:pPr>
            <a:r>
              <a:rPr lang="en-US" altLang="en-US" sz="1000" b="1" dirty="0" smtClean="0"/>
              <a:t>Tangible</a:t>
            </a:r>
          </a:p>
          <a:p>
            <a:pPr algn="l">
              <a:spcBef>
                <a:spcPct val="50000"/>
              </a:spcBef>
            </a:pPr>
            <a:r>
              <a:rPr lang="en-US" altLang="en-US" sz="1000" b="1" dirty="0" smtClean="0"/>
              <a:t>Power/control</a:t>
            </a:r>
            <a:endParaRPr lang="en-US" altLang="en-US" sz="1000" b="1" dirty="0"/>
          </a:p>
          <a:p>
            <a:pPr algn="l">
              <a:spcBef>
                <a:spcPct val="50000"/>
              </a:spcBef>
            </a:pPr>
            <a:endParaRPr lang="en-US" altLang="en-US" sz="1000" b="1" dirty="0"/>
          </a:p>
        </p:txBody>
      </p:sp>
      <p:sp>
        <p:nvSpPr>
          <p:cNvPr id="16417" name="Text Box 33"/>
          <p:cNvSpPr txBox="1">
            <a:spLocks noChangeArrowheads="1"/>
          </p:cNvSpPr>
          <p:nvPr/>
        </p:nvSpPr>
        <p:spPr bwMode="auto">
          <a:xfrm>
            <a:off x="7086600" y="3657600"/>
            <a:ext cx="1524000" cy="1400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000" b="1" dirty="0" smtClean="0"/>
              <a:t>Attention</a:t>
            </a:r>
          </a:p>
          <a:p>
            <a:pPr algn="l">
              <a:spcBef>
                <a:spcPct val="50000"/>
              </a:spcBef>
            </a:pPr>
            <a:r>
              <a:rPr lang="en-US" altLang="en-US" sz="1000" b="1" dirty="0" smtClean="0"/>
              <a:t>Internal Feeling</a:t>
            </a:r>
          </a:p>
          <a:p>
            <a:pPr algn="l">
              <a:spcBef>
                <a:spcPct val="50000"/>
              </a:spcBef>
            </a:pPr>
            <a:r>
              <a:rPr lang="en-US" altLang="en-US" sz="1000" b="1" dirty="0" smtClean="0"/>
              <a:t>Task</a:t>
            </a:r>
          </a:p>
          <a:p>
            <a:pPr algn="l">
              <a:spcBef>
                <a:spcPct val="50000"/>
              </a:spcBef>
            </a:pPr>
            <a:r>
              <a:rPr lang="en-US" altLang="en-US" sz="1000" b="1" dirty="0" smtClean="0"/>
              <a:t>Setting </a:t>
            </a:r>
          </a:p>
          <a:p>
            <a:pPr algn="l">
              <a:spcBef>
                <a:spcPct val="50000"/>
              </a:spcBef>
            </a:pPr>
            <a:endParaRPr lang="en-US" altLang="en-US" sz="1000" b="1" dirty="0"/>
          </a:p>
          <a:p>
            <a:pPr algn="l">
              <a:spcBef>
                <a:spcPct val="50000"/>
              </a:spcBef>
            </a:pPr>
            <a:endParaRPr lang="en-US" altLang="en-US" sz="1000" b="1" dirty="0"/>
          </a:p>
        </p:txBody>
      </p:sp>
      <p:sp>
        <p:nvSpPr>
          <p:cNvPr id="16418" name="Line 34"/>
          <p:cNvSpPr>
            <a:spLocks noChangeShapeType="1"/>
          </p:cNvSpPr>
          <p:nvPr/>
        </p:nvSpPr>
        <p:spPr bwMode="auto">
          <a:xfrm>
            <a:off x="2895600" y="1524000"/>
            <a:ext cx="0" cy="464820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19" name="Line 35"/>
          <p:cNvSpPr>
            <a:spLocks noChangeShapeType="1"/>
          </p:cNvSpPr>
          <p:nvPr/>
        </p:nvSpPr>
        <p:spPr bwMode="auto">
          <a:xfrm>
            <a:off x="5715000" y="1524000"/>
            <a:ext cx="0" cy="457200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20" name="Text Box 36"/>
          <p:cNvSpPr txBox="1">
            <a:spLocks noChangeArrowheads="1"/>
          </p:cNvSpPr>
          <p:nvPr/>
        </p:nvSpPr>
        <p:spPr bwMode="auto">
          <a:xfrm>
            <a:off x="7391400" y="2362200"/>
            <a:ext cx="1295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200" b="1" u="sng"/>
              <a:t>Reinforcement</a:t>
            </a:r>
          </a:p>
        </p:txBody>
      </p:sp>
      <p:sp>
        <p:nvSpPr>
          <p:cNvPr id="16421" name="Text Box 37"/>
          <p:cNvSpPr txBox="1">
            <a:spLocks noChangeArrowheads="1"/>
          </p:cNvSpPr>
          <p:nvPr/>
        </p:nvSpPr>
        <p:spPr bwMode="auto">
          <a:xfrm>
            <a:off x="7467600" y="2590800"/>
            <a:ext cx="1447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a:spcBef>
                <a:spcPct val="50000"/>
              </a:spcBef>
            </a:pPr>
            <a:r>
              <a:rPr lang="en-US" altLang="en-US" sz="1200" b="1" u="sng"/>
              <a:t>Punishment</a:t>
            </a:r>
          </a:p>
        </p:txBody>
      </p:sp>
      <p:sp>
        <p:nvSpPr>
          <p:cNvPr id="16422" name="Line 38"/>
          <p:cNvSpPr>
            <a:spLocks noChangeShapeType="1"/>
          </p:cNvSpPr>
          <p:nvPr/>
        </p:nvSpPr>
        <p:spPr bwMode="auto">
          <a:xfrm>
            <a:off x="7010400" y="2514600"/>
            <a:ext cx="4572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23" name="Line 39"/>
          <p:cNvSpPr>
            <a:spLocks noChangeShapeType="1"/>
          </p:cNvSpPr>
          <p:nvPr/>
        </p:nvSpPr>
        <p:spPr bwMode="auto">
          <a:xfrm>
            <a:off x="7010400" y="2590800"/>
            <a:ext cx="457200" cy="1524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567057124"/>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054100" y="298450"/>
            <a:ext cx="7327900" cy="1295400"/>
          </a:xfrm>
        </p:spPr>
        <p:txBody>
          <a:bodyPr/>
          <a:lstStyle/>
          <a:p>
            <a:pPr algn="ctr" eaLnBrk="1" hangingPunct="1"/>
            <a:r>
              <a:rPr lang="en-US" altLang="en-US" sz="3800" smtClean="0"/>
              <a:t>Antecedents </a:t>
            </a:r>
            <a:br>
              <a:rPr lang="en-US" altLang="en-US" sz="3800" smtClean="0"/>
            </a:br>
            <a:r>
              <a:rPr lang="en-US" altLang="en-US" sz="3800" smtClean="0"/>
              <a:t>What triggers the behavior?</a:t>
            </a:r>
          </a:p>
        </p:txBody>
      </p:sp>
      <p:sp>
        <p:nvSpPr>
          <p:cNvPr id="18435" name="Rectangle 3"/>
          <p:cNvSpPr>
            <a:spLocks noGrp="1" noChangeArrowheads="1"/>
          </p:cNvSpPr>
          <p:nvPr>
            <p:ph type="body" idx="1"/>
          </p:nvPr>
        </p:nvSpPr>
        <p:spPr>
          <a:xfrm>
            <a:off x="228600" y="2219325"/>
            <a:ext cx="8610600" cy="4419600"/>
          </a:xfrm>
        </p:spPr>
        <p:txBody>
          <a:bodyPr/>
          <a:lstStyle/>
          <a:p>
            <a:pPr eaLnBrk="1" hangingPunct="1"/>
            <a:r>
              <a:rPr lang="en-US" altLang="en-US" sz="2600" dirty="0" smtClean="0"/>
              <a:t>What happens </a:t>
            </a:r>
            <a:r>
              <a:rPr lang="en-US" altLang="en-US" sz="2600" b="1" dirty="0" smtClean="0"/>
              <a:t>immediately</a:t>
            </a:r>
            <a:r>
              <a:rPr lang="en-US" altLang="en-US" sz="2600" dirty="0" smtClean="0"/>
              <a:t> preceding the problem/target behavior?</a:t>
            </a:r>
          </a:p>
          <a:p>
            <a:pPr eaLnBrk="1" hangingPunct="1"/>
            <a:r>
              <a:rPr lang="en-US" altLang="en-US" sz="2600" dirty="0" smtClean="0"/>
              <a:t>What triggers the behavior, be specific...</a:t>
            </a:r>
          </a:p>
          <a:p>
            <a:pPr lvl="1" eaLnBrk="1" hangingPunct="1"/>
            <a:r>
              <a:rPr lang="en-US" altLang="en-US" sz="2200" dirty="0" smtClean="0"/>
              <a:t>What activity?</a:t>
            </a:r>
          </a:p>
          <a:p>
            <a:pPr lvl="1" eaLnBrk="1" hangingPunct="1"/>
            <a:r>
              <a:rPr lang="en-US" altLang="en-US" sz="2200" dirty="0" smtClean="0"/>
              <a:t>What peers?</a:t>
            </a:r>
          </a:p>
          <a:p>
            <a:pPr lvl="1" eaLnBrk="1" hangingPunct="1"/>
            <a:r>
              <a:rPr lang="en-US" altLang="en-US" sz="2200" dirty="0" smtClean="0"/>
              <a:t>What tasks?</a:t>
            </a:r>
          </a:p>
          <a:p>
            <a:pPr lvl="1" eaLnBrk="1" hangingPunct="1"/>
            <a:r>
              <a:rPr lang="en-US" altLang="en-US" sz="2200" dirty="0" smtClean="0"/>
              <a:t>Other setting events versus immediate triggers</a:t>
            </a:r>
          </a:p>
        </p:txBody>
      </p:sp>
    </p:spTree>
    <p:extLst>
      <p:ext uri="{BB962C8B-B14F-4D97-AF65-F5344CB8AC3E}">
        <p14:creationId xmlns:p14="http://schemas.microsoft.com/office/powerpoint/2010/main" val="4172817993"/>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333375"/>
            <a:ext cx="8824912" cy="1143000"/>
          </a:xfrm>
        </p:spPr>
        <p:txBody>
          <a:bodyPr>
            <a:normAutofit fontScale="90000"/>
          </a:bodyPr>
          <a:lstStyle/>
          <a:p>
            <a:pPr algn="ctr" eaLnBrk="1" hangingPunct="1"/>
            <a:r>
              <a:rPr lang="en-US" altLang="en-US" sz="3800" smtClean="0"/>
              <a:t>Consequence  </a:t>
            </a:r>
            <a:br>
              <a:rPr lang="en-US" altLang="en-US" sz="3800" smtClean="0"/>
            </a:br>
            <a:r>
              <a:rPr lang="en-US" altLang="en-US" sz="3800" smtClean="0"/>
              <a:t>What’s the response to the behavior?</a:t>
            </a:r>
          </a:p>
        </p:txBody>
      </p:sp>
      <p:sp>
        <p:nvSpPr>
          <p:cNvPr id="19459" name="Rectangle 3"/>
          <p:cNvSpPr>
            <a:spLocks noGrp="1" noChangeArrowheads="1"/>
          </p:cNvSpPr>
          <p:nvPr>
            <p:ph type="body" idx="1"/>
          </p:nvPr>
        </p:nvSpPr>
        <p:spPr>
          <a:xfrm>
            <a:off x="304800" y="2212975"/>
            <a:ext cx="8610600" cy="4286250"/>
          </a:xfrm>
        </p:spPr>
        <p:txBody>
          <a:bodyPr/>
          <a:lstStyle/>
          <a:p>
            <a:pPr eaLnBrk="1" hangingPunct="1">
              <a:lnSpc>
                <a:spcPct val="90000"/>
              </a:lnSpc>
            </a:pPr>
            <a:r>
              <a:rPr lang="en-US" altLang="en-US" sz="2600" dirty="0" smtClean="0"/>
              <a:t>What happens </a:t>
            </a:r>
            <a:r>
              <a:rPr lang="en-US" altLang="en-US" sz="2600" b="1" dirty="0" smtClean="0"/>
              <a:t>immediately</a:t>
            </a:r>
            <a:r>
              <a:rPr lang="en-US" altLang="en-US" sz="2600" dirty="0" smtClean="0"/>
              <a:t> following the behavior?</a:t>
            </a:r>
          </a:p>
          <a:p>
            <a:pPr lvl="1" eaLnBrk="1" hangingPunct="1">
              <a:lnSpc>
                <a:spcPct val="90000"/>
              </a:lnSpc>
            </a:pPr>
            <a:r>
              <a:rPr lang="en-US" altLang="en-US" sz="2200" dirty="0" smtClean="0"/>
              <a:t>How do peers respond?</a:t>
            </a:r>
          </a:p>
          <a:p>
            <a:pPr lvl="1" eaLnBrk="1" hangingPunct="1">
              <a:lnSpc>
                <a:spcPct val="90000"/>
              </a:lnSpc>
            </a:pPr>
            <a:r>
              <a:rPr lang="en-US" altLang="en-US" sz="2200" dirty="0" smtClean="0"/>
              <a:t>How do the adults respond?</a:t>
            </a:r>
          </a:p>
          <a:p>
            <a:pPr lvl="1" eaLnBrk="1" hangingPunct="1">
              <a:lnSpc>
                <a:spcPct val="90000"/>
              </a:lnSpc>
            </a:pPr>
            <a:r>
              <a:rPr lang="en-US" altLang="en-US" sz="2200" dirty="0" smtClean="0"/>
              <a:t>What are the consequences for the student?</a:t>
            </a:r>
          </a:p>
          <a:p>
            <a:pPr lvl="1" eaLnBrk="1" hangingPunct="1">
              <a:lnSpc>
                <a:spcPct val="90000"/>
              </a:lnSpc>
            </a:pPr>
            <a:r>
              <a:rPr lang="en-US" altLang="en-US" sz="2200" dirty="0" smtClean="0"/>
              <a:t>Are these responses typical?</a:t>
            </a:r>
          </a:p>
          <a:p>
            <a:pPr eaLnBrk="1" hangingPunct="1">
              <a:lnSpc>
                <a:spcPct val="90000"/>
              </a:lnSpc>
            </a:pPr>
            <a:r>
              <a:rPr lang="en-US" altLang="en-US" sz="2600" dirty="0" smtClean="0"/>
              <a:t>What is the student gaining as a result of engaging in the behavior?  </a:t>
            </a:r>
          </a:p>
          <a:p>
            <a:pPr lvl="1" eaLnBrk="1" hangingPunct="1">
              <a:lnSpc>
                <a:spcPct val="90000"/>
              </a:lnSpc>
            </a:pPr>
            <a:r>
              <a:rPr lang="en-US" altLang="en-US" sz="2200" dirty="0" smtClean="0"/>
              <a:t>How is it paying off for the student?</a:t>
            </a:r>
          </a:p>
        </p:txBody>
      </p:sp>
    </p:spTree>
    <p:extLst>
      <p:ext uri="{BB962C8B-B14F-4D97-AF65-F5344CB8AC3E}">
        <p14:creationId xmlns:p14="http://schemas.microsoft.com/office/powerpoint/2010/main" val="1700128187"/>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fontScale="90000"/>
          </a:bodyPr>
          <a:lstStyle/>
          <a:p>
            <a:pPr algn="ctr" eaLnBrk="1" hangingPunct="1"/>
            <a:r>
              <a:rPr lang="en-US" altLang="en-US" sz="7600" u="sng" smtClean="0"/>
              <a:t>Learning</a:t>
            </a:r>
          </a:p>
        </p:txBody>
      </p:sp>
      <p:sp>
        <p:nvSpPr>
          <p:cNvPr id="20483" name="Rectangle 3"/>
          <p:cNvSpPr>
            <a:spLocks noGrp="1" noChangeArrowheads="1"/>
          </p:cNvSpPr>
          <p:nvPr>
            <p:ph type="body" idx="1"/>
          </p:nvPr>
        </p:nvSpPr>
        <p:spPr>
          <a:xfrm>
            <a:off x="228600" y="1905000"/>
            <a:ext cx="8458200" cy="4525963"/>
          </a:xfrm>
        </p:spPr>
        <p:txBody>
          <a:bodyPr/>
          <a:lstStyle/>
          <a:p>
            <a:pPr eaLnBrk="1" hangingPunct="1">
              <a:lnSpc>
                <a:spcPct val="80000"/>
              </a:lnSpc>
              <a:buFont typeface="Wingdings" pitchFamily="2" charset="2"/>
              <a:buNone/>
            </a:pPr>
            <a:r>
              <a:rPr lang="en-US" altLang="en-US" sz="7800" smtClean="0"/>
              <a:t>   </a:t>
            </a:r>
            <a:r>
              <a:rPr lang="en-US" altLang="en-US" sz="8600" smtClean="0"/>
              <a:t>A </a:t>
            </a:r>
            <a:r>
              <a:rPr lang="en-US" altLang="en-US" sz="8600" smtClean="0">
                <a:sym typeface="Wingdings" pitchFamily="2" charset="2"/>
              </a:rPr>
              <a:t> B  C</a:t>
            </a:r>
          </a:p>
          <a:p>
            <a:pPr eaLnBrk="1" hangingPunct="1">
              <a:lnSpc>
                <a:spcPct val="80000"/>
              </a:lnSpc>
              <a:buFont typeface="Wingdings" pitchFamily="2" charset="2"/>
              <a:buNone/>
            </a:pPr>
            <a:endParaRPr lang="en-US" altLang="en-US" sz="7800" smtClean="0">
              <a:sym typeface="Wingdings" pitchFamily="2" charset="2"/>
            </a:endParaRPr>
          </a:p>
          <a:p>
            <a:pPr algn="ctr" eaLnBrk="1" hangingPunct="1">
              <a:lnSpc>
                <a:spcPct val="80000"/>
              </a:lnSpc>
              <a:buFont typeface="Wingdings" pitchFamily="2" charset="2"/>
              <a:buNone/>
            </a:pPr>
            <a:r>
              <a:rPr lang="en-US" altLang="en-US" sz="2800" smtClean="0">
                <a:sym typeface="Wingdings" pitchFamily="2" charset="2"/>
              </a:rPr>
              <a:t>Student </a:t>
            </a:r>
            <a:r>
              <a:rPr lang="en-US" altLang="en-US" sz="2800" b="1" i="1" u="sng" smtClean="0">
                <a:sym typeface="Wingdings" pitchFamily="2" charset="2"/>
              </a:rPr>
              <a:t>Learns</a:t>
            </a:r>
            <a:r>
              <a:rPr lang="en-US" altLang="en-US" sz="2800" smtClean="0">
                <a:sym typeface="Wingdings" pitchFamily="2" charset="2"/>
              </a:rPr>
              <a:t> through repeated experience,  </a:t>
            </a:r>
          </a:p>
          <a:p>
            <a:pPr algn="ctr" eaLnBrk="1" hangingPunct="1">
              <a:lnSpc>
                <a:spcPct val="80000"/>
              </a:lnSpc>
              <a:buFont typeface="Wingdings" pitchFamily="2" charset="2"/>
              <a:buNone/>
            </a:pPr>
            <a:r>
              <a:rPr lang="en-US" altLang="en-US" sz="2800" smtClean="0">
                <a:sym typeface="Wingdings" pitchFamily="2" charset="2"/>
              </a:rPr>
              <a:t>that under these specific </a:t>
            </a:r>
            <a:r>
              <a:rPr lang="en-US" altLang="en-US" sz="2800" b="1" u="sng" smtClean="0">
                <a:sym typeface="Wingdings" pitchFamily="2" charset="2"/>
              </a:rPr>
              <a:t>A</a:t>
            </a:r>
            <a:r>
              <a:rPr lang="en-US" altLang="en-US" sz="2800" u="sng" smtClean="0">
                <a:sym typeface="Wingdings" pitchFamily="2" charset="2"/>
              </a:rPr>
              <a:t>ntecedent</a:t>
            </a:r>
            <a:r>
              <a:rPr lang="en-US" altLang="en-US" sz="2800" smtClean="0">
                <a:sym typeface="Wingdings" pitchFamily="2" charset="2"/>
              </a:rPr>
              <a:t> </a:t>
            </a:r>
          </a:p>
          <a:p>
            <a:pPr algn="ctr" eaLnBrk="1" hangingPunct="1">
              <a:lnSpc>
                <a:spcPct val="80000"/>
              </a:lnSpc>
              <a:buFont typeface="Wingdings" pitchFamily="2" charset="2"/>
              <a:buNone/>
            </a:pPr>
            <a:r>
              <a:rPr lang="en-US" altLang="en-US" sz="2800" smtClean="0">
                <a:sym typeface="Wingdings" pitchFamily="2" charset="2"/>
              </a:rPr>
              <a:t>triggers, if I engage in this </a:t>
            </a:r>
            <a:r>
              <a:rPr lang="en-US" altLang="en-US" sz="2800" b="1" u="sng" smtClean="0">
                <a:sym typeface="Wingdings" pitchFamily="2" charset="2"/>
              </a:rPr>
              <a:t>B</a:t>
            </a:r>
            <a:r>
              <a:rPr lang="en-US" altLang="en-US" sz="2800" u="sng" smtClean="0">
                <a:sym typeface="Wingdings" pitchFamily="2" charset="2"/>
              </a:rPr>
              <a:t>ehavior</a:t>
            </a:r>
            <a:r>
              <a:rPr lang="en-US" altLang="en-US" sz="2800" smtClean="0">
                <a:sym typeface="Wingdings" pitchFamily="2" charset="2"/>
              </a:rPr>
              <a:t>, I                  </a:t>
            </a:r>
          </a:p>
          <a:p>
            <a:pPr algn="ctr" eaLnBrk="1" hangingPunct="1">
              <a:lnSpc>
                <a:spcPct val="80000"/>
              </a:lnSpc>
              <a:buFont typeface="Wingdings" pitchFamily="2" charset="2"/>
              <a:buNone/>
            </a:pPr>
            <a:r>
              <a:rPr lang="en-US" altLang="en-US" sz="2800" smtClean="0">
                <a:sym typeface="Wingdings" pitchFamily="2" charset="2"/>
              </a:rPr>
              <a:t>can expect this </a:t>
            </a:r>
            <a:r>
              <a:rPr lang="en-US" altLang="en-US" sz="2800" b="1" u="sng" smtClean="0">
                <a:sym typeface="Wingdings" pitchFamily="2" charset="2"/>
              </a:rPr>
              <a:t>C</a:t>
            </a:r>
            <a:r>
              <a:rPr lang="en-US" altLang="en-US" sz="2800" u="sng" smtClean="0">
                <a:sym typeface="Wingdings" pitchFamily="2" charset="2"/>
              </a:rPr>
              <a:t>onsequence</a:t>
            </a:r>
          </a:p>
        </p:txBody>
      </p:sp>
      <p:sp>
        <p:nvSpPr>
          <p:cNvPr id="20484" name="AutoShape 4"/>
          <p:cNvSpPr>
            <a:spLocks noChangeArrowheads="1"/>
          </p:cNvSpPr>
          <p:nvPr/>
        </p:nvSpPr>
        <p:spPr bwMode="auto">
          <a:xfrm>
            <a:off x="1219200" y="2895600"/>
            <a:ext cx="6705600" cy="1219200"/>
          </a:xfrm>
          <a:prstGeom prst="curvedUpArrow">
            <a:avLst>
              <a:gd name="adj1" fmla="val 110000"/>
              <a:gd name="adj2" fmla="val 220000"/>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64119955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4"/>
          <p:cNvSpPr>
            <a:spLocks noChangeArrowheads="1"/>
          </p:cNvSpPr>
          <p:nvPr/>
        </p:nvSpPr>
        <p:spPr bwMode="auto">
          <a:xfrm>
            <a:off x="0" y="0"/>
            <a:ext cx="9144000" cy="6858000"/>
          </a:xfrm>
          <a:prstGeom prst="rect">
            <a:avLst/>
          </a:prstGeom>
          <a:solidFill>
            <a:schemeClr val="accent1"/>
          </a:solidFill>
          <a:ln w="9525">
            <a:solidFill>
              <a:schemeClr val="tx1"/>
            </a:solidFill>
            <a:round/>
            <a:headEnd/>
            <a:tailEnd/>
          </a:ln>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endParaRPr lang="en-US" altLang="en-US"/>
          </a:p>
        </p:txBody>
      </p:sp>
      <p:sp>
        <p:nvSpPr>
          <p:cNvPr id="2" name="Isosceles Triangle 1"/>
          <p:cNvSpPr/>
          <p:nvPr/>
        </p:nvSpPr>
        <p:spPr bwMode="auto">
          <a:xfrm rot="19235390">
            <a:off x="61203" y="1503157"/>
            <a:ext cx="7414301" cy="7169150"/>
          </a:xfrm>
          <a:prstGeom prst="triangle">
            <a:avLst/>
          </a:prstGeom>
          <a:solidFill>
            <a:srgbClr val="008000"/>
          </a:solidFill>
          <a:ln w="57150" cap="rnd" cmpd="sng" algn="ctr">
            <a:noFill/>
            <a:prstDash val="solid"/>
            <a:round/>
            <a:headEnd type="none" w="med" len="med"/>
            <a:tailEnd type="none" w="med" len="med"/>
          </a:ln>
          <a:effectLst>
            <a:outerShdw sx="1000" sy="1000" algn="ctr" rotWithShape="0">
              <a:srgbClr val="008000"/>
            </a:outerShdw>
          </a:effectLst>
          <a:scene3d>
            <a:camera prst="isometricOffAxis1Top">
              <a:rot lat="19715642" lon="17296399" rev="3660555"/>
            </a:camera>
            <a:lightRig rig="threePt" dir="t"/>
          </a:scene3d>
          <a:sp3d extrusionH="76200">
            <a:bevelT h="266700" prst="coolSlant"/>
            <a:bevelB w="228600" h="158750" prst="coolSlant"/>
            <a:extrusionClr>
              <a:srgbClr val="008000"/>
            </a:extrusionClr>
            <a:contourClr>
              <a:srgbClr val="008000"/>
            </a:contourClr>
          </a:sp3d>
        </p:spPr>
        <p:txBody>
          <a:bodyPr/>
          <a:lstStyle/>
          <a:p>
            <a:pPr marL="342900" indent="-342900">
              <a:spcBef>
                <a:spcPct val="20000"/>
              </a:spcBef>
              <a:defRPr/>
            </a:pPr>
            <a:endParaRPr lang="en-US" dirty="0">
              <a:latin typeface="Arial" charset="0"/>
              <a:ea typeface="ヒラギノ角ゴ Pro W3" pitchFamily="1" charset="-128"/>
              <a:cs typeface="Times New Roman" pitchFamily="18" charset="0"/>
            </a:endParaRPr>
          </a:p>
        </p:txBody>
      </p:sp>
      <p:sp>
        <p:nvSpPr>
          <p:cNvPr id="3" name="Isosceles Triangle 2"/>
          <p:cNvSpPr/>
          <p:nvPr/>
        </p:nvSpPr>
        <p:spPr bwMode="auto">
          <a:xfrm rot="19296816">
            <a:off x="2934506" y="1491906"/>
            <a:ext cx="4813706" cy="4255234"/>
          </a:xfrm>
          <a:prstGeom prst="triangle">
            <a:avLst/>
          </a:prstGeom>
          <a:gradFill flip="none" rotWithShape="1">
            <a:gsLst>
              <a:gs pos="38000">
                <a:srgbClr val="008000"/>
              </a:gs>
              <a:gs pos="69000">
                <a:srgbClr val="BBBB00"/>
              </a:gs>
            </a:gsLst>
            <a:lin ang="1200000" scaled="0"/>
            <a:tileRect/>
          </a:gradFill>
          <a:ln w="57150" cap="rnd" cmpd="sng" algn="ctr">
            <a:gradFill flip="none" rotWithShape="1">
              <a:gsLst>
                <a:gs pos="45000">
                  <a:srgbClr val="008000"/>
                </a:gs>
                <a:gs pos="59000">
                  <a:srgbClr val="BBBB00"/>
                </a:gs>
              </a:gsLst>
              <a:lin ang="2700000" scaled="1"/>
              <a:tileRect/>
            </a:gradFill>
            <a:prstDash val="solid"/>
            <a:round/>
            <a:headEnd type="none" w="med" len="med"/>
            <a:tailEnd type="none" w="med" len="med"/>
          </a:ln>
          <a:effectLst/>
          <a:scene3d>
            <a:camera prst="orthographicFront">
              <a:rot lat="19980106" lon="17134913" rev="3739631"/>
            </a:camera>
            <a:lightRig rig="threePt" dir="t"/>
          </a:scene3d>
          <a:sp3d extrusionH="76200">
            <a:bevelT h="266700" prst="coolSlant"/>
            <a:bevelB w="228600" h="158750" prst="coolSlant"/>
          </a:sp3d>
        </p:spPr>
        <p:txBody>
          <a:bodyPr/>
          <a:lstStyle/>
          <a:p>
            <a:pPr marL="342900" indent="-342900">
              <a:spcBef>
                <a:spcPct val="20000"/>
              </a:spcBef>
              <a:defRPr/>
            </a:pPr>
            <a:endParaRPr lang="en-US">
              <a:latin typeface="Arial" charset="0"/>
              <a:ea typeface="ヒラギノ角ゴ Pro W3" pitchFamily="1" charset="-128"/>
              <a:cs typeface="Times New Roman" pitchFamily="18" charset="0"/>
            </a:endParaRPr>
          </a:p>
        </p:txBody>
      </p:sp>
      <p:sp>
        <p:nvSpPr>
          <p:cNvPr id="4" name="Isosceles Triangle 3"/>
          <p:cNvSpPr/>
          <p:nvPr/>
        </p:nvSpPr>
        <p:spPr bwMode="auto">
          <a:xfrm rot="18786530">
            <a:off x="4486003" y="950264"/>
            <a:ext cx="2930168" cy="3122683"/>
          </a:xfrm>
          <a:prstGeom prst="triangle">
            <a:avLst/>
          </a:prstGeom>
          <a:gradFill>
            <a:gsLst>
              <a:gs pos="20000">
                <a:srgbClr val="BBBB00"/>
              </a:gs>
              <a:gs pos="46000">
                <a:srgbClr val="CA0000"/>
              </a:gs>
            </a:gsLst>
            <a:lin ang="1200000" scaled="0"/>
          </a:gradFill>
          <a:ln w="57150" cap="rnd" cmpd="sng" algn="ctr">
            <a:gradFill>
              <a:gsLst>
                <a:gs pos="17000">
                  <a:srgbClr val="008000"/>
                </a:gs>
                <a:gs pos="84000">
                  <a:srgbClr val="CA0000"/>
                </a:gs>
                <a:gs pos="55000">
                  <a:srgbClr val="BBBB00"/>
                </a:gs>
              </a:gsLst>
              <a:lin ang="2700000" scaled="0"/>
            </a:gradFill>
            <a:prstDash val="solid"/>
            <a:round/>
            <a:headEnd type="none" w="med" len="med"/>
            <a:tailEnd type="none" w="med" len="med"/>
          </a:ln>
          <a:effectLst/>
          <a:scene3d>
            <a:camera prst="orthographicFront">
              <a:rot lat="19952249" lon="17083514" rev="3299998"/>
            </a:camera>
            <a:lightRig rig="threePt" dir="t"/>
          </a:scene3d>
          <a:sp3d extrusionH="76200">
            <a:bevelT h="266700" prst="coolSlant"/>
            <a:bevelB w="228600" h="158750" prst="coolSlant"/>
          </a:sp3d>
        </p:spPr>
        <p:txBody>
          <a:bodyPr/>
          <a:lstStyle/>
          <a:p>
            <a:pPr marL="342900" indent="-342900">
              <a:spcBef>
                <a:spcPct val="20000"/>
              </a:spcBef>
              <a:defRPr/>
            </a:pPr>
            <a:endParaRPr lang="en-US">
              <a:latin typeface="Arial" charset="0"/>
              <a:ea typeface="ヒラギノ角ゴ Pro W3" pitchFamily="1" charset="-128"/>
              <a:cs typeface="Times New Roman" pitchFamily="18" charset="0"/>
            </a:endParaRPr>
          </a:p>
        </p:txBody>
      </p:sp>
      <p:sp>
        <p:nvSpPr>
          <p:cNvPr id="58373" name="Title 5"/>
          <p:cNvSpPr>
            <a:spLocks noGrp="1"/>
          </p:cNvSpPr>
          <p:nvPr>
            <p:ph type="title"/>
          </p:nvPr>
        </p:nvSpPr>
        <p:spPr>
          <a:xfrm>
            <a:off x="0" y="533400"/>
            <a:ext cx="7772400" cy="990600"/>
          </a:xfrm>
        </p:spPr>
        <p:txBody>
          <a:bodyPr/>
          <a:lstStyle/>
          <a:p>
            <a:r>
              <a:rPr lang="en-US" altLang="en-US" smtClean="0">
                <a:ea typeface="ヒラギノ角ゴ Pro W3" charset="-128"/>
              </a:rPr>
              <a:t>Layering of Support</a:t>
            </a:r>
          </a:p>
        </p:txBody>
      </p:sp>
      <p:sp>
        <p:nvSpPr>
          <p:cNvPr id="58374" name="Slide Number Placeholder 21503"/>
          <p:cNvSpPr>
            <a:spLocks noGrp="1"/>
          </p:cNvSpPr>
          <p:nvPr>
            <p:ph type="sldNum" sz="quarter" idx="4294967295"/>
          </p:nvPr>
        </p:nvSpPr>
        <p:spPr bwMode="auto">
          <a:xfrm flipV="1">
            <a:off x="7239000" y="6934199"/>
            <a:ext cx="1905000" cy="4571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fld id="{559EE7A6-CBEA-46CC-BFE7-3393B99C8764}" type="slidenum">
              <a:rPr lang="en-US" altLang="en-US" sz="2000"/>
              <a:pPr algn="r" eaLnBrk="1" hangingPunct="1"/>
              <a:t>8</a:t>
            </a:fld>
            <a:endParaRPr lang="en-US" altLang="en-US" sz="2000" dirty="0"/>
          </a:p>
        </p:txBody>
      </p:sp>
    </p:spTree>
    <p:extLst>
      <p:ext uri="{BB962C8B-B14F-4D97-AF65-F5344CB8AC3E}">
        <p14:creationId xmlns:p14="http://schemas.microsoft.com/office/powerpoint/2010/main" val="14978345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2000" fill="hold"/>
                                        <p:tgtEl>
                                          <p:spTgt spid="3"/>
                                        </p:tgtEl>
                                        <p:attrNameLst>
                                          <p:attrName>ppt_x</p:attrName>
                                        </p:attrNameLst>
                                      </p:cBhvr>
                                      <p:tavLst>
                                        <p:tav tm="0">
                                          <p:val>
                                            <p:strVal val="#ppt_x"/>
                                          </p:val>
                                        </p:tav>
                                        <p:tav tm="100000">
                                          <p:val>
                                            <p:strVal val="#ppt_x"/>
                                          </p:val>
                                        </p:tav>
                                      </p:tavLst>
                                    </p:anim>
                                    <p:anim calcmode="lin" valueType="num">
                                      <p:cBhvr additive="base">
                                        <p:cTn id="14" dur="20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2000" fill="hold"/>
                                        <p:tgtEl>
                                          <p:spTgt spid="4"/>
                                        </p:tgtEl>
                                        <p:attrNameLst>
                                          <p:attrName>ppt_x</p:attrName>
                                        </p:attrNameLst>
                                      </p:cBhvr>
                                      <p:tavLst>
                                        <p:tav tm="0">
                                          <p:val>
                                            <p:strVal val="#ppt_x"/>
                                          </p:val>
                                        </p:tav>
                                        <p:tav tm="100000">
                                          <p:val>
                                            <p:strVal val="#ppt_x"/>
                                          </p:val>
                                        </p:tav>
                                      </p:tavLst>
                                    </p:anim>
                                    <p:anim calcmode="lin" valueType="num">
                                      <p:cBhvr additive="base">
                                        <p:cTn id="20" dur="2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19088" y="333375"/>
            <a:ext cx="8824912" cy="1143000"/>
          </a:xfrm>
        </p:spPr>
        <p:txBody>
          <a:bodyPr>
            <a:normAutofit/>
          </a:bodyPr>
          <a:lstStyle/>
          <a:p>
            <a:pPr algn="ctr" eaLnBrk="1" hangingPunct="1"/>
            <a:r>
              <a:rPr lang="en-US" altLang="en-US" sz="3800" dirty="0" smtClean="0"/>
              <a:t>FBA: Identify Function or Purpose</a:t>
            </a:r>
          </a:p>
        </p:txBody>
      </p:sp>
      <p:sp>
        <p:nvSpPr>
          <p:cNvPr id="19459" name="Rectangle 3"/>
          <p:cNvSpPr>
            <a:spLocks noGrp="1" noChangeArrowheads="1"/>
          </p:cNvSpPr>
          <p:nvPr>
            <p:ph type="body" idx="1"/>
          </p:nvPr>
        </p:nvSpPr>
        <p:spPr>
          <a:xfrm>
            <a:off x="228600" y="1600200"/>
            <a:ext cx="8610600" cy="4286250"/>
          </a:xfrm>
        </p:spPr>
        <p:txBody>
          <a:bodyPr/>
          <a:lstStyle/>
          <a:p>
            <a:pPr eaLnBrk="1" hangingPunct="1">
              <a:lnSpc>
                <a:spcPct val="90000"/>
              </a:lnSpc>
            </a:pPr>
            <a:r>
              <a:rPr lang="en-US" altLang="en-US" sz="2600" dirty="0" smtClean="0"/>
              <a:t>GAIN/OBTAIN something</a:t>
            </a:r>
          </a:p>
          <a:p>
            <a:pPr lvl="1" eaLnBrk="1" hangingPunct="1">
              <a:lnSpc>
                <a:spcPct val="90000"/>
              </a:lnSpc>
            </a:pPr>
            <a:r>
              <a:rPr lang="en-US" altLang="en-US" sz="2200" dirty="0" smtClean="0"/>
              <a:t>Attention (Peer or Teacher)</a:t>
            </a:r>
          </a:p>
          <a:p>
            <a:pPr lvl="1" eaLnBrk="1" hangingPunct="1">
              <a:lnSpc>
                <a:spcPct val="90000"/>
              </a:lnSpc>
            </a:pPr>
            <a:r>
              <a:rPr lang="en-US" altLang="en-US" sz="2200" dirty="0" smtClean="0"/>
              <a:t>Tangible (Object, Activity, Food, Event)</a:t>
            </a:r>
          </a:p>
          <a:p>
            <a:pPr lvl="1" eaLnBrk="1" hangingPunct="1">
              <a:lnSpc>
                <a:spcPct val="90000"/>
              </a:lnSpc>
            </a:pPr>
            <a:r>
              <a:rPr lang="en-US" altLang="en-US" sz="2200" dirty="0" smtClean="0"/>
              <a:t>Internal Feeling (Approval, Acceptance)</a:t>
            </a:r>
          </a:p>
          <a:p>
            <a:pPr lvl="1" eaLnBrk="1" hangingPunct="1">
              <a:lnSpc>
                <a:spcPct val="90000"/>
              </a:lnSpc>
            </a:pPr>
            <a:r>
              <a:rPr lang="en-US" altLang="en-US" sz="2200" dirty="0" smtClean="0"/>
              <a:t>Power</a:t>
            </a:r>
          </a:p>
          <a:p>
            <a:pPr marL="457200" lvl="1" indent="0" eaLnBrk="1" hangingPunct="1">
              <a:lnSpc>
                <a:spcPct val="90000"/>
              </a:lnSpc>
              <a:buNone/>
            </a:pPr>
            <a:endParaRPr lang="en-US" altLang="en-US" sz="2200" dirty="0" smtClean="0"/>
          </a:p>
          <a:p>
            <a:pPr eaLnBrk="1" hangingPunct="1">
              <a:lnSpc>
                <a:spcPct val="90000"/>
              </a:lnSpc>
            </a:pPr>
            <a:r>
              <a:rPr lang="en-US" altLang="en-US" sz="2600" dirty="0" smtClean="0"/>
              <a:t>AVOID/ESCAPE something</a:t>
            </a:r>
          </a:p>
          <a:p>
            <a:pPr lvl="1">
              <a:lnSpc>
                <a:spcPct val="90000"/>
              </a:lnSpc>
            </a:pPr>
            <a:r>
              <a:rPr lang="en-US" altLang="en-US" sz="1800" dirty="0" smtClean="0"/>
              <a:t>Attention (Peer or Teacher)</a:t>
            </a:r>
          </a:p>
          <a:p>
            <a:pPr lvl="1">
              <a:lnSpc>
                <a:spcPct val="90000"/>
              </a:lnSpc>
            </a:pPr>
            <a:r>
              <a:rPr lang="en-US" altLang="en-US" sz="1800" dirty="0" smtClean="0"/>
              <a:t>Demands, Tasks, or Assignments</a:t>
            </a:r>
          </a:p>
          <a:p>
            <a:pPr lvl="1">
              <a:lnSpc>
                <a:spcPct val="90000"/>
              </a:lnSpc>
            </a:pPr>
            <a:r>
              <a:rPr lang="en-US" altLang="en-US" sz="1800" dirty="0" smtClean="0"/>
              <a:t>Internal Feeling (Pain, Embarrassment, Failure )</a:t>
            </a:r>
          </a:p>
          <a:p>
            <a:pPr lvl="1">
              <a:lnSpc>
                <a:spcPct val="90000"/>
              </a:lnSpc>
            </a:pPr>
            <a:r>
              <a:rPr lang="en-US" altLang="en-US" sz="1800" dirty="0" smtClean="0"/>
              <a:t>Setting</a:t>
            </a:r>
          </a:p>
        </p:txBody>
      </p:sp>
    </p:spTree>
    <p:extLst>
      <p:ext uri="{BB962C8B-B14F-4D97-AF65-F5344CB8AC3E}">
        <p14:creationId xmlns:p14="http://schemas.microsoft.com/office/powerpoint/2010/main" val="1910049251"/>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unny Confession Ecard: It's all fun and games until someone figures out the function of your behavi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838200"/>
            <a:ext cx="6531426"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262873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p:txBody>
          <a:bodyPr/>
          <a:lstStyle/>
          <a:p>
            <a:r>
              <a:rPr lang="en-US" dirty="0"/>
              <a:t>FBA: Hypothesis Development</a:t>
            </a:r>
            <a:endParaRPr lang="en-US" dirty="0" smtClean="0"/>
          </a:p>
        </p:txBody>
      </p:sp>
      <p:sp>
        <p:nvSpPr>
          <p:cNvPr id="16387" name="Line 13"/>
          <p:cNvSpPr>
            <a:spLocks noChangeShapeType="1"/>
          </p:cNvSpPr>
          <p:nvPr/>
        </p:nvSpPr>
        <p:spPr bwMode="auto">
          <a:xfrm>
            <a:off x="1371600" y="1371600"/>
            <a:ext cx="7391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88" name="Rectangle 14"/>
          <p:cNvSpPr>
            <a:spLocks noChangeArrowheads="1"/>
          </p:cNvSpPr>
          <p:nvPr/>
        </p:nvSpPr>
        <p:spPr bwMode="auto">
          <a:xfrm>
            <a:off x="152400" y="26670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eaLnBrk="0" hangingPunct="0"/>
            <a:r>
              <a:rPr lang="en-US">
                <a:latin typeface="Georgia" pitchFamily="18" charset="0"/>
              </a:rPr>
              <a:t>Difficult AM @ </a:t>
            </a:r>
          </a:p>
          <a:p>
            <a:pPr eaLnBrk="0" hangingPunct="0"/>
            <a:r>
              <a:rPr lang="en-US">
                <a:latin typeface="Georgia" pitchFamily="18" charset="0"/>
              </a:rPr>
              <a:t>Home or on bus</a:t>
            </a:r>
          </a:p>
        </p:txBody>
      </p:sp>
      <p:sp>
        <p:nvSpPr>
          <p:cNvPr id="16389" name="Rectangle 15"/>
          <p:cNvSpPr>
            <a:spLocks noChangeArrowheads="1"/>
          </p:cNvSpPr>
          <p:nvPr/>
        </p:nvSpPr>
        <p:spPr bwMode="auto">
          <a:xfrm>
            <a:off x="2438400" y="26670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eaLnBrk="0" hangingPunct="0"/>
            <a:r>
              <a:rPr lang="en-US">
                <a:latin typeface="Georgia" pitchFamily="18" charset="0"/>
              </a:rPr>
              <a:t>Lg group setting;</a:t>
            </a:r>
          </a:p>
          <a:p>
            <a:pPr eaLnBrk="0" hangingPunct="0"/>
            <a:r>
              <a:rPr lang="en-US">
                <a:latin typeface="Georgia" pitchFamily="18" charset="0"/>
              </a:rPr>
              <a:t> expected to </a:t>
            </a:r>
          </a:p>
          <a:p>
            <a:pPr eaLnBrk="0" hangingPunct="0"/>
            <a:r>
              <a:rPr lang="en-US">
                <a:latin typeface="Georgia" pitchFamily="18" charset="0"/>
              </a:rPr>
              <a:t>share</a:t>
            </a:r>
          </a:p>
        </p:txBody>
      </p:sp>
      <p:sp>
        <p:nvSpPr>
          <p:cNvPr id="16390" name="Rectangle 16"/>
          <p:cNvSpPr>
            <a:spLocks noChangeArrowheads="1"/>
          </p:cNvSpPr>
          <p:nvPr/>
        </p:nvSpPr>
        <p:spPr bwMode="auto">
          <a:xfrm>
            <a:off x="4800600" y="2667000"/>
            <a:ext cx="15240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eaLnBrk="0" hangingPunct="0"/>
            <a:r>
              <a:rPr lang="en-US">
                <a:latin typeface="Georgia" pitchFamily="18" charset="0"/>
              </a:rPr>
              <a:t>Tattles, </a:t>
            </a:r>
          </a:p>
          <a:p>
            <a:pPr eaLnBrk="0" hangingPunct="0"/>
            <a:r>
              <a:rPr lang="en-US">
                <a:latin typeface="Georgia" pitchFamily="18" charset="0"/>
              </a:rPr>
              <a:t>pushes, </a:t>
            </a:r>
          </a:p>
          <a:p>
            <a:pPr eaLnBrk="0" hangingPunct="0"/>
            <a:r>
              <a:rPr lang="en-US">
                <a:latin typeface="Georgia" pitchFamily="18" charset="0"/>
              </a:rPr>
              <a:t>Cries, </a:t>
            </a:r>
          </a:p>
          <a:p>
            <a:pPr eaLnBrk="0" hangingPunct="0"/>
            <a:r>
              <a:rPr lang="en-US">
                <a:latin typeface="Georgia" pitchFamily="18" charset="0"/>
              </a:rPr>
              <a:t>whines	</a:t>
            </a:r>
          </a:p>
        </p:txBody>
      </p:sp>
      <p:sp>
        <p:nvSpPr>
          <p:cNvPr id="16391" name="Rectangle 17"/>
          <p:cNvSpPr>
            <a:spLocks noChangeArrowheads="1"/>
          </p:cNvSpPr>
          <p:nvPr/>
        </p:nvSpPr>
        <p:spPr bwMode="auto">
          <a:xfrm>
            <a:off x="6553200" y="2667000"/>
            <a:ext cx="2438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eaLnBrk="0" hangingPunct="0"/>
            <a:r>
              <a:rPr lang="en-US">
                <a:latin typeface="Georgia" pitchFamily="18" charset="0"/>
              </a:rPr>
              <a:t>Teacher talks to child</a:t>
            </a:r>
          </a:p>
          <a:p>
            <a:pPr eaLnBrk="0" hangingPunct="0"/>
            <a:r>
              <a:rPr lang="en-US">
                <a:latin typeface="Georgia" pitchFamily="18" charset="0"/>
              </a:rPr>
              <a:t> about app.beh.; Gets </a:t>
            </a:r>
          </a:p>
          <a:p>
            <a:pPr eaLnBrk="0" hangingPunct="0"/>
            <a:r>
              <a:rPr lang="en-US">
                <a:latin typeface="Georgia" pitchFamily="18" charset="0"/>
              </a:rPr>
              <a:t>materials from peers</a:t>
            </a:r>
          </a:p>
        </p:txBody>
      </p:sp>
      <p:sp>
        <p:nvSpPr>
          <p:cNvPr id="16392" name="Line 22"/>
          <p:cNvSpPr>
            <a:spLocks noChangeShapeType="1"/>
          </p:cNvSpPr>
          <p:nvPr/>
        </p:nvSpPr>
        <p:spPr bwMode="auto">
          <a:xfrm>
            <a:off x="2133600" y="32004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93" name="Line 24"/>
          <p:cNvSpPr>
            <a:spLocks noChangeShapeType="1"/>
          </p:cNvSpPr>
          <p:nvPr/>
        </p:nvSpPr>
        <p:spPr bwMode="auto">
          <a:xfrm>
            <a:off x="4495800" y="32004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94" name="Rectangle 26"/>
          <p:cNvSpPr>
            <a:spLocks noChangeArrowheads="1"/>
          </p:cNvSpPr>
          <p:nvPr/>
        </p:nvSpPr>
        <p:spPr bwMode="auto">
          <a:xfrm>
            <a:off x="152400" y="39624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eaLnBrk="0" hangingPunct="0"/>
            <a:r>
              <a:rPr lang="en-US">
                <a:latin typeface="Georgia" pitchFamily="18" charset="0"/>
              </a:rPr>
              <a:t>1:1 Aide absent	</a:t>
            </a:r>
          </a:p>
        </p:txBody>
      </p:sp>
      <p:sp>
        <p:nvSpPr>
          <p:cNvPr id="16395" name="Rectangle 27"/>
          <p:cNvSpPr>
            <a:spLocks noChangeArrowheads="1"/>
          </p:cNvSpPr>
          <p:nvPr/>
        </p:nvSpPr>
        <p:spPr bwMode="auto">
          <a:xfrm>
            <a:off x="2438400" y="39624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eaLnBrk="0" hangingPunct="0"/>
            <a:r>
              <a:rPr lang="en-US">
                <a:latin typeface="Georgia" pitchFamily="18" charset="0"/>
              </a:rPr>
              <a:t>Structured time</a:t>
            </a:r>
          </a:p>
          <a:p>
            <a:pPr eaLnBrk="0" hangingPunct="0"/>
            <a:r>
              <a:rPr lang="en-US">
                <a:latin typeface="Georgia" pitchFamily="18" charset="0"/>
              </a:rPr>
              <a:t>occurring before</a:t>
            </a:r>
          </a:p>
          <a:p>
            <a:pPr eaLnBrk="0" hangingPunct="0"/>
            <a:r>
              <a:rPr lang="en-US">
                <a:latin typeface="Georgia" pitchFamily="18" charset="0"/>
              </a:rPr>
              <a:t>recess; Peer</a:t>
            </a:r>
          </a:p>
          <a:p>
            <a:pPr eaLnBrk="0" hangingPunct="0"/>
            <a:r>
              <a:rPr lang="en-US">
                <a:latin typeface="Georgia" pitchFamily="18" charset="0"/>
              </a:rPr>
              <a:t>makes comment</a:t>
            </a:r>
          </a:p>
        </p:txBody>
      </p:sp>
      <p:sp>
        <p:nvSpPr>
          <p:cNvPr id="16396" name="Rectangle 28"/>
          <p:cNvSpPr>
            <a:spLocks noChangeArrowheads="1"/>
          </p:cNvSpPr>
          <p:nvPr/>
        </p:nvSpPr>
        <p:spPr bwMode="auto">
          <a:xfrm>
            <a:off x="4648200" y="39624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eaLnBrk="0" hangingPunct="0"/>
            <a:r>
              <a:rPr lang="en-US">
                <a:latin typeface="Georgia" pitchFamily="18" charset="0"/>
              </a:rPr>
              <a:t>Refuses to work, </a:t>
            </a:r>
          </a:p>
          <a:p>
            <a:pPr eaLnBrk="0" hangingPunct="0"/>
            <a:r>
              <a:rPr lang="en-US">
                <a:latin typeface="Georgia" pitchFamily="18" charset="0"/>
              </a:rPr>
              <a:t>shouts, </a:t>
            </a:r>
          </a:p>
          <a:p>
            <a:pPr eaLnBrk="0" hangingPunct="0"/>
            <a:r>
              <a:rPr lang="en-US">
                <a:latin typeface="Georgia" pitchFamily="18" charset="0"/>
              </a:rPr>
              <a:t>slams books</a:t>
            </a:r>
          </a:p>
          <a:p>
            <a:pPr eaLnBrk="0" hangingPunct="0"/>
            <a:r>
              <a:rPr lang="en-US">
                <a:latin typeface="Georgia" pitchFamily="18" charset="0"/>
              </a:rPr>
              <a:t>bothers others</a:t>
            </a:r>
          </a:p>
        </p:txBody>
      </p:sp>
      <p:sp>
        <p:nvSpPr>
          <p:cNvPr id="16397" name="Rectangle 29"/>
          <p:cNvSpPr>
            <a:spLocks noChangeArrowheads="1"/>
          </p:cNvSpPr>
          <p:nvPr/>
        </p:nvSpPr>
        <p:spPr bwMode="auto">
          <a:xfrm>
            <a:off x="6934200" y="39624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eaLnBrk="0" hangingPunct="0"/>
            <a:r>
              <a:rPr lang="en-US">
                <a:latin typeface="Georgia" pitchFamily="18" charset="0"/>
              </a:rPr>
              <a:t>Teacher &amp; peer </a:t>
            </a:r>
          </a:p>
          <a:p>
            <a:pPr eaLnBrk="0" hangingPunct="0"/>
            <a:r>
              <a:rPr lang="en-US">
                <a:latin typeface="Georgia" pitchFamily="18" charset="0"/>
              </a:rPr>
              <a:t>attention</a:t>
            </a:r>
          </a:p>
        </p:txBody>
      </p:sp>
      <p:sp>
        <p:nvSpPr>
          <p:cNvPr id="16398" name="Line 23"/>
          <p:cNvSpPr>
            <a:spLocks noChangeShapeType="1"/>
          </p:cNvSpPr>
          <p:nvPr/>
        </p:nvSpPr>
        <p:spPr bwMode="auto">
          <a:xfrm>
            <a:off x="2133600" y="44958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99" name="Line 34"/>
          <p:cNvSpPr>
            <a:spLocks noChangeShapeType="1"/>
          </p:cNvSpPr>
          <p:nvPr/>
        </p:nvSpPr>
        <p:spPr bwMode="auto">
          <a:xfrm>
            <a:off x="4343400" y="4572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0" name="Line 35"/>
          <p:cNvSpPr>
            <a:spLocks noChangeShapeType="1"/>
          </p:cNvSpPr>
          <p:nvPr/>
        </p:nvSpPr>
        <p:spPr bwMode="auto">
          <a:xfrm>
            <a:off x="6629400" y="44958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1" name="Rectangle 36"/>
          <p:cNvSpPr>
            <a:spLocks noChangeArrowheads="1"/>
          </p:cNvSpPr>
          <p:nvPr/>
        </p:nvSpPr>
        <p:spPr bwMode="auto">
          <a:xfrm>
            <a:off x="2362200" y="51816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eaLnBrk="0" hangingPunct="0"/>
            <a:endParaRPr lang="en-US">
              <a:latin typeface="Georgia" pitchFamily="18" charset="0"/>
            </a:endParaRPr>
          </a:p>
          <a:p>
            <a:pPr eaLnBrk="0" hangingPunct="0"/>
            <a:r>
              <a:rPr lang="en-US">
                <a:latin typeface="Georgia" pitchFamily="18" charset="0"/>
              </a:rPr>
              <a:t>Difficult/disliked</a:t>
            </a:r>
          </a:p>
          <a:p>
            <a:pPr eaLnBrk="0" hangingPunct="0"/>
            <a:r>
              <a:rPr lang="en-US">
                <a:latin typeface="Georgia" pitchFamily="18" charset="0"/>
              </a:rPr>
              <a:t>independent, </a:t>
            </a:r>
          </a:p>
          <a:p>
            <a:pPr eaLnBrk="0" hangingPunct="0"/>
            <a:r>
              <a:rPr lang="en-US">
                <a:latin typeface="Georgia" pitchFamily="18" charset="0"/>
              </a:rPr>
              <a:t>unstructured</a:t>
            </a:r>
          </a:p>
          <a:p>
            <a:pPr eaLnBrk="0" hangingPunct="0"/>
            <a:r>
              <a:rPr lang="en-US">
                <a:latin typeface="Georgia" pitchFamily="18" charset="0"/>
              </a:rPr>
              <a:t>academic task</a:t>
            </a:r>
          </a:p>
          <a:p>
            <a:pPr eaLnBrk="0" hangingPunct="0"/>
            <a:r>
              <a:rPr lang="en-US">
                <a:latin typeface="Georgia" pitchFamily="18" charset="0"/>
              </a:rPr>
              <a:t>	</a:t>
            </a:r>
          </a:p>
        </p:txBody>
      </p:sp>
      <p:sp>
        <p:nvSpPr>
          <p:cNvPr id="16402" name="Rectangle 37"/>
          <p:cNvSpPr>
            <a:spLocks noChangeArrowheads="1"/>
          </p:cNvSpPr>
          <p:nvPr/>
        </p:nvSpPr>
        <p:spPr bwMode="auto">
          <a:xfrm>
            <a:off x="4648200" y="51816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eaLnBrk="0" hangingPunct="0"/>
            <a:r>
              <a:rPr lang="en-US">
                <a:latin typeface="Georgia" pitchFamily="18" charset="0"/>
              </a:rPr>
              <a:t>Refuse to do </a:t>
            </a:r>
          </a:p>
          <a:p>
            <a:pPr eaLnBrk="0" hangingPunct="0"/>
            <a:r>
              <a:rPr lang="en-US">
                <a:latin typeface="Georgia" pitchFamily="18" charset="0"/>
              </a:rPr>
              <a:t>classwork,</a:t>
            </a:r>
          </a:p>
          <a:p>
            <a:pPr eaLnBrk="0" hangingPunct="0"/>
            <a:r>
              <a:rPr lang="en-US">
                <a:latin typeface="Georgia" pitchFamily="18" charset="0"/>
              </a:rPr>
              <a:t>homework,</a:t>
            </a:r>
          </a:p>
          <a:p>
            <a:pPr eaLnBrk="0" hangingPunct="0"/>
            <a:r>
              <a:rPr lang="en-US">
                <a:latin typeface="Georgia" pitchFamily="18" charset="0"/>
              </a:rPr>
              <a:t>Head on desk	</a:t>
            </a:r>
          </a:p>
        </p:txBody>
      </p:sp>
      <p:sp>
        <p:nvSpPr>
          <p:cNvPr id="16403" name="Rectangle 38"/>
          <p:cNvSpPr>
            <a:spLocks noChangeArrowheads="1"/>
          </p:cNvSpPr>
          <p:nvPr/>
        </p:nvSpPr>
        <p:spPr bwMode="auto">
          <a:xfrm>
            <a:off x="6934200" y="51816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eaLnBrk="0" hangingPunct="0"/>
            <a:r>
              <a:rPr lang="en-US">
                <a:latin typeface="Georgia" pitchFamily="18" charset="0"/>
              </a:rPr>
              <a:t>Gets out of </a:t>
            </a:r>
          </a:p>
          <a:p>
            <a:pPr eaLnBrk="0" hangingPunct="0"/>
            <a:r>
              <a:rPr lang="en-US">
                <a:latin typeface="Georgia" pitchFamily="18" charset="0"/>
              </a:rPr>
              <a:t>Doing work</a:t>
            </a:r>
          </a:p>
          <a:p>
            <a:pPr eaLnBrk="0" hangingPunct="0"/>
            <a:endParaRPr lang="en-US">
              <a:latin typeface="Georgia" pitchFamily="18" charset="0"/>
            </a:endParaRPr>
          </a:p>
        </p:txBody>
      </p:sp>
      <p:sp>
        <p:nvSpPr>
          <p:cNvPr id="16404" name="Rectangle 39"/>
          <p:cNvSpPr>
            <a:spLocks noChangeArrowheads="1"/>
          </p:cNvSpPr>
          <p:nvPr/>
        </p:nvSpPr>
        <p:spPr bwMode="auto">
          <a:xfrm>
            <a:off x="152400" y="51816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eaLnBrk="0" hangingPunct="0"/>
            <a:r>
              <a:rPr lang="en-US">
                <a:latin typeface="Georgia" pitchFamily="18" charset="0"/>
              </a:rPr>
              <a:t>History of</a:t>
            </a:r>
          </a:p>
          <a:p>
            <a:pPr eaLnBrk="0" hangingPunct="0"/>
            <a:r>
              <a:rPr lang="en-US">
                <a:latin typeface="Georgia" pitchFamily="18" charset="0"/>
              </a:rPr>
              <a:t>Academic failure</a:t>
            </a:r>
          </a:p>
          <a:p>
            <a:pPr eaLnBrk="0" hangingPunct="0"/>
            <a:r>
              <a:rPr lang="en-US">
                <a:latin typeface="Georgia" pitchFamily="18" charset="0"/>
              </a:rPr>
              <a:t>	</a:t>
            </a:r>
          </a:p>
        </p:txBody>
      </p:sp>
      <p:sp>
        <p:nvSpPr>
          <p:cNvPr id="16405" name="Line 31"/>
          <p:cNvSpPr>
            <a:spLocks noChangeShapeType="1"/>
          </p:cNvSpPr>
          <p:nvPr/>
        </p:nvSpPr>
        <p:spPr bwMode="auto">
          <a:xfrm>
            <a:off x="6629400" y="55626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6" name="Line 32"/>
          <p:cNvSpPr>
            <a:spLocks noChangeShapeType="1"/>
          </p:cNvSpPr>
          <p:nvPr/>
        </p:nvSpPr>
        <p:spPr bwMode="auto">
          <a:xfrm>
            <a:off x="4419600" y="5562600"/>
            <a:ext cx="3048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7" name="Line 33"/>
          <p:cNvSpPr>
            <a:spLocks noChangeShapeType="1"/>
          </p:cNvSpPr>
          <p:nvPr/>
        </p:nvSpPr>
        <p:spPr bwMode="auto">
          <a:xfrm>
            <a:off x="2133600" y="55626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8" name="Line 25"/>
          <p:cNvSpPr>
            <a:spLocks noChangeShapeType="1"/>
          </p:cNvSpPr>
          <p:nvPr/>
        </p:nvSpPr>
        <p:spPr bwMode="auto">
          <a:xfrm>
            <a:off x="6324600" y="32004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409" name="Text Box 26"/>
          <p:cNvSpPr txBox="1">
            <a:spLocks noChangeArrowheads="1"/>
          </p:cNvSpPr>
          <p:nvPr/>
        </p:nvSpPr>
        <p:spPr bwMode="auto">
          <a:xfrm>
            <a:off x="457200" y="2209800"/>
            <a:ext cx="8305800" cy="77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Setting Event	     Antecedent 	              Behavior		Consequence</a:t>
            </a:r>
          </a:p>
          <a:p>
            <a:pPr eaLnBrk="1" hangingPunct="1">
              <a:spcBef>
                <a:spcPct val="50000"/>
              </a:spcBef>
            </a:pPr>
            <a:r>
              <a:rPr lang="en-US"/>
              <a:t>		</a:t>
            </a:r>
          </a:p>
        </p:txBody>
      </p:sp>
      <p:sp>
        <p:nvSpPr>
          <p:cNvPr id="16410" name="Line 27"/>
          <p:cNvSpPr>
            <a:spLocks noChangeShapeType="1"/>
          </p:cNvSpPr>
          <p:nvPr/>
        </p:nvSpPr>
        <p:spPr bwMode="auto">
          <a:xfrm>
            <a:off x="2057400" y="2438400"/>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11" name="Line 28"/>
          <p:cNvSpPr>
            <a:spLocks noChangeShapeType="1"/>
          </p:cNvSpPr>
          <p:nvPr/>
        </p:nvSpPr>
        <p:spPr bwMode="auto">
          <a:xfrm>
            <a:off x="6172200" y="2438400"/>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12" name="Line 29"/>
          <p:cNvSpPr>
            <a:spLocks noChangeShapeType="1"/>
          </p:cNvSpPr>
          <p:nvPr/>
        </p:nvSpPr>
        <p:spPr bwMode="auto">
          <a:xfrm>
            <a:off x="4267200" y="2438400"/>
            <a:ext cx="457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 name="Rectangle 2"/>
          <p:cNvSpPr txBox="1">
            <a:spLocks noChangeArrowheads="1"/>
          </p:cNvSpPr>
          <p:nvPr/>
        </p:nvSpPr>
        <p:spPr>
          <a:xfrm>
            <a:off x="462280" y="1600200"/>
            <a:ext cx="5562600" cy="35083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b="1" dirty="0" smtClean="0"/>
              <a:t>Summary Statements</a:t>
            </a:r>
          </a:p>
        </p:txBody>
      </p:sp>
    </p:spTree>
    <p:extLst>
      <p:ext uri="{BB962C8B-B14F-4D97-AF65-F5344CB8AC3E}">
        <p14:creationId xmlns:p14="http://schemas.microsoft.com/office/powerpoint/2010/main" val="284983297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228600" y="304800"/>
            <a:ext cx="8534400" cy="758825"/>
          </a:xfrm>
        </p:spPr>
        <p:txBody>
          <a:bodyPr>
            <a:normAutofit fontScale="90000"/>
          </a:bodyPr>
          <a:lstStyle/>
          <a:p>
            <a:pPr algn="ctr" eaLnBrk="1" hangingPunct="1"/>
            <a:r>
              <a:rPr lang="en-US" sz="3600" dirty="0" smtClean="0"/>
              <a:t>Summary Statement: </a:t>
            </a:r>
            <a:br>
              <a:rPr lang="en-US" sz="3600" dirty="0" smtClean="0"/>
            </a:br>
            <a:r>
              <a:rPr lang="en-US" sz="3600" dirty="0" smtClean="0"/>
              <a:t>  Diagram to Text</a:t>
            </a:r>
          </a:p>
        </p:txBody>
      </p:sp>
      <p:sp>
        <p:nvSpPr>
          <p:cNvPr id="17413" name="Rectangle 18"/>
          <p:cNvSpPr>
            <a:spLocks noChangeArrowheads="1"/>
          </p:cNvSpPr>
          <p:nvPr/>
        </p:nvSpPr>
        <p:spPr bwMode="auto">
          <a:xfrm>
            <a:off x="2428240" y="1600200"/>
            <a:ext cx="2057400" cy="1066800"/>
          </a:xfrm>
          <a:prstGeom prst="rect">
            <a:avLst/>
          </a:prstGeom>
          <a:solidFill>
            <a:schemeClr val="accent2"/>
          </a:solidFill>
          <a:ln w="9525">
            <a:solidFill>
              <a:schemeClr val="tx1"/>
            </a:solidFill>
            <a:miter lim="800000"/>
            <a:headEnd/>
            <a:tailEnd/>
          </a:ln>
        </p:spPr>
        <p:txBody>
          <a:bodyPr wrap="none" anchor="ctr"/>
          <a:lstStyle/>
          <a:p>
            <a:pPr algn="ctr" eaLnBrk="0" hangingPunct="0"/>
            <a:endParaRPr lang="en-US">
              <a:latin typeface="Georgia" pitchFamily="18" charset="0"/>
            </a:endParaRPr>
          </a:p>
          <a:p>
            <a:pPr algn="ctr"/>
            <a:r>
              <a:rPr lang="en-US"/>
              <a:t>Lg group setting;</a:t>
            </a:r>
          </a:p>
          <a:p>
            <a:pPr algn="ctr"/>
            <a:r>
              <a:rPr lang="en-US"/>
              <a:t> expected to </a:t>
            </a:r>
          </a:p>
          <a:p>
            <a:pPr algn="ctr"/>
            <a:r>
              <a:rPr lang="en-US"/>
              <a:t>share</a:t>
            </a:r>
          </a:p>
          <a:p>
            <a:pPr algn="ctr" eaLnBrk="0" hangingPunct="0"/>
            <a:r>
              <a:rPr lang="en-US">
                <a:latin typeface="Georgia" pitchFamily="18" charset="0"/>
              </a:rPr>
              <a:t>	</a:t>
            </a:r>
          </a:p>
        </p:txBody>
      </p:sp>
      <p:sp>
        <p:nvSpPr>
          <p:cNvPr id="17414" name="Rectangle 19"/>
          <p:cNvSpPr>
            <a:spLocks noChangeArrowheads="1"/>
          </p:cNvSpPr>
          <p:nvPr/>
        </p:nvSpPr>
        <p:spPr bwMode="auto">
          <a:xfrm>
            <a:off x="4714240" y="1600200"/>
            <a:ext cx="2057400" cy="1066800"/>
          </a:xfrm>
          <a:prstGeom prst="rect">
            <a:avLst/>
          </a:prstGeom>
          <a:solidFill>
            <a:schemeClr val="accent2"/>
          </a:solidFill>
          <a:ln w="9525">
            <a:solidFill>
              <a:schemeClr val="tx1"/>
            </a:solidFill>
            <a:miter lim="800000"/>
            <a:headEnd/>
            <a:tailEnd/>
          </a:ln>
        </p:spPr>
        <p:txBody>
          <a:bodyPr wrap="none" anchor="ctr"/>
          <a:lstStyle/>
          <a:p>
            <a:pPr algn="ctr"/>
            <a:r>
              <a:rPr lang="en-US"/>
              <a:t>Tattles, </a:t>
            </a:r>
          </a:p>
          <a:p>
            <a:pPr algn="ctr"/>
            <a:r>
              <a:rPr lang="en-US"/>
              <a:t>pushes, </a:t>
            </a:r>
          </a:p>
          <a:p>
            <a:pPr algn="ctr"/>
            <a:r>
              <a:rPr lang="en-US"/>
              <a:t>Cries, </a:t>
            </a:r>
          </a:p>
          <a:p>
            <a:pPr algn="ctr"/>
            <a:r>
              <a:rPr lang="en-US"/>
              <a:t>whines </a:t>
            </a:r>
            <a:r>
              <a:rPr lang="en-US">
                <a:latin typeface="Georgia" pitchFamily="18" charset="0"/>
              </a:rPr>
              <a:t>	</a:t>
            </a:r>
          </a:p>
        </p:txBody>
      </p:sp>
      <p:sp>
        <p:nvSpPr>
          <p:cNvPr id="17415" name="Rectangle 20"/>
          <p:cNvSpPr>
            <a:spLocks noChangeArrowheads="1"/>
          </p:cNvSpPr>
          <p:nvPr/>
        </p:nvSpPr>
        <p:spPr bwMode="auto">
          <a:xfrm>
            <a:off x="6924040" y="16002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a:t>Teacher talks to child</a:t>
            </a:r>
          </a:p>
          <a:p>
            <a:pPr algn="ctr"/>
            <a:r>
              <a:rPr lang="en-US"/>
              <a:t> about app.beh.; Gets </a:t>
            </a:r>
          </a:p>
          <a:p>
            <a:pPr algn="ctr"/>
            <a:r>
              <a:rPr lang="en-US"/>
              <a:t>materials from peers</a:t>
            </a:r>
            <a:endParaRPr lang="en-US">
              <a:latin typeface="Georgia" pitchFamily="18" charset="0"/>
            </a:endParaRPr>
          </a:p>
          <a:p>
            <a:pPr algn="ctr" eaLnBrk="0" hangingPunct="0"/>
            <a:endParaRPr lang="en-US">
              <a:latin typeface="Georgia" pitchFamily="18" charset="0"/>
            </a:endParaRPr>
          </a:p>
        </p:txBody>
      </p:sp>
      <p:sp>
        <p:nvSpPr>
          <p:cNvPr id="17416" name="Rectangle 21"/>
          <p:cNvSpPr>
            <a:spLocks noChangeArrowheads="1"/>
          </p:cNvSpPr>
          <p:nvPr/>
        </p:nvSpPr>
        <p:spPr bwMode="auto">
          <a:xfrm>
            <a:off x="142240" y="1600200"/>
            <a:ext cx="2057400" cy="1066800"/>
          </a:xfrm>
          <a:prstGeom prst="rect">
            <a:avLst/>
          </a:prstGeom>
          <a:solidFill>
            <a:schemeClr val="accent2"/>
          </a:solidFill>
          <a:ln w="9525">
            <a:solidFill>
              <a:schemeClr val="tx1"/>
            </a:solidFill>
            <a:miter lim="800000"/>
            <a:headEnd/>
            <a:tailEnd/>
          </a:ln>
        </p:spPr>
        <p:txBody>
          <a:bodyPr wrap="none" anchor="ctr"/>
          <a:lstStyle/>
          <a:p>
            <a:pPr algn="ctr"/>
            <a:r>
              <a:rPr lang="en-US" dirty="0"/>
              <a:t>Difficult AM @ </a:t>
            </a:r>
          </a:p>
          <a:p>
            <a:pPr algn="ctr"/>
            <a:r>
              <a:rPr lang="en-US" dirty="0"/>
              <a:t>Home or on bus </a:t>
            </a:r>
            <a:r>
              <a:rPr lang="en-US" dirty="0">
                <a:latin typeface="Georgia" pitchFamily="18" charset="0"/>
              </a:rPr>
              <a:t>	</a:t>
            </a:r>
          </a:p>
        </p:txBody>
      </p:sp>
      <p:sp>
        <p:nvSpPr>
          <p:cNvPr id="17417" name="Line 22"/>
          <p:cNvSpPr>
            <a:spLocks noChangeShapeType="1"/>
          </p:cNvSpPr>
          <p:nvPr/>
        </p:nvSpPr>
        <p:spPr bwMode="auto">
          <a:xfrm>
            <a:off x="6695440" y="20574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418" name="Line 23"/>
          <p:cNvSpPr>
            <a:spLocks noChangeShapeType="1"/>
          </p:cNvSpPr>
          <p:nvPr/>
        </p:nvSpPr>
        <p:spPr bwMode="auto">
          <a:xfrm>
            <a:off x="4485640" y="20574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419" name="Line 24"/>
          <p:cNvSpPr>
            <a:spLocks noChangeShapeType="1"/>
          </p:cNvSpPr>
          <p:nvPr/>
        </p:nvSpPr>
        <p:spPr bwMode="auto">
          <a:xfrm>
            <a:off x="2123440" y="20574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 name="TextBox 11"/>
          <p:cNvSpPr txBox="1"/>
          <p:nvPr/>
        </p:nvSpPr>
        <p:spPr>
          <a:xfrm>
            <a:off x="294640" y="2971800"/>
            <a:ext cx="8382000" cy="3447098"/>
          </a:xfrm>
          <a:prstGeom prst="rect">
            <a:avLst/>
          </a:prstGeom>
          <a:solidFill>
            <a:schemeClr val="bg2">
              <a:lumMod val="50000"/>
            </a:schemeClr>
          </a:solidFill>
        </p:spPr>
        <p:txBody>
          <a:bodyPr wrap="square">
            <a:spAutoFit/>
          </a:bodyPr>
          <a:lstStyle>
            <a:lvl1pPr marL="342900" indent="-3429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0" hangingPunct="0">
              <a:buFont typeface="Georgia" pitchFamily="18" charset="0"/>
              <a:buAutoNum type="arabicPeriod"/>
              <a:defRPr/>
            </a:pPr>
            <a:r>
              <a:rPr lang="en-US" dirty="0" smtClean="0">
                <a:solidFill>
                  <a:srgbClr val="F2F2F2"/>
                </a:solidFill>
                <a:latin typeface="Georgia" pitchFamily="18" charset="0"/>
              </a:rPr>
              <a:t>When/During _____________ (insert antecedent behavior), </a:t>
            </a:r>
          </a:p>
          <a:p>
            <a:pPr eaLnBrk="0" hangingPunct="0">
              <a:buFont typeface="Georgia" pitchFamily="18" charset="0"/>
              <a:buAutoNum type="arabicPeriod"/>
              <a:defRPr/>
            </a:pPr>
            <a:r>
              <a:rPr lang="en-US" dirty="0" smtClean="0">
                <a:solidFill>
                  <a:srgbClr val="F2F2F2"/>
                </a:solidFill>
                <a:latin typeface="Georgia" pitchFamily="18" charset="0"/>
              </a:rPr>
              <a:t>Student will _______________(insert operational definition of behavior), </a:t>
            </a:r>
          </a:p>
          <a:p>
            <a:pPr eaLnBrk="0" hangingPunct="0">
              <a:buFont typeface="Georgia" pitchFamily="18" charset="0"/>
              <a:buAutoNum type="arabicPeriod"/>
              <a:defRPr/>
            </a:pPr>
            <a:r>
              <a:rPr lang="en-US" dirty="0" smtClean="0">
                <a:solidFill>
                  <a:srgbClr val="F2F2F2"/>
                </a:solidFill>
                <a:latin typeface="Georgia" pitchFamily="18" charset="0"/>
              </a:rPr>
              <a:t>in order to________ (insert maintaining consequence/function of behavior)</a:t>
            </a:r>
          </a:p>
          <a:p>
            <a:pPr eaLnBrk="0" hangingPunct="0">
              <a:buFont typeface="Georgia" pitchFamily="18" charset="0"/>
              <a:buAutoNum type="arabicPeriod"/>
              <a:defRPr/>
            </a:pPr>
            <a:r>
              <a:rPr lang="en-US" dirty="0" smtClean="0">
                <a:solidFill>
                  <a:srgbClr val="F2F2F2"/>
                </a:solidFill>
                <a:latin typeface="Georgia" pitchFamily="18" charset="0"/>
              </a:rPr>
              <a:t>This is more likely to occur when _______________(insert  setting event)</a:t>
            </a:r>
          </a:p>
          <a:p>
            <a:pPr eaLnBrk="0" hangingPunct="0">
              <a:defRPr/>
            </a:pPr>
            <a:endParaRPr lang="en-US" sz="800" dirty="0" smtClean="0">
              <a:solidFill>
                <a:srgbClr val="F2F2F2"/>
              </a:solidFill>
              <a:latin typeface="Georgia" pitchFamily="18" charset="0"/>
            </a:endParaRPr>
          </a:p>
          <a:p>
            <a:pPr algn="ctr" eaLnBrk="0" hangingPunct="0">
              <a:defRPr/>
            </a:pPr>
            <a:r>
              <a:rPr lang="en-US" sz="2400" dirty="0" smtClean="0">
                <a:solidFill>
                  <a:srgbClr val="F2F2F2"/>
                </a:solidFill>
                <a:latin typeface="Georgia" pitchFamily="18" charset="0"/>
              </a:rPr>
              <a:t>“When she is in a large group setting and expected to share, Felicity will tattle, push, cry and whine to  obtain desired materials from peers or to obtain attention from her teacher. This is more likely to occur when Felicity has had a difficult morning at home or on the bus ride to school”</a:t>
            </a:r>
          </a:p>
          <a:p>
            <a:pPr eaLnBrk="0" hangingPunct="0">
              <a:defRPr/>
            </a:pPr>
            <a:endParaRPr lang="en-US" dirty="0" smtClean="0">
              <a:solidFill>
                <a:srgbClr val="F2F2F2"/>
              </a:solidFill>
              <a:latin typeface="Georgia" pitchFamily="18" charset="0"/>
            </a:endParaRPr>
          </a:p>
        </p:txBody>
      </p:sp>
      <p:sp>
        <p:nvSpPr>
          <p:cNvPr id="11" name="Rectangle 18"/>
          <p:cNvSpPr>
            <a:spLocks noChangeArrowheads="1"/>
          </p:cNvSpPr>
          <p:nvPr/>
        </p:nvSpPr>
        <p:spPr bwMode="auto">
          <a:xfrm>
            <a:off x="2458720" y="16002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eaLnBrk="0" hangingPunct="0"/>
            <a:endParaRPr lang="en-US">
              <a:latin typeface="Georgia" pitchFamily="18" charset="0"/>
            </a:endParaRPr>
          </a:p>
          <a:p>
            <a:pPr algn="ctr"/>
            <a:r>
              <a:rPr lang="en-US"/>
              <a:t>Lg group setting;</a:t>
            </a:r>
          </a:p>
          <a:p>
            <a:pPr algn="ctr"/>
            <a:r>
              <a:rPr lang="en-US"/>
              <a:t> expected to </a:t>
            </a:r>
          </a:p>
          <a:p>
            <a:pPr algn="ctr"/>
            <a:r>
              <a:rPr lang="en-US"/>
              <a:t>share</a:t>
            </a:r>
          </a:p>
          <a:p>
            <a:pPr algn="ctr" eaLnBrk="0" hangingPunct="0"/>
            <a:r>
              <a:rPr lang="en-US">
                <a:latin typeface="Georgia" pitchFamily="18" charset="0"/>
              </a:rPr>
              <a:t>	</a:t>
            </a:r>
          </a:p>
        </p:txBody>
      </p:sp>
      <p:sp>
        <p:nvSpPr>
          <p:cNvPr id="13" name="Rectangle 19"/>
          <p:cNvSpPr>
            <a:spLocks noChangeArrowheads="1"/>
          </p:cNvSpPr>
          <p:nvPr/>
        </p:nvSpPr>
        <p:spPr bwMode="auto">
          <a:xfrm>
            <a:off x="4744720" y="16002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a:t>Tattles, </a:t>
            </a:r>
          </a:p>
          <a:p>
            <a:pPr algn="ctr"/>
            <a:r>
              <a:rPr lang="en-US"/>
              <a:t>pushes, </a:t>
            </a:r>
          </a:p>
          <a:p>
            <a:pPr algn="ctr"/>
            <a:r>
              <a:rPr lang="en-US"/>
              <a:t>Cries, </a:t>
            </a:r>
          </a:p>
          <a:p>
            <a:pPr algn="ctr"/>
            <a:r>
              <a:rPr lang="en-US"/>
              <a:t>whines </a:t>
            </a:r>
            <a:r>
              <a:rPr lang="en-US">
                <a:latin typeface="Georgia" pitchFamily="18" charset="0"/>
              </a:rPr>
              <a:t>	</a:t>
            </a:r>
          </a:p>
        </p:txBody>
      </p:sp>
      <p:sp>
        <p:nvSpPr>
          <p:cNvPr id="14" name="Rectangle 21"/>
          <p:cNvSpPr>
            <a:spLocks noChangeArrowheads="1"/>
          </p:cNvSpPr>
          <p:nvPr/>
        </p:nvSpPr>
        <p:spPr bwMode="auto">
          <a:xfrm>
            <a:off x="172720" y="16002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dirty="0"/>
              <a:t>Difficult AM @ </a:t>
            </a:r>
          </a:p>
          <a:p>
            <a:pPr algn="ctr"/>
            <a:r>
              <a:rPr lang="en-US" dirty="0"/>
              <a:t>Home or on bus </a:t>
            </a:r>
            <a:r>
              <a:rPr lang="en-US" dirty="0">
                <a:latin typeface="Georgia" pitchFamily="18" charset="0"/>
              </a:rPr>
              <a:t>	</a:t>
            </a:r>
          </a:p>
        </p:txBody>
      </p:sp>
    </p:spTree>
    <p:extLst>
      <p:ext uri="{BB962C8B-B14F-4D97-AF65-F5344CB8AC3E}">
        <p14:creationId xmlns:p14="http://schemas.microsoft.com/office/powerpoint/2010/main" val="124211822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228600" y="228600"/>
            <a:ext cx="8534400" cy="911225"/>
          </a:xfrm>
        </p:spPr>
        <p:txBody>
          <a:bodyPr>
            <a:normAutofit fontScale="90000"/>
          </a:bodyPr>
          <a:lstStyle/>
          <a:p>
            <a:pPr algn="ctr" eaLnBrk="1" hangingPunct="1"/>
            <a:r>
              <a:rPr lang="en-US" sz="3600" smtClean="0"/>
              <a:t>Linking FBAs to BIPs:</a:t>
            </a:r>
            <a:br>
              <a:rPr lang="en-US" sz="3600" smtClean="0"/>
            </a:br>
            <a:r>
              <a:rPr lang="en-US" sz="3600" smtClean="0"/>
              <a:t>Competing Pathways Model</a:t>
            </a:r>
          </a:p>
        </p:txBody>
      </p:sp>
      <p:sp>
        <p:nvSpPr>
          <p:cNvPr id="19459" name="Line 4"/>
          <p:cNvSpPr>
            <a:spLocks noChangeShapeType="1"/>
          </p:cNvSpPr>
          <p:nvPr/>
        </p:nvSpPr>
        <p:spPr bwMode="auto">
          <a:xfrm>
            <a:off x="685800" y="1143000"/>
            <a:ext cx="7391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80" name="Rectangle 11"/>
          <p:cNvSpPr>
            <a:spLocks noChangeArrowheads="1"/>
          </p:cNvSpPr>
          <p:nvPr/>
        </p:nvSpPr>
        <p:spPr bwMode="auto">
          <a:xfrm>
            <a:off x="23622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eaLnBrk="0" hangingPunct="0"/>
            <a:endParaRPr lang="en-US">
              <a:latin typeface="Georgia" pitchFamily="18" charset="0"/>
            </a:endParaRPr>
          </a:p>
          <a:p>
            <a:pPr algn="ctr"/>
            <a:r>
              <a:rPr lang="en-US"/>
              <a:t>Lg group setting;</a:t>
            </a:r>
          </a:p>
          <a:p>
            <a:pPr algn="ctr"/>
            <a:r>
              <a:rPr lang="en-US"/>
              <a:t> expected to </a:t>
            </a:r>
          </a:p>
          <a:p>
            <a:pPr algn="ctr"/>
            <a:r>
              <a:rPr lang="en-US"/>
              <a:t>share</a:t>
            </a:r>
          </a:p>
          <a:p>
            <a:pPr algn="ctr" eaLnBrk="0" hangingPunct="0"/>
            <a:r>
              <a:rPr lang="en-US">
                <a:latin typeface="Georgia" pitchFamily="18" charset="0"/>
              </a:rPr>
              <a:t>	</a:t>
            </a:r>
          </a:p>
        </p:txBody>
      </p:sp>
      <p:sp>
        <p:nvSpPr>
          <p:cNvPr id="24581" name="Rectangle 12"/>
          <p:cNvSpPr>
            <a:spLocks noChangeArrowheads="1"/>
          </p:cNvSpPr>
          <p:nvPr/>
        </p:nvSpPr>
        <p:spPr bwMode="auto">
          <a:xfrm>
            <a:off x="46482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a:t>Tattles, </a:t>
            </a:r>
          </a:p>
          <a:p>
            <a:pPr algn="ctr"/>
            <a:r>
              <a:rPr lang="en-US"/>
              <a:t>pushes, </a:t>
            </a:r>
          </a:p>
          <a:p>
            <a:pPr algn="ctr"/>
            <a:r>
              <a:rPr lang="en-US"/>
              <a:t>Cries, </a:t>
            </a:r>
          </a:p>
          <a:p>
            <a:pPr algn="ctr"/>
            <a:r>
              <a:rPr lang="en-US"/>
              <a:t>whines </a:t>
            </a:r>
            <a:r>
              <a:rPr lang="en-US">
                <a:latin typeface="Georgia" pitchFamily="18" charset="0"/>
              </a:rPr>
              <a:t>	</a:t>
            </a:r>
          </a:p>
        </p:txBody>
      </p:sp>
      <p:sp>
        <p:nvSpPr>
          <p:cNvPr id="24582" name="Rectangle 13"/>
          <p:cNvSpPr>
            <a:spLocks noChangeArrowheads="1"/>
          </p:cNvSpPr>
          <p:nvPr/>
        </p:nvSpPr>
        <p:spPr bwMode="auto">
          <a:xfrm>
            <a:off x="69342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endParaRPr lang="en-US"/>
          </a:p>
          <a:p>
            <a:pPr algn="ctr"/>
            <a:r>
              <a:rPr lang="en-US"/>
              <a:t>Teacher talks to child</a:t>
            </a:r>
          </a:p>
          <a:p>
            <a:pPr algn="ctr"/>
            <a:r>
              <a:rPr lang="en-US"/>
              <a:t> about app.beh.; Gets </a:t>
            </a:r>
          </a:p>
          <a:p>
            <a:pPr algn="ctr"/>
            <a:r>
              <a:rPr lang="en-US"/>
              <a:t>materials from peers</a:t>
            </a:r>
          </a:p>
          <a:p>
            <a:pPr algn="ctr" eaLnBrk="0" hangingPunct="0"/>
            <a:endParaRPr lang="en-US">
              <a:latin typeface="Georgia" pitchFamily="18" charset="0"/>
            </a:endParaRPr>
          </a:p>
          <a:p>
            <a:pPr algn="ctr" eaLnBrk="0" hangingPunct="0"/>
            <a:endParaRPr lang="en-US">
              <a:latin typeface="Georgia" pitchFamily="18" charset="0"/>
            </a:endParaRPr>
          </a:p>
        </p:txBody>
      </p:sp>
      <p:sp>
        <p:nvSpPr>
          <p:cNvPr id="24583" name="Rectangle 14"/>
          <p:cNvSpPr>
            <a:spLocks noChangeArrowheads="1"/>
          </p:cNvSpPr>
          <p:nvPr/>
        </p:nvSpPr>
        <p:spPr bwMode="auto">
          <a:xfrm>
            <a:off x="1524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eaLnBrk="0" hangingPunct="0"/>
            <a:endParaRPr lang="en-US">
              <a:latin typeface="Georgia" pitchFamily="18" charset="0"/>
            </a:endParaRPr>
          </a:p>
          <a:p>
            <a:pPr algn="ctr"/>
            <a:r>
              <a:rPr lang="en-US"/>
              <a:t>Difficult AM @ </a:t>
            </a:r>
          </a:p>
          <a:p>
            <a:pPr algn="ctr"/>
            <a:r>
              <a:rPr lang="en-US"/>
              <a:t>Home or on bus </a:t>
            </a:r>
            <a:r>
              <a:rPr lang="en-US">
                <a:latin typeface="Georgia" pitchFamily="18" charset="0"/>
              </a:rPr>
              <a:t>	</a:t>
            </a:r>
          </a:p>
        </p:txBody>
      </p:sp>
      <p:sp>
        <p:nvSpPr>
          <p:cNvPr id="19464" name="Line 15"/>
          <p:cNvSpPr>
            <a:spLocks noChangeShapeType="1"/>
          </p:cNvSpPr>
          <p:nvPr/>
        </p:nvSpPr>
        <p:spPr bwMode="auto">
          <a:xfrm>
            <a:off x="6705600" y="3429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465" name="Line 16"/>
          <p:cNvSpPr>
            <a:spLocks noChangeShapeType="1"/>
          </p:cNvSpPr>
          <p:nvPr/>
        </p:nvSpPr>
        <p:spPr bwMode="auto">
          <a:xfrm>
            <a:off x="4343400" y="3429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466" name="Line 17"/>
          <p:cNvSpPr>
            <a:spLocks noChangeShapeType="1"/>
          </p:cNvSpPr>
          <p:nvPr/>
        </p:nvSpPr>
        <p:spPr bwMode="auto">
          <a:xfrm>
            <a:off x="2057400" y="3429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467" name="Line 19"/>
          <p:cNvSpPr>
            <a:spLocks noChangeShapeType="1"/>
          </p:cNvSpPr>
          <p:nvPr/>
        </p:nvSpPr>
        <p:spPr bwMode="auto">
          <a:xfrm>
            <a:off x="3429000" y="4114800"/>
            <a:ext cx="1143000" cy="8382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8" name="Rectangle 21"/>
          <p:cNvSpPr>
            <a:spLocks noChangeArrowheads="1"/>
          </p:cNvSpPr>
          <p:nvPr/>
        </p:nvSpPr>
        <p:spPr bwMode="auto">
          <a:xfrm>
            <a:off x="4648200" y="1600200"/>
            <a:ext cx="2057400"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a:latin typeface="Georgia" pitchFamily="18" charset="0"/>
              </a:rPr>
              <a:t>Desired Behavior</a:t>
            </a:r>
          </a:p>
        </p:txBody>
      </p:sp>
      <p:sp>
        <p:nvSpPr>
          <p:cNvPr id="19469" name="Rectangle 22"/>
          <p:cNvSpPr>
            <a:spLocks noChangeArrowheads="1"/>
          </p:cNvSpPr>
          <p:nvPr/>
        </p:nvSpPr>
        <p:spPr bwMode="auto">
          <a:xfrm>
            <a:off x="4648200" y="4419600"/>
            <a:ext cx="2057400"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a:latin typeface="Georgia" pitchFamily="18" charset="0"/>
              </a:rPr>
              <a:t>Alternative/</a:t>
            </a:r>
          </a:p>
          <a:p>
            <a:pPr algn="ctr" eaLnBrk="0" hangingPunct="0"/>
            <a:r>
              <a:rPr lang="en-US">
                <a:latin typeface="Georgia" pitchFamily="18" charset="0"/>
              </a:rPr>
              <a:t>Replacement </a:t>
            </a:r>
          </a:p>
          <a:p>
            <a:pPr algn="ctr" eaLnBrk="0" hangingPunct="0"/>
            <a:r>
              <a:rPr lang="en-US">
                <a:latin typeface="Georgia" pitchFamily="18" charset="0"/>
              </a:rPr>
              <a:t>Behavior</a:t>
            </a:r>
          </a:p>
        </p:txBody>
      </p:sp>
      <p:sp>
        <p:nvSpPr>
          <p:cNvPr id="19470" name="Line 20"/>
          <p:cNvSpPr>
            <a:spLocks noChangeShapeType="1"/>
          </p:cNvSpPr>
          <p:nvPr/>
        </p:nvSpPr>
        <p:spPr bwMode="auto">
          <a:xfrm flipV="1">
            <a:off x="3429000" y="2057400"/>
            <a:ext cx="1143000" cy="8382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471" name="Line 23"/>
          <p:cNvSpPr>
            <a:spLocks noChangeShapeType="1"/>
          </p:cNvSpPr>
          <p:nvPr/>
        </p:nvSpPr>
        <p:spPr bwMode="auto">
          <a:xfrm flipV="1">
            <a:off x="6781800" y="4191000"/>
            <a:ext cx="1066800" cy="762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92" name="Rectangle 24"/>
          <p:cNvSpPr>
            <a:spLocks noChangeArrowheads="1"/>
          </p:cNvSpPr>
          <p:nvPr/>
        </p:nvSpPr>
        <p:spPr bwMode="auto">
          <a:xfrm>
            <a:off x="6934200" y="1600200"/>
            <a:ext cx="2057400"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en-US">
              <a:latin typeface="Georgia" pitchFamily="18" charset="0"/>
            </a:endParaRPr>
          </a:p>
          <a:p>
            <a:pPr algn="ctr" eaLnBrk="0" hangingPunct="0"/>
            <a:r>
              <a:rPr lang="en-US">
                <a:latin typeface="Georgia" pitchFamily="18" charset="0"/>
              </a:rPr>
              <a:t>Desired </a:t>
            </a:r>
          </a:p>
          <a:p>
            <a:pPr algn="ctr" eaLnBrk="0" hangingPunct="0"/>
            <a:r>
              <a:rPr lang="en-US">
                <a:latin typeface="Georgia" pitchFamily="18" charset="0"/>
              </a:rPr>
              <a:t>Maintaining</a:t>
            </a:r>
          </a:p>
          <a:p>
            <a:pPr algn="ctr" eaLnBrk="0" hangingPunct="0"/>
            <a:r>
              <a:rPr lang="en-US">
                <a:latin typeface="Georgia" pitchFamily="18" charset="0"/>
              </a:rPr>
              <a:t>Consequences</a:t>
            </a:r>
          </a:p>
          <a:p>
            <a:pPr algn="ctr" eaLnBrk="0" hangingPunct="0"/>
            <a:endParaRPr lang="en-US">
              <a:latin typeface="Georgia" pitchFamily="18" charset="0"/>
            </a:endParaRPr>
          </a:p>
        </p:txBody>
      </p:sp>
      <p:sp>
        <p:nvSpPr>
          <p:cNvPr id="19473" name="Line 25"/>
          <p:cNvSpPr>
            <a:spLocks noChangeShapeType="1"/>
          </p:cNvSpPr>
          <p:nvPr/>
        </p:nvSpPr>
        <p:spPr bwMode="auto">
          <a:xfrm>
            <a:off x="6705600" y="20574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629114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grpId="0" nodeType="clickEffect">
                                  <p:stCondLst>
                                    <p:cond delay="0"/>
                                  </p:stCondLst>
                                  <p:childTnLst>
                                    <p:animRot by="21600000">
                                      <p:cBhvr>
                                        <p:cTn id="6" dur="2000" fill="hold"/>
                                        <p:tgtEl>
                                          <p:spTgt spid="24583"/>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24580"/>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24581"/>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24582"/>
                                        </p:tgtEl>
                                        <p:attrNameLst>
                                          <p:attrName>r</p:attrName>
                                        </p:attrNameLst>
                                      </p:cBhvr>
                                    </p:animRo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mph" presetSubtype="0" fill="hold" nodeType="clickEffect">
                                  <p:stCondLst>
                                    <p:cond delay="0"/>
                                  </p:stCondLst>
                                  <p:childTnLst>
                                    <p:animRot by="21600000">
                                      <p:cBhvr>
                                        <p:cTn id="16" dur="2000" fill="hold"/>
                                        <p:tgtEl>
                                          <p:spTgt spid="24588">
                                            <p:txEl>
                                              <p:pRg st="0" end="0"/>
                                            </p:txEl>
                                          </p:spTgt>
                                        </p:tgtEl>
                                        <p:attrNameLst>
                                          <p:attrName>r</p:attrName>
                                        </p:attrNameLst>
                                      </p:cBhvr>
                                    </p:animRot>
                                  </p:childTnLst>
                                </p:cTn>
                              </p:par>
                              <p:par>
                                <p:cTn id="17" presetID="8" presetClass="emph" presetSubtype="0" fill="hold" nodeType="withEffect">
                                  <p:stCondLst>
                                    <p:cond delay="0"/>
                                  </p:stCondLst>
                                  <p:childTnLst>
                                    <p:animRot by="21600000">
                                      <p:cBhvr>
                                        <p:cTn id="18" dur="2000" fill="hold"/>
                                        <p:tgtEl>
                                          <p:spTgt spid="24592">
                                            <p:txEl>
                                              <p:pRg st="1" end="1"/>
                                            </p:txEl>
                                          </p:spTgt>
                                        </p:tgtEl>
                                        <p:attrNameLst>
                                          <p:attrName>r</p:attrName>
                                        </p:attrNameLst>
                                      </p:cBhvr>
                                    </p:animRot>
                                  </p:childTnLst>
                                </p:cTn>
                              </p:par>
                              <p:par>
                                <p:cTn id="19" presetID="8" presetClass="emph" presetSubtype="0" fill="hold" nodeType="withEffect">
                                  <p:stCondLst>
                                    <p:cond delay="0"/>
                                  </p:stCondLst>
                                  <p:childTnLst>
                                    <p:animRot by="21600000">
                                      <p:cBhvr>
                                        <p:cTn id="20" dur="2000" fill="hold"/>
                                        <p:tgtEl>
                                          <p:spTgt spid="24592">
                                            <p:txEl>
                                              <p:pRg st="2" end="2"/>
                                            </p:txEl>
                                          </p:spTgt>
                                        </p:tgtEl>
                                        <p:attrNameLst>
                                          <p:attrName>r</p:attrName>
                                        </p:attrNameLst>
                                      </p:cBhvr>
                                    </p:animRot>
                                  </p:childTnLst>
                                </p:cTn>
                              </p:par>
                              <p:par>
                                <p:cTn id="21" presetID="8" presetClass="emph" presetSubtype="0" fill="hold" nodeType="withEffect">
                                  <p:stCondLst>
                                    <p:cond delay="0"/>
                                  </p:stCondLst>
                                  <p:childTnLst>
                                    <p:animRot by="21600000">
                                      <p:cBhvr>
                                        <p:cTn id="22" dur="2000" fill="hold"/>
                                        <p:tgtEl>
                                          <p:spTgt spid="24592">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P spid="24581" grpId="0" animBg="1"/>
      <p:bldP spid="24582" grpId="0" animBg="1"/>
      <p:bldP spid="24583"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228600" y="228600"/>
            <a:ext cx="8534400" cy="911225"/>
          </a:xfrm>
        </p:spPr>
        <p:txBody>
          <a:bodyPr/>
          <a:lstStyle/>
          <a:p>
            <a:pPr algn="ctr" eaLnBrk="1" hangingPunct="1"/>
            <a:r>
              <a:rPr lang="en-US" sz="3600" smtClean="0"/>
              <a:t>Practice</a:t>
            </a:r>
          </a:p>
        </p:txBody>
      </p:sp>
      <p:sp>
        <p:nvSpPr>
          <p:cNvPr id="20483" name="Line 4"/>
          <p:cNvSpPr>
            <a:spLocks noChangeShapeType="1"/>
          </p:cNvSpPr>
          <p:nvPr/>
        </p:nvSpPr>
        <p:spPr bwMode="auto">
          <a:xfrm>
            <a:off x="685800" y="1143000"/>
            <a:ext cx="7391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484" name="Rectangle 11"/>
          <p:cNvSpPr>
            <a:spLocks noChangeArrowheads="1"/>
          </p:cNvSpPr>
          <p:nvPr/>
        </p:nvSpPr>
        <p:spPr bwMode="auto">
          <a:xfrm>
            <a:off x="23622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eaLnBrk="0" hangingPunct="0"/>
            <a:endParaRPr lang="en-US">
              <a:latin typeface="Georgia" pitchFamily="18" charset="0"/>
            </a:endParaRPr>
          </a:p>
          <a:p>
            <a:pPr algn="ctr"/>
            <a:r>
              <a:rPr lang="en-US"/>
              <a:t>Lg group setting;</a:t>
            </a:r>
          </a:p>
          <a:p>
            <a:pPr algn="ctr"/>
            <a:r>
              <a:rPr lang="en-US"/>
              <a:t> expected to </a:t>
            </a:r>
          </a:p>
          <a:p>
            <a:pPr algn="ctr"/>
            <a:r>
              <a:rPr lang="en-US"/>
              <a:t>share</a:t>
            </a:r>
          </a:p>
          <a:p>
            <a:pPr algn="ctr" eaLnBrk="0" hangingPunct="0"/>
            <a:r>
              <a:rPr lang="en-US">
                <a:latin typeface="Georgia" pitchFamily="18" charset="0"/>
              </a:rPr>
              <a:t>	</a:t>
            </a:r>
          </a:p>
        </p:txBody>
      </p:sp>
      <p:sp>
        <p:nvSpPr>
          <p:cNvPr id="20485" name="Rectangle 12"/>
          <p:cNvSpPr>
            <a:spLocks noChangeArrowheads="1"/>
          </p:cNvSpPr>
          <p:nvPr/>
        </p:nvSpPr>
        <p:spPr bwMode="auto">
          <a:xfrm>
            <a:off x="46482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a:t>Tattles, </a:t>
            </a:r>
          </a:p>
          <a:p>
            <a:pPr algn="ctr"/>
            <a:r>
              <a:rPr lang="en-US"/>
              <a:t>pushes, </a:t>
            </a:r>
          </a:p>
          <a:p>
            <a:pPr algn="ctr"/>
            <a:r>
              <a:rPr lang="en-US"/>
              <a:t>Cries, </a:t>
            </a:r>
          </a:p>
          <a:p>
            <a:pPr algn="ctr"/>
            <a:r>
              <a:rPr lang="en-US"/>
              <a:t>whines </a:t>
            </a:r>
            <a:r>
              <a:rPr lang="en-US">
                <a:latin typeface="Georgia" pitchFamily="18" charset="0"/>
              </a:rPr>
              <a:t>	</a:t>
            </a:r>
          </a:p>
        </p:txBody>
      </p:sp>
      <p:sp>
        <p:nvSpPr>
          <p:cNvPr id="20486" name="Rectangle 13"/>
          <p:cNvSpPr>
            <a:spLocks noChangeArrowheads="1"/>
          </p:cNvSpPr>
          <p:nvPr/>
        </p:nvSpPr>
        <p:spPr bwMode="auto">
          <a:xfrm>
            <a:off x="69342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endParaRPr lang="en-US"/>
          </a:p>
          <a:p>
            <a:pPr algn="ctr"/>
            <a:r>
              <a:rPr lang="en-US"/>
              <a:t>Teacher talks to child</a:t>
            </a:r>
          </a:p>
          <a:p>
            <a:pPr algn="ctr"/>
            <a:r>
              <a:rPr lang="en-US"/>
              <a:t> about app.beh.; Gets </a:t>
            </a:r>
          </a:p>
          <a:p>
            <a:pPr algn="ctr"/>
            <a:r>
              <a:rPr lang="en-US"/>
              <a:t>materials from peers</a:t>
            </a:r>
          </a:p>
          <a:p>
            <a:pPr algn="ctr" eaLnBrk="0" hangingPunct="0"/>
            <a:endParaRPr lang="en-US">
              <a:latin typeface="Georgia" pitchFamily="18" charset="0"/>
            </a:endParaRPr>
          </a:p>
          <a:p>
            <a:pPr algn="ctr" eaLnBrk="0" hangingPunct="0"/>
            <a:endParaRPr lang="en-US">
              <a:latin typeface="Georgia" pitchFamily="18" charset="0"/>
            </a:endParaRPr>
          </a:p>
        </p:txBody>
      </p:sp>
      <p:sp>
        <p:nvSpPr>
          <p:cNvPr id="20487" name="Rectangle 14"/>
          <p:cNvSpPr>
            <a:spLocks noChangeArrowheads="1"/>
          </p:cNvSpPr>
          <p:nvPr/>
        </p:nvSpPr>
        <p:spPr bwMode="auto">
          <a:xfrm>
            <a:off x="1524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eaLnBrk="0" hangingPunct="0"/>
            <a:endParaRPr lang="en-US">
              <a:latin typeface="Georgia" pitchFamily="18" charset="0"/>
            </a:endParaRPr>
          </a:p>
          <a:p>
            <a:pPr algn="ctr"/>
            <a:r>
              <a:rPr lang="en-US"/>
              <a:t>Difficult AM @ </a:t>
            </a:r>
          </a:p>
          <a:p>
            <a:pPr algn="ctr"/>
            <a:r>
              <a:rPr lang="en-US"/>
              <a:t>Home or on bus </a:t>
            </a:r>
            <a:r>
              <a:rPr lang="en-US">
                <a:latin typeface="Georgia" pitchFamily="18" charset="0"/>
              </a:rPr>
              <a:t>	</a:t>
            </a:r>
          </a:p>
        </p:txBody>
      </p:sp>
      <p:sp>
        <p:nvSpPr>
          <p:cNvPr id="20488" name="Line 15"/>
          <p:cNvSpPr>
            <a:spLocks noChangeShapeType="1"/>
          </p:cNvSpPr>
          <p:nvPr/>
        </p:nvSpPr>
        <p:spPr bwMode="auto">
          <a:xfrm>
            <a:off x="6705600" y="3429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89" name="Line 16"/>
          <p:cNvSpPr>
            <a:spLocks noChangeShapeType="1"/>
          </p:cNvSpPr>
          <p:nvPr/>
        </p:nvSpPr>
        <p:spPr bwMode="auto">
          <a:xfrm>
            <a:off x="4343400" y="3429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90" name="Line 17"/>
          <p:cNvSpPr>
            <a:spLocks noChangeShapeType="1"/>
          </p:cNvSpPr>
          <p:nvPr/>
        </p:nvSpPr>
        <p:spPr bwMode="auto">
          <a:xfrm>
            <a:off x="2057400" y="3429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91" name="Line 19"/>
          <p:cNvSpPr>
            <a:spLocks noChangeShapeType="1"/>
          </p:cNvSpPr>
          <p:nvPr/>
        </p:nvSpPr>
        <p:spPr bwMode="auto">
          <a:xfrm>
            <a:off x="3429000" y="4114800"/>
            <a:ext cx="1143000" cy="8382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0124" name="Rectangle 21"/>
          <p:cNvSpPr>
            <a:spLocks noChangeArrowheads="1"/>
          </p:cNvSpPr>
          <p:nvPr/>
        </p:nvSpPr>
        <p:spPr bwMode="auto">
          <a:xfrm>
            <a:off x="4648200" y="1600200"/>
            <a:ext cx="2057400"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a:latin typeface="Georgia" pitchFamily="18" charset="0"/>
              </a:rPr>
              <a:t>Shares with others </a:t>
            </a:r>
          </a:p>
          <a:p>
            <a:pPr algn="ctr" eaLnBrk="0" hangingPunct="0"/>
            <a:r>
              <a:rPr lang="en-US">
                <a:latin typeface="Georgia" pitchFamily="18" charset="0"/>
              </a:rPr>
              <a:t>Age appropriately</a:t>
            </a:r>
          </a:p>
        </p:txBody>
      </p:sp>
      <p:sp>
        <p:nvSpPr>
          <p:cNvPr id="90125" name="Rectangle 22"/>
          <p:cNvSpPr>
            <a:spLocks noChangeArrowheads="1"/>
          </p:cNvSpPr>
          <p:nvPr/>
        </p:nvSpPr>
        <p:spPr bwMode="auto">
          <a:xfrm>
            <a:off x="4648200" y="4419600"/>
            <a:ext cx="2057400"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a:latin typeface="Georgia" pitchFamily="18" charset="0"/>
              </a:rPr>
              <a:t>Asking for toy/item</a:t>
            </a:r>
          </a:p>
          <a:p>
            <a:pPr algn="ctr" eaLnBrk="0" hangingPunct="0"/>
            <a:r>
              <a:rPr lang="en-US">
                <a:latin typeface="Georgia" pitchFamily="18" charset="0"/>
              </a:rPr>
              <a:t>appropriately</a:t>
            </a:r>
          </a:p>
        </p:txBody>
      </p:sp>
      <p:sp>
        <p:nvSpPr>
          <p:cNvPr id="20494" name="Line 20"/>
          <p:cNvSpPr>
            <a:spLocks noChangeShapeType="1"/>
          </p:cNvSpPr>
          <p:nvPr/>
        </p:nvSpPr>
        <p:spPr bwMode="auto">
          <a:xfrm flipV="1">
            <a:off x="3429000" y="2057400"/>
            <a:ext cx="1143000" cy="8382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495" name="Line 23"/>
          <p:cNvSpPr>
            <a:spLocks noChangeShapeType="1"/>
          </p:cNvSpPr>
          <p:nvPr/>
        </p:nvSpPr>
        <p:spPr bwMode="auto">
          <a:xfrm flipV="1">
            <a:off x="6781800" y="4191000"/>
            <a:ext cx="1066800" cy="762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0128" name="Rectangle 24"/>
          <p:cNvSpPr>
            <a:spLocks noChangeArrowheads="1"/>
          </p:cNvSpPr>
          <p:nvPr/>
        </p:nvSpPr>
        <p:spPr bwMode="auto">
          <a:xfrm>
            <a:off x="6934200" y="1600200"/>
            <a:ext cx="2057400"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en-US">
              <a:latin typeface="Georgia" pitchFamily="18" charset="0"/>
            </a:endParaRPr>
          </a:p>
          <a:p>
            <a:pPr algn="ctr" eaLnBrk="0" hangingPunct="0"/>
            <a:r>
              <a:rPr lang="en-US" sz="1400">
                <a:latin typeface="Georgia" pitchFamily="18" charset="0"/>
              </a:rPr>
              <a:t>Positive attention </a:t>
            </a:r>
          </a:p>
          <a:p>
            <a:pPr algn="ctr" eaLnBrk="0" hangingPunct="0"/>
            <a:r>
              <a:rPr lang="en-US" sz="1400">
                <a:latin typeface="Georgia" pitchFamily="18" charset="0"/>
              </a:rPr>
              <a:t>from peers/teacher/</a:t>
            </a:r>
          </a:p>
          <a:p>
            <a:pPr algn="ctr" eaLnBrk="0" hangingPunct="0"/>
            <a:r>
              <a:rPr lang="en-US" sz="1400">
                <a:latin typeface="Georgia" pitchFamily="18" charset="0"/>
              </a:rPr>
              <a:t>access to preferred </a:t>
            </a:r>
          </a:p>
          <a:p>
            <a:pPr algn="ctr" eaLnBrk="0" hangingPunct="0"/>
            <a:r>
              <a:rPr lang="en-US" sz="1400">
                <a:latin typeface="Georgia" pitchFamily="18" charset="0"/>
              </a:rPr>
              <a:t>items faster</a:t>
            </a:r>
          </a:p>
          <a:p>
            <a:pPr algn="ctr" eaLnBrk="0" hangingPunct="0"/>
            <a:endParaRPr lang="en-US">
              <a:latin typeface="Georgia" pitchFamily="18" charset="0"/>
            </a:endParaRPr>
          </a:p>
        </p:txBody>
      </p:sp>
      <p:sp>
        <p:nvSpPr>
          <p:cNvPr id="20497" name="Line 25"/>
          <p:cNvSpPr>
            <a:spLocks noChangeShapeType="1"/>
          </p:cNvSpPr>
          <p:nvPr/>
        </p:nvSpPr>
        <p:spPr bwMode="auto">
          <a:xfrm>
            <a:off x="6705600" y="20574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6264016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012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0124">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90128">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012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012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0128">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90125">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012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228600" y="228600"/>
            <a:ext cx="8534400" cy="911225"/>
          </a:xfrm>
        </p:spPr>
        <p:txBody>
          <a:bodyPr/>
          <a:lstStyle/>
          <a:p>
            <a:pPr algn="ctr" eaLnBrk="1" hangingPunct="1"/>
            <a:r>
              <a:rPr lang="en-US" sz="3600" smtClean="0"/>
              <a:t>Practice on your own </a:t>
            </a:r>
          </a:p>
        </p:txBody>
      </p:sp>
      <p:sp>
        <p:nvSpPr>
          <p:cNvPr id="21507" name="Line 4"/>
          <p:cNvSpPr>
            <a:spLocks noChangeShapeType="1"/>
          </p:cNvSpPr>
          <p:nvPr/>
        </p:nvSpPr>
        <p:spPr bwMode="auto">
          <a:xfrm>
            <a:off x="685800" y="1143000"/>
            <a:ext cx="7391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88" name="Rectangle 11"/>
          <p:cNvSpPr>
            <a:spLocks noChangeArrowheads="1"/>
          </p:cNvSpPr>
          <p:nvPr/>
        </p:nvSpPr>
        <p:spPr bwMode="auto">
          <a:xfrm>
            <a:off x="23622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endParaRPr lang="en-US" dirty="0"/>
          </a:p>
          <a:p>
            <a:pPr algn="ctr"/>
            <a:r>
              <a:rPr lang="en-US" dirty="0"/>
              <a:t>Difficult/disliked</a:t>
            </a:r>
          </a:p>
          <a:p>
            <a:pPr algn="ctr"/>
            <a:r>
              <a:rPr lang="en-US" dirty="0"/>
              <a:t>independent, </a:t>
            </a:r>
          </a:p>
          <a:p>
            <a:pPr algn="ctr"/>
            <a:r>
              <a:rPr lang="en-US" dirty="0"/>
              <a:t>unstructured</a:t>
            </a:r>
          </a:p>
          <a:p>
            <a:pPr algn="ctr"/>
            <a:r>
              <a:rPr lang="en-US" dirty="0"/>
              <a:t>academic task</a:t>
            </a:r>
          </a:p>
          <a:p>
            <a:pPr algn="ctr" eaLnBrk="0" hangingPunct="0"/>
            <a:r>
              <a:rPr lang="en-US" dirty="0">
                <a:latin typeface="Georgia" pitchFamily="18" charset="0"/>
              </a:rPr>
              <a:t>	</a:t>
            </a:r>
          </a:p>
        </p:txBody>
      </p:sp>
      <p:sp>
        <p:nvSpPr>
          <p:cNvPr id="93189" name="Rectangle 12"/>
          <p:cNvSpPr>
            <a:spLocks noChangeArrowheads="1"/>
          </p:cNvSpPr>
          <p:nvPr/>
        </p:nvSpPr>
        <p:spPr bwMode="auto">
          <a:xfrm>
            <a:off x="46482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dirty="0"/>
              <a:t>Refuse to do </a:t>
            </a:r>
          </a:p>
          <a:p>
            <a:pPr algn="ctr"/>
            <a:r>
              <a:rPr lang="en-US" dirty="0"/>
              <a:t>classwork,</a:t>
            </a:r>
          </a:p>
          <a:p>
            <a:pPr algn="ctr"/>
            <a:r>
              <a:rPr lang="en-US" dirty="0"/>
              <a:t>homework,</a:t>
            </a:r>
          </a:p>
          <a:p>
            <a:pPr algn="ctr"/>
            <a:r>
              <a:rPr lang="en-US" dirty="0"/>
              <a:t>Head on desk</a:t>
            </a:r>
          </a:p>
        </p:txBody>
      </p:sp>
      <p:sp>
        <p:nvSpPr>
          <p:cNvPr id="93190" name="Rectangle 13"/>
          <p:cNvSpPr>
            <a:spLocks noChangeArrowheads="1"/>
          </p:cNvSpPr>
          <p:nvPr/>
        </p:nvSpPr>
        <p:spPr bwMode="auto">
          <a:xfrm>
            <a:off x="69342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endParaRPr lang="en-US" dirty="0"/>
          </a:p>
          <a:p>
            <a:pPr algn="ctr"/>
            <a:r>
              <a:rPr lang="en-US" dirty="0"/>
              <a:t>Gets out of </a:t>
            </a:r>
          </a:p>
          <a:p>
            <a:pPr algn="ctr"/>
            <a:r>
              <a:rPr lang="en-US" dirty="0"/>
              <a:t>Doing work</a:t>
            </a:r>
          </a:p>
          <a:p>
            <a:pPr algn="ctr" eaLnBrk="0" hangingPunct="0"/>
            <a:endParaRPr lang="en-US" dirty="0">
              <a:latin typeface="Georgia" pitchFamily="18" charset="0"/>
            </a:endParaRPr>
          </a:p>
          <a:p>
            <a:pPr algn="ctr" eaLnBrk="0" hangingPunct="0"/>
            <a:endParaRPr lang="en-US" dirty="0">
              <a:latin typeface="Georgia" pitchFamily="18" charset="0"/>
            </a:endParaRPr>
          </a:p>
        </p:txBody>
      </p:sp>
      <p:sp>
        <p:nvSpPr>
          <p:cNvPr id="93191" name="Rectangle 14"/>
          <p:cNvSpPr>
            <a:spLocks noChangeArrowheads="1"/>
          </p:cNvSpPr>
          <p:nvPr/>
        </p:nvSpPr>
        <p:spPr bwMode="auto">
          <a:xfrm>
            <a:off x="152400" y="2971800"/>
            <a:ext cx="2057400" cy="1066800"/>
          </a:xfrm>
          <a:prstGeom prst="rect">
            <a:avLst/>
          </a:prstGeom>
          <a:solidFill>
            <a:schemeClr val="accent1">
              <a:lumMod val="20000"/>
              <a:lumOff val="80000"/>
            </a:schemeClr>
          </a:solidFill>
          <a:ln w="9525">
            <a:solidFill>
              <a:schemeClr val="tx1"/>
            </a:solidFill>
            <a:miter lim="800000"/>
            <a:headEnd/>
            <a:tailEnd/>
          </a:ln>
        </p:spPr>
        <p:txBody>
          <a:bodyPr wrap="none" anchor="ctr"/>
          <a:lstStyle/>
          <a:p>
            <a:pPr algn="ctr"/>
            <a:r>
              <a:rPr lang="en-US" dirty="0"/>
              <a:t>History of academic </a:t>
            </a:r>
          </a:p>
          <a:p>
            <a:pPr algn="ctr"/>
            <a:r>
              <a:rPr lang="en-US" dirty="0"/>
              <a:t>failure</a:t>
            </a:r>
          </a:p>
          <a:p>
            <a:pPr algn="ctr" eaLnBrk="0" hangingPunct="0"/>
            <a:r>
              <a:rPr lang="en-US" dirty="0">
                <a:latin typeface="Georgia" pitchFamily="18" charset="0"/>
              </a:rPr>
              <a:t>	</a:t>
            </a:r>
          </a:p>
        </p:txBody>
      </p:sp>
      <p:sp>
        <p:nvSpPr>
          <p:cNvPr id="21512" name="Line 15"/>
          <p:cNvSpPr>
            <a:spLocks noChangeShapeType="1"/>
          </p:cNvSpPr>
          <p:nvPr/>
        </p:nvSpPr>
        <p:spPr bwMode="auto">
          <a:xfrm>
            <a:off x="6705600" y="3429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13" name="Line 16"/>
          <p:cNvSpPr>
            <a:spLocks noChangeShapeType="1"/>
          </p:cNvSpPr>
          <p:nvPr/>
        </p:nvSpPr>
        <p:spPr bwMode="auto">
          <a:xfrm>
            <a:off x="4343400" y="3429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14" name="Line 17"/>
          <p:cNvSpPr>
            <a:spLocks noChangeShapeType="1"/>
          </p:cNvSpPr>
          <p:nvPr/>
        </p:nvSpPr>
        <p:spPr bwMode="auto">
          <a:xfrm>
            <a:off x="2057400" y="34290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15" name="Line 19"/>
          <p:cNvSpPr>
            <a:spLocks noChangeShapeType="1"/>
          </p:cNvSpPr>
          <p:nvPr/>
        </p:nvSpPr>
        <p:spPr bwMode="auto">
          <a:xfrm>
            <a:off x="3429000" y="4114800"/>
            <a:ext cx="1143000" cy="8382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3196" name="Rectangle 21"/>
          <p:cNvSpPr>
            <a:spLocks noChangeArrowheads="1"/>
          </p:cNvSpPr>
          <p:nvPr/>
        </p:nvSpPr>
        <p:spPr bwMode="auto">
          <a:xfrm>
            <a:off x="4648200" y="1600200"/>
            <a:ext cx="2057400"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a:latin typeface="Georgia" pitchFamily="18" charset="0"/>
              </a:rPr>
              <a:t>Desired Behavior</a:t>
            </a:r>
          </a:p>
        </p:txBody>
      </p:sp>
      <p:sp>
        <p:nvSpPr>
          <p:cNvPr id="21517" name="Rectangle 22"/>
          <p:cNvSpPr>
            <a:spLocks noChangeArrowheads="1"/>
          </p:cNvSpPr>
          <p:nvPr/>
        </p:nvSpPr>
        <p:spPr bwMode="auto">
          <a:xfrm>
            <a:off x="4648200" y="4419600"/>
            <a:ext cx="2057400"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a:latin typeface="Georgia" pitchFamily="18" charset="0"/>
              </a:rPr>
              <a:t>Alternative/</a:t>
            </a:r>
          </a:p>
          <a:p>
            <a:pPr algn="ctr" eaLnBrk="0" hangingPunct="0"/>
            <a:r>
              <a:rPr lang="en-US">
                <a:latin typeface="Georgia" pitchFamily="18" charset="0"/>
              </a:rPr>
              <a:t>Replacement </a:t>
            </a:r>
          </a:p>
          <a:p>
            <a:pPr algn="ctr" eaLnBrk="0" hangingPunct="0"/>
            <a:r>
              <a:rPr lang="en-US">
                <a:latin typeface="Georgia" pitchFamily="18" charset="0"/>
              </a:rPr>
              <a:t>Behavior</a:t>
            </a:r>
          </a:p>
        </p:txBody>
      </p:sp>
      <p:sp>
        <p:nvSpPr>
          <p:cNvPr id="21518" name="Line 20"/>
          <p:cNvSpPr>
            <a:spLocks noChangeShapeType="1"/>
          </p:cNvSpPr>
          <p:nvPr/>
        </p:nvSpPr>
        <p:spPr bwMode="auto">
          <a:xfrm flipV="1">
            <a:off x="3429000" y="2057400"/>
            <a:ext cx="1143000" cy="8382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19" name="Line 23"/>
          <p:cNvSpPr>
            <a:spLocks noChangeShapeType="1"/>
          </p:cNvSpPr>
          <p:nvPr/>
        </p:nvSpPr>
        <p:spPr bwMode="auto">
          <a:xfrm flipV="1">
            <a:off x="6781800" y="4191000"/>
            <a:ext cx="1066800" cy="7620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3200" name="Rectangle 24"/>
          <p:cNvSpPr>
            <a:spLocks noChangeArrowheads="1"/>
          </p:cNvSpPr>
          <p:nvPr/>
        </p:nvSpPr>
        <p:spPr bwMode="auto">
          <a:xfrm>
            <a:off x="6934200" y="1600200"/>
            <a:ext cx="2057400" cy="106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en-US">
              <a:latin typeface="Georgia" pitchFamily="18" charset="0"/>
            </a:endParaRPr>
          </a:p>
          <a:p>
            <a:pPr algn="ctr" eaLnBrk="0" hangingPunct="0"/>
            <a:r>
              <a:rPr lang="en-US">
                <a:latin typeface="Georgia" pitchFamily="18" charset="0"/>
              </a:rPr>
              <a:t>Desired </a:t>
            </a:r>
          </a:p>
          <a:p>
            <a:pPr algn="ctr" eaLnBrk="0" hangingPunct="0"/>
            <a:r>
              <a:rPr lang="en-US">
                <a:latin typeface="Georgia" pitchFamily="18" charset="0"/>
              </a:rPr>
              <a:t>Maintaining</a:t>
            </a:r>
          </a:p>
          <a:p>
            <a:pPr algn="ctr" eaLnBrk="0" hangingPunct="0"/>
            <a:r>
              <a:rPr lang="en-US">
                <a:latin typeface="Georgia" pitchFamily="18" charset="0"/>
              </a:rPr>
              <a:t>Consequences</a:t>
            </a:r>
          </a:p>
          <a:p>
            <a:pPr algn="ctr" eaLnBrk="0" hangingPunct="0"/>
            <a:endParaRPr lang="en-US">
              <a:latin typeface="Georgia" pitchFamily="18" charset="0"/>
            </a:endParaRPr>
          </a:p>
        </p:txBody>
      </p:sp>
      <p:sp>
        <p:nvSpPr>
          <p:cNvPr id="21521" name="Line 25"/>
          <p:cNvSpPr>
            <a:spLocks noChangeShapeType="1"/>
          </p:cNvSpPr>
          <p:nvPr/>
        </p:nvSpPr>
        <p:spPr bwMode="auto">
          <a:xfrm>
            <a:off x="6705600" y="2057400"/>
            <a:ext cx="381000"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6122196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grpId="0" nodeType="clickEffect">
                                  <p:stCondLst>
                                    <p:cond delay="0"/>
                                  </p:stCondLst>
                                  <p:childTnLst>
                                    <p:animRot by="21600000">
                                      <p:cBhvr>
                                        <p:cTn id="6" dur="2000" fill="hold"/>
                                        <p:tgtEl>
                                          <p:spTgt spid="93191"/>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93188"/>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93189"/>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93190"/>
                                        </p:tgtEl>
                                        <p:attrNameLst>
                                          <p:attrName>r</p:attrName>
                                        </p:attrNameLst>
                                      </p:cBhvr>
                                    </p:animRo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mph" presetSubtype="0" fill="hold" nodeType="clickEffect">
                                  <p:stCondLst>
                                    <p:cond delay="0"/>
                                  </p:stCondLst>
                                  <p:childTnLst>
                                    <p:animRot by="21600000">
                                      <p:cBhvr>
                                        <p:cTn id="16" dur="2000" fill="hold"/>
                                        <p:tgtEl>
                                          <p:spTgt spid="93196">
                                            <p:txEl>
                                              <p:pRg st="0" end="0"/>
                                            </p:txEl>
                                          </p:spTgt>
                                        </p:tgtEl>
                                        <p:attrNameLst>
                                          <p:attrName>r</p:attrName>
                                        </p:attrNameLst>
                                      </p:cBhvr>
                                    </p:animRot>
                                  </p:childTnLst>
                                </p:cTn>
                              </p:par>
                              <p:par>
                                <p:cTn id="17" presetID="8" presetClass="emph" presetSubtype="0" fill="hold" nodeType="withEffect">
                                  <p:stCondLst>
                                    <p:cond delay="0"/>
                                  </p:stCondLst>
                                  <p:childTnLst>
                                    <p:animRot by="21600000">
                                      <p:cBhvr>
                                        <p:cTn id="18" dur="2000" fill="hold"/>
                                        <p:tgtEl>
                                          <p:spTgt spid="93200">
                                            <p:txEl>
                                              <p:pRg st="1" end="1"/>
                                            </p:txEl>
                                          </p:spTgt>
                                        </p:tgtEl>
                                        <p:attrNameLst>
                                          <p:attrName>r</p:attrName>
                                        </p:attrNameLst>
                                      </p:cBhvr>
                                    </p:animRot>
                                  </p:childTnLst>
                                </p:cTn>
                              </p:par>
                              <p:par>
                                <p:cTn id="19" presetID="8" presetClass="emph" presetSubtype="0" fill="hold" nodeType="withEffect">
                                  <p:stCondLst>
                                    <p:cond delay="0"/>
                                  </p:stCondLst>
                                  <p:childTnLst>
                                    <p:animRot by="21600000">
                                      <p:cBhvr>
                                        <p:cTn id="20" dur="2000" fill="hold"/>
                                        <p:tgtEl>
                                          <p:spTgt spid="93200">
                                            <p:txEl>
                                              <p:pRg st="2" end="2"/>
                                            </p:txEl>
                                          </p:spTgt>
                                        </p:tgtEl>
                                        <p:attrNameLst>
                                          <p:attrName>r</p:attrName>
                                        </p:attrNameLst>
                                      </p:cBhvr>
                                    </p:animRot>
                                  </p:childTnLst>
                                </p:cTn>
                              </p:par>
                              <p:par>
                                <p:cTn id="21" presetID="8" presetClass="emph" presetSubtype="0" fill="hold" nodeType="withEffect">
                                  <p:stCondLst>
                                    <p:cond delay="0"/>
                                  </p:stCondLst>
                                  <p:childTnLst>
                                    <p:animRot by="21600000">
                                      <p:cBhvr>
                                        <p:cTn id="22" dur="2000" fill="hold"/>
                                        <p:tgtEl>
                                          <p:spTgt spid="93200">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animBg="1"/>
      <p:bldP spid="93189" grpId="0" animBg="1"/>
      <p:bldP spid="93190" grpId="0" animBg="1"/>
      <p:bldP spid="93191"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ctrTitle" idx="4294967295"/>
          </p:nvPr>
        </p:nvSpPr>
        <p:spPr>
          <a:xfrm>
            <a:off x="457200" y="228600"/>
            <a:ext cx="8304213" cy="1371600"/>
          </a:xfrm>
        </p:spPr>
        <p:txBody>
          <a:bodyPr/>
          <a:lstStyle/>
          <a:p>
            <a:pPr algn="ctr" eaLnBrk="1" hangingPunct="1"/>
            <a:r>
              <a:rPr lang="en-US" altLang="en-US" sz="4000" smtClean="0">
                <a:solidFill>
                  <a:schemeClr val="accent2"/>
                </a:solidFill>
              </a:rPr>
              <a:t>The best way to address undesirable behavior…</a:t>
            </a:r>
          </a:p>
        </p:txBody>
      </p:sp>
      <p:sp>
        <p:nvSpPr>
          <p:cNvPr id="120835" name="Rectangle 3"/>
          <p:cNvSpPr>
            <a:spLocks noGrp="1" noChangeArrowheads="1"/>
          </p:cNvSpPr>
          <p:nvPr>
            <p:ph type="subTitle" idx="4294967295"/>
          </p:nvPr>
        </p:nvSpPr>
        <p:spPr>
          <a:xfrm>
            <a:off x="685800" y="4876800"/>
            <a:ext cx="7696200" cy="1219200"/>
          </a:xfrm>
        </p:spPr>
        <p:txBody>
          <a:bodyPr/>
          <a:lstStyle/>
          <a:p>
            <a:pPr marL="0" indent="0" algn="ctr" eaLnBrk="1" hangingPunct="1">
              <a:buFont typeface="Wingdings" pitchFamily="2" charset="2"/>
              <a:buNone/>
            </a:pPr>
            <a:r>
              <a:rPr lang="en-US" altLang="en-US" sz="3200" smtClean="0">
                <a:solidFill>
                  <a:schemeClr val="accent2"/>
                </a:solidFill>
              </a:rPr>
              <a:t> …is to prevent it from </a:t>
            </a:r>
          </a:p>
          <a:p>
            <a:pPr marL="0" indent="0" algn="ctr" eaLnBrk="1" hangingPunct="1">
              <a:buFont typeface="Wingdings" pitchFamily="2" charset="2"/>
              <a:buNone/>
            </a:pPr>
            <a:r>
              <a:rPr lang="en-US" altLang="en-US" sz="3200" smtClean="0">
                <a:solidFill>
                  <a:schemeClr val="accent2"/>
                </a:solidFill>
              </a:rPr>
              <a:t>happening in the first place!</a:t>
            </a:r>
          </a:p>
        </p:txBody>
      </p:sp>
      <p:pic>
        <p:nvPicPr>
          <p:cNvPr id="120836" name="Picture 4" descr="j011141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7000" y="1447800"/>
            <a:ext cx="3657600"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169607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Behavior Intervention Plan (BIP)</a:t>
            </a:r>
            <a:br>
              <a:rPr lang="en-US" dirty="0" smtClean="0"/>
            </a:br>
            <a:r>
              <a:rPr lang="en-US" dirty="0" smtClean="0"/>
              <a:t>Primary Components</a:t>
            </a:r>
            <a:endParaRPr lang="en-US" dirty="0"/>
          </a:p>
        </p:txBody>
      </p:sp>
      <p:sp>
        <p:nvSpPr>
          <p:cNvPr id="3" name="Content Placeholder 2"/>
          <p:cNvSpPr>
            <a:spLocks noGrp="1"/>
          </p:cNvSpPr>
          <p:nvPr>
            <p:ph idx="1"/>
          </p:nvPr>
        </p:nvSpPr>
        <p:spPr/>
        <p:txBody>
          <a:bodyPr>
            <a:normAutofit/>
          </a:bodyPr>
          <a:lstStyle/>
          <a:p>
            <a:r>
              <a:rPr lang="en-US" dirty="0" smtClean="0"/>
              <a:t>Designed to address the function of the problem behavior</a:t>
            </a:r>
          </a:p>
          <a:p>
            <a:r>
              <a:rPr lang="en-US" dirty="0" smtClean="0"/>
              <a:t>Recognition and modification of behavioral triggers through adaptations in the environment</a:t>
            </a:r>
          </a:p>
          <a:p>
            <a:r>
              <a:rPr lang="en-US" dirty="0" smtClean="0"/>
              <a:t>Teaching of alternative behaviors, coping strategies and self management skills</a:t>
            </a:r>
          </a:p>
          <a:p>
            <a:r>
              <a:rPr lang="en-US" dirty="0" smtClean="0"/>
              <a:t>Includes both Reinforcers and Consequences</a:t>
            </a:r>
          </a:p>
          <a:p>
            <a:endParaRPr lang="en-US" dirty="0" smtClean="0"/>
          </a:p>
          <a:p>
            <a:endParaRPr lang="en-US" dirty="0"/>
          </a:p>
        </p:txBody>
      </p:sp>
    </p:spTree>
    <p:extLst>
      <p:ext uri="{BB962C8B-B14F-4D97-AF65-F5344CB8AC3E}">
        <p14:creationId xmlns:p14="http://schemas.microsoft.com/office/powerpoint/2010/main" val="416725573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0" y="152400"/>
            <a:ext cx="8915400" cy="914400"/>
          </a:xfrm>
          <a:noFill/>
        </p:spPr>
        <p:txBody>
          <a:bodyPr/>
          <a:lstStyle/>
          <a:p>
            <a:pPr eaLnBrk="1" hangingPunct="1"/>
            <a:r>
              <a:rPr lang="en-US" sz="4000" u="sng" dirty="0" smtClean="0"/>
              <a:t>Selecting Intervention Procedures</a:t>
            </a:r>
          </a:p>
        </p:txBody>
      </p:sp>
      <p:sp>
        <p:nvSpPr>
          <p:cNvPr id="22531" name="Rectangle 3"/>
          <p:cNvSpPr>
            <a:spLocks noGrp="1" noChangeArrowheads="1"/>
          </p:cNvSpPr>
          <p:nvPr>
            <p:ph sz="quarter" idx="4294967295"/>
          </p:nvPr>
        </p:nvSpPr>
        <p:spPr>
          <a:xfrm>
            <a:off x="381000" y="1524000"/>
            <a:ext cx="8229600" cy="4724400"/>
          </a:xfrm>
        </p:spPr>
        <p:txBody>
          <a:bodyPr/>
          <a:lstStyle/>
          <a:p>
            <a:pPr marL="273050" indent="-273050" eaLnBrk="1" hangingPunct="1">
              <a:buFont typeface="Wingdings" pitchFamily="2" charset="2"/>
              <a:buNone/>
            </a:pPr>
            <a:r>
              <a:rPr lang="en-US" sz="4800" dirty="0" smtClean="0"/>
              <a:t>Purpose of</a:t>
            </a:r>
            <a:r>
              <a:rPr lang="en-US" sz="4800" dirty="0" smtClean="0">
                <a:solidFill>
                  <a:schemeClr val="accent1"/>
                </a:solidFill>
              </a:rPr>
              <a:t> </a:t>
            </a:r>
            <a:r>
              <a:rPr lang="en-US" sz="4800" dirty="0" smtClean="0"/>
              <a:t>BIP</a:t>
            </a:r>
            <a:r>
              <a:rPr lang="en-US" sz="4800" dirty="0" smtClean="0">
                <a:solidFill>
                  <a:schemeClr val="accent1"/>
                </a:solidFill>
              </a:rPr>
              <a:t>:</a:t>
            </a:r>
          </a:p>
          <a:p>
            <a:pPr marL="273050" indent="-273050" eaLnBrk="1" hangingPunct="1">
              <a:buFont typeface="Wingdings" pitchFamily="2" charset="2"/>
              <a:buNone/>
            </a:pPr>
            <a:endParaRPr lang="en-US" sz="1400" dirty="0" smtClean="0">
              <a:solidFill>
                <a:schemeClr val="accent1"/>
              </a:solidFill>
            </a:endParaRPr>
          </a:p>
          <a:p>
            <a:pPr marL="547688" lvl="1" indent="-273050" eaLnBrk="1" hangingPunct="1"/>
            <a:r>
              <a:rPr lang="en-US" b="1" u="sng" dirty="0" smtClean="0">
                <a:solidFill>
                  <a:schemeClr val="accent1"/>
                </a:solidFill>
              </a:rPr>
              <a:t>IS</a:t>
            </a:r>
            <a:r>
              <a:rPr lang="en-US" dirty="0" smtClean="0">
                <a:solidFill>
                  <a:schemeClr val="accent1"/>
                </a:solidFill>
              </a:rPr>
              <a:t>:</a:t>
            </a:r>
            <a:r>
              <a:rPr lang="en-US" dirty="0" smtClean="0"/>
              <a:t> </a:t>
            </a:r>
            <a:r>
              <a:rPr lang="en-US" sz="2800" dirty="0" smtClean="0"/>
              <a:t>To organize a cluster of changes in </a:t>
            </a:r>
          </a:p>
          <a:p>
            <a:pPr marL="547688" lvl="1" indent="-273050" eaLnBrk="1" hangingPunct="1">
              <a:buFont typeface="Wingdings" pitchFamily="2" charset="2"/>
              <a:buNone/>
            </a:pPr>
            <a:r>
              <a:rPr lang="en-US" sz="2800" dirty="0" smtClean="0"/>
              <a:t>the setting that will reduce the likelihood </a:t>
            </a:r>
          </a:p>
          <a:p>
            <a:pPr marL="547688" lvl="1" indent="-273050" eaLnBrk="1" hangingPunct="1">
              <a:buFont typeface="Wingdings" pitchFamily="2" charset="2"/>
              <a:buNone/>
            </a:pPr>
            <a:r>
              <a:rPr lang="en-US" sz="2800" dirty="0" smtClean="0"/>
              <a:t>that the problem behavior will occur</a:t>
            </a:r>
            <a:endParaRPr lang="en-US" sz="2400" dirty="0" smtClean="0"/>
          </a:p>
          <a:p>
            <a:pPr marL="547688" lvl="1" indent="-273050" eaLnBrk="1" hangingPunct="1">
              <a:buFont typeface="Wingdings" pitchFamily="2" charset="2"/>
              <a:buNone/>
            </a:pPr>
            <a:endParaRPr lang="en-US" sz="2400" dirty="0" smtClean="0"/>
          </a:p>
          <a:p>
            <a:pPr marL="547688" lvl="1" indent="-273050" eaLnBrk="1" hangingPunct="1"/>
            <a:r>
              <a:rPr lang="en-US" b="1" u="sng" dirty="0" smtClean="0">
                <a:solidFill>
                  <a:schemeClr val="accent1"/>
                </a:solidFill>
              </a:rPr>
              <a:t>IS NOT</a:t>
            </a:r>
            <a:r>
              <a:rPr lang="en-US" dirty="0" smtClean="0"/>
              <a:t>: </a:t>
            </a:r>
            <a:r>
              <a:rPr lang="en-US" sz="2800" dirty="0" smtClean="0"/>
              <a:t>A single technique </a:t>
            </a:r>
          </a:p>
          <a:p>
            <a:pPr marL="547688" lvl="1" indent="-273050" eaLnBrk="1" hangingPunct="1">
              <a:buFont typeface="Wingdings" pitchFamily="2" charset="2"/>
              <a:buNone/>
            </a:pPr>
            <a:r>
              <a:rPr lang="en-US" sz="2800" dirty="0" smtClean="0"/>
              <a:t>(e.g., time-out; home-school note)</a:t>
            </a:r>
          </a:p>
        </p:txBody>
      </p:sp>
    </p:spTree>
    <p:extLst>
      <p:ext uri="{BB962C8B-B14F-4D97-AF65-F5344CB8AC3E}">
        <p14:creationId xmlns:p14="http://schemas.microsoft.com/office/powerpoint/2010/main" val="1283480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bwMode="auto">
          <a:xfrm rot="19235390">
            <a:off x="2869600" y="2585905"/>
            <a:ext cx="5607508" cy="5047082"/>
          </a:xfrm>
          <a:prstGeom prst="triangle">
            <a:avLst/>
          </a:prstGeom>
          <a:solidFill>
            <a:srgbClr val="008000">
              <a:alpha val="95000"/>
            </a:srgbClr>
          </a:solidFill>
          <a:ln w="57150" cap="rnd" cmpd="sng" algn="ctr">
            <a:noFill/>
            <a:prstDash val="solid"/>
            <a:round/>
            <a:headEnd type="none" w="med" len="med"/>
            <a:tailEnd type="none" w="med" len="med"/>
          </a:ln>
          <a:effectLst>
            <a:outerShdw sx="1000" sy="1000" algn="tl" rotWithShape="0">
              <a:srgbClr val="008000"/>
            </a:outerShdw>
          </a:effectLst>
          <a:scene3d>
            <a:camera prst="isometricOffAxis1Top">
              <a:rot lat="19715642" lon="17296399" rev="3660555"/>
            </a:camera>
            <a:lightRig rig="threePt" dir="t"/>
          </a:scene3d>
          <a:sp3d extrusionH="76200">
            <a:bevelT h="88900" prst="coolSlant"/>
            <a:bevelB w="228600" h="158750" prst="coolSlant"/>
            <a:extrusionClr>
              <a:srgbClr val="008000"/>
            </a:extrusionClr>
            <a:contourClr>
              <a:srgbClr val="008000"/>
            </a:contourClr>
          </a:sp3d>
        </p:spPr>
        <p:txBody>
          <a:bodyPr/>
          <a:lstStyle/>
          <a:p>
            <a:pPr marL="342900" indent="-342900">
              <a:spcBef>
                <a:spcPct val="20000"/>
              </a:spcBef>
              <a:defRPr/>
            </a:pPr>
            <a:endParaRPr lang="en-US" dirty="0">
              <a:latin typeface="Arial" charset="0"/>
              <a:ea typeface="ヒラギノ角ゴ Pro W3" pitchFamily="1" charset="-128"/>
              <a:cs typeface="Times New Roman" pitchFamily="18" charset="0"/>
            </a:endParaRPr>
          </a:p>
        </p:txBody>
      </p:sp>
      <p:sp>
        <p:nvSpPr>
          <p:cNvPr id="50178" name="Title 5"/>
          <p:cNvSpPr>
            <a:spLocks noGrp="1"/>
          </p:cNvSpPr>
          <p:nvPr>
            <p:ph type="title"/>
          </p:nvPr>
        </p:nvSpPr>
        <p:spPr>
          <a:xfrm>
            <a:off x="76200" y="76200"/>
            <a:ext cx="7772400" cy="990600"/>
          </a:xfrm>
        </p:spPr>
        <p:txBody>
          <a:bodyPr/>
          <a:lstStyle/>
          <a:p>
            <a:r>
              <a:rPr lang="en-US" altLang="en-US" smtClean="0">
                <a:ea typeface="ヒラギノ角ゴ Pro W3" charset="-128"/>
              </a:rPr>
              <a:t>Foundational Core: Tier 1</a:t>
            </a:r>
          </a:p>
        </p:txBody>
      </p:sp>
      <p:sp>
        <p:nvSpPr>
          <p:cNvPr id="50179" name="Slide Number Placeholder 21503"/>
          <p:cNvSpPr>
            <a:spLocks noGrp="1"/>
          </p:cNvSpPr>
          <p:nvPr>
            <p:ph type="sldNum" sz="quarter" idx="4294967295"/>
          </p:nvPr>
        </p:nvSpPr>
        <p:spPr bwMode="auto">
          <a:xfrm>
            <a:off x="7239000" y="64770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fld id="{FCBFDD40-06DB-4EE5-AFFE-3200188D6A83}" type="slidenum">
              <a:rPr lang="en-US" altLang="en-US" sz="2000"/>
              <a:pPr algn="r" eaLnBrk="1" hangingPunct="1"/>
              <a:t>9</a:t>
            </a:fld>
            <a:endParaRPr lang="en-US" altLang="en-US" sz="2000"/>
          </a:p>
        </p:txBody>
      </p:sp>
      <p:sp>
        <p:nvSpPr>
          <p:cNvPr id="7" name="Rectangle 6"/>
          <p:cNvSpPr>
            <a:spLocks noChangeArrowheads="1"/>
          </p:cNvSpPr>
          <p:nvPr/>
        </p:nvSpPr>
        <p:spPr bwMode="auto">
          <a:xfrm>
            <a:off x="304800" y="1752600"/>
            <a:ext cx="8077200" cy="838200"/>
          </a:xfrm>
          <a:prstGeom prst="rect">
            <a:avLst/>
          </a:prstGeom>
          <a:solidFill>
            <a:srgbClr val="FF990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en-US" b="1"/>
              <a:t>Who: </a:t>
            </a:r>
            <a:r>
              <a:rPr lang="en-US" altLang="en-US"/>
              <a:t>All students are in Tier 1 (Foundational Core)</a:t>
            </a:r>
            <a:endParaRPr lang="en-US" altLang="en-US" b="1"/>
          </a:p>
        </p:txBody>
      </p:sp>
      <p:sp>
        <p:nvSpPr>
          <p:cNvPr id="8" name="Rectangle 7"/>
          <p:cNvSpPr>
            <a:spLocks noChangeArrowheads="1"/>
          </p:cNvSpPr>
          <p:nvPr/>
        </p:nvSpPr>
        <p:spPr bwMode="auto">
          <a:xfrm>
            <a:off x="304800" y="2743200"/>
            <a:ext cx="8077200" cy="1143000"/>
          </a:xfrm>
          <a:prstGeom prst="rect">
            <a:avLst/>
          </a:prstGeom>
          <a:solidFill>
            <a:srgbClr val="FF990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en-US" b="1"/>
              <a:t>What: </a:t>
            </a:r>
            <a:r>
              <a:rPr lang="en-US" altLang="en-US"/>
              <a:t>Evidence-based programs and practices demonstrated to produce good outcomes for the majority of students</a:t>
            </a:r>
            <a:endParaRPr lang="en-US" altLang="en-US" b="1"/>
          </a:p>
        </p:txBody>
      </p:sp>
      <p:sp>
        <p:nvSpPr>
          <p:cNvPr id="9" name="Rectangle 8"/>
          <p:cNvSpPr>
            <a:spLocks noChangeArrowheads="1"/>
          </p:cNvSpPr>
          <p:nvPr/>
        </p:nvSpPr>
        <p:spPr bwMode="auto">
          <a:xfrm>
            <a:off x="304800" y="4038600"/>
            <a:ext cx="8077200" cy="1524000"/>
          </a:xfrm>
          <a:prstGeom prst="rect">
            <a:avLst/>
          </a:prstGeom>
          <a:solidFill>
            <a:srgbClr val="FF9900">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en-US" b="1"/>
              <a:t>Effectiveness: </a:t>
            </a:r>
            <a:r>
              <a:rPr lang="en-US" altLang="en-US"/>
              <a:t>If </a:t>
            </a:r>
            <a:r>
              <a:rPr lang="en-US" altLang="en-US" i="1"/>
              <a:t>at least</a:t>
            </a:r>
            <a:r>
              <a:rPr lang="en-US" altLang="en-US"/>
              <a:t> 80% of all students are meeting benchmarks in Foundational Core alone.  </a:t>
            </a:r>
          </a:p>
          <a:p>
            <a:r>
              <a:rPr lang="en-US" altLang="en-US"/>
              <a:t>What about subgroups?</a:t>
            </a:r>
          </a:p>
          <a:p>
            <a:endParaRPr lang="en-US" altLang="en-US"/>
          </a:p>
          <a:p>
            <a:endParaRPr lang="en-US" altLang="en-US" b="1"/>
          </a:p>
        </p:txBody>
      </p:sp>
    </p:spTree>
    <p:extLst>
      <p:ext uri="{BB962C8B-B14F-4D97-AF65-F5344CB8AC3E}">
        <p14:creationId xmlns:p14="http://schemas.microsoft.com/office/powerpoint/2010/main" val="26072371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nodeType="afterGroup">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par>
                          <p:cTn id="12" fill="hold" nodeType="afterGroup">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09600" y="381000"/>
            <a:ext cx="8229600" cy="914400"/>
          </a:xfrm>
        </p:spPr>
        <p:txBody>
          <a:bodyPr/>
          <a:lstStyle/>
          <a:p>
            <a:pPr eaLnBrk="1" hangingPunct="1"/>
            <a:r>
              <a:rPr lang="en-US" altLang="en-US" dirty="0" smtClean="0"/>
              <a:t>Focus of Control</a:t>
            </a:r>
          </a:p>
        </p:txBody>
      </p:sp>
      <p:sp>
        <p:nvSpPr>
          <p:cNvPr id="27651" name="Rectangle 3"/>
          <p:cNvSpPr>
            <a:spLocks noGrp="1" noChangeArrowheads="1"/>
          </p:cNvSpPr>
          <p:nvPr>
            <p:ph type="body" idx="1"/>
          </p:nvPr>
        </p:nvSpPr>
        <p:spPr>
          <a:xfrm>
            <a:off x="566738" y="1798638"/>
            <a:ext cx="8458200" cy="5334000"/>
          </a:xfrm>
        </p:spPr>
        <p:txBody>
          <a:bodyPr>
            <a:normAutofit/>
          </a:bodyPr>
          <a:lstStyle/>
          <a:p>
            <a:pPr eaLnBrk="1" hangingPunct="1">
              <a:lnSpc>
                <a:spcPct val="90000"/>
              </a:lnSpc>
            </a:pPr>
            <a:r>
              <a:rPr lang="en-US" altLang="en-US" sz="2100" dirty="0" smtClean="0"/>
              <a:t>Acknowledge and consider factors we cannot change </a:t>
            </a:r>
          </a:p>
          <a:p>
            <a:pPr lvl="1">
              <a:lnSpc>
                <a:spcPct val="90000"/>
              </a:lnSpc>
            </a:pPr>
            <a:r>
              <a:rPr lang="en-US" altLang="en-US" sz="1700" dirty="0" smtClean="0"/>
              <a:t>Mental Health diagnoses and decision for treatment</a:t>
            </a:r>
          </a:p>
          <a:p>
            <a:pPr lvl="1">
              <a:lnSpc>
                <a:spcPct val="90000"/>
              </a:lnSpc>
            </a:pPr>
            <a:r>
              <a:rPr lang="en-US" altLang="en-US" sz="1700" dirty="0" smtClean="0"/>
              <a:t>Medical conditions</a:t>
            </a:r>
            <a:r>
              <a:rPr lang="en-US" altLang="en-US" sz="1700" dirty="0"/>
              <a:t> and decision for treatment</a:t>
            </a:r>
            <a:endParaRPr lang="en-US" altLang="en-US" sz="1700" dirty="0" smtClean="0"/>
          </a:p>
          <a:p>
            <a:pPr lvl="1">
              <a:lnSpc>
                <a:spcPct val="90000"/>
              </a:lnSpc>
            </a:pPr>
            <a:r>
              <a:rPr lang="en-US" altLang="en-US" sz="1700" dirty="0" smtClean="0"/>
              <a:t>Socioeconomic status</a:t>
            </a:r>
          </a:p>
          <a:p>
            <a:pPr lvl="1">
              <a:lnSpc>
                <a:spcPct val="90000"/>
              </a:lnSpc>
            </a:pPr>
            <a:r>
              <a:rPr lang="en-US" altLang="en-US" sz="1700" dirty="0" smtClean="0"/>
              <a:t>Parental cooperation and skills </a:t>
            </a:r>
          </a:p>
          <a:p>
            <a:pPr lvl="1">
              <a:lnSpc>
                <a:spcPct val="90000"/>
              </a:lnSpc>
            </a:pPr>
            <a:r>
              <a:rPr lang="en-US" altLang="en-US" sz="1700" dirty="0" smtClean="0"/>
              <a:t>Previous experiences of student and family</a:t>
            </a:r>
          </a:p>
          <a:p>
            <a:pPr lvl="1">
              <a:lnSpc>
                <a:spcPct val="90000"/>
              </a:lnSpc>
            </a:pPr>
            <a:r>
              <a:rPr lang="en-US" altLang="en-US" sz="1700" dirty="0" smtClean="0"/>
              <a:t>System practices and regulations</a:t>
            </a:r>
          </a:p>
          <a:p>
            <a:pPr lvl="1">
              <a:lnSpc>
                <a:spcPct val="90000"/>
              </a:lnSpc>
            </a:pPr>
            <a:r>
              <a:rPr lang="en-US" altLang="en-US" sz="1700" dirty="0" smtClean="0"/>
              <a:t>All problem behaviors </a:t>
            </a:r>
          </a:p>
          <a:p>
            <a:pPr marL="457200" lvl="1" indent="0">
              <a:lnSpc>
                <a:spcPct val="90000"/>
              </a:lnSpc>
              <a:buNone/>
            </a:pPr>
            <a:endParaRPr lang="en-US" altLang="en-US" sz="1700" dirty="0" smtClean="0"/>
          </a:p>
          <a:p>
            <a:pPr eaLnBrk="1" hangingPunct="1">
              <a:lnSpc>
                <a:spcPct val="90000"/>
              </a:lnSpc>
            </a:pPr>
            <a:r>
              <a:rPr lang="en-US" altLang="en-US" sz="2100" dirty="0" smtClean="0"/>
              <a:t>Focus on what we can change</a:t>
            </a:r>
          </a:p>
          <a:p>
            <a:pPr lvl="1">
              <a:lnSpc>
                <a:spcPct val="90000"/>
              </a:lnSpc>
            </a:pPr>
            <a:r>
              <a:rPr lang="en-US" altLang="en-US" sz="1700" dirty="0" smtClean="0"/>
              <a:t>Create a plan that is sensitive toward above factors</a:t>
            </a:r>
          </a:p>
          <a:p>
            <a:pPr lvl="1">
              <a:lnSpc>
                <a:spcPct val="90000"/>
              </a:lnSpc>
            </a:pPr>
            <a:r>
              <a:rPr lang="en-US" altLang="en-US" sz="1700" dirty="0" smtClean="0"/>
              <a:t>Offer suggestions and support for factors that student and family are willing to be addressed</a:t>
            </a:r>
          </a:p>
          <a:p>
            <a:pPr lvl="1">
              <a:lnSpc>
                <a:spcPct val="90000"/>
              </a:lnSpc>
            </a:pPr>
            <a:r>
              <a:rPr lang="en-US" altLang="en-US" sz="1700" dirty="0" smtClean="0"/>
              <a:t>Always advocate for best interest of student</a:t>
            </a:r>
          </a:p>
          <a:p>
            <a:pPr lvl="1">
              <a:lnSpc>
                <a:spcPct val="90000"/>
              </a:lnSpc>
            </a:pPr>
            <a:r>
              <a:rPr lang="en-US" altLang="en-US" sz="1700" dirty="0" smtClean="0"/>
              <a:t>Prioritize behaviors to target those that cause harm to student/others, interfere with learning, or are socially unacceptable </a:t>
            </a:r>
            <a:endParaRPr lang="en-US" altLang="en-US" sz="2100" dirty="0" smtClean="0"/>
          </a:p>
        </p:txBody>
      </p:sp>
    </p:spTree>
    <p:extLst>
      <p:ext uri="{BB962C8B-B14F-4D97-AF65-F5344CB8AC3E}">
        <p14:creationId xmlns:p14="http://schemas.microsoft.com/office/powerpoint/2010/main" val="227192773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WARNING: Stick with it!</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Inappropriate behaviors may initially increase when changes are made in the environment</a:t>
            </a:r>
          </a:p>
          <a:p>
            <a:pPr marL="742950" lvl="2" indent="-342900"/>
            <a:r>
              <a:rPr lang="en-US" dirty="0"/>
              <a:t>Ex: When a student typically calls out to get attention in class and that behavior is now ignored, he may become more persistent with disruptions</a:t>
            </a:r>
          </a:p>
          <a:p>
            <a:r>
              <a:rPr lang="en-US" dirty="0" smtClean="0"/>
              <a:t>Reduction versus Interruption</a:t>
            </a:r>
          </a:p>
          <a:p>
            <a:pPr lvl="1"/>
            <a:r>
              <a:rPr lang="en-US" altLang="en-US" dirty="0" smtClean="0"/>
              <a:t>Research shows </a:t>
            </a:r>
            <a:r>
              <a:rPr lang="en-US" altLang="en-US" dirty="0"/>
              <a:t>that over time, the behavior steadily becomes less severe and the individual initiates the behavior less </a:t>
            </a:r>
            <a:r>
              <a:rPr lang="en-US" altLang="en-US" dirty="0" smtClean="0"/>
              <a:t>frequently</a:t>
            </a:r>
          </a:p>
          <a:p>
            <a:pPr lvl="1"/>
            <a:r>
              <a:rPr lang="en-US" altLang="en-US" dirty="0" smtClean="0"/>
              <a:t>An </a:t>
            </a:r>
            <a:r>
              <a:rPr lang="en-US" altLang="en-US" dirty="0"/>
              <a:t>intervention causes the behavior to temporarily </a:t>
            </a:r>
            <a:r>
              <a:rPr lang="en-US" altLang="en-US" dirty="0" smtClean="0"/>
              <a:t>stop. Lack of generalization or maintenance may cause the behavior to return in </a:t>
            </a:r>
            <a:r>
              <a:rPr lang="en-US" altLang="en-US" dirty="0"/>
              <a:t>the future and potentially be more intense then </a:t>
            </a:r>
            <a:r>
              <a:rPr lang="en-US" altLang="en-US" dirty="0" smtClean="0"/>
              <a:t>before</a:t>
            </a:r>
            <a:endParaRPr lang="en-US" altLang="en-US" dirty="0"/>
          </a:p>
          <a:p>
            <a:pPr lvl="1"/>
            <a:endParaRPr lang="en-US" altLang="en-US" dirty="0"/>
          </a:p>
          <a:p>
            <a:pPr lvl="1"/>
            <a:endParaRPr lang="en-US" dirty="0" smtClean="0"/>
          </a:p>
        </p:txBody>
      </p:sp>
    </p:spTree>
    <p:extLst>
      <p:ext uri="{BB962C8B-B14F-4D97-AF65-F5344CB8AC3E}">
        <p14:creationId xmlns:p14="http://schemas.microsoft.com/office/powerpoint/2010/main" val="15907922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457200" y="152400"/>
            <a:ext cx="7543800" cy="1295400"/>
          </a:xfrm>
          <a:noFill/>
        </p:spPr>
        <p:txBody>
          <a:bodyPr/>
          <a:lstStyle/>
          <a:p>
            <a:pPr algn="ctr" eaLnBrk="1" hangingPunct="1"/>
            <a:r>
              <a:rPr lang="en-US" dirty="0" smtClean="0"/>
              <a:t>Important Factors</a:t>
            </a:r>
            <a:br>
              <a:rPr lang="en-US" dirty="0" smtClean="0"/>
            </a:br>
            <a:endParaRPr lang="en-US" sz="1700" dirty="0" smtClean="0"/>
          </a:p>
        </p:txBody>
      </p:sp>
      <p:sp>
        <p:nvSpPr>
          <p:cNvPr id="87043" name="Rectangle 3"/>
          <p:cNvSpPr>
            <a:spLocks noGrp="1" noChangeArrowheads="1"/>
          </p:cNvSpPr>
          <p:nvPr>
            <p:ph sz="quarter" idx="4294967295"/>
          </p:nvPr>
        </p:nvSpPr>
        <p:spPr>
          <a:xfrm>
            <a:off x="381000" y="1524000"/>
            <a:ext cx="8001000" cy="5029200"/>
          </a:xfrm>
        </p:spPr>
        <p:txBody>
          <a:bodyPr/>
          <a:lstStyle/>
          <a:p>
            <a:pPr marL="609600" indent="-609600" eaLnBrk="1" hangingPunct="1">
              <a:lnSpc>
                <a:spcPct val="90000"/>
              </a:lnSpc>
              <a:buFont typeface="Wingdings" pitchFamily="2" charset="2"/>
              <a:buNone/>
            </a:pPr>
            <a:r>
              <a:rPr lang="en-US" sz="2600" u="sng" dirty="0" smtClean="0"/>
              <a:t>The Behavior Support Plan Should</a:t>
            </a:r>
            <a:r>
              <a:rPr lang="en-US" sz="2600" dirty="0" smtClean="0"/>
              <a:t>…</a:t>
            </a:r>
          </a:p>
          <a:p>
            <a:pPr marL="609600" indent="-609600" eaLnBrk="1" hangingPunct="1">
              <a:lnSpc>
                <a:spcPct val="90000"/>
              </a:lnSpc>
              <a:buFont typeface="Wingdings" pitchFamily="2" charset="2"/>
              <a:buNone/>
            </a:pPr>
            <a:endParaRPr lang="en-US" sz="1100" dirty="0" smtClean="0"/>
          </a:p>
          <a:p>
            <a:pPr marL="609600" indent="-609600" eaLnBrk="1" hangingPunct="1">
              <a:lnSpc>
                <a:spcPct val="90000"/>
              </a:lnSpc>
              <a:buSzTx/>
              <a:buFontTx/>
              <a:buAutoNum type="arabicPeriod"/>
            </a:pPr>
            <a:r>
              <a:rPr lang="en-US" sz="2600" dirty="0" smtClean="0"/>
              <a:t>Appropriate arrangement of environmental factors for prevention</a:t>
            </a:r>
          </a:p>
          <a:p>
            <a:pPr marL="609600" indent="-609600" eaLnBrk="1" hangingPunct="1">
              <a:lnSpc>
                <a:spcPct val="90000"/>
              </a:lnSpc>
              <a:buSzTx/>
              <a:buFontTx/>
              <a:buAutoNum type="arabicPeriod"/>
            </a:pPr>
            <a:endParaRPr lang="en-US" sz="1200" dirty="0" smtClean="0">
              <a:solidFill>
                <a:schemeClr val="tx2"/>
              </a:solidFill>
            </a:endParaRPr>
          </a:p>
          <a:p>
            <a:pPr marL="609600" indent="-609600" eaLnBrk="1" hangingPunct="1">
              <a:lnSpc>
                <a:spcPct val="90000"/>
              </a:lnSpc>
              <a:buSzTx/>
              <a:buFontTx/>
              <a:buAutoNum type="arabicPeriod"/>
            </a:pPr>
            <a:r>
              <a:rPr lang="en-US" sz="2600" dirty="0" smtClean="0"/>
              <a:t>Be DIRECTLY based on function of behavior (FBA)</a:t>
            </a:r>
          </a:p>
          <a:p>
            <a:pPr marL="609600" indent="-609600" eaLnBrk="1" hangingPunct="1">
              <a:lnSpc>
                <a:spcPct val="90000"/>
              </a:lnSpc>
              <a:buSzTx/>
              <a:buFontTx/>
              <a:buAutoNum type="arabicPeriod"/>
            </a:pPr>
            <a:endParaRPr lang="en-US" sz="1100" dirty="0" smtClean="0"/>
          </a:p>
          <a:p>
            <a:pPr marL="609600" indent="-609600" eaLnBrk="1" hangingPunct="1">
              <a:lnSpc>
                <a:spcPct val="90000"/>
              </a:lnSpc>
              <a:buSzTx/>
              <a:buFontTx/>
              <a:buAutoNum type="arabicPeriod"/>
            </a:pPr>
            <a:r>
              <a:rPr lang="en-US" sz="2600" dirty="0" smtClean="0"/>
              <a:t>Be technically sound by promoting replacement (incompatible) behaviors</a:t>
            </a:r>
            <a:endParaRPr lang="en-US" sz="2600" dirty="0" smtClean="0">
              <a:sym typeface="Wingdings" pitchFamily="2" charset="2"/>
            </a:endParaRPr>
          </a:p>
          <a:p>
            <a:pPr marL="609600" indent="-609600" eaLnBrk="1" hangingPunct="1">
              <a:lnSpc>
                <a:spcPct val="90000"/>
              </a:lnSpc>
              <a:buSzTx/>
              <a:buFontTx/>
              <a:buAutoNum type="arabicPeriod"/>
            </a:pPr>
            <a:endParaRPr lang="en-US" sz="1100" dirty="0" smtClean="0">
              <a:sym typeface="Wingdings" pitchFamily="2" charset="2"/>
            </a:endParaRPr>
          </a:p>
          <a:p>
            <a:pPr marL="609600" indent="-609600" eaLnBrk="1" hangingPunct="1">
              <a:lnSpc>
                <a:spcPct val="90000"/>
              </a:lnSpc>
              <a:buSzTx/>
              <a:buFontTx/>
              <a:buAutoNum type="arabicPeriod"/>
            </a:pPr>
            <a:r>
              <a:rPr lang="en-US" sz="2600" dirty="0" smtClean="0">
                <a:sym typeface="Wingdings" pitchFamily="2" charset="2"/>
              </a:rPr>
              <a:t>Be a good fit with values, resources, &amp; skills of people responsible for implementation</a:t>
            </a:r>
          </a:p>
        </p:txBody>
      </p:sp>
      <p:sp>
        <p:nvSpPr>
          <p:cNvPr id="33796" name="Line 4"/>
          <p:cNvSpPr>
            <a:spLocks noChangeShapeType="1"/>
          </p:cNvSpPr>
          <p:nvPr/>
        </p:nvSpPr>
        <p:spPr bwMode="auto">
          <a:xfrm>
            <a:off x="762000" y="1143000"/>
            <a:ext cx="7086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5270675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704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228600" y="152400"/>
            <a:ext cx="8686800" cy="762000"/>
          </a:xfrm>
        </p:spPr>
        <p:txBody>
          <a:bodyPr/>
          <a:lstStyle/>
          <a:p>
            <a:pPr eaLnBrk="1" hangingPunct="1"/>
            <a:r>
              <a:rPr lang="en-US" sz="2800" dirty="0" smtClean="0">
                <a:solidFill>
                  <a:schemeClr val="tx1"/>
                </a:solidFill>
              </a:rPr>
              <a:t>Intervention Planning:</a:t>
            </a:r>
            <a:r>
              <a:rPr lang="en-US" sz="2800" dirty="0" smtClean="0"/>
              <a:t> </a:t>
            </a:r>
            <a:r>
              <a:rPr lang="en-US" sz="2800" dirty="0" smtClean="0">
                <a:solidFill>
                  <a:schemeClr val="accent1"/>
                </a:solidFill>
              </a:rPr>
              <a:t>1st Important Factor: </a:t>
            </a:r>
          </a:p>
        </p:txBody>
      </p:sp>
      <p:sp>
        <p:nvSpPr>
          <p:cNvPr id="25603" name="Rectangle 3"/>
          <p:cNvSpPr>
            <a:spLocks noGrp="1" noChangeArrowheads="1"/>
          </p:cNvSpPr>
          <p:nvPr>
            <p:ph sz="quarter" idx="4294967295"/>
          </p:nvPr>
        </p:nvSpPr>
        <p:spPr>
          <a:xfrm>
            <a:off x="0" y="1066800"/>
            <a:ext cx="8915400" cy="5334000"/>
          </a:xfrm>
        </p:spPr>
        <p:txBody>
          <a:bodyPr>
            <a:normAutofit/>
          </a:bodyPr>
          <a:lstStyle/>
          <a:p>
            <a:pPr marL="0" indent="0">
              <a:lnSpc>
                <a:spcPct val="90000"/>
              </a:lnSpc>
              <a:buNone/>
            </a:pPr>
            <a:r>
              <a:rPr lang="en-US" sz="2800" dirty="0" smtClean="0"/>
              <a:t>   1.     Appropriate </a:t>
            </a:r>
            <a:r>
              <a:rPr lang="en-US" sz="2800" dirty="0"/>
              <a:t>arrangement of environmental factors for </a:t>
            </a:r>
            <a:r>
              <a:rPr lang="en-US" sz="2800" dirty="0" smtClean="0"/>
              <a:t>  	prevention</a:t>
            </a:r>
            <a:endParaRPr lang="en-US" sz="2800" dirty="0"/>
          </a:p>
          <a:p>
            <a:pPr marL="990600" lvl="1" indent="-533400" eaLnBrk="1" hangingPunct="1"/>
            <a:endParaRPr lang="en-US" sz="1800" dirty="0" smtClean="0">
              <a:solidFill>
                <a:schemeClr val="tx2"/>
              </a:solidFill>
            </a:endParaRPr>
          </a:p>
          <a:p>
            <a:pPr marL="990600" lvl="1" indent="-533400" eaLnBrk="1" hangingPunct="1"/>
            <a:r>
              <a:rPr lang="en-US" sz="2800" dirty="0" smtClean="0"/>
              <a:t>Problem Behaviors are often impacted by the environment</a:t>
            </a:r>
          </a:p>
          <a:p>
            <a:pPr marL="457200" lvl="1" indent="0" eaLnBrk="1" hangingPunct="1">
              <a:buNone/>
            </a:pPr>
            <a:endParaRPr lang="en-US" sz="2800" dirty="0" smtClean="0"/>
          </a:p>
          <a:p>
            <a:pPr marL="990600" lvl="1" indent="-533400" eaLnBrk="1" hangingPunct="1"/>
            <a:r>
              <a:rPr lang="en-US" dirty="0" smtClean="0"/>
              <a:t>By changing aspects of the environment (ex: setting, demands, teacher actions, reinforcements, etc.) we can prevent behavior of the student</a:t>
            </a:r>
            <a:endParaRPr lang="en-US" sz="2800" dirty="0" smtClean="0"/>
          </a:p>
          <a:p>
            <a:pPr marL="457200" lvl="1" indent="0" eaLnBrk="1" hangingPunct="1">
              <a:buNone/>
            </a:pPr>
            <a:endParaRPr lang="en-US" sz="1800" dirty="0" smtClean="0"/>
          </a:p>
          <a:p>
            <a:pPr marL="990600" lvl="1" indent="-533400" eaLnBrk="1" hangingPunct="1"/>
            <a:r>
              <a:rPr lang="en-US" sz="2800" dirty="0" smtClean="0"/>
              <a:t>BIP should include detailed descriptions of environmental changes</a:t>
            </a:r>
            <a:endParaRPr lang="en-US" sz="2500" dirty="0" smtClean="0"/>
          </a:p>
        </p:txBody>
      </p:sp>
      <p:sp>
        <p:nvSpPr>
          <p:cNvPr id="25604" name="Line 4"/>
          <p:cNvSpPr>
            <a:spLocks noChangeShapeType="1"/>
          </p:cNvSpPr>
          <p:nvPr/>
        </p:nvSpPr>
        <p:spPr bwMode="auto">
          <a:xfrm>
            <a:off x="304800" y="914400"/>
            <a:ext cx="7543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04000992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609600" y="152400"/>
            <a:ext cx="7543800" cy="1524000"/>
          </a:xfrm>
        </p:spPr>
        <p:txBody>
          <a:bodyPr>
            <a:normAutofit/>
          </a:bodyPr>
          <a:lstStyle/>
          <a:p>
            <a:pPr algn="ctr" eaLnBrk="1" hangingPunct="1"/>
            <a:r>
              <a:rPr lang="en-US" sz="2800" dirty="0" smtClean="0"/>
              <a:t>Intervention Planning: </a:t>
            </a:r>
            <a:r>
              <a:rPr lang="en-US" sz="2800" dirty="0" smtClean="0">
                <a:solidFill>
                  <a:schemeClr val="accent1"/>
                </a:solidFill>
              </a:rPr>
              <a:t>2</a:t>
            </a:r>
            <a:r>
              <a:rPr lang="en-US" sz="2800" baseline="30000" dirty="0" smtClean="0">
                <a:solidFill>
                  <a:schemeClr val="accent1"/>
                </a:solidFill>
              </a:rPr>
              <a:t>nd</a:t>
            </a:r>
            <a:r>
              <a:rPr lang="en-US" sz="2800" dirty="0" smtClean="0">
                <a:solidFill>
                  <a:schemeClr val="accent1"/>
                </a:solidFill>
              </a:rPr>
              <a:t> Important Factor:</a:t>
            </a:r>
            <a:r>
              <a:rPr lang="en-US" sz="2800" dirty="0" smtClean="0"/>
              <a:t> </a:t>
            </a:r>
            <a:br>
              <a:rPr lang="en-US" sz="2800" dirty="0" smtClean="0"/>
            </a:br>
            <a:endParaRPr lang="en-US" sz="2800" dirty="0" smtClean="0"/>
          </a:p>
        </p:txBody>
      </p:sp>
      <p:sp>
        <p:nvSpPr>
          <p:cNvPr id="33795" name="Rectangle 3"/>
          <p:cNvSpPr>
            <a:spLocks noGrp="1" noChangeArrowheads="1"/>
          </p:cNvSpPr>
          <p:nvPr>
            <p:ph sz="quarter" idx="4294967295"/>
          </p:nvPr>
        </p:nvSpPr>
        <p:spPr>
          <a:xfrm>
            <a:off x="0" y="1295400"/>
            <a:ext cx="8915400" cy="5257800"/>
          </a:xfrm>
        </p:spPr>
        <p:txBody>
          <a:bodyPr/>
          <a:lstStyle/>
          <a:p>
            <a:pPr marL="0" indent="0">
              <a:lnSpc>
                <a:spcPct val="90000"/>
              </a:lnSpc>
              <a:buNone/>
            </a:pPr>
            <a:r>
              <a:rPr lang="en-US" sz="2400" dirty="0" smtClean="0"/>
              <a:t>    2.       Be </a:t>
            </a:r>
            <a:r>
              <a:rPr lang="en-US" sz="2400" dirty="0"/>
              <a:t>DIRECTLY based on function of behavior (FBA)</a:t>
            </a:r>
          </a:p>
          <a:p>
            <a:pPr marL="609600" indent="-609600" eaLnBrk="1" hangingPunct="1">
              <a:lnSpc>
                <a:spcPct val="80000"/>
              </a:lnSpc>
              <a:buSzTx/>
              <a:buFont typeface="Wingdings" pitchFamily="2" charset="2"/>
              <a:buNone/>
            </a:pPr>
            <a:endParaRPr lang="en-US" sz="1100" dirty="0" smtClean="0"/>
          </a:p>
          <a:p>
            <a:pPr marL="990600" lvl="1" indent="-533400" eaLnBrk="1" hangingPunct="1">
              <a:lnSpc>
                <a:spcPct val="80000"/>
              </a:lnSpc>
            </a:pPr>
            <a:r>
              <a:rPr lang="en-US" sz="2500" dirty="0" smtClean="0"/>
              <a:t>We should be able to identify specific changes in classroom  from assessment data</a:t>
            </a:r>
          </a:p>
          <a:p>
            <a:pPr marL="990600" lvl="1" indent="-533400" eaLnBrk="1" hangingPunct="1">
              <a:lnSpc>
                <a:spcPct val="80000"/>
              </a:lnSpc>
            </a:pPr>
            <a:endParaRPr lang="en-US" sz="1200" dirty="0" smtClean="0"/>
          </a:p>
          <a:p>
            <a:pPr marL="990600" lvl="1" indent="-533400" eaLnBrk="1" hangingPunct="1">
              <a:lnSpc>
                <a:spcPct val="80000"/>
              </a:lnSpc>
            </a:pPr>
            <a:r>
              <a:rPr lang="en-US" sz="2500" dirty="0" smtClean="0"/>
              <a:t>How do we ensure this?</a:t>
            </a:r>
          </a:p>
          <a:p>
            <a:pPr marL="1371600" lvl="2" indent="-457200" eaLnBrk="1" hangingPunct="1">
              <a:lnSpc>
                <a:spcPct val="80000"/>
              </a:lnSpc>
            </a:pPr>
            <a:r>
              <a:rPr lang="en-US" sz="2500" dirty="0" smtClean="0"/>
              <a:t>List summary statements in BIP – consider the function!</a:t>
            </a:r>
          </a:p>
          <a:p>
            <a:pPr marL="1752600" lvl="3" indent="-381000" eaLnBrk="1" hangingPunct="1">
              <a:lnSpc>
                <a:spcPct val="80000"/>
              </a:lnSpc>
            </a:pPr>
            <a:r>
              <a:rPr lang="en-US" dirty="0" smtClean="0"/>
              <a:t>Do NOT use an intervention that provides the student with his desired consequence when problem behavior is displayed</a:t>
            </a:r>
          </a:p>
          <a:p>
            <a:pPr marL="1752600" lvl="3" indent="-381000">
              <a:lnSpc>
                <a:spcPct val="80000"/>
              </a:lnSpc>
            </a:pPr>
            <a:r>
              <a:rPr lang="en-US" dirty="0" smtClean="0"/>
              <a:t>DO employ an intervention that offers </a:t>
            </a:r>
            <a:r>
              <a:rPr lang="en-US" dirty="0"/>
              <a:t>provides the student with his desired consequence when </a:t>
            </a:r>
            <a:r>
              <a:rPr lang="en-US" dirty="0" smtClean="0"/>
              <a:t>replacement behavior </a:t>
            </a:r>
            <a:r>
              <a:rPr lang="en-US" dirty="0"/>
              <a:t>is displayed</a:t>
            </a:r>
          </a:p>
          <a:p>
            <a:pPr marL="1371600" lvl="2" indent="-457200" eaLnBrk="1" hangingPunct="1">
              <a:lnSpc>
                <a:spcPct val="80000"/>
              </a:lnSpc>
            </a:pPr>
            <a:endParaRPr lang="en-US" sz="1300" dirty="0" smtClean="0"/>
          </a:p>
          <a:p>
            <a:pPr marL="1371600" lvl="2" indent="-457200" eaLnBrk="1" hangingPunct="1">
              <a:lnSpc>
                <a:spcPct val="80000"/>
              </a:lnSpc>
            </a:pPr>
            <a:r>
              <a:rPr lang="en-US" sz="2500" dirty="0" smtClean="0"/>
              <a:t>Competing pathways model</a:t>
            </a:r>
          </a:p>
          <a:p>
            <a:pPr marL="1752600" lvl="3" indent="-381000" eaLnBrk="1" hangingPunct="1">
              <a:lnSpc>
                <a:spcPct val="80000"/>
              </a:lnSpc>
            </a:pPr>
            <a:r>
              <a:rPr lang="en-US" dirty="0" smtClean="0"/>
              <a:t>Appropriate behaviors will be included to COMPETE with problem behaviors</a:t>
            </a:r>
          </a:p>
          <a:p>
            <a:pPr marL="1752600" lvl="3" indent="-381000" eaLnBrk="1" hangingPunct="1">
              <a:lnSpc>
                <a:spcPct val="80000"/>
              </a:lnSpc>
            </a:pPr>
            <a:r>
              <a:rPr lang="en-US" dirty="0" smtClean="0"/>
              <a:t>Plans should indicate what students SHOULD DO, not only what students should not do</a:t>
            </a:r>
          </a:p>
          <a:p>
            <a:pPr marL="1371600" lvl="2" indent="-457200" eaLnBrk="1" hangingPunct="1">
              <a:lnSpc>
                <a:spcPct val="80000"/>
              </a:lnSpc>
            </a:pPr>
            <a:endParaRPr lang="en-US" sz="2500" dirty="0" smtClean="0"/>
          </a:p>
        </p:txBody>
      </p:sp>
      <p:sp>
        <p:nvSpPr>
          <p:cNvPr id="27652" name="Line 4"/>
          <p:cNvSpPr>
            <a:spLocks noChangeShapeType="1"/>
          </p:cNvSpPr>
          <p:nvPr/>
        </p:nvSpPr>
        <p:spPr bwMode="auto">
          <a:xfrm>
            <a:off x="304800" y="1143000"/>
            <a:ext cx="7543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9814013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3795">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795">
                                            <p:txEl>
                                              <p:pRg st="7" end="7"/>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3795">
                                            <p:txEl>
                                              <p:pRg st="9" end="9"/>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3795">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79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228600" y="-228600"/>
            <a:ext cx="8686800" cy="1143000"/>
          </a:xfrm>
          <a:noFill/>
        </p:spPr>
        <p:txBody>
          <a:bodyPr/>
          <a:lstStyle/>
          <a:p>
            <a:pPr eaLnBrk="1" hangingPunct="1"/>
            <a:r>
              <a:rPr lang="en-US" sz="3200" dirty="0" smtClean="0"/>
              <a:t>Intervention Planning: </a:t>
            </a:r>
            <a:r>
              <a:rPr lang="en-US" sz="3200" dirty="0" smtClean="0">
                <a:solidFill>
                  <a:schemeClr val="accent1"/>
                </a:solidFill>
              </a:rPr>
              <a:t>3</a:t>
            </a:r>
            <a:r>
              <a:rPr lang="en-US" sz="3200" baseline="30000" dirty="0" smtClean="0">
                <a:solidFill>
                  <a:schemeClr val="accent1"/>
                </a:solidFill>
              </a:rPr>
              <a:t>rd</a:t>
            </a:r>
            <a:r>
              <a:rPr lang="en-US" sz="3200" dirty="0" smtClean="0">
                <a:solidFill>
                  <a:schemeClr val="accent1"/>
                </a:solidFill>
              </a:rPr>
              <a:t> Important Factor</a:t>
            </a:r>
          </a:p>
        </p:txBody>
      </p:sp>
      <p:sp>
        <p:nvSpPr>
          <p:cNvPr id="29699" name="Rectangle 3"/>
          <p:cNvSpPr>
            <a:spLocks noGrp="1" noChangeArrowheads="1"/>
          </p:cNvSpPr>
          <p:nvPr>
            <p:ph sz="quarter" idx="4294967295"/>
          </p:nvPr>
        </p:nvSpPr>
        <p:spPr>
          <a:xfrm>
            <a:off x="0" y="1295400"/>
            <a:ext cx="8534400" cy="5257800"/>
          </a:xfrm>
        </p:spPr>
        <p:txBody>
          <a:bodyPr/>
          <a:lstStyle/>
          <a:p>
            <a:pPr marL="0" indent="0">
              <a:lnSpc>
                <a:spcPct val="90000"/>
              </a:lnSpc>
              <a:buNone/>
            </a:pPr>
            <a:r>
              <a:rPr lang="en-US" dirty="0" smtClean="0"/>
              <a:t>    3.   Be </a:t>
            </a:r>
            <a:r>
              <a:rPr lang="en-US" dirty="0"/>
              <a:t>technically sound by promoting </a:t>
            </a:r>
            <a:r>
              <a:rPr lang="en-US" dirty="0" smtClean="0"/>
              <a:t>	replacement </a:t>
            </a:r>
            <a:r>
              <a:rPr lang="en-US" dirty="0"/>
              <a:t>(incompatible) behaviors</a:t>
            </a:r>
            <a:endParaRPr lang="en-US" dirty="0">
              <a:sym typeface="Wingdings" pitchFamily="2" charset="2"/>
            </a:endParaRPr>
          </a:p>
          <a:p>
            <a:pPr marL="990600" lvl="1" indent="-533400" eaLnBrk="1" hangingPunct="1"/>
            <a:endParaRPr lang="en-US" sz="1600" dirty="0" smtClean="0">
              <a:solidFill>
                <a:schemeClr val="tx2"/>
              </a:solidFill>
              <a:sym typeface="Wingdings" pitchFamily="2" charset="2"/>
            </a:endParaRPr>
          </a:p>
          <a:p>
            <a:pPr marL="990600" lvl="1" indent="-533400" eaLnBrk="1" hangingPunct="1"/>
            <a:r>
              <a:rPr lang="en-US" sz="2400" dirty="0" smtClean="0">
                <a:sym typeface="Wingdings" pitchFamily="2" charset="2"/>
              </a:rPr>
              <a:t>Human behavior generally responds similarly to certain principles </a:t>
            </a:r>
            <a:r>
              <a:rPr lang="en-US" sz="1800" dirty="0" smtClean="0">
                <a:sym typeface="Wingdings" pitchFamily="2" charset="2"/>
              </a:rPr>
              <a:t>(e.g. reinforcement, punishment, generalization)</a:t>
            </a:r>
          </a:p>
          <a:p>
            <a:pPr marL="990600" lvl="1" indent="-533400" eaLnBrk="1" hangingPunct="1"/>
            <a:endParaRPr lang="en-US" sz="1800" dirty="0" smtClean="0">
              <a:sym typeface="Wingdings" pitchFamily="2" charset="2"/>
            </a:endParaRPr>
          </a:p>
          <a:p>
            <a:pPr marL="990600" lvl="1" indent="-533400" eaLnBrk="1" hangingPunct="1"/>
            <a:r>
              <a:rPr lang="en-US" sz="2400" dirty="0" smtClean="0">
                <a:sym typeface="Wingdings" pitchFamily="2" charset="2"/>
              </a:rPr>
              <a:t>Behavior management is NOT set of techniques…</a:t>
            </a:r>
          </a:p>
          <a:p>
            <a:pPr marL="1371600" lvl="2" indent="-457200" eaLnBrk="1" hangingPunct="1"/>
            <a:r>
              <a:rPr lang="en-US" sz="2400" dirty="0" smtClean="0">
                <a:sym typeface="Wingdings" pitchFamily="2" charset="2"/>
              </a:rPr>
              <a:t>E.g., time-out, response cost, overcorrection</a:t>
            </a:r>
          </a:p>
          <a:p>
            <a:pPr marL="2209800" lvl="4" indent="-381000" eaLnBrk="1" hangingPunct="1"/>
            <a:endParaRPr lang="en-US" sz="2400" dirty="0" smtClean="0">
              <a:sym typeface="Wingdings" pitchFamily="2" charset="2"/>
            </a:endParaRPr>
          </a:p>
          <a:p>
            <a:pPr marL="990600" lvl="1" indent="-533400" eaLnBrk="1" hangingPunct="1"/>
            <a:r>
              <a:rPr lang="en-US" sz="2400" dirty="0" smtClean="0">
                <a:sym typeface="Wingdings" pitchFamily="2" charset="2"/>
              </a:rPr>
              <a:t>…Behavior management IS a set of principles that can be applied in different ways &amp; are the foundation of a BIP</a:t>
            </a:r>
          </a:p>
        </p:txBody>
      </p:sp>
      <p:sp>
        <p:nvSpPr>
          <p:cNvPr id="29700" name="Line 4"/>
          <p:cNvSpPr>
            <a:spLocks noChangeShapeType="1"/>
          </p:cNvSpPr>
          <p:nvPr/>
        </p:nvSpPr>
        <p:spPr bwMode="auto">
          <a:xfrm>
            <a:off x="304800" y="914400"/>
            <a:ext cx="7543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428751241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114300" y="-76200"/>
            <a:ext cx="8991600" cy="1066800"/>
          </a:xfrm>
        </p:spPr>
        <p:txBody>
          <a:bodyPr>
            <a:normAutofit fontScale="90000"/>
          </a:bodyPr>
          <a:lstStyle/>
          <a:p>
            <a:pPr algn="ctr" eaLnBrk="1" hangingPunct="1"/>
            <a:r>
              <a:rPr lang="en-US" sz="4600" dirty="0" smtClean="0"/>
              <a:t/>
            </a:r>
            <a:br>
              <a:rPr lang="en-US" sz="4600" dirty="0" smtClean="0"/>
            </a:br>
            <a:r>
              <a:rPr lang="en-US" sz="2800" dirty="0" smtClean="0"/>
              <a:t>Technologically Sound: </a:t>
            </a:r>
            <a:br>
              <a:rPr lang="en-US" sz="2800" dirty="0" smtClean="0"/>
            </a:br>
            <a:r>
              <a:rPr lang="en-US" sz="2800" dirty="0" smtClean="0"/>
              <a:t>Make the problem Behavior </a:t>
            </a:r>
            <a:r>
              <a:rPr lang="en-US" sz="2800" b="0" dirty="0" smtClean="0">
                <a:solidFill>
                  <a:schemeClr val="accent1"/>
                </a:solidFill>
              </a:rPr>
              <a:t>IRRELEVANT</a:t>
            </a:r>
          </a:p>
        </p:txBody>
      </p:sp>
      <p:sp>
        <p:nvSpPr>
          <p:cNvPr id="41987" name="Rectangle 3"/>
          <p:cNvSpPr>
            <a:spLocks noGrp="1" noChangeArrowheads="1"/>
          </p:cNvSpPr>
          <p:nvPr>
            <p:ph sz="quarter" idx="4294967295"/>
          </p:nvPr>
        </p:nvSpPr>
        <p:spPr>
          <a:xfrm>
            <a:off x="304800" y="1564640"/>
            <a:ext cx="8839200" cy="5257800"/>
          </a:xfrm>
        </p:spPr>
        <p:txBody>
          <a:bodyPr/>
          <a:lstStyle/>
          <a:p>
            <a:pPr marL="273050" indent="-273050" eaLnBrk="1" hangingPunct="1">
              <a:lnSpc>
                <a:spcPct val="90000"/>
              </a:lnSpc>
              <a:defRPr/>
            </a:pPr>
            <a:r>
              <a:rPr lang="en-US" sz="2600" dirty="0" smtClean="0">
                <a:solidFill>
                  <a:schemeClr val="tx2"/>
                </a:solidFill>
                <a:effectLst>
                  <a:outerShdw blurRad="38100" dist="38100" dir="2700000" algn="tl">
                    <a:srgbClr val="C0C0C0"/>
                  </a:outerShdw>
                </a:effectLst>
              </a:rPr>
              <a:t>GOAL</a:t>
            </a:r>
            <a:r>
              <a:rPr lang="en-US" sz="2600" dirty="0" smtClean="0"/>
              <a:t>: Minimize factors that </a:t>
            </a:r>
            <a:r>
              <a:rPr lang="en-US" sz="2600" b="1" dirty="0" smtClean="0">
                <a:solidFill>
                  <a:schemeClr val="accent1"/>
                </a:solidFill>
              </a:rPr>
              <a:t>“trigger” </a:t>
            </a:r>
            <a:r>
              <a:rPr lang="en-US" sz="2600" dirty="0" smtClean="0"/>
              <a:t>the behavior and maximize factors that support appropriate behavior</a:t>
            </a:r>
          </a:p>
          <a:p>
            <a:pPr marL="547688" lvl="1" indent="-273050" eaLnBrk="1" hangingPunct="1">
              <a:lnSpc>
                <a:spcPct val="90000"/>
              </a:lnSpc>
              <a:defRPr/>
            </a:pPr>
            <a:endParaRPr lang="en-US" sz="900" dirty="0" smtClean="0"/>
          </a:p>
          <a:p>
            <a:pPr marL="273050" indent="-273050" eaLnBrk="1" hangingPunct="1">
              <a:lnSpc>
                <a:spcPct val="90000"/>
              </a:lnSpc>
              <a:defRPr/>
            </a:pPr>
            <a:r>
              <a:rPr lang="en-US" sz="2400" dirty="0" smtClean="0"/>
              <a:t>What are the </a:t>
            </a:r>
            <a:r>
              <a:rPr lang="en-US" sz="2400" b="1" dirty="0" smtClean="0">
                <a:solidFill>
                  <a:schemeClr val="accent1"/>
                </a:solidFill>
              </a:rPr>
              <a:t>antecedents &amp; setting events </a:t>
            </a:r>
            <a:r>
              <a:rPr lang="en-US" sz="2400" dirty="0" smtClean="0"/>
              <a:t>that SET THE OCCASION for problem behaviors?</a:t>
            </a:r>
          </a:p>
          <a:p>
            <a:pPr marL="273050" indent="-273050" eaLnBrk="1" hangingPunct="1">
              <a:lnSpc>
                <a:spcPct val="90000"/>
              </a:lnSpc>
              <a:defRPr/>
            </a:pPr>
            <a:endParaRPr lang="en-US" sz="800" dirty="0" smtClean="0"/>
          </a:p>
          <a:p>
            <a:pPr marL="547688" lvl="1" indent="-273050" eaLnBrk="1" hangingPunct="1">
              <a:lnSpc>
                <a:spcPct val="90000"/>
              </a:lnSpc>
              <a:defRPr/>
            </a:pPr>
            <a:r>
              <a:rPr lang="en-US" sz="2000" dirty="0" smtClean="0"/>
              <a:t>Change physical settings</a:t>
            </a:r>
          </a:p>
          <a:p>
            <a:pPr marL="547688" lvl="1" indent="-273050" eaLnBrk="1" hangingPunct="1">
              <a:lnSpc>
                <a:spcPct val="90000"/>
              </a:lnSpc>
              <a:defRPr/>
            </a:pPr>
            <a:r>
              <a:rPr lang="en-US" sz="2000" dirty="0" smtClean="0"/>
              <a:t>Increase engagement of environment and/or activities</a:t>
            </a:r>
          </a:p>
          <a:p>
            <a:pPr marL="547688" lvl="1" indent="-273050" eaLnBrk="1" hangingPunct="1">
              <a:lnSpc>
                <a:spcPct val="90000"/>
              </a:lnSpc>
              <a:defRPr/>
            </a:pPr>
            <a:r>
              <a:rPr lang="en-US" sz="2000" dirty="0" smtClean="0"/>
              <a:t>Vary complexity or expectation of assignments</a:t>
            </a:r>
          </a:p>
          <a:p>
            <a:pPr marL="547688" lvl="1" indent="-273050" eaLnBrk="1" hangingPunct="1">
              <a:lnSpc>
                <a:spcPct val="90000"/>
              </a:lnSpc>
              <a:defRPr/>
            </a:pPr>
            <a:r>
              <a:rPr lang="en-US" sz="2000" dirty="0" smtClean="0"/>
              <a:t>Increase predictability and choice</a:t>
            </a:r>
          </a:p>
          <a:p>
            <a:pPr marL="547688" lvl="1" indent="-273050" eaLnBrk="1" hangingPunct="1">
              <a:lnSpc>
                <a:spcPct val="90000"/>
              </a:lnSpc>
              <a:defRPr/>
            </a:pPr>
            <a:endParaRPr lang="en-US" sz="2000" dirty="0" smtClean="0"/>
          </a:p>
          <a:p>
            <a:pPr marL="273050" indent="-273050" eaLnBrk="1" hangingPunct="1">
              <a:lnSpc>
                <a:spcPct val="90000"/>
              </a:lnSpc>
              <a:defRPr/>
            </a:pPr>
            <a:r>
              <a:rPr lang="en-US" sz="2700" dirty="0" smtClean="0"/>
              <a:t>Examples</a:t>
            </a:r>
          </a:p>
          <a:p>
            <a:pPr marL="547688" lvl="1" indent="-273050" eaLnBrk="1" hangingPunct="1">
              <a:lnSpc>
                <a:spcPct val="90000"/>
              </a:lnSpc>
              <a:defRPr/>
            </a:pPr>
            <a:r>
              <a:rPr lang="en-US" sz="1800" dirty="0" smtClean="0"/>
              <a:t>Jason lacks skill to do math work and therefore avoids it </a:t>
            </a:r>
            <a:r>
              <a:rPr lang="en-US" sz="1800" dirty="0" smtClean="0">
                <a:sym typeface="Wingdings" pitchFamily="2" charset="2"/>
              </a:rPr>
              <a:t> change complexity of task or the amount of work</a:t>
            </a:r>
          </a:p>
          <a:p>
            <a:pPr marL="547688" lvl="1" indent="-273050" eaLnBrk="1" hangingPunct="1">
              <a:lnSpc>
                <a:spcPct val="90000"/>
              </a:lnSpc>
              <a:defRPr/>
            </a:pPr>
            <a:r>
              <a:rPr lang="en-US" sz="1800" dirty="0" smtClean="0"/>
              <a:t>Nicole screams and yells to get attention in a boring environment </a:t>
            </a:r>
            <a:r>
              <a:rPr lang="en-US" sz="1800" dirty="0" smtClean="0">
                <a:sym typeface="Wingdings" pitchFamily="2" charset="2"/>
              </a:rPr>
              <a:t> </a:t>
            </a:r>
            <a:r>
              <a:rPr lang="en-US" sz="1800" dirty="0" smtClean="0"/>
              <a:t>create a more interesting active schedule of daily events</a:t>
            </a:r>
          </a:p>
        </p:txBody>
      </p:sp>
      <p:sp>
        <p:nvSpPr>
          <p:cNvPr id="30724" name="Line 4"/>
          <p:cNvSpPr>
            <a:spLocks noChangeShapeType="1"/>
          </p:cNvSpPr>
          <p:nvPr/>
        </p:nvSpPr>
        <p:spPr bwMode="auto">
          <a:xfrm>
            <a:off x="838200" y="1097280"/>
            <a:ext cx="7086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TextBox 1"/>
          <p:cNvSpPr txBox="1"/>
          <p:nvPr/>
        </p:nvSpPr>
        <p:spPr>
          <a:xfrm>
            <a:off x="3352800" y="1161812"/>
            <a:ext cx="1905000" cy="461665"/>
          </a:xfrm>
          <a:prstGeom prst="rect">
            <a:avLst/>
          </a:prstGeom>
          <a:solidFill>
            <a:schemeClr val="accent6">
              <a:lumMod val="60000"/>
              <a:lumOff val="40000"/>
            </a:schemeClr>
          </a:solidFill>
        </p:spPr>
        <p:txBody>
          <a:bodyPr wrap="square" rtlCol="0">
            <a:spAutoFit/>
          </a:bodyPr>
          <a:lstStyle/>
          <a:p>
            <a:r>
              <a:rPr lang="en-US" sz="2400" dirty="0" smtClean="0"/>
              <a:t>PREVENTION </a:t>
            </a:r>
            <a:endParaRPr lang="en-US" sz="2400" dirty="0"/>
          </a:p>
        </p:txBody>
      </p:sp>
    </p:spTree>
    <p:extLst>
      <p:ext uri="{BB962C8B-B14F-4D97-AF65-F5344CB8AC3E}">
        <p14:creationId xmlns:p14="http://schemas.microsoft.com/office/powerpoint/2010/main" val="34456984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98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198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987">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987">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1987">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1987">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1987">
                                            <p:txEl>
                                              <p:pRg st="10" end="10"/>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4198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sz="quarter" idx="4294967295"/>
          </p:nvPr>
        </p:nvSpPr>
        <p:spPr>
          <a:xfrm>
            <a:off x="304800" y="1680865"/>
            <a:ext cx="8839200" cy="5334000"/>
          </a:xfrm>
        </p:spPr>
        <p:txBody>
          <a:bodyPr>
            <a:normAutofit/>
          </a:bodyPr>
          <a:lstStyle/>
          <a:p>
            <a:pPr marL="273050" indent="-273050"/>
            <a:r>
              <a:rPr lang="en-US" sz="2600" dirty="0">
                <a:solidFill>
                  <a:schemeClr val="tx2"/>
                </a:solidFill>
              </a:rPr>
              <a:t>GOAL: Identify </a:t>
            </a:r>
            <a:r>
              <a:rPr lang="en-US" sz="2600" u="sng" dirty="0">
                <a:solidFill>
                  <a:schemeClr val="tx2"/>
                </a:solidFill>
              </a:rPr>
              <a:t>more efficient</a:t>
            </a:r>
            <a:r>
              <a:rPr lang="en-US" sz="2600" dirty="0">
                <a:solidFill>
                  <a:schemeClr val="tx2"/>
                </a:solidFill>
              </a:rPr>
              <a:t> </a:t>
            </a:r>
            <a:r>
              <a:rPr lang="en-US" sz="2600" u="sng" dirty="0">
                <a:solidFill>
                  <a:schemeClr val="tx2"/>
                </a:solidFill>
              </a:rPr>
              <a:t>socially appropriate</a:t>
            </a:r>
            <a:r>
              <a:rPr lang="en-US" sz="2600" dirty="0">
                <a:solidFill>
                  <a:schemeClr val="tx2"/>
                </a:solidFill>
              </a:rPr>
              <a:t> way for </a:t>
            </a:r>
            <a:r>
              <a:rPr lang="en-US" sz="2600" dirty="0" smtClean="0">
                <a:solidFill>
                  <a:schemeClr val="tx2"/>
                </a:solidFill>
              </a:rPr>
              <a:t>student to </a:t>
            </a:r>
            <a:r>
              <a:rPr lang="en-US" sz="2600" dirty="0">
                <a:solidFill>
                  <a:schemeClr val="tx2"/>
                </a:solidFill>
              </a:rPr>
              <a:t>receive </a:t>
            </a:r>
            <a:r>
              <a:rPr lang="en-US" sz="2600" dirty="0" smtClean="0">
                <a:solidFill>
                  <a:schemeClr val="tx2"/>
                </a:solidFill>
              </a:rPr>
              <a:t>desired consequences</a:t>
            </a:r>
            <a:endParaRPr lang="en-US" sz="2600" dirty="0">
              <a:solidFill>
                <a:schemeClr val="tx2"/>
              </a:solidFill>
            </a:endParaRPr>
          </a:p>
          <a:p>
            <a:pPr marL="547688" lvl="1" indent="-273050"/>
            <a:r>
              <a:rPr lang="en-US" sz="2000" dirty="0"/>
              <a:t>What </a:t>
            </a:r>
            <a:r>
              <a:rPr lang="en-US" sz="2000" dirty="0" smtClean="0"/>
              <a:t>skill deficits will be addressed?</a:t>
            </a:r>
          </a:p>
          <a:p>
            <a:pPr marL="547688" lvl="1" indent="-273050"/>
            <a:r>
              <a:rPr lang="en-US" sz="2000" dirty="0" smtClean="0"/>
              <a:t>What replacement </a:t>
            </a:r>
            <a:r>
              <a:rPr lang="en-US" sz="2000" dirty="0"/>
              <a:t>behaviors will </a:t>
            </a:r>
            <a:r>
              <a:rPr lang="en-US" sz="2000" dirty="0" smtClean="0"/>
              <a:t>be taught?</a:t>
            </a:r>
            <a:endParaRPr lang="en-US" sz="2000" dirty="0"/>
          </a:p>
          <a:p>
            <a:pPr marL="273050" indent="-273050" eaLnBrk="1" hangingPunct="1"/>
            <a:r>
              <a:rPr lang="en-US" sz="2800" dirty="0" smtClean="0"/>
              <a:t>Efficiency refers to…</a:t>
            </a:r>
          </a:p>
          <a:p>
            <a:pPr marL="547688" lvl="1" indent="-273050"/>
            <a:r>
              <a:rPr lang="en-US" sz="2000" dirty="0"/>
              <a:t>Physical </a:t>
            </a:r>
            <a:r>
              <a:rPr lang="en-US" sz="2000" i="1" dirty="0"/>
              <a:t>effort</a:t>
            </a:r>
            <a:r>
              <a:rPr lang="en-US" sz="2000" dirty="0"/>
              <a:t> required to perform behavior</a:t>
            </a:r>
          </a:p>
          <a:p>
            <a:pPr marL="547688" lvl="1" indent="-273050"/>
            <a:r>
              <a:rPr lang="en-US" sz="2000" dirty="0"/>
              <a:t>Number of times student needs to perform behavior before he is reinforced </a:t>
            </a:r>
          </a:p>
          <a:p>
            <a:pPr marL="547688" lvl="1" indent="-273050"/>
            <a:r>
              <a:rPr lang="en-US" sz="2000" dirty="0"/>
              <a:t>Immediate reinforcement changing to delayed reinforcement</a:t>
            </a:r>
          </a:p>
          <a:p>
            <a:pPr marL="273050" indent="-273050" eaLnBrk="1" hangingPunct="1"/>
            <a:r>
              <a:rPr lang="en-US" sz="2800" dirty="0" smtClean="0"/>
              <a:t>Example</a:t>
            </a:r>
            <a:endParaRPr lang="en-US" sz="2800" dirty="0"/>
          </a:p>
          <a:p>
            <a:pPr marL="673100" lvl="1" indent="-273050"/>
            <a:r>
              <a:rPr lang="en-US" sz="2000" dirty="0" smtClean="0"/>
              <a:t>Kara talks out and makes noises during independent work (because she doesn’t understand the task) </a:t>
            </a:r>
            <a:r>
              <a:rPr lang="en-US" sz="2000" dirty="0" smtClean="0">
                <a:sym typeface="Wingdings" pitchFamily="2" charset="2"/>
              </a:rPr>
              <a:t> Teach her to use a help signal when she doesn’t understand the task (more efficient) </a:t>
            </a:r>
            <a:endParaRPr lang="en-US" sz="2000" dirty="0" smtClean="0"/>
          </a:p>
        </p:txBody>
      </p:sp>
      <p:sp>
        <p:nvSpPr>
          <p:cNvPr id="31747" name="Rectangle 3"/>
          <p:cNvSpPr>
            <a:spLocks noChangeArrowheads="1"/>
          </p:cNvSpPr>
          <p:nvPr/>
        </p:nvSpPr>
        <p:spPr bwMode="auto">
          <a:xfrm>
            <a:off x="0" y="228600"/>
            <a:ext cx="9067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2800">
                <a:solidFill>
                  <a:schemeClr val="tx2"/>
                </a:solidFill>
                <a:latin typeface="Georgia" pitchFamily="18" charset="0"/>
              </a:rPr>
              <a:t>Technologically Sound: </a:t>
            </a:r>
          </a:p>
          <a:p>
            <a:pPr algn="ctr"/>
            <a:r>
              <a:rPr lang="en-US" sz="2800">
                <a:solidFill>
                  <a:schemeClr val="tx2"/>
                </a:solidFill>
                <a:latin typeface="Georgia" pitchFamily="18" charset="0"/>
              </a:rPr>
              <a:t>Make Problem Behavior </a:t>
            </a:r>
            <a:r>
              <a:rPr lang="en-US" sz="2800" b="1">
                <a:solidFill>
                  <a:schemeClr val="accent1"/>
                </a:solidFill>
                <a:latin typeface="Georgia" pitchFamily="18" charset="0"/>
              </a:rPr>
              <a:t>INEFFECICENT</a:t>
            </a:r>
            <a:endParaRPr lang="en-US" sz="2800" b="1" i="1">
              <a:solidFill>
                <a:schemeClr val="accent1"/>
              </a:solidFill>
              <a:latin typeface="Georgia" pitchFamily="18" charset="0"/>
            </a:endParaRPr>
          </a:p>
        </p:txBody>
      </p:sp>
      <p:sp>
        <p:nvSpPr>
          <p:cNvPr id="31748" name="Line 4"/>
          <p:cNvSpPr>
            <a:spLocks noChangeShapeType="1"/>
          </p:cNvSpPr>
          <p:nvPr/>
        </p:nvSpPr>
        <p:spPr bwMode="auto">
          <a:xfrm>
            <a:off x="685800" y="1219200"/>
            <a:ext cx="7162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 name="TextBox 4"/>
          <p:cNvSpPr txBox="1"/>
          <p:nvPr/>
        </p:nvSpPr>
        <p:spPr>
          <a:xfrm>
            <a:off x="3581400" y="1295400"/>
            <a:ext cx="1562100" cy="461665"/>
          </a:xfrm>
          <a:prstGeom prst="rect">
            <a:avLst/>
          </a:prstGeom>
          <a:solidFill>
            <a:schemeClr val="accent6">
              <a:lumMod val="60000"/>
              <a:lumOff val="40000"/>
            </a:schemeClr>
          </a:solidFill>
        </p:spPr>
        <p:txBody>
          <a:bodyPr wrap="square" rtlCol="0">
            <a:spAutoFit/>
          </a:bodyPr>
          <a:lstStyle/>
          <a:p>
            <a:r>
              <a:rPr lang="en-US" sz="2400" dirty="0" smtClean="0"/>
              <a:t>TEACHING</a:t>
            </a:r>
            <a:endParaRPr lang="en-US" sz="2400" dirty="0"/>
          </a:p>
        </p:txBody>
      </p:sp>
    </p:spTree>
    <p:extLst>
      <p:ext uri="{BB962C8B-B14F-4D97-AF65-F5344CB8AC3E}">
        <p14:creationId xmlns:p14="http://schemas.microsoft.com/office/powerpoint/2010/main" val="26868928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title" idx="4294967295"/>
          </p:nvPr>
        </p:nvSpPr>
        <p:spPr>
          <a:xfrm>
            <a:off x="228600" y="0"/>
            <a:ext cx="8915400" cy="1143000"/>
          </a:xfrm>
        </p:spPr>
        <p:txBody>
          <a:bodyPr anchor="ctr">
            <a:normAutofit fontScale="90000"/>
          </a:bodyPr>
          <a:lstStyle/>
          <a:p>
            <a:pPr eaLnBrk="1" hangingPunct="1"/>
            <a:r>
              <a:rPr lang="en-US" sz="4600" dirty="0" smtClean="0"/>
              <a:t/>
            </a:r>
            <a:br>
              <a:rPr lang="en-US" sz="4600" dirty="0" smtClean="0"/>
            </a:br>
            <a:r>
              <a:rPr lang="en-US" sz="3600" dirty="0" smtClean="0"/>
              <a:t>Technologically Sound:</a:t>
            </a:r>
            <a:br>
              <a:rPr lang="en-US" sz="3600" dirty="0" smtClean="0"/>
            </a:br>
            <a:r>
              <a:rPr lang="en-US" sz="3600" dirty="0" smtClean="0"/>
              <a:t>Make Problem Behavior </a:t>
            </a:r>
            <a:r>
              <a:rPr lang="en-US" sz="3600" b="0" dirty="0" smtClean="0">
                <a:solidFill>
                  <a:schemeClr val="accent1"/>
                </a:solidFill>
              </a:rPr>
              <a:t>Ineffective</a:t>
            </a:r>
            <a:r>
              <a:rPr lang="en-US" sz="4600" i="1" dirty="0" smtClean="0"/>
              <a:t/>
            </a:r>
            <a:br>
              <a:rPr lang="en-US" sz="4600" i="1" dirty="0" smtClean="0"/>
            </a:br>
            <a:endParaRPr lang="en-US" sz="4600" i="1" dirty="0" smtClean="0"/>
          </a:p>
        </p:txBody>
      </p:sp>
      <p:sp>
        <p:nvSpPr>
          <p:cNvPr id="46083" name="Rectangle 2"/>
          <p:cNvSpPr>
            <a:spLocks noGrp="1" noChangeArrowheads="1"/>
          </p:cNvSpPr>
          <p:nvPr>
            <p:ph sz="quarter" idx="4294967295"/>
          </p:nvPr>
        </p:nvSpPr>
        <p:spPr>
          <a:xfrm>
            <a:off x="228600" y="1676400"/>
            <a:ext cx="8915400" cy="5181600"/>
          </a:xfrm>
        </p:spPr>
        <p:txBody>
          <a:bodyPr>
            <a:normAutofit/>
          </a:bodyPr>
          <a:lstStyle/>
          <a:p>
            <a:pPr marL="273050" indent="-273050">
              <a:lnSpc>
                <a:spcPct val="80000"/>
              </a:lnSpc>
            </a:pPr>
            <a:r>
              <a:rPr lang="en-US" sz="2800" dirty="0">
                <a:solidFill>
                  <a:schemeClr val="tx2"/>
                </a:solidFill>
              </a:rPr>
              <a:t>GOAL: Provide desired consequences for </a:t>
            </a:r>
            <a:r>
              <a:rPr lang="en-US" sz="2800" dirty="0" smtClean="0">
                <a:solidFill>
                  <a:schemeClr val="tx2"/>
                </a:solidFill>
              </a:rPr>
              <a:t>displaying targeted replacement </a:t>
            </a:r>
            <a:r>
              <a:rPr lang="en-US" sz="2800" dirty="0">
                <a:solidFill>
                  <a:schemeClr val="tx2"/>
                </a:solidFill>
              </a:rPr>
              <a:t>behaviors &amp; reducing problem </a:t>
            </a:r>
            <a:r>
              <a:rPr lang="en-US" sz="2800" dirty="0" smtClean="0">
                <a:solidFill>
                  <a:schemeClr val="tx2"/>
                </a:solidFill>
              </a:rPr>
              <a:t>behaviors</a:t>
            </a:r>
          </a:p>
          <a:p>
            <a:pPr marL="0" indent="0">
              <a:lnSpc>
                <a:spcPct val="80000"/>
              </a:lnSpc>
              <a:buNone/>
            </a:pPr>
            <a:endParaRPr lang="en-US" sz="2800" dirty="0" smtClean="0">
              <a:solidFill>
                <a:schemeClr val="tx2"/>
              </a:solidFill>
            </a:endParaRPr>
          </a:p>
          <a:p>
            <a:pPr marL="273050" indent="-273050">
              <a:lnSpc>
                <a:spcPct val="80000"/>
              </a:lnSpc>
            </a:pPr>
            <a:r>
              <a:rPr lang="en-US" sz="2400" dirty="0" smtClean="0"/>
              <a:t>Students will engage in problem behavior as long as it is effective: They will go back to what has always worked to get what they want! </a:t>
            </a:r>
          </a:p>
          <a:p>
            <a:pPr marL="274638" lvl="1" indent="0" eaLnBrk="1" hangingPunct="1">
              <a:lnSpc>
                <a:spcPct val="80000"/>
              </a:lnSpc>
              <a:buNone/>
            </a:pPr>
            <a:endParaRPr lang="en-US" sz="1200" dirty="0" smtClean="0">
              <a:solidFill>
                <a:schemeClr val="tx2"/>
              </a:solidFill>
            </a:endParaRPr>
          </a:p>
          <a:p>
            <a:pPr marL="273050" indent="-273050" eaLnBrk="1" hangingPunct="1">
              <a:lnSpc>
                <a:spcPct val="80000"/>
              </a:lnSpc>
            </a:pPr>
            <a:r>
              <a:rPr lang="en-US" sz="2400" dirty="0" smtClean="0"/>
              <a:t>Strategically reinforcing only the targeted replacement behavior </a:t>
            </a:r>
          </a:p>
          <a:p>
            <a:pPr marL="673100" lvl="1" indent="-273050">
              <a:lnSpc>
                <a:spcPct val="80000"/>
              </a:lnSpc>
            </a:pPr>
            <a:r>
              <a:rPr lang="en-US" sz="2200" dirty="0" smtClean="0"/>
              <a:t> Caution to not reinforce problem behavior</a:t>
            </a:r>
            <a:endParaRPr lang="en-US" sz="1300" dirty="0" smtClean="0"/>
          </a:p>
          <a:p>
            <a:pPr marL="273050" indent="-273050" eaLnBrk="1" hangingPunct="1">
              <a:lnSpc>
                <a:spcPct val="80000"/>
              </a:lnSpc>
            </a:pPr>
            <a:endParaRPr lang="en-US" sz="1100" dirty="0" smtClean="0"/>
          </a:p>
          <a:p>
            <a:pPr marL="273050" indent="-273050" eaLnBrk="1" hangingPunct="1">
              <a:lnSpc>
                <a:spcPct val="80000"/>
              </a:lnSpc>
            </a:pPr>
            <a:r>
              <a:rPr lang="en-US" sz="2400" dirty="0" smtClean="0"/>
              <a:t>Examples:</a:t>
            </a:r>
          </a:p>
          <a:p>
            <a:pPr marL="547688" lvl="1" indent="-273050" eaLnBrk="1" hangingPunct="1">
              <a:lnSpc>
                <a:spcPct val="80000"/>
              </a:lnSpc>
            </a:pPr>
            <a:r>
              <a:rPr lang="en-US" sz="1800" dirty="0" smtClean="0"/>
              <a:t>John is reinforced by escape from task demands</a:t>
            </a:r>
            <a:r>
              <a:rPr lang="en-US" sz="1800" dirty="0" smtClean="0">
                <a:sym typeface="Wingdings" pitchFamily="2" charset="2"/>
              </a:rPr>
              <a:t> allow break from task after specified amount; do not allow John to escape demands</a:t>
            </a:r>
          </a:p>
          <a:p>
            <a:pPr marL="547688" lvl="1" indent="-273050" eaLnBrk="1" hangingPunct="1">
              <a:lnSpc>
                <a:spcPct val="80000"/>
              </a:lnSpc>
            </a:pPr>
            <a:r>
              <a:rPr lang="en-US" sz="1800" dirty="0" smtClean="0">
                <a:sym typeface="Wingdings" pitchFamily="2" charset="2"/>
              </a:rPr>
              <a:t>Sarah receives social attention for calling out provide immediate acknowledgement when she raises her hand; do not provide attention for calling out (ignore)</a:t>
            </a:r>
            <a:endParaRPr lang="en-US" sz="1800" dirty="0" smtClean="0"/>
          </a:p>
        </p:txBody>
      </p:sp>
      <p:sp>
        <p:nvSpPr>
          <p:cNvPr id="4" name="TextBox 3"/>
          <p:cNvSpPr txBox="1"/>
          <p:nvPr/>
        </p:nvSpPr>
        <p:spPr>
          <a:xfrm>
            <a:off x="2514600" y="1069647"/>
            <a:ext cx="4495800" cy="461665"/>
          </a:xfrm>
          <a:prstGeom prst="rect">
            <a:avLst/>
          </a:prstGeom>
          <a:solidFill>
            <a:schemeClr val="accent6">
              <a:lumMod val="60000"/>
              <a:lumOff val="40000"/>
            </a:schemeClr>
          </a:solidFill>
        </p:spPr>
        <p:txBody>
          <a:bodyPr wrap="square" rtlCol="0">
            <a:spAutoFit/>
          </a:bodyPr>
          <a:lstStyle/>
          <a:p>
            <a:r>
              <a:rPr lang="en-US" sz="2400" dirty="0" smtClean="0"/>
              <a:t>REINFORCEMENT/CONSEQUENCE</a:t>
            </a:r>
            <a:endParaRPr lang="en-US" sz="2400" dirty="0"/>
          </a:p>
        </p:txBody>
      </p:sp>
    </p:spTree>
    <p:extLst>
      <p:ext uri="{BB962C8B-B14F-4D97-AF65-F5344CB8AC3E}">
        <p14:creationId xmlns:p14="http://schemas.microsoft.com/office/powerpoint/2010/main" val="41476258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08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608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608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608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6083">
                                            <p:txEl>
                                              <p:pRg st="8" end="8"/>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4608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152400" y="-228600"/>
            <a:ext cx="8686800" cy="1143000"/>
          </a:xfrm>
          <a:noFill/>
        </p:spPr>
        <p:txBody>
          <a:bodyPr/>
          <a:lstStyle/>
          <a:p>
            <a:pPr eaLnBrk="1" hangingPunct="1"/>
            <a:r>
              <a:rPr lang="en-US" sz="3200" dirty="0" smtClean="0"/>
              <a:t>Intervention Planning: </a:t>
            </a:r>
            <a:r>
              <a:rPr lang="en-US" sz="3200" dirty="0" smtClean="0">
                <a:solidFill>
                  <a:schemeClr val="accent1"/>
                </a:solidFill>
              </a:rPr>
              <a:t>4</a:t>
            </a:r>
            <a:r>
              <a:rPr lang="en-US" sz="3200" baseline="30000" dirty="0" smtClean="0">
                <a:solidFill>
                  <a:schemeClr val="accent1"/>
                </a:solidFill>
              </a:rPr>
              <a:t>th</a:t>
            </a:r>
            <a:r>
              <a:rPr lang="en-US" sz="3200" dirty="0" smtClean="0">
                <a:solidFill>
                  <a:schemeClr val="accent1"/>
                </a:solidFill>
              </a:rPr>
              <a:t> Important Factor</a:t>
            </a:r>
          </a:p>
        </p:txBody>
      </p:sp>
      <p:sp>
        <p:nvSpPr>
          <p:cNvPr id="55299" name="Rectangle 3"/>
          <p:cNvSpPr>
            <a:spLocks noGrp="1" noChangeArrowheads="1"/>
          </p:cNvSpPr>
          <p:nvPr>
            <p:ph sz="quarter" idx="4294967295"/>
          </p:nvPr>
        </p:nvSpPr>
        <p:spPr>
          <a:xfrm>
            <a:off x="152400" y="1066800"/>
            <a:ext cx="8686800" cy="5334000"/>
          </a:xfrm>
        </p:spPr>
        <p:txBody>
          <a:bodyPr>
            <a:normAutofit fontScale="92500" lnSpcReduction="20000"/>
          </a:bodyPr>
          <a:lstStyle/>
          <a:p>
            <a:pPr marL="0" indent="0">
              <a:lnSpc>
                <a:spcPct val="90000"/>
              </a:lnSpc>
              <a:buNone/>
            </a:pPr>
            <a:r>
              <a:rPr lang="en-US" sz="2400" dirty="0" smtClean="0">
                <a:sym typeface="Wingdings" pitchFamily="2" charset="2"/>
              </a:rPr>
              <a:t>      4.    Be </a:t>
            </a:r>
            <a:r>
              <a:rPr lang="en-US" sz="2400" dirty="0">
                <a:sym typeface="Wingdings" pitchFamily="2" charset="2"/>
              </a:rPr>
              <a:t>a good fit with values, resources, &amp; skills of </a:t>
            </a:r>
            <a:r>
              <a:rPr lang="en-US" sz="2400" dirty="0" smtClean="0">
                <a:sym typeface="Wingdings" pitchFamily="2" charset="2"/>
              </a:rPr>
              <a:t>personnel 	responsible </a:t>
            </a:r>
            <a:r>
              <a:rPr lang="en-US" sz="2400" dirty="0">
                <a:sym typeface="Wingdings" pitchFamily="2" charset="2"/>
              </a:rPr>
              <a:t>for </a:t>
            </a:r>
            <a:r>
              <a:rPr lang="en-US" sz="2400" dirty="0" smtClean="0">
                <a:sym typeface="Wingdings" pitchFamily="2" charset="2"/>
              </a:rPr>
              <a:t>implementation</a:t>
            </a:r>
          </a:p>
          <a:p>
            <a:pPr marL="0" indent="0">
              <a:lnSpc>
                <a:spcPct val="90000"/>
              </a:lnSpc>
              <a:buNone/>
            </a:pPr>
            <a:endParaRPr lang="en-US" sz="2400" dirty="0" smtClean="0">
              <a:sym typeface="Wingdings" pitchFamily="2" charset="2"/>
            </a:endParaRPr>
          </a:p>
          <a:p>
            <a:pPr marL="914400" lvl="1" indent="-457200"/>
            <a:r>
              <a:rPr lang="en-US" sz="2400" dirty="0" smtClean="0"/>
              <a:t>Fits </a:t>
            </a:r>
            <a:r>
              <a:rPr lang="en-US" sz="2400" dirty="0"/>
              <a:t>the natural routines of the </a:t>
            </a:r>
            <a:r>
              <a:rPr lang="en-US" sz="2400" dirty="0" smtClean="0"/>
              <a:t>setting</a:t>
            </a:r>
          </a:p>
          <a:p>
            <a:pPr marL="1314450" lvl="2" indent="-457200"/>
            <a:r>
              <a:rPr lang="en-US" sz="2000" dirty="0" smtClean="0"/>
              <a:t>Goal is </a:t>
            </a:r>
            <a:r>
              <a:rPr lang="en-US" sz="2000" dirty="0"/>
              <a:t>not to build the perfect plan but to build a plan that can be carried out in the </a:t>
            </a:r>
            <a:r>
              <a:rPr lang="en-US" sz="2000" dirty="0" smtClean="0"/>
              <a:t>environment</a:t>
            </a:r>
          </a:p>
          <a:p>
            <a:pPr marL="857250" lvl="2" indent="0">
              <a:buNone/>
            </a:pPr>
            <a:r>
              <a:rPr lang="en-US" sz="1200" dirty="0" smtClean="0"/>
              <a:t> </a:t>
            </a:r>
          </a:p>
          <a:p>
            <a:pPr marL="914400" lvl="1" indent="-457200" eaLnBrk="1" hangingPunct="1"/>
            <a:r>
              <a:rPr lang="en-US" sz="2400" dirty="0" smtClean="0"/>
              <a:t>Be efficient with time, money, &amp; resources</a:t>
            </a:r>
          </a:p>
          <a:p>
            <a:pPr marL="1295400" lvl="2" indent="-381000" eaLnBrk="1" hangingPunct="1"/>
            <a:r>
              <a:rPr lang="en-US" sz="2000" dirty="0" smtClean="0">
                <a:sym typeface="Wingdings" pitchFamily="2" charset="2"/>
              </a:rPr>
              <a:t>Shared </a:t>
            </a:r>
            <a:r>
              <a:rPr lang="en-US" sz="2000" dirty="0" err="1" smtClean="0">
                <a:sym typeface="Wingdings" pitchFamily="2" charset="2"/>
              </a:rPr>
              <a:t>responsbility</a:t>
            </a:r>
            <a:endParaRPr lang="en-US" sz="2000" dirty="0" smtClean="0"/>
          </a:p>
          <a:p>
            <a:pPr marL="914400" lvl="1" indent="-457200" eaLnBrk="1" hangingPunct="1"/>
            <a:endParaRPr lang="en-US" sz="1200" dirty="0" smtClean="0"/>
          </a:p>
          <a:p>
            <a:pPr marL="914400" lvl="1" indent="-457200" eaLnBrk="1" hangingPunct="1"/>
            <a:r>
              <a:rPr lang="en-US" sz="2400" dirty="0" smtClean="0"/>
              <a:t>Discover and utilize professional skills of personnel responsible for implementation </a:t>
            </a:r>
          </a:p>
          <a:p>
            <a:pPr marL="1314450" lvl="2" indent="-457200"/>
            <a:r>
              <a:rPr lang="en-US" sz="2000" dirty="0"/>
              <a:t>Include training &amp; feedback as part of </a:t>
            </a:r>
            <a:r>
              <a:rPr lang="en-US" sz="2000" dirty="0" smtClean="0"/>
              <a:t>BIP</a:t>
            </a:r>
          </a:p>
          <a:p>
            <a:pPr marL="857250" lvl="2" indent="0">
              <a:buNone/>
            </a:pPr>
            <a:endParaRPr lang="en-US" sz="2000" dirty="0"/>
          </a:p>
          <a:p>
            <a:pPr marL="914400" lvl="1" indent="-457200" eaLnBrk="1" hangingPunct="1"/>
            <a:r>
              <a:rPr lang="en-US" sz="2400" dirty="0" smtClean="0"/>
              <a:t>Concise plan with allowance for personnel input</a:t>
            </a:r>
          </a:p>
          <a:p>
            <a:pPr marL="1314450" lvl="2" indent="-457200"/>
            <a:r>
              <a:rPr lang="en-US" sz="2000" dirty="0" smtClean="0"/>
              <a:t>Personnel buy in and ease of implementation increases fidelity  </a:t>
            </a:r>
          </a:p>
          <a:p>
            <a:pPr marL="1295400" lvl="2" indent="-381000" eaLnBrk="1" hangingPunct="1"/>
            <a:endParaRPr lang="en-US" sz="1300" dirty="0" smtClean="0"/>
          </a:p>
          <a:p>
            <a:pPr marL="914400" lvl="1" indent="-457200" eaLnBrk="1" hangingPunct="1"/>
            <a:r>
              <a:rPr lang="en-US" sz="2400" dirty="0" smtClean="0"/>
              <a:t>Produce reinforcing results in short-term</a:t>
            </a:r>
          </a:p>
          <a:p>
            <a:pPr marL="1295400" lvl="2" indent="-381000" eaLnBrk="1" hangingPunct="1"/>
            <a:r>
              <a:rPr lang="en-US" sz="2000" dirty="0" smtClean="0"/>
              <a:t>Students and personnel need to see plan as effective</a:t>
            </a:r>
          </a:p>
        </p:txBody>
      </p:sp>
      <p:sp>
        <p:nvSpPr>
          <p:cNvPr id="34820" name="Line 4"/>
          <p:cNvSpPr>
            <a:spLocks noChangeShapeType="1"/>
          </p:cNvSpPr>
          <p:nvPr/>
        </p:nvSpPr>
        <p:spPr bwMode="auto">
          <a:xfrm>
            <a:off x="381000" y="914400"/>
            <a:ext cx="7467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594494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29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529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5299">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5299">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5299">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55299">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5299">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5299">
                                            <p:txEl>
                                              <p:pRg st="11" end="11"/>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5299">
                                            <p:txEl>
                                              <p:pRg st="12" end="12"/>
                                            </p:txEl>
                                          </p:spTgt>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55299">
                                            <p:txEl>
                                              <p:pRg st="14" end="14"/>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5299">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5087</TotalTime>
  <Words>6574</Words>
  <Application>Microsoft Office PowerPoint</Application>
  <PresentationFormat>On-screen Show (4:3)</PresentationFormat>
  <Paragraphs>1506</Paragraphs>
  <Slides>110</Slides>
  <Notes>93</Notes>
  <HiddenSlides>1</HiddenSlides>
  <MMClips>0</MMClips>
  <ScaleCrop>false</ScaleCrop>
  <HeadingPairs>
    <vt:vector size="4" baseType="variant">
      <vt:variant>
        <vt:lpstr>Theme</vt:lpstr>
      </vt:variant>
      <vt:variant>
        <vt:i4>1</vt:i4>
      </vt:variant>
      <vt:variant>
        <vt:lpstr>Slide Titles</vt:lpstr>
      </vt:variant>
      <vt:variant>
        <vt:i4>110</vt:i4>
      </vt:variant>
    </vt:vector>
  </HeadingPairs>
  <TitlesOfParts>
    <vt:vector size="111" baseType="lpstr">
      <vt:lpstr>Office Theme</vt:lpstr>
      <vt:lpstr> Student Services in a  Tiered System of Support</vt:lpstr>
      <vt:lpstr>What is Tiered System of Support? Do you really mean RtI?</vt:lpstr>
      <vt:lpstr>PowerPoint Presentation</vt:lpstr>
      <vt:lpstr>PowerPoint Presentation</vt:lpstr>
      <vt:lpstr>PowerPoint Presentation</vt:lpstr>
      <vt:lpstr>PowerPoint Presentation</vt:lpstr>
      <vt:lpstr>PowerPoint Presentation</vt:lpstr>
      <vt:lpstr>Layering of Support</vt:lpstr>
      <vt:lpstr>Foundational Core: Tier 1</vt:lpstr>
      <vt:lpstr>Analyzing Foundational Core </vt:lpstr>
      <vt:lpstr>Early Warning System</vt:lpstr>
      <vt:lpstr>Analyzing the Foundational Core</vt:lpstr>
      <vt:lpstr>Framing Issues and Key  Concepts</vt:lpstr>
      <vt:lpstr>Master Schedule</vt:lpstr>
      <vt:lpstr>Supplemental Instruction: Tier II</vt:lpstr>
      <vt:lpstr>Tier II –  Supplemental + Foundational Core</vt:lpstr>
      <vt:lpstr>Intensive Instruction: Tier III</vt:lpstr>
      <vt:lpstr>Tier III – Intensive + Supplemental  + Foundational Core</vt:lpstr>
      <vt:lpstr>Transitioning between tiers</vt:lpstr>
      <vt:lpstr>PowerPoint Presentation</vt:lpstr>
      <vt:lpstr>Develop Hypothesis</vt:lpstr>
      <vt:lpstr>PowerPoint Presentation</vt:lpstr>
      <vt:lpstr>Formative Assessment</vt:lpstr>
      <vt:lpstr>Summative Assessment</vt:lpstr>
      <vt:lpstr>Summative Assessment:  Outcomes Assessment</vt:lpstr>
      <vt:lpstr>Formative Assessment</vt:lpstr>
      <vt:lpstr>Formative Assessment:  Universal Screening</vt:lpstr>
      <vt:lpstr>Formative Assessment:  Universal Screening</vt:lpstr>
      <vt:lpstr>PowerPoint Presentation</vt:lpstr>
      <vt:lpstr>Formative Assessment</vt:lpstr>
      <vt:lpstr>Progress Monitoring</vt:lpstr>
      <vt:lpstr>Types of Assessments for  Progress-Monitoring</vt:lpstr>
      <vt:lpstr>Benchmark Assessments</vt:lpstr>
      <vt:lpstr> Curriculum-Based Measures  (CBM) </vt:lpstr>
      <vt:lpstr>Informal Formative Assessment</vt:lpstr>
      <vt:lpstr>Common Formative Assessments</vt:lpstr>
      <vt:lpstr>Formative Assessment</vt:lpstr>
      <vt:lpstr>Formative Assessments:  Diagnostic</vt:lpstr>
      <vt:lpstr>Valid and Reliable Assessments</vt:lpstr>
      <vt:lpstr>Valid and Reliable Assessments</vt:lpstr>
      <vt:lpstr>Standards of Education</vt:lpstr>
      <vt:lpstr>Evidence Based Practices and Strategies</vt:lpstr>
      <vt:lpstr>Treatment Integrity</vt:lpstr>
      <vt:lpstr>Big Ideas of Tiered Systems of Support</vt:lpstr>
      <vt:lpstr>PowerPoint Presentation</vt:lpstr>
      <vt:lpstr>A different way of thinking</vt:lpstr>
      <vt:lpstr>PowerPoint Presentation</vt:lpstr>
      <vt:lpstr>School Nurse</vt:lpstr>
      <vt:lpstr>School Social Worker</vt:lpstr>
      <vt:lpstr>PowerPoint Presentation</vt:lpstr>
      <vt:lpstr>School Psychologist</vt:lpstr>
      <vt:lpstr>Lunch</vt:lpstr>
      <vt:lpstr>PowerPoint Presentation</vt:lpstr>
      <vt:lpstr>Traditional School Behavior Plans</vt:lpstr>
      <vt:lpstr>Most Effective Approaches to Curb Problem Behaviors</vt:lpstr>
      <vt:lpstr>Behavioral Support Levels</vt:lpstr>
      <vt:lpstr>Tier 1 Behavior</vt:lpstr>
      <vt:lpstr>Universal Screening Behavior</vt:lpstr>
      <vt:lpstr>Direct Review and Instruction of Expected Behavior</vt:lpstr>
      <vt:lpstr>Tier 2 Behavior</vt:lpstr>
      <vt:lpstr>Features of Tier 2 Targeted Interventions</vt:lpstr>
      <vt:lpstr>Operational Definition of Behavior Activity</vt:lpstr>
      <vt:lpstr>Tier 2 Strategies and Practices</vt:lpstr>
      <vt:lpstr>Direct Instruction of Behavior</vt:lpstr>
      <vt:lpstr>Differential Reinforcement</vt:lpstr>
      <vt:lpstr>Response Cost</vt:lpstr>
      <vt:lpstr>Check-In/Check-Out</vt:lpstr>
      <vt:lpstr>PowerPoint Presentation</vt:lpstr>
      <vt:lpstr>Goal Setting + Reinforcement</vt:lpstr>
      <vt:lpstr>Tier 3 Behavior</vt:lpstr>
      <vt:lpstr>PowerPoint Presentation</vt:lpstr>
      <vt:lpstr>Functional Behavior Assessment (FBA) Primary Components</vt:lpstr>
      <vt:lpstr> FBA: Identification of specific problem behavior </vt:lpstr>
      <vt:lpstr>FBA: Systematic data collection </vt:lpstr>
      <vt:lpstr>ABC’s of Understanding Chronic Behavior Patterns</vt:lpstr>
      <vt:lpstr>FBA Terminology</vt:lpstr>
      <vt:lpstr>Antecedents  What triggers the behavior?</vt:lpstr>
      <vt:lpstr>Consequence   What’s the response to the behavior?</vt:lpstr>
      <vt:lpstr>Learning</vt:lpstr>
      <vt:lpstr>FBA: Identify Function or Purpose</vt:lpstr>
      <vt:lpstr>PowerPoint Presentation</vt:lpstr>
      <vt:lpstr>FBA: Hypothesis Development</vt:lpstr>
      <vt:lpstr>Summary Statement:    Diagram to Text</vt:lpstr>
      <vt:lpstr>Linking FBAs to BIPs: Competing Pathways Model</vt:lpstr>
      <vt:lpstr>Practice</vt:lpstr>
      <vt:lpstr>Practice on your own </vt:lpstr>
      <vt:lpstr>The best way to address undesirable behavior…</vt:lpstr>
      <vt:lpstr>Behavior Intervention Plan (BIP) Primary Components</vt:lpstr>
      <vt:lpstr>Selecting Intervention Procedures</vt:lpstr>
      <vt:lpstr>Focus of Control</vt:lpstr>
      <vt:lpstr>WARNING: Stick with it!</vt:lpstr>
      <vt:lpstr>Important Factors </vt:lpstr>
      <vt:lpstr>Intervention Planning: 1st Important Factor: </vt:lpstr>
      <vt:lpstr>Intervention Planning: 2nd Important Factor:  </vt:lpstr>
      <vt:lpstr>Intervention Planning: 3rd Important Factor</vt:lpstr>
      <vt:lpstr> Technologically Sound:  Make the problem Behavior IRRELEVANT</vt:lpstr>
      <vt:lpstr>PowerPoint Presentation</vt:lpstr>
      <vt:lpstr> Technologically Sound: Make Problem Behavior Ineffective </vt:lpstr>
      <vt:lpstr>Intervention Planning: 4th Important Factor</vt:lpstr>
      <vt:lpstr>Problem Behaviors  Maintained by Avoid/Escape</vt:lpstr>
      <vt:lpstr>Problem Behaviors  Maintained by Gain/Obtain</vt:lpstr>
      <vt:lpstr>PowerPoint Presentation</vt:lpstr>
      <vt:lpstr>Curtis Data  </vt:lpstr>
      <vt:lpstr>Activity</vt:lpstr>
      <vt:lpstr>PowerPoint Presentation</vt:lpstr>
      <vt:lpstr>Activity</vt:lpstr>
      <vt:lpstr>PowerPoint Presentation</vt:lpstr>
      <vt:lpstr>Review and Revise</vt:lpstr>
      <vt:lpstr>PowerPoint Presentation</vt:lpstr>
      <vt:lpstr>Bonus Materials/Q&amp;A Time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Dara Barnes</dc:creator>
  <cp:lastModifiedBy>Dara Barnes</cp:lastModifiedBy>
  <cp:revision>113</cp:revision>
  <dcterms:created xsi:type="dcterms:W3CDTF">2013-09-19T17:53:40Z</dcterms:created>
  <dcterms:modified xsi:type="dcterms:W3CDTF">2014-02-20T16:41:35Z</dcterms:modified>
</cp:coreProperties>
</file>