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77" r:id="rId4"/>
    <p:sldId id="261" r:id="rId5"/>
    <p:sldId id="262" r:id="rId6"/>
    <p:sldId id="279" r:id="rId7"/>
    <p:sldId id="280" r:id="rId8"/>
    <p:sldId id="266" r:id="rId9"/>
    <p:sldId id="267" r:id="rId10"/>
    <p:sldId id="269" r:id="rId11"/>
    <p:sldId id="270" r:id="rId12"/>
    <p:sldId id="272" r:id="rId13"/>
    <p:sldId id="295" r:id="rId14"/>
    <p:sldId id="296" r:id="rId15"/>
    <p:sldId id="297" r:id="rId16"/>
    <p:sldId id="308" r:id="rId17"/>
    <p:sldId id="309" r:id="rId18"/>
    <p:sldId id="312" r:id="rId19"/>
    <p:sldId id="299" r:id="rId20"/>
    <p:sldId id="310" r:id="rId21"/>
    <p:sldId id="313" r:id="rId22"/>
    <p:sldId id="301" r:id="rId23"/>
    <p:sldId id="311" r:id="rId24"/>
    <p:sldId id="303" r:id="rId25"/>
    <p:sldId id="304" r:id="rId26"/>
    <p:sldId id="305" r:id="rId27"/>
    <p:sldId id="307" r:id="rId28"/>
    <p:sldId id="298" r:id="rId29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B115B9"/>
    <a:srgbClr val="E246EA"/>
    <a:srgbClr val="CC66FF"/>
    <a:srgbClr val="CECE04"/>
    <a:srgbClr val="EEFA06"/>
    <a:srgbClr val="3333CC"/>
    <a:srgbClr val="FF9933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761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761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412E480-BD2A-49AD-B348-2A872798A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4838"/>
            <a:ext cx="502920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31" tIns="47316" rIns="94631" bIns="47316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53235FC-7854-48BA-BCCD-05BF05EB4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2259F-0D6C-4B6E-9839-FC512657B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EDA43-8350-4162-B811-FDE4ED099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0F54-19D1-4CC2-8B12-B1A337B47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2E5A4-B22E-4680-BEC8-DF4B49317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E2F0A-9E9F-44BD-881D-E96C2FC64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C8D1F-DA33-4630-B4EE-C65A85F62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01E65-D407-4C2A-A44B-47FF98257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8A26C-E234-47C6-BB37-B65D5C002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C829-0A4E-4B2C-B99E-BE71B5271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CA7C6-762A-430B-926C-2FC3FC5DC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32B7E-00AD-4C75-BECF-C58D445A7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48D2F3C9-2B23-4D05-B0CA-7541B5D98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24" Type="http://schemas.openxmlformats.org/officeDocument/2006/relationships/oleObject" Target="../embeddings/oleObject23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14.bin"/><Relationship Id="rId23" Type="http://schemas.openxmlformats.org/officeDocument/2006/relationships/oleObject" Target="../embeddings/oleObject22.bin"/><Relationship Id="rId10" Type="http://schemas.openxmlformats.org/officeDocument/2006/relationships/oleObject" Target="../embeddings/oleObject9.bin"/><Relationship Id="rId19" Type="http://schemas.openxmlformats.org/officeDocument/2006/relationships/oleObject" Target="../embeddings/oleObject18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2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Clip" r:id="rId3" imgW="3209828" imgH="2143282" progId="">
              <p:embed/>
            </p:oleObj>
          </a:graphicData>
        </a:graphic>
      </p:graphicFrame>
      <p:sp>
        <p:nvSpPr>
          <p:cNvPr id="1027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10668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FFFF00"/>
                </a:solidFill>
              </a:rPr>
              <a:t>Child Abuse and Neglect</a:t>
            </a:r>
            <a:br>
              <a:rPr lang="en-US" smtClean="0">
                <a:solidFill>
                  <a:srgbClr val="FFFF00"/>
                </a:solidFill>
              </a:rPr>
            </a:br>
            <a:r>
              <a:rPr lang="en-US" sz="3200" smtClean="0">
                <a:solidFill>
                  <a:srgbClr val="FFFF00"/>
                </a:solidFill>
              </a:rPr>
              <a:t>Caldwell County Department</a:t>
            </a:r>
            <a:br>
              <a:rPr lang="en-US" sz="3200" smtClean="0">
                <a:solidFill>
                  <a:srgbClr val="FFFF00"/>
                </a:solidFill>
              </a:rPr>
            </a:br>
            <a:r>
              <a:rPr lang="en-US" sz="3200" smtClean="0">
                <a:solidFill>
                  <a:srgbClr val="FFFF00"/>
                </a:solidFill>
              </a:rPr>
              <a:t>of</a:t>
            </a:r>
            <a:br>
              <a:rPr lang="en-US" sz="3200" smtClean="0">
                <a:solidFill>
                  <a:srgbClr val="FFFF00"/>
                </a:solidFill>
              </a:rPr>
            </a:br>
            <a:r>
              <a:rPr lang="en-US" sz="3200" smtClean="0">
                <a:solidFill>
                  <a:srgbClr val="FFFF00"/>
                </a:solidFill>
              </a:rPr>
              <a:t>Social Services</a:t>
            </a:r>
            <a:endParaRPr lang="en-US" smtClean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FFFF00"/>
                </a:solidFill>
              </a:rPr>
              <a:t>Children have the right to be safe!  Adults have the responsibility to ensure this basic right for children.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530225" cy="636588"/>
        </p:xfrm>
        <a:graphic>
          <a:graphicData uri="http://schemas.openxmlformats.org/presentationml/2006/ole">
            <p:oleObj spid="_x0000_s2050" name="Clip" r:id="rId3" imgW="619200" imgH="743040" progId="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0" y="1219200"/>
          <a:ext cx="530225" cy="636588"/>
        </p:xfrm>
        <a:graphic>
          <a:graphicData uri="http://schemas.openxmlformats.org/presentationml/2006/ole">
            <p:oleObj spid="_x0000_s2051" name="Clip" r:id="rId4" imgW="619200" imgH="743040" progId="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0" y="2438400"/>
          <a:ext cx="530225" cy="636588"/>
        </p:xfrm>
        <a:graphic>
          <a:graphicData uri="http://schemas.openxmlformats.org/presentationml/2006/ole">
            <p:oleObj spid="_x0000_s2052" name="Clip" r:id="rId5" imgW="619200" imgH="743040" progId="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0" y="3581400"/>
          <a:ext cx="530225" cy="636588"/>
        </p:xfrm>
        <a:graphic>
          <a:graphicData uri="http://schemas.openxmlformats.org/presentationml/2006/ole">
            <p:oleObj spid="_x0000_s2053" name="Clip" r:id="rId6" imgW="619200" imgH="743040" progId="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0" y="4800600"/>
          <a:ext cx="530225" cy="636588"/>
        </p:xfrm>
        <a:graphic>
          <a:graphicData uri="http://schemas.openxmlformats.org/presentationml/2006/ole">
            <p:oleObj spid="_x0000_s2054" name="Clip" r:id="rId7" imgW="619200" imgH="743040" progId="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0" y="6115050"/>
          <a:ext cx="530225" cy="636588"/>
        </p:xfrm>
        <a:graphic>
          <a:graphicData uri="http://schemas.openxmlformats.org/presentationml/2006/ole">
            <p:oleObj spid="_x0000_s2055" name="Clip" r:id="rId8" imgW="619200" imgH="743040" progId="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8524875" y="3810000"/>
          <a:ext cx="530225" cy="636588"/>
        </p:xfrm>
        <a:graphic>
          <a:graphicData uri="http://schemas.openxmlformats.org/presentationml/2006/ole">
            <p:oleObj spid="_x0000_s2056" name="Clip" r:id="rId9" imgW="619200" imgH="743040" progId="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8524875" y="2438400"/>
          <a:ext cx="530225" cy="636588"/>
        </p:xfrm>
        <a:graphic>
          <a:graphicData uri="http://schemas.openxmlformats.org/presentationml/2006/ole">
            <p:oleObj spid="_x0000_s2057" name="Clip" r:id="rId10" imgW="619200" imgH="743040" progId="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8524875" y="1295400"/>
          <a:ext cx="530225" cy="636588"/>
        </p:xfrm>
        <a:graphic>
          <a:graphicData uri="http://schemas.openxmlformats.org/presentationml/2006/ole">
            <p:oleObj spid="_x0000_s2058" name="Clip" r:id="rId11" imgW="619200" imgH="743040" progId="">
              <p:embed/>
            </p:oleObj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8524875" y="6115050"/>
          <a:ext cx="530225" cy="636588"/>
        </p:xfrm>
        <a:graphic>
          <a:graphicData uri="http://schemas.openxmlformats.org/presentationml/2006/ole">
            <p:oleObj spid="_x0000_s2059" name="Clip" r:id="rId12" imgW="619200" imgH="743040" progId="">
              <p:embed/>
            </p:oleObj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8524875" y="0"/>
          <a:ext cx="530225" cy="636588"/>
        </p:xfrm>
        <a:graphic>
          <a:graphicData uri="http://schemas.openxmlformats.org/presentationml/2006/ole">
            <p:oleObj spid="_x0000_s2060" name="Clip" r:id="rId13" imgW="619200" imgH="743040" progId="">
              <p:embed/>
            </p:oleObj>
          </a:graphicData>
        </a:graphic>
      </p:graphicFrame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7391400" y="6115050"/>
          <a:ext cx="530225" cy="636588"/>
        </p:xfrm>
        <a:graphic>
          <a:graphicData uri="http://schemas.openxmlformats.org/presentationml/2006/ole">
            <p:oleObj spid="_x0000_s2061" name="Clip" r:id="rId14" imgW="619200" imgH="743040" progId="">
              <p:embed/>
            </p:oleObj>
          </a:graphicData>
        </a:graphic>
      </p:graphicFrame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5943600" y="6115050"/>
          <a:ext cx="530225" cy="636588"/>
        </p:xfrm>
        <a:graphic>
          <a:graphicData uri="http://schemas.openxmlformats.org/presentationml/2006/ole">
            <p:oleObj spid="_x0000_s2062" name="Clip" r:id="rId15" imgW="619200" imgH="743040" progId="">
              <p:embed/>
            </p:oleObj>
          </a:graphicData>
        </a:graphic>
      </p:graphicFrame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4419600" y="6115050"/>
          <a:ext cx="530225" cy="636588"/>
        </p:xfrm>
        <a:graphic>
          <a:graphicData uri="http://schemas.openxmlformats.org/presentationml/2006/ole">
            <p:oleObj spid="_x0000_s2063" name="Clip" r:id="rId16" imgW="619200" imgH="743040" progId="">
              <p:embed/>
            </p:oleObj>
          </a:graphicData>
        </a:graphic>
      </p:graphicFrame>
      <p:graphicFrame>
        <p:nvGraphicFramePr>
          <p:cNvPr id="2064" name="Object 16"/>
          <p:cNvGraphicFramePr>
            <a:graphicFrameLocks noChangeAspect="1"/>
          </p:cNvGraphicFramePr>
          <p:nvPr/>
        </p:nvGraphicFramePr>
        <p:xfrm>
          <a:off x="2895600" y="6115050"/>
          <a:ext cx="530225" cy="636588"/>
        </p:xfrm>
        <a:graphic>
          <a:graphicData uri="http://schemas.openxmlformats.org/presentationml/2006/ole">
            <p:oleObj spid="_x0000_s2064" name="Clip" r:id="rId17" imgW="619200" imgH="743040" progId="">
              <p:embed/>
            </p:oleObj>
          </a:graphicData>
        </a:graphic>
      </p:graphicFrame>
      <p:graphicFrame>
        <p:nvGraphicFramePr>
          <p:cNvPr id="2065" name="Object 17"/>
          <p:cNvGraphicFramePr>
            <a:graphicFrameLocks noChangeAspect="1"/>
          </p:cNvGraphicFramePr>
          <p:nvPr/>
        </p:nvGraphicFramePr>
        <p:xfrm>
          <a:off x="1447800" y="6115050"/>
          <a:ext cx="530225" cy="636588"/>
        </p:xfrm>
        <a:graphic>
          <a:graphicData uri="http://schemas.openxmlformats.org/presentationml/2006/ole">
            <p:oleObj spid="_x0000_s2065" name="Clip" r:id="rId18" imgW="619200" imgH="743040" progId="">
              <p:embed/>
            </p:oleObj>
          </a:graphicData>
        </a:graphic>
      </p:graphicFrame>
      <p:graphicFrame>
        <p:nvGraphicFramePr>
          <p:cNvPr id="2066" name="Object 18"/>
          <p:cNvGraphicFramePr>
            <a:graphicFrameLocks noChangeAspect="1"/>
          </p:cNvGraphicFramePr>
          <p:nvPr/>
        </p:nvGraphicFramePr>
        <p:xfrm>
          <a:off x="8524875" y="5029200"/>
          <a:ext cx="530225" cy="636588"/>
        </p:xfrm>
        <a:graphic>
          <a:graphicData uri="http://schemas.openxmlformats.org/presentationml/2006/ole">
            <p:oleObj spid="_x0000_s2066" name="Clip" r:id="rId19" imgW="619200" imgH="743040" progId="">
              <p:embed/>
            </p:oleObj>
          </a:graphicData>
        </a:graphic>
      </p:graphicFrame>
      <p:graphicFrame>
        <p:nvGraphicFramePr>
          <p:cNvPr id="2067" name="Object 20"/>
          <p:cNvGraphicFramePr>
            <a:graphicFrameLocks noChangeAspect="1"/>
          </p:cNvGraphicFramePr>
          <p:nvPr/>
        </p:nvGraphicFramePr>
        <p:xfrm>
          <a:off x="1524000" y="0"/>
          <a:ext cx="530225" cy="636588"/>
        </p:xfrm>
        <a:graphic>
          <a:graphicData uri="http://schemas.openxmlformats.org/presentationml/2006/ole">
            <p:oleObj spid="_x0000_s2067" name="Clip" r:id="rId20" imgW="619200" imgH="743040" progId="">
              <p:embed/>
            </p:oleObj>
          </a:graphicData>
        </a:graphic>
      </p:graphicFrame>
      <p:graphicFrame>
        <p:nvGraphicFramePr>
          <p:cNvPr id="2068" name="Object 21"/>
          <p:cNvGraphicFramePr>
            <a:graphicFrameLocks noChangeAspect="1"/>
          </p:cNvGraphicFramePr>
          <p:nvPr/>
        </p:nvGraphicFramePr>
        <p:xfrm>
          <a:off x="2971800" y="0"/>
          <a:ext cx="530225" cy="636588"/>
        </p:xfrm>
        <a:graphic>
          <a:graphicData uri="http://schemas.openxmlformats.org/presentationml/2006/ole">
            <p:oleObj spid="_x0000_s2068" name="Clip" r:id="rId21" imgW="619200" imgH="743040" progId="">
              <p:embed/>
            </p:oleObj>
          </a:graphicData>
        </a:graphic>
      </p:graphicFrame>
      <p:graphicFrame>
        <p:nvGraphicFramePr>
          <p:cNvPr id="2069" name="Object 22"/>
          <p:cNvGraphicFramePr>
            <a:graphicFrameLocks noChangeAspect="1"/>
          </p:cNvGraphicFramePr>
          <p:nvPr/>
        </p:nvGraphicFramePr>
        <p:xfrm>
          <a:off x="4572000" y="0"/>
          <a:ext cx="530225" cy="636588"/>
        </p:xfrm>
        <a:graphic>
          <a:graphicData uri="http://schemas.openxmlformats.org/presentationml/2006/ole">
            <p:oleObj spid="_x0000_s2069" name="Clip" r:id="rId22" imgW="619200" imgH="743040" progId="">
              <p:embed/>
            </p:oleObj>
          </a:graphicData>
        </a:graphic>
      </p:graphicFrame>
      <p:graphicFrame>
        <p:nvGraphicFramePr>
          <p:cNvPr id="2070" name="Object 23"/>
          <p:cNvGraphicFramePr>
            <a:graphicFrameLocks noChangeAspect="1"/>
          </p:cNvGraphicFramePr>
          <p:nvPr/>
        </p:nvGraphicFramePr>
        <p:xfrm>
          <a:off x="5943600" y="0"/>
          <a:ext cx="530225" cy="636588"/>
        </p:xfrm>
        <a:graphic>
          <a:graphicData uri="http://schemas.openxmlformats.org/presentationml/2006/ole">
            <p:oleObj spid="_x0000_s2070" name="Clip" r:id="rId23" imgW="619200" imgH="743040" progId="">
              <p:embed/>
            </p:oleObj>
          </a:graphicData>
        </a:graphic>
      </p:graphicFrame>
      <p:graphicFrame>
        <p:nvGraphicFramePr>
          <p:cNvPr id="2071" name="Object 24"/>
          <p:cNvGraphicFramePr>
            <a:graphicFrameLocks noChangeAspect="1"/>
          </p:cNvGraphicFramePr>
          <p:nvPr/>
        </p:nvGraphicFramePr>
        <p:xfrm>
          <a:off x="7467600" y="0"/>
          <a:ext cx="530225" cy="636588"/>
        </p:xfrm>
        <a:graphic>
          <a:graphicData uri="http://schemas.openxmlformats.org/presentationml/2006/ole">
            <p:oleObj spid="_x0000_s2071" name="Clip" r:id="rId24" imgW="619200" imgH="743040" progId="">
              <p:embed/>
            </p:oleObj>
          </a:graphicData>
        </a:graphic>
      </p:graphicFrame>
      <p:sp>
        <p:nvSpPr>
          <p:cNvPr id="2072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To report child abuse and neglect you need to know:</a:t>
            </a:r>
          </a:p>
        </p:txBody>
      </p:sp>
      <p:sp>
        <p:nvSpPr>
          <p:cNvPr id="2073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362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  <a:p>
            <a:r>
              <a:rPr lang="en-US" sz="3600" smtClean="0"/>
              <a:t>What is abuse/neglect?</a:t>
            </a:r>
          </a:p>
          <a:p>
            <a:r>
              <a:rPr lang="en-US" sz="3600" smtClean="0"/>
              <a:t>How to identify it.</a:t>
            </a:r>
          </a:p>
          <a:p>
            <a:r>
              <a:rPr lang="en-US" sz="3600" smtClean="0"/>
              <a:t>Why, when and how to make a report.</a:t>
            </a:r>
          </a:p>
          <a:p>
            <a:r>
              <a:rPr lang="en-US" sz="3600" smtClean="0"/>
              <a:t>What happens next?</a:t>
            </a:r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026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3074" name="Clip" r:id="rId3" imgW="3209828" imgH="2114715" progId="">
              <p:embed/>
            </p:oleObj>
          </a:graphicData>
        </a:graphic>
      </p:graphicFrame>
      <p:sp>
        <p:nvSpPr>
          <p:cNvPr id="3075" name="Rectangle 1027"/>
          <p:cNvSpPr>
            <a:spLocks noChangeArrowheads="1"/>
          </p:cNvSpPr>
          <p:nvPr/>
        </p:nvSpPr>
        <p:spPr bwMode="auto">
          <a:xfrm>
            <a:off x="381000" y="2286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solidFill>
                  <a:schemeClr val="tx2"/>
                </a:solidFill>
              </a:rPr>
              <a:t>An </a:t>
            </a:r>
            <a:r>
              <a:rPr lang="en-US" b="1" u="sng">
                <a:solidFill>
                  <a:srgbClr val="996600"/>
                </a:solidFill>
              </a:rPr>
              <a:t>Abused Juvenile</a:t>
            </a:r>
            <a:r>
              <a:rPr lang="en-US" b="1"/>
              <a:t>, as defined in General Statute 7B-101(1), is a child whose parent, guardian, custodian or caretaker does any of the following: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076" name="Rectangle 1028"/>
          <p:cNvSpPr>
            <a:spLocks noChangeArrowheads="1"/>
          </p:cNvSpPr>
          <p:nvPr/>
        </p:nvSpPr>
        <p:spPr bwMode="auto">
          <a:xfrm>
            <a:off x="381000" y="1981200"/>
            <a:ext cx="838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u="sng">
                <a:solidFill>
                  <a:srgbClr val="0000FF"/>
                </a:solidFill>
              </a:rPr>
              <a:t>Inflicts or allows to be inflicted</a:t>
            </a:r>
            <a:r>
              <a:rPr lang="en-US" u="sng">
                <a:solidFill>
                  <a:srgbClr val="663300"/>
                </a:solidFill>
              </a:rPr>
              <a:t> </a:t>
            </a:r>
            <a:r>
              <a:rPr lang="en-US"/>
              <a:t>on the juvenile a serious physical injury by other than accidental means; 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u="sng">
                <a:solidFill>
                  <a:srgbClr val="0000FF"/>
                </a:solidFill>
              </a:rPr>
              <a:t>Creates or allows to be created</a:t>
            </a:r>
            <a:r>
              <a:rPr lang="en-US">
                <a:solidFill>
                  <a:srgbClr val="663300"/>
                </a:solidFill>
              </a:rPr>
              <a:t> </a:t>
            </a:r>
            <a:r>
              <a:rPr lang="en-US"/>
              <a:t>by other than accidental means a </a:t>
            </a:r>
            <a:r>
              <a:rPr lang="en-US" b="1" u="sng">
                <a:solidFill>
                  <a:srgbClr val="0000FF"/>
                </a:solidFill>
              </a:rPr>
              <a:t>substantial risk</a:t>
            </a:r>
            <a:r>
              <a:rPr lang="en-US"/>
              <a:t> of serious physical injury to the juvenile; 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u="sng">
                <a:solidFill>
                  <a:srgbClr val="0000FF"/>
                </a:solidFill>
              </a:rPr>
              <a:t>Uses or allows to be used</a:t>
            </a:r>
            <a:r>
              <a:rPr lang="en-US">
                <a:solidFill>
                  <a:srgbClr val="663300"/>
                </a:solidFill>
              </a:rPr>
              <a:t> </a:t>
            </a:r>
            <a:r>
              <a:rPr lang="en-US"/>
              <a:t>upon the juvenile cruel or grossly inappropriate procedures or cruel or grossly inappropriate devices to modify behavior; or</a:t>
            </a:r>
            <a:endParaRPr lang="en-US" sz="18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chemeClr val="accent2"/>
                </a:solidFill>
              </a:rPr>
              <a:t>Identifying Child Abuse and Neglect</a:t>
            </a:r>
            <a:br>
              <a:rPr lang="en-US" sz="3600" smtClean="0">
                <a:solidFill>
                  <a:schemeClr val="accent2"/>
                </a:solidFill>
              </a:rPr>
            </a:br>
            <a:r>
              <a:rPr lang="en-US" sz="3600" smtClean="0">
                <a:solidFill>
                  <a:schemeClr val="accent2"/>
                </a:solidFill>
              </a:rPr>
              <a:t>Signs of possible Physical Abuse: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smtClean="0">
                <a:solidFill>
                  <a:schemeClr val="accent2"/>
                </a:solidFill>
              </a:rPr>
              <a:t>unexplained bruises in various stages of healing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welts, human bite marks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unexplained burns, especially cigarette burns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unexplained fractures, injuries or abrasions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nervous, hyperactive, aggressive, disruptive, 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accent2"/>
                </a:solidFill>
              </a:rPr>
              <a:t>	destructive behaviors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unusually wary of physical contact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unduly frightened of parent or caretaker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expresses little or no emotion when hurt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unduly shy, withdrawn and passive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injuries inconsistent with the child’s age and the explanation</a:t>
            </a:r>
            <a:endParaRPr lang="en-US" sz="2800" smtClean="0">
              <a:solidFill>
                <a:schemeClr val="accent2"/>
              </a:solidFill>
            </a:endParaRPr>
          </a:p>
          <a:p>
            <a:endParaRPr lang="en-US" sz="2800" smtClean="0">
              <a:solidFill>
                <a:schemeClr val="accent2"/>
              </a:solidFill>
            </a:endParaRPr>
          </a:p>
        </p:txBody>
      </p:sp>
      <p:pic>
        <p:nvPicPr>
          <p:cNvPr id="9220" name="Picture 7" descr="C:\Users\wendypyle\AppData\Local\Microsoft\Windows\Temporary Internet Files\Content.IE5\VGC4PBA0\MP90026280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286000"/>
            <a:ext cx="2041525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chemeClr val="accent2"/>
                </a:solidFill>
              </a:rPr>
              <a:t>Signs of possible Sexual Abuse: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smtClean="0">
                <a:solidFill>
                  <a:schemeClr val="accent2"/>
                </a:solidFill>
              </a:rPr>
              <a:t>Engages in ongoing sexual activity that is not appropriate for the child’s age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has detailed and sophisticated understanding of sexual behaviors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regress to such behaviors as bed-wetting, speech loss, etc.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suffers sleep disturbances or nightmares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pain, itching, bruising or bleeding in genitalia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venereal disease</a:t>
            </a:r>
          </a:p>
          <a:p>
            <a:r>
              <a:rPr lang="en-US" sz="2400" smtClean="0">
                <a:solidFill>
                  <a:schemeClr val="accent2"/>
                </a:solidFill>
              </a:rPr>
              <a:t>frequent urinary tract or yeast infections</a:t>
            </a:r>
          </a:p>
        </p:txBody>
      </p:sp>
      <p:graphicFrame>
        <p:nvGraphicFramePr>
          <p:cNvPr id="4098" name="Rectangle 0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098" name="Clip" r:id="rId3" imgW="0" imgH="0" progId="">
              <p:embed/>
            </p:oleObj>
          </a:graphicData>
        </a:graphic>
      </p:graphicFrame>
      <p:pic>
        <p:nvPicPr>
          <p:cNvPr id="4101" name="Picture 8" descr="C:\Users\wendypyle\AppData\Local\Microsoft\Windows\Temporary Internet Files\Content.IE5\BESL6YTM\MP90028908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962400"/>
            <a:ext cx="17526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ildsiblings"/>
          <p:cNvPicPr>
            <a:picLocks noChangeAspect="1" noChangeArrowheads="1"/>
          </p:cNvPicPr>
          <p:nvPr/>
        </p:nvPicPr>
        <p:blipFill>
          <a:blip r:embed="rId2" cstate="print">
            <a:lum bright="4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/>
              <a:t>A </a:t>
            </a:r>
            <a:r>
              <a:rPr lang="en-US" sz="3600">
                <a:solidFill>
                  <a:schemeClr val="accent2"/>
                </a:solidFill>
              </a:rPr>
              <a:t>Neglected Juvenile</a:t>
            </a:r>
            <a:r>
              <a:rPr lang="en-US" sz="3600"/>
              <a:t>, as defined in General Statute 7B-101(15), is one who: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/>
              <a:t>Does not receive proper care, supervision or discipline from his parent, guardian, custodian or caretaker.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/>
              <a:t>Has been abandoned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/>
              <a:t>Is not provided necessary medical or remedial care.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/>
              <a:t>Lives in an environment injurious to his welfare, 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/>
              <a:t>Has been placed for care or adoption in violation of the law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2" name="Clip" r:id="rId3" imgW="0" imgH="0" progId="">
              <p:embed/>
            </p:oleObj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123" name="Clip" r:id="rId4" imgW="3209828" imgH="2114705" progId="">
              <p:embed/>
            </p:oleObj>
          </a:graphicData>
        </a:graphic>
      </p:graphicFrame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200">
                <a:solidFill>
                  <a:schemeClr val="tx2"/>
                </a:solidFill>
              </a:rPr>
              <a:t>A</a:t>
            </a:r>
            <a:r>
              <a:rPr lang="en-US" sz="3200">
                <a:solidFill>
                  <a:srgbClr val="663300"/>
                </a:solidFill>
              </a:rPr>
              <a:t> </a:t>
            </a:r>
            <a:r>
              <a:rPr lang="en-US" sz="3200">
                <a:solidFill>
                  <a:schemeClr val="accent2"/>
                </a:solidFill>
              </a:rPr>
              <a:t>Dependent Juvenile</a:t>
            </a:r>
            <a:r>
              <a:rPr lang="en-US" sz="3200">
                <a:solidFill>
                  <a:srgbClr val="663300"/>
                </a:solidFill>
              </a:rPr>
              <a:t>, </a:t>
            </a:r>
            <a:r>
              <a:rPr lang="en-US" sz="3200"/>
              <a:t>as defined by General Statute 7B-101(9), is a juvenile in need of assistance or placement because: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/>
              <a:t>He has no parent, guardian or custodian responsible for his care or supervision; 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/>
              <a:t>His parent, guardian or custodian is unable to provide for his care or supervision due to physical or mental incapacity and the absence of an appropriate alternative care arrangement.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chemeClr val="accent2"/>
                </a:solidFill>
              </a:rPr>
              <a:t>Signs of Possible Neglect: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>
                <a:solidFill>
                  <a:schemeClr val="accent2"/>
                </a:solidFill>
              </a:rPr>
              <a:t>Abandonment by parent or caretaker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unattended medical needs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consistent lack of supervision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consistent hunger, inappropriate dress, </a:t>
            </a:r>
          </a:p>
          <a:p>
            <a:pPr>
              <a:buFontTx/>
              <a:buNone/>
            </a:pPr>
            <a:r>
              <a:rPr lang="en-US" sz="2800" smtClean="0">
                <a:solidFill>
                  <a:schemeClr val="accent2"/>
                </a:solidFill>
              </a:rPr>
              <a:t>	poor hygiene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indiscriminate with his or her affection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pale, listless, begs or steal food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falls asleep in class, regularly displays fatigue</a:t>
            </a:r>
          </a:p>
          <a:p>
            <a:r>
              <a:rPr lang="en-US" sz="2800" smtClean="0">
                <a:solidFill>
                  <a:schemeClr val="accent2"/>
                </a:solidFill>
              </a:rPr>
              <a:t>self- destructive</a:t>
            </a:r>
          </a:p>
        </p:txBody>
      </p:sp>
      <p:pic>
        <p:nvPicPr>
          <p:cNvPr id="11268" name="Picture 5" descr="C:\Users\wendypyle\AppData\Local\Microsoft\Windows\Temporary Internet Files\Content.IE5\ZUIJARBY\MP90038634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752600"/>
            <a:ext cx="1819275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How to make a report.</a:t>
            </a:r>
            <a:br>
              <a:rPr lang="en-US" sz="3600" smtClean="0">
                <a:solidFill>
                  <a:srgbClr val="FF0000"/>
                </a:solidFill>
              </a:rPr>
            </a:br>
            <a:r>
              <a:rPr lang="en-US" sz="3600" smtClean="0">
                <a:solidFill>
                  <a:srgbClr val="FF0000"/>
                </a:solidFill>
              </a:rPr>
              <a:t>426-8257 or 426-8200</a:t>
            </a:r>
            <a:br>
              <a:rPr lang="en-US" sz="3600" smtClean="0">
                <a:solidFill>
                  <a:srgbClr val="FF0000"/>
                </a:solidFill>
              </a:rPr>
            </a:br>
            <a:r>
              <a:rPr lang="en-US" sz="2000" smtClean="0">
                <a:solidFill>
                  <a:srgbClr val="FF0000"/>
                </a:solidFill>
              </a:rPr>
              <a:t>(it takes MORE than 5 minutes)</a:t>
            </a:r>
            <a:endParaRPr lang="en-US" sz="3600" smtClean="0">
              <a:solidFill>
                <a:srgbClr val="FF0000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smtClean="0"/>
              <a:t>Name, address and age of the child</a:t>
            </a:r>
          </a:p>
          <a:p>
            <a:r>
              <a:rPr lang="en-US" sz="2400" smtClean="0"/>
              <a:t>Name of the child’s parent, guardian or caretaker</a:t>
            </a:r>
          </a:p>
          <a:p>
            <a:r>
              <a:rPr lang="en-US" sz="2400" smtClean="0"/>
              <a:t>Child’s condition, including the nature and extent of the injury</a:t>
            </a:r>
          </a:p>
          <a:p>
            <a:r>
              <a:rPr lang="en-US" sz="2400" smtClean="0"/>
              <a:t>Any information regarding the presence of weapons in the home, alcohol/drug abuse or other factors affecting a social workers safety</a:t>
            </a:r>
          </a:p>
          <a:p>
            <a:r>
              <a:rPr lang="en-US" sz="2400" b="1" smtClean="0"/>
              <a:t>After hours, weekends and holidays, you may call the Caldwell County Sheriffs Department 758-2324.</a:t>
            </a:r>
          </a:p>
          <a:p>
            <a:r>
              <a:rPr lang="en-US" sz="2400" smtClean="0"/>
              <a:t>A social worker is always on call 24 hours a day 365 days a year</a:t>
            </a:r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6858000" y="457200"/>
          <a:ext cx="1966913" cy="1657350"/>
        </p:xfrm>
        <a:graphic>
          <a:graphicData uri="http://schemas.openxmlformats.org/presentationml/2006/ole">
            <p:oleObj spid="_x0000_s6146" name="Clip" r:id="rId3" imgW="3086280" imgH="2600280" progId="">
              <p:embed/>
            </p:oleObj>
          </a:graphicData>
        </a:graphic>
      </p:graphicFrame>
      <p:pic>
        <p:nvPicPr>
          <p:cNvPr id="6149" name="Picture 6" descr="C:\Users\wendypyle\AppData\Local\Microsoft\Windows\Temporary Internet Files\Content.IE5\ZUIJARBY\MP900442226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228600"/>
            <a:ext cx="19431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6858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smtClean="0">
                <a:solidFill>
                  <a:schemeClr val="tx1"/>
                </a:solidFill>
              </a:rPr>
              <a:t>Who should report suspected child abuse and neglect?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2133600"/>
            <a:ext cx="6400800" cy="1752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accent2"/>
                </a:solidFill>
              </a:rPr>
              <a:t>Any person or institution who has cause to suspect that a child is being abused or neglected is required by law to report.  GS 7B-301</a:t>
            </a:r>
          </a:p>
        </p:txBody>
      </p:sp>
      <p:pic>
        <p:nvPicPr>
          <p:cNvPr id="12292" name="Picture 8" descr="C:\Users\wendypyle\AppData\Local\Microsoft\Windows\Temporary Internet Files\Content.IE5\VGC4PBA0\MP90020202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114800"/>
            <a:ext cx="36576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/>
              <a:t>You can help by: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Listening carefully to what the child is saying</a:t>
            </a:r>
          </a:p>
          <a:p>
            <a:r>
              <a:rPr lang="en-US" smtClean="0"/>
              <a:t>Telling the child you believe them</a:t>
            </a:r>
          </a:p>
          <a:p>
            <a:r>
              <a:rPr lang="en-US" smtClean="0"/>
              <a:t>Telling the child the abuse was not their fault</a:t>
            </a:r>
          </a:p>
          <a:p>
            <a:r>
              <a:rPr lang="en-US" smtClean="0"/>
              <a:t>Letting the child know you will make a report to help stop abuse</a:t>
            </a:r>
          </a:p>
        </p:txBody>
      </p:sp>
      <p:pic>
        <p:nvPicPr>
          <p:cNvPr id="13316" name="Picture 14" descr="C:\Users\wendypyle\AppData\Local\Microsoft\Windows\Temporary Internet Files\Content.IE5\VGC4PBA0\MP90039921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009900"/>
                </a:solidFill>
              </a:rPr>
              <a:t>Discipline or Abuse?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Discipline-</a:t>
            </a:r>
            <a:r>
              <a:rPr lang="en-US" smtClean="0"/>
              <a:t> Helps the child learn a lesson that will carry over and positively affect future behavior.</a:t>
            </a:r>
          </a:p>
          <a:p>
            <a:r>
              <a:rPr lang="en-US" b="1" smtClean="0"/>
              <a:t>Abuse- </a:t>
            </a:r>
            <a:r>
              <a:rPr lang="en-US" smtClean="0"/>
              <a:t>Affects the child’s behavior in ways that become increasingly less desirable to the parents.</a:t>
            </a:r>
            <a:endParaRPr lang="en-US" b="1" smtClean="0"/>
          </a:p>
        </p:txBody>
      </p:sp>
      <p:graphicFrame>
        <p:nvGraphicFramePr>
          <p:cNvPr id="7170" name="Object 0"/>
          <p:cNvGraphicFramePr>
            <a:graphicFrameLocks noChangeAspect="1"/>
          </p:cNvGraphicFramePr>
          <p:nvPr/>
        </p:nvGraphicFramePr>
        <p:xfrm>
          <a:off x="2971800" y="4495800"/>
          <a:ext cx="3209925" cy="2124075"/>
        </p:xfrm>
        <a:graphic>
          <a:graphicData uri="http://schemas.openxmlformats.org/presentationml/2006/ole">
            <p:oleObj spid="_x0000_s7170" name="Clip" r:id="rId3" imgW="3209828" imgH="2123936" progId="">
              <p:embed/>
            </p:oleObj>
          </a:graphicData>
        </a:graphic>
      </p:graphicFrame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scovern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1828800" y="1295400"/>
            <a:ext cx="5486400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286000" y="2209800"/>
            <a:ext cx="1676400" cy="1447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990600" y="533400"/>
            <a:ext cx="701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latin typeface="Arial" charset="0"/>
              </a:rPr>
              <a:t>Handprint on Face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286000" y="3657600"/>
            <a:ext cx="838200" cy="1524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Micah Dula"/>
          <p:cNvPicPr>
            <a:picLocks noChangeAspect="1" noChangeArrowheads="1"/>
          </p:cNvPicPr>
          <p:nvPr/>
        </p:nvPicPr>
        <p:blipFill>
          <a:blip r:embed="rId2" cstate="print">
            <a:lum bright="-18000"/>
          </a:blip>
          <a:srcRect l="2942" t="6270" r="5556" b="21704"/>
          <a:stretch>
            <a:fillRect/>
          </a:stretch>
        </p:blipFill>
        <p:spPr bwMode="auto">
          <a:xfrm>
            <a:off x="1447800" y="1295400"/>
            <a:ext cx="66294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2286000" y="2362200"/>
            <a:ext cx="1371600" cy="1524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219200" y="3048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latin typeface="Arial" charset="0"/>
              </a:rPr>
              <a:t>Spiral Fracture Leg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photo - bruises (for power point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990600" y="3810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latin typeface="Arial" charset="0"/>
              </a:rPr>
              <a:t>Improper Discipline with a Belt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wendypyle\Desktop\100_0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914400"/>
            <a:ext cx="4343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457200" y="2286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Arial" charset="0"/>
              </a:rPr>
              <a:t>Improper Discipline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wendypyle\Desktop\100_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90600"/>
            <a:ext cx="7446963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762000" y="381000"/>
            <a:ext cx="7467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Arial" charset="0"/>
              </a:rPr>
              <a:t>Improper Discipline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3657600" y="1600200"/>
            <a:ext cx="533400" cy="32766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:\social worker pics\Social Worker Pics\williams sunburn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7467600" cy="5600700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3048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 smtClean="0">
                <a:latin typeface="Arial" charset="0"/>
              </a:rPr>
              <a:t>Severe Sunburn</a:t>
            </a:r>
            <a:endParaRPr lang="en-US" sz="3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hoto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14425"/>
            <a:ext cx="7620000" cy="54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914400" y="3048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>
                <a:latin typeface="Arial" charset="0"/>
              </a:rPr>
              <a:t>Tape Used in Abuse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:\social worker pics\Social Worker Pics\IMG00207-20110527-0800 lau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5200" y="1066800"/>
            <a:ext cx="741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914400" y="228600"/>
            <a:ext cx="7010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Arial" charset="0"/>
              </a:rPr>
              <a:t>Items used in Meth Lab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V:\social worker pics\Social Worker Pics\6-7-2011\100_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86200"/>
            <a:ext cx="3352800" cy="2514600"/>
          </a:xfrm>
          <a:prstGeom prst="rect">
            <a:avLst/>
          </a:prstGeom>
          <a:noFill/>
        </p:spPr>
      </p:pic>
      <p:pic>
        <p:nvPicPr>
          <p:cNvPr id="27651" name="Picture 3" descr="V:\social worker pics\Social Worker Pics\6-7-2011\100_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962400"/>
            <a:ext cx="3225800" cy="2419350"/>
          </a:xfrm>
          <a:prstGeom prst="rect">
            <a:avLst/>
          </a:prstGeom>
          <a:noFill/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Arial" charset="0"/>
              </a:rPr>
              <a:t>Needle Marks from Methamphetamines</a:t>
            </a:r>
            <a:endParaRPr lang="en-US" sz="3600" dirty="0">
              <a:latin typeface="Arial" charset="0"/>
            </a:endParaRPr>
          </a:p>
        </p:txBody>
      </p:sp>
      <p:pic>
        <p:nvPicPr>
          <p:cNvPr id="27654" name="Picture 6" descr="V:\social worker pics\Social Worker Pics\6-6-2011\100_00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371600"/>
            <a:ext cx="3276600" cy="2457450"/>
          </a:xfrm>
          <a:prstGeom prst="rect">
            <a:avLst/>
          </a:prstGeom>
          <a:noFill/>
        </p:spPr>
      </p:pic>
      <p:pic>
        <p:nvPicPr>
          <p:cNvPr id="27655" name="Picture 7" descr="V:\social worker pics\Social Worker Pics\6-6-2011\100_00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1295400"/>
            <a:ext cx="3322320" cy="2491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anitra visit 0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14400"/>
            <a:ext cx="74676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990600" y="3048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Unsanitary Living Conditions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latin typeface="Arial" charset="0"/>
              </a:rPr>
              <a:t>Unsanitary Living Conditions </a:t>
            </a:r>
            <a:r>
              <a:rPr lang="en-US" smtClean="0">
                <a:latin typeface="Arial" charset="0"/>
              </a:rPr>
              <a:t/>
            </a:r>
            <a:br>
              <a:rPr lang="en-US" smtClean="0">
                <a:latin typeface="Arial" charset="0"/>
              </a:rPr>
            </a:br>
            <a:endParaRPr lang="en-US" smtClean="0"/>
          </a:p>
        </p:txBody>
      </p:sp>
      <p:pic>
        <p:nvPicPr>
          <p:cNvPr id="22531" name="Picture 2" descr="V:\social worker pics\Social Worker Pics\Hawkins-Estes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4780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MVC-001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066800"/>
            <a:ext cx="4343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286000" y="1066800"/>
            <a:ext cx="4267200" cy="2286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2286000" y="3352800"/>
            <a:ext cx="2057400" cy="35052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029200" y="3352800"/>
            <a:ext cx="1600200" cy="99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1447800" y="228600"/>
            <a:ext cx="640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latin typeface="Arial" charset="0"/>
              </a:rPr>
              <a:t>Physical Abuse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pics 0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848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685800" y="914400"/>
            <a:ext cx="2209800" cy="59436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086600" y="914400"/>
            <a:ext cx="1447800" cy="59436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895600" y="914400"/>
            <a:ext cx="4191000" cy="17526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838200" y="304800"/>
            <a:ext cx="754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Mold Growing in Hair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Joshua Metz"/>
          <p:cNvPicPr>
            <a:picLocks noChangeAspect="1" noChangeArrowheads="1"/>
          </p:cNvPicPr>
          <p:nvPr/>
        </p:nvPicPr>
        <p:blipFill>
          <a:blip r:embed="rId2" cstate="print"/>
          <a:srcRect l="3146" t="6458" r="5698" b="21825"/>
          <a:stretch>
            <a:fillRect/>
          </a:stretch>
        </p:blipFill>
        <p:spPr bwMode="auto">
          <a:xfrm>
            <a:off x="1371600" y="1295400"/>
            <a:ext cx="6400800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4800600" y="2590800"/>
            <a:ext cx="914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3429000" y="3733800"/>
            <a:ext cx="381000" cy="381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95400" y="381000"/>
            <a:ext cx="71628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>
                <a:latin typeface="+mj-lt"/>
              </a:rPr>
              <a:t>   Failure to Thrive Infant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ut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371600"/>
            <a:ext cx="5715000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895600" y="3505200"/>
            <a:ext cx="2362200" cy="1295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47800" y="381000"/>
            <a:ext cx="6019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+mj-lt"/>
              </a:rPr>
              <a:t>Infant Hit in the Eyes With a Bottle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Refrigerator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3146" t="6642" r="5698" b="19394"/>
          <a:stretch>
            <a:fillRect/>
          </a:stretch>
        </p:blipFill>
        <p:spPr bwMode="auto">
          <a:xfrm>
            <a:off x="1219200" y="1143000"/>
            <a:ext cx="6858000" cy="555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219200" y="304800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Roaches in Refrigerator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et">
  <a:themeElements>
    <a:clrScheme name="fe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ee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fe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e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e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e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Designs\feet.ppt</Template>
  <TotalTime>2901</TotalTime>
  <Words>671</Words>
  <Application>Microsoft Office PowerPoint</Application>
  <PresentationFormat>On-screen Show (4:3)</PresentationFormat>
  <Paragraphs>86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feet</vt:lpstr>
      <vt:lpstr>Clip</vt:lpstr>
      <vt:lpstr>Child Abuse and Neglect Caldwell County Department of Social Services</vt:lpstr>
      <vt:lpstr>To report child abuse and neglect you need to know:</vt:lpstr>
      <vt:lpstr>Slide 3</vt:lpstr>
      <vt:lpstr>Identifying Child Abuse and Neglect Signs of possible Physical Abuse:</vt:lpstr>
      <vt:lpstr>Signs of possible Sexual Abuse:</vt:lpstr>
      <vt:lpstr>Slide 6</vt:lpstr>
      <vt:lpstr>Slide 7</vt:lpstr>
      <vt:lpstr>Signs of Possible Neglect:</vt:lpstr>
      <vt:lpstr>How to make a report. 426-8257 or 426-8200 (it takes MORE than 5 minutes)</vt:lpstr>
      <vt:lpstr>Who should report suspected child abuse and neglect?</vt:lpstr>
      <vt:lpstr>You can help by:</vt:lpstr>
      <vt:lpstr>Discipline or Abuse?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Unsanitary Living Conditions  </vt:lpstr>
      <vt:lpstr>Slide 24</vt:lpstr>
      <vt:lpstr>Slide 25</vt:lpstr>
      <vt:lpstr>Slide 26</vt:lpstr>
      <vt:lpstr>Slide 27</vt:lpstr>
      <vt:lpstr>Slide 28</vt:lpstr>
    </vt:vector>
  </TitlesOfParts>
  <Company>Caldwell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Valued Gateway Client</dc:creator>
  <cp:lastModifiedBy> </cp:lastModifiedBy>
  <cp:revision>85</cp:revision>
  <cp:lastPrinted>1999-04-20T19:13:18Z</cp:lastPrinted>
  <dcterms:created xsi:type="dcterms:W3CDTF">1999-03-18T19:44:15Z</dcterms:created>
  <dcterms:modified xsi:type="dcterms:W3CDTF">2011-08-04T20:52:45Z</dcterms:modified>
</cp:coreProperties>
</file>