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Title-R1d.png" id="13" name="Google Shape;1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>
            <p:ph type="ctrTitle"/>
          </p:nvPr>
        </p:nvSpPr>
        <p:spPr>
          <a:xfrm>
            <a:off x="1751012" y="1300785"/>
            <a:ext cx="8689976" cy="25092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751012" y="3886200"/>
            <a:ext cx="8689976" cy="137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20" name="Google Shape;2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27" name="Google Shape;27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title"/>
          </p:nvPr>
        </p:nvSpPr>
        <p:spPr>
          <a:xfrm>
            <a:off x="913775" y="609600"/>
            <a:ext cx="3935688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5078062" y="609600"/>
            <a:ext cx="6200163" cy="518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913774" y="2632852"/>
            <a:ext cx="3935689" cy="3158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35" name="Google Shape;3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1146328" y="2371018"/>
            <a:ext cx="487347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913774" y="3051012"/>
            <a:ext cx="5106027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3" type="body"/>
          </p:nvPr>
        </p:nvSpPr>
        <p:spPr>
          <a:xfrm>
            <a:off x="6396423" y="2371018"/>
            <a:ext cx="488180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5"/>
          <p:cNvSpPr txBox="1"/>
          <p:nvPr>
            <p:ph idx="4" type="body"/>
          </p:nvPr>
        </p:nvSpPr>
        <p:spPr>
          <a:xfrm>
            <a:off x="6172200" y="3051012"/>
            <a:ext cx="5105401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title"/>
          </p:nvPr>
        </p:nvSpPr>
        <p:spPr>
          <a:xfrm>
            <a:off x="913774" y="828563"/>
            <a:ext cx="10351752" cy="27368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913774" y="3657457"/>
            <a:ext cx="10351752" cy="1368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52" name="Google Shape;5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" type="body"/>
          </p:nvPr>
        </p:nvSpPr>
        <p:spPr>
          <a:xfrm>
            <a:off x="913774" y="2367092"/>
            <a:ext cx="51060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2" type="body"/>
          </p:nvPr>
        </p:nvSpPr>
        <p:spPr>
          <a:xfrm>
            <a:off x="6172200" y="2367092"/>
            <a:ext cx="5105400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60" name="Google Shape;6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8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66" name="Google Shape;6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71" name="Google Shape;7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0"/>
          <p:cNvSpPr txBox="1"/>
          <p:nvPr>
            <p:ph type="title"/>
          </p:nvPr>
        </p:nvSpPr>
        <p:spPr>
          <a:xfrm>
            <a:off x="913774" y="609600"/>
            <a:ext cx="5934969" cy="20232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/>
          <p:nvPr>
            <p:ph idx="2" type="pic"/>
          </p:nvPr>
        </p:nvSpPr>
        <p:spPr>
          <a:xfrm>
            <a:off x="7424803" y="609601"/>
            <a:ext cx="3255358" cy="5181600"/>
          </a:xfrm>
          <a:prstGeom prst="roundRect">
            <a:avLst>
              <a:gd fmla="val 4943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913794" y="2632852"/>
            <a:ext cx="5934949" cy="31583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10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79" name="Google Shape;7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1"/>
          <p:cNvSpPr txBox="1"/>
          <p:nvPr>
            <p:ph type="title"/>
          </p:nvPr>
        </p:nvSpPr>
        <p:spPr>
          <a:xfrm>
            <a:off x="913794" y="4289374"/>
            <a:ext cx="10364432" cy="8116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/>
          <p:nvPr>
            <p:ph idx="2" type="pic"/>
          </p:nvPr>
        </p:nvSpPr>
        <p:spPr>
          <a:xfrm>
            <a:off x="1184744" y="698261"/>
            <a:ext cx="9822532" cy="3214136"/>
          </a:xfrm>
          <a:prstGeom prst="roundRect">
            <a:avLst>
              <a:gd fmla="val 4944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913774" y="5108728"/>
            <a:ext cx="10364452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3" name="Google Shape;83;p11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87" name="Google Shape;8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2"/>
          <p:cNvSpPr txBox="1"/>
          <p:nvPr>
            <p:ph type="title"/>
          </p:nvPr>
        </p:nvSpPr>
        <p:spPr>
          <a:xfrm>
            <a:off x="913774" y="609599"/>
            <a:ext cx="10364452" cy="3427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913775" y="4204821"/>
            <a:ext cx="10364452" cy="1586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12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94" name="Google Shape;9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>
            <a:off x="1720644" y="3610032"/>
            <a:ext cx="8752299" cy="594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7" name="Google Shape;97;p13"/>
          <p:cNvSpPr txBox="1"/>
          <p:nvPr>
            <p:ph idx="2" type="body"/>
          </p:nvPr>
        </p:nvSpPr>
        <p:spPr>
          <a:xfrm>
            <a:off x="913774" y="4372796"/>
            <a:ext cx="10364452" cy="14210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13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04" name="Google Shape;104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>
            <p:ph type="title"/>
          </p:nvPr>
        </p:nvSpPr>
        <p:spPr>
          <a:xfrm>
            <a:off x="913775" y="2138721"/>
            <a:ext cx="10364452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>
            <a:off x="913775" y="4662335"/>
            <a:ext cx="10364452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7" name="Google Shape;107;p14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11" name="Google Shape;1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type="title"/>
          </p:nvPr>
        </p:nvSpPr>
        <p:spPr>
          <a:xfrm>
            <a:off x="913774" y="609600"/>
            <a:ext cx="10364452" cy="1605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5"/>
          <p:cNvSpPr txBox="1"/>
          <p:nvPr>
            <p:ph idx="1" type="body"/>
          </p:nvPr>
        </p:nvSpPr>
        <p:spPr>
          <a:xfrm>
            <a:off x="913774" y="2367093"/>
            <a:ext cx="329897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15"/>
          <p:cNvSpPr txBox="1"/>
          <p:nvPr>
            <p:ph idx="2" type="body"/>
          </p:nvPr>
        </p:nvSpPr>
        <p:spPr>
          <a:xfrm>
            <a:off x="913774" y="2943355"/>
            <a:ext cx="3298976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5" name="Google Shape;115;p15"/>
          <p:cNvSpPr txBox="1"/>
          <p:nvPr>
            <p:ph idx="3" type="body"/>
          </p:nvPr>
        </p:nvSpPr>
        <p:spPr>
          <a:xfrm>
            <a:off x="4452389" y="2367093"/>
            <a:ext cx="329152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15"/>
          <p:cNvSpPr txBox="1"/>
          <p:nvPr>
            <p:ph idx="4" type="body"/>
          </p:nvPr>
        </p:nvSpPr>
        <p:spPr>
          <a:xfrm>
            <a:off x="4441348" y="2943355"/>
            <a:ext cx="3303351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7" name="Google Shape;117;p15"/>
          <p:cNvSpPr txBox="1"/>
          <p:nvPr>
            <p:ph idx="5" type="body"/>
          </p:nvPr>
        </p:nvSpPr>
        <p:spPr>
          <a:xfrm>
            <a:off x="7973298" y="2367093"/>
            <a:ext cx="33049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15"/>
          <p:cNvSpPr txBox="1"/>
          <p:nvPr>
            <p:ph idx="6" type="body"/>
          </p:nvPr>
        </p:nvSpPr>
        <p:spPr>
          <a:xfrm>
            <a:off x="7973298" y="2943355"/>
            <a:ext cx="3304928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9" name="Google Shape;119;p15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23" name="Google Shape;12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>
            <p:ph type="title"/>
          </p:nvPr>
        </p:nvSpPr>
        <p:spPr>
          <a:xfrm>
            <a:off x="913774" y="610772"/>
            <a:ext cx="10364452" cy="16039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6"/>
          <p:cNvSpPr txBox="1"/>
          <p:nvPr>
            <p:ph idx="1" type="body"/>
          </p:nvPr>
        </p:nvSpPr>
        <p:spPr>
          <a:xfrm>
            <a:off x="913774" y="4204820"/>
            <a:ext cx="329640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16"/>
          <p:cNvSpPr/>
          <p:nvPr>
            <p:ph idx="2" type="pic"/>
          </p:nvPr>
        </p:nvSpPr>
        <p:spPr>
          <a:xfrm>
            <a:off x="913774" y="2367093"/>
            <a:ext cx="3296409" cy="1524000"/>
          </a:xfrm>
          <a:prstGeom prst="roundRect">
            <a:avLst>
              <a:gd fmla="val 9363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27" name="Google Shape;127;p16"/>
          <p:cNvSpPr txBox="1"/>
          <p:nvPr>
            <p:ph idx="3" type="body"/>
          </p:nvPr>
        </p:nvSpPr>
        <p:spPr>
          <a:xfrm>
            <a:off x="913774" y="4781082"/>
            <a:ext cx="3296409" cy="1010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8" name="Google Shape;128;p16"/>
          <p:cNvSpPr txBox="1"/>
          <p:nvPr>
            <p:ph idx="4" type="body"/>
          </p:nvPr>
        </p:nvSpPr>
        <p:spPr>
          <a:xfrm>
            <a:off x="4442759" y="4204820"/>
            <a:ext cx="33018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9" name="Google Shape;129;p16"/>
          <p:cNvSpPr/>
          <p:nvPr>
            <p:ph idx="5" type="pic"/>
          </p:nvPr>
        </p:nvSpPr>
        <p:spPr>
          <a:xfrm>
            <a:off x="4441348" y="2367093"/>
            <a:ext cx="3303352" cy="1524000"/>
          </a:xfrm>
          <a:prstGeom prst="roundRect">
            <a:avLst>
              <a:gd fmla="val 8841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0" name="Google Shape;130;p16"/>
          <p:cNvSpPr txBox="1"/>
          <p:nvPr>
            <p:ph idx="6" type="body"/>
          </p:nvPr>
        </p:nvSpPr>
        <p:spPr>
          <a:xfrm>
            <a:off x="4441348" y="4781080"/>
            <a:ext cx="3303352" cy="1010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31" name="Google Shape;131;p16"/>
          <p:cNvSpPr txBox="1"/>
          <p:nvPr>
            <p:ph idx="7" type="body"/>
          </p:nvPr>
        </p:nvSpPr>
        <p:spPr>
          <a:xfrm>
            <a:off x="7973298" y="4204820"/>
            <a:ext cx="330068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2" name="Google Shape;132;p16"/>
          <p:cNvSpPr/>
          <p:nvPr>
            <p:ph idx="8" type="pic"/>
          </p:nvPr>
        </p:nvSpPr>
        <p:spPr>
          <a:xfrm>
            <a:off x="7973298" y="2367093"/>
            <a:ext cx="3304928" cy="1524000"/>
          </a:xfrm>
          <a:prstGeom prst="roundRect">
            <a:avLst>
              <a:gd fmla="val 8841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9" type="body"/>
          </p:nvPr>
        </p:nvSpPr>
        <p:spPr>
          <a:xfrm>
            <a:off x="7973173" y="4781078"/>
            <a:ext cx="3305053" cy="1010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34" name="Google Shape;134;p16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6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38" name="Google Shape;13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7"/>
          <p:cNvSpPr txBox="1"/>
          <p:nvPr>
            <p:ph idx="1" type="body"/>
          </p:nvPr>
        </p:nvSpPr>
        <p:spPr>
          <a:xfrm rot="5400000">
            <a:off x="4383948" y="-1103079"/>
            <a:ext cx="3424107" cy="103644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17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7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45" name="Google Shape;14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 txBox="1"/>
          <p:nvPr>
            <p:ph type="title"/>
          </p:nvPr>
        </p:nvSpPr>
        <p:spPr>
          <a:xfrm rot="5400000">
            <a:off x="7410763" y="1923737"/>
            <a:ext cx="5181599" cy="25533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8"/>
          <p:cNvSpPr txBox="1"/>
          <p:nvPr>
            <p:ph idx="1" type="body"/>
          </p:nvPr>
        </p:nvSpPr>
        <p:spPr>
          <a:xfrm rot="5400000">
            <a:off x="2152338" y="-628961"/>
            <a:ext cx="5181599" cy="7658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18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8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 b="0" i="0" sz="3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175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175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175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175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175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mc:AlternateContent>
    <mc:Choice Requires="p14">
      <p:transition spd="slow" p14:dur="35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hyperlink" Target="https://www.caldwellschools.com/Page/1675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document/d/15qu0VIe5V_aX69Rc11kika4B2XdrStfw/edit" TargetMode="External"/><Relationship Id="rId4" Type="http://schemas.openxmlformats.org/officeDocument/2006/relationships/hyperlink" Target="https://drive.google.com/file/d/1yw5Kl6vahrAf6c9PVeC0wni6sByb4hO-/view" TargetMode="External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>
            <p:ph type="ctrTitle"/>
          </p:nvPr>
        </p:nvSpPr>
        <p:spPr>
          <a:xfrm>
            <a:off x="1751012" y="1300785"/>
            <a:ext cx="8689976" cy="17820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Twentieth Century"/>
              <a:buNone/>
            </a:pPr>
            <a:r>
              <a:rPr lang="en-US" sz="4320">
                <a:latin typeface="Georgia"/>
                <a:ea typeface="Georgia"/>
                <a:cs typeface="Georgia"/>
                <a:sym typeface="Georgia"/>
              </a:rPr>
              <a:t>GRANITE FALLS ELEMENTARY</a:t>
            </a:r>
            <a:br>
              <a:rPr lang="en-US" sz="4320">
                <a:latin typeface="Georgia"/>
                <a:ea typeface="Georgia"/>
                <a:cs typeface="Georgia"/>
                <a:sym typeface="Georgia"/>
              </a:rPr>
            </a:br>
            <a:r>
              <a:rPr lang="en-US" sz="4320">
                <a:latin typeface="Georgia"/>
                <a:ea typeface="Georgia"/>
                <a:cs typeface="Georgia"/>
                <a:sym typeface="Georgia"/>
              </a:rPr>
              <a:t>TITLE I PARENT INFORMATION</a:t>
            </a:r>
            <a:br>
              <a:rPr lang="en-US" sz="4320">
                <a:latin typeface="Georgia"/>
                <a:ea typeface="Georgia"/>
                <a:cs typeface="Georgia"/>
                <a:sym typeface="Georgia"/>
              </a:rPr>
            </a:br>
            <a:r>
              <a:rPr lang="en-US" sz="4320">
                <a:latin typeface="Georgia"/>
                <a:ea typeface="Georgia"/>
                <a:cs typeface="Georgia"/>
                <a:sym typeface="Georgia"/>
              </a:rPr>
              <a:t>2023 - 2024</a:t>
            </a:r>
            <a:endParaRPr sz="432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6" name="Google Shape;156;p19"/>
          <p:cNvSpPr txBox="1"/>
          <p:nvPr>
            <p:ph idx="1" type="subTitle"/>
          </p:nvPr>
        </p:nvSpPr>
        <p:spPr>
          <a:xfrm>
            <a:off x="675249" y="3886200"/>
            <a:ext cx="10803988" cy="137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WHAT IS THIS FUND AND HOW DO WE USE IT TO HELP OUR STUDENTS?</a:t>
            </a:r>
            <a:endParaRPr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913775" y="618517"/>
            <a:ext cx="10364451" cy="10133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en-US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4"/>
              </a:rPr>
              <a:t>WHAT IS TITLE I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2" name="Google Shape;162;p20"/>
          <p:cNvSpPr txBox="1"/>
          <p:nvPr>
            <p:ph idx="1" type="body"/>
          </p:nvPr>
        </p:nvSpPr>
        <p:spPr>
          <a:xfrm>
            <a:off x="168813" y="1631852"/>
            <a:ext cx="11662116" cy="4951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•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TITLE I IS A FEDERAL PROGRAM THAT PROVIDES ADDITIONAL SERVICES TO DISADVANTAGED STUDENTS.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Georgia"/>
              <a:buChar char="•"/>
            </a:pPr>
            <a:r>
              <a:rPr lang="en-US" sz="2400">
                <a:latin typeface="Georgia"/>
                <a:ea typeface="Georgia"/>
                <a:cs typeface="Georgia"/>
                <a:sym typeface="Georgia"/>
              </a:rPr>
              <a:t>SCHOOLS WITH STUDENTS AT 35% OR HIGHER LOW INCOME QUALIFY FOR FUNDING.</a:t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>
            <p:ph type="title"/>
          </p:nvPr>
        </p:nvSpPr>
        <p:spPr>
          <a:xfrm>
            <a:off x="913775" y="609600"/>
            <a:ext cx="3935688" cy="994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PARENT INVOLVEMENT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8" name="Google Shape;168;p21"/>
          <p:cNvSpPr txBox="1"/>
          <p:nvPr>
            <p:ph idx="2" type="body"/>
          </p:nvPr>
        </p:nvSpPr>
        <p:spPr>
          <a:xfrm>
            <a:off x="379828" y="1603717"/>
            <a:ext cx="5922498" cy="50221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1% OF TITLE I MONEY GIVEN TO OUR SCHOOL MUST BE SPENT ON PARENT INVOLVEMENT.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b="1" sz="1480">
              <a:latin typeface="Georgia"/>
              <a:ea typeface="Georgia"/>
              <a:cs typeface="Georgia"/>
              <a:sym typeface="Georgia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OUR SCHOOL HAS AN UPDATED </a:t>
            </a:r>
            <a:r>
              <a:rPr b="1" lang="en-US" sz="148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3"/>
              </a:rPr>
              <a:t>PARENT AND FAMILY ENGAGEMENT POLICY</a:t>
            </a: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(on website under Title 1 tab).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b="1" sz="1480">
              <a:latin typeface="Georgia"/>
              <a:ea typeface="Georgia"/>
              <a:cs typeface="Georgia"/>
              <a:sym typeface="Georgia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OUR SCHOOL ALSO HAS AN UPDATED </a:t>
            </a:r>
            <a:r>
              <a:rPr b="1" lang="en-US" sz="148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en-US" sz="148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4"/>
              </a:rPr>
              <a:t>PARENT-STUDENT-TEACHER COMPACT</a:t>
            </a:r>
            <a:r>
              <a:rPr b="1" lang="en-US" sz="148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b="1" sz="1480">
              <a:latin typeface="Georgia"/>
              <a:ea typeface="Georgia"/>
              <a:cs typeface="Georgia"/>
              <a:sym typeface="Georgia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READING AND MATH NIGHTS ARE FUNDED BY THIS 1% OF OUR PARENT INVOLVEMENT BUDGET.  *BUDGETS HAVE NOT BEEN GIVEN TO SCHOOLS YET.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b="1" sz="1480">
              <a:latin typeface="Georgia"/>
              <a:ea typeface="Georgia"/>
              <a:cs typeface="Georgia"/>
              <a:sym typeface="Georgia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Georgia"/>
              <a:buChar char="•"/>
            </a:pPr>
            <a:r>
              <a:rPr b="1" lang="en-US" sz="1480">
                <a:latin typeface="Georgia"/>
                <a:ea typeface="Georgia"/>
                <a:cs typeface="Georgia"/>
                <a:sym typeface="Georgia"/>
              </a:rPr>
              <a:t>PARENTS HAVE A RIGHT TO BE INVOLVED IN THEIR CHILD’S EDUCATION.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sz="1480"/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sz="1480"/>
          </a:p>
          <a:p>
            <a:pPr indent="-191770" lvl="0" marL="28575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80"/>
              <a:buFont typeface="Arial"/>
              <a:buNone/>
            </a:pPr>
            <a:r>
              <a:t/>
            </a:r>
            <a:endParaRPr sz="1480"/>
          </a:p>
        </p:txBody>
      </p:sp>
      <p:pic>
        <p:nvPicPr>
          <p:cNvPr id="169" name="Google Shape;16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0425" y="985775"/>
            <a:ext cx="5204425" cy="477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/>
          <p:nvPr>
            <p:ph type="title"/>
          </p:nvPr>
        </p:nvSpPr>
        <p:spPr>
          <a:xfrm>
            <a:off x="913775" y="618518"/>
            <a:ext cx="10364451" cy="999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WHAT DO WE USE OUR FUNDING FOR EACH YEAR?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5" name="Google Shape;175;p22"/>
          <p:cNvSpPr txBox="1"/>
          <p:nvPr>
            <p:ph idx="1" type="body"/>
          </p:nvPr>
        </p:nvSpPr>
        <p:spPr>
          <a:xfrm>
            <a:off x="225083" y="1617786"/>
            <a:ext cx="11648049" cy="4853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OUR GFES TITLE I BUDGET SPENDING HAS STAYED CONSISTENT OVER THE YEARS WITH VERY LITTLE CHANGE.  HOWEVER, FUNDING CHANGES EACH YEAR FOR EACH SCHOOL. OUR COUNTY HAS NOT GIVEN US A SET AMOUNT OF MONEY AT THIS TIME.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en-US" u="sng">
                <a:latin typeface="Georgia"/>
                <a:ea typeface="Georgia"/>
                <a:cs typeface="Georgia"/>
                <a:sym typeface="Georgia"/>
              </a:rPr>
              <a:t>INCLUDED IN THE SPENDING OF OUR TITLE I FUNDS (SUBJECT TO CHANGE)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ONE TEACHER POSITION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159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ONE TEACHER ASSISTANT POSITION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159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TWO 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ACADEMIC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 COACHES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EDUCATIONAL PROGRAMS 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READING/MATH ACTIVITIES FOR OUR STUDENTS AND PARENTS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STAFF DEVELOPMENT WORKSHOPS 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101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