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6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317" r:id="rId14"/>
    <p:sldId id="268" r:id="rId15"/>
    <p:sldId id="318" r:id="rId16"/>
    <p:sldId id="320"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136" d="100"/>
          <a:sy n="136" d="100"/>
        </p:scale>
        <p:origin x="-426" y="-324"/>
      </p:cViewPr>
      <p:guideLst/>
    </p:cSldViewPr>
  </p:slideViewPr>
  <p:notesTextViewPr>
    <p:cViewPr>
      <p:scale>
        <a:sx n="1" d="1"/>
        <a:sy n="1" d="1"/>
      </p:scale>
      <p:origin x="0" y="0"/>
    </p:cViewPr>
  </p:notesTextViewPr>
  <p:notesViewPr>
    <p:cSldViewPr snapToGrid="0">
      <p:cViewPr varScale="1">
        <p:scale>
          <a:sx n="113" d="100"/>
          <a:sy n="113" d="100"/>
        </p:scale>
        <p:origin x="2418" y="11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r>
              <a:rPr lang="en-US" dirty="0" err="1" smtClean="0"/>
              <a:t>PowerTeacherPro</a:t>
            </a:r>
            <a:r>
              <a:rPr lang="en-US" dirty="0" smtClean="0"/>
              <a:t> 2017-2018</a:t>
            </a:r>
            <a:endParaRPr lang="en-US" dirty="0"/>
          </a:p>
        </p:txBody>
      </p:sp>
      <p:sp>
        <p:nvSpPr>
          <p:cNvPr id="3" name="Date Placeholder 2"/>
          <p:cNvSpPr>
            <a:spLocks noGrp="1"/>
          </p:cNvSpPr>
          <p:nvPr>
            <p:ph type="dt" sz="quarter" idx="1"/>
          </p:nvPr>
        </p:nvSpPr>
        <p:spPr>
          <a:xfrm>
            <a:off x="5265809" y="1"/>
            <a:ext cx="4028440" cy="351737"/>
          </a:xfrm>
          <a:prstGeom prst="rect">
            <a:avLst/>
          </a:prstGeom>
        </p:spPr>
        <p:txBody>
          <a:bodyPr vert="horz" lIns="93177" tIns="46589" rIns="93177" bIns="46589" rtlCol="0"/>
          <a:lstStyle>
            <a:lvl1pPr algn="r">
              <a:defRPr sz="1200"/>
            </a:lvl1pPr>
          </a:lstStyle>
          <a:p>
            <a:fld id="{DEBFB838-F873-4E67-8F5C-47DE76737585}" type="datetimeFigureOut">
              <a:rPr lang="en-US" smtClean="0"/>
              <a:t>8/2/2017</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77" tIns="46589" rIns="93177" bIns="46589" rtlCol="0" anchor="b"/>
          <a:lstStyle>
            <a:lvl1pPr algn="r">
              <a:defRPr sz="1200"/>
            </a:lvl1pPr>
          </a:lstStyle>
          <a:p>
            <a:fld id="{86AE4926-ACB0-4A67-9270-9C76BCF981A7}" type="slidenum">
              <a:rPr lang="en-US" smtClean="0"/>
              <a:t>‹#›</a:t>
            </a:fld>
            <a:endParaRPr lang="en-US"/>
          </a:p>
        </p:txBody>
      </p:sp>
    </p:spTree>
    <p:extLst>
      <p:ext uri="{BB962C8B-B14F-4D97-AF65-F5344CB8AC3E}">
        <p14:creationId xmlns:p14="http://schemas.microsoft.com/office/powerpoint/2010/main" val="125129157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DF08794-5FDE-4493-BEE7-BAC20EB98014}" type="datetimeFigureOut">
              <a:rPr lang="en-US" smtClean="0"/>
              <a:t>8/2/2017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81B3B6-669B-4B3F-8BF1-4F9BB79C568E}" type="slidenum">
              <a:rPr lang="en-US" smtClean="0"/>
              <a:t>‹#›</a:t>
            </a:fld>
            <a:endParaRPr lang="en-US"/>
          </a:p>
        </p:txBody>
      </p:sp>
    </p:spTree>
    <p:extLst>
      <p:ext uri="{BB962C8B-B14F-4D97-AF65-F5344CB8AC3E}">
        <p14:creationId xmlns:p14="http://schemas.microsoft.com/office/powerpoint/2010/main" val="3253460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DF08794-5FDE-4493-BEE7-BAC20EB98014}" type="datetimeFigureOut">
              <a:rPr lang="en-US" smtClean="0"/>
              <a:t>8/2/2017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81B3B6-669B-4B3F-8BF1-4F9BB79C568E}" type="slidenum">
              <a:rPr lang="en-US" smtClean="0"/>
              <a:t>‹#›</a:t>
            </a:fld>
            <a:endParaRPr lang="en-US"/>
          </a:p>
        </p:txBody>
      </p:sp>
    </p:spTree>
    <p:extLst>
      <p:ext uri="{BB962C8B-B14F-4D97-AF65-F5344CB8AC3E}">
        <p14:creationId xmlns:p14="http://schemas.microsoft.com/office/powerpoint/2010/main" val="24509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DF08794-5FDE-4493-BEE7-BAC20EB98014}" type="datetimeFigureOut">
              <a:rPr lang="en-US" smtClean="0"/>
              <a:t>8/2/2017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81B3B6-669B-4B3F-8BF1-4F9BB79C568E}" type="slidenum">
              <a:rPr lang="en-US" smtClean="0"/>
              <a:t>‹#›</a:t>
            </a:fld>
            <a:endParaRPr lang="en-US"/>
          </a:p>
        </p:txBody>
      </p:sp>
    </p:spTree>
    <p:extLst>
      <p:ext uri="{BB962C8B-B14F-4D97-AF65-F5344CB8AC3E}">
        <p14:creationId xmlns:p14="http://schemas.microsoft.com/office/powerpoint/2010/main" val="3154709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DF08794-5FDE-4493-BEE7-BAC20EB98014}" type="datetimeFigureOut">
              <a:rPr lang="en-US" smtClean="0"/>
              <a:t>8/2/2017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81B3B6-669B-4B3F-8BF1-4F9BB79C568E}" type="slidenum">
              <a:rPr lang="en-US" smtClean="0"/>
              <a:t>‹#›</a:t>
            </a:fld>
            <a:endParaRPr lang="en-US"/>
          </a:p>
        </p:txBody>
      </p:sp>
    </p:spTree>
    <p:extLst>
      <p:ext uri="{BB962C8B-B14F-4D97-AF65-F5344CB8AC3E}">
        <p14:creationId xmlns:p14="http://schemas.microsoft.com/office/powerpoint/2010/main" val="3382989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DF08794-5FDE-4493-BEE7-BAC20EB98014}" type="datetimeFigureOut">
              <a:rPr lang="en-US" smtClean="0"/>
              <a:t>8/2/2017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81B3B6-669B-4B3F-8BF1-4F9BB79C568E}" type="slidenum">
              <a:rPr lang="en-US" smtClean="0"/>
              <a:t>‹#›</a:t>
            </a:fld>
            <a:endParaRPr lang="en-US"/>
          </a:p>
        </p:txBody>
      </p:sp>
    </p:spTree>
    <p:extLst>
      <p:ext uri="{BB962C8B-B14F-4D97-AF65-F5344CB8AC3E}">
        <p14:creationId xmlns:p14="http://schemas.microsoft.com/office/powerpoint/2010/main" val="199256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DF08794-5FDE-4493-BEE7-BAC20EB98014}" type="datetimeFigureOut">
              <a:rPr lang="en-US" smtClean="0"/>
              <a:t>8/2/2017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81B3B6-669B-4B3F-8BF1-4F9BB79C568E}" type="slidenum">
              <a:rPr lang="en-US" smtClean="0"/>
              <a:t>‹#›</a:t>
            </a:fld>
            <a:endParaRPr lang="en-US"/>
          </a:p>
        </p:txBody>
      </p:sp>
    </p:spTree>
    <p:extLst>
      <p:ext uri="{BB962C8B-B14F-4D97-AF65-F5344CB8AC3E}">
        <p14:creationId xmlns:p14="http://schemas.microsoft.com/office/powerpoint/2010/main" val="2350462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F08794-5FDE-4493-BEE7-BAC20EB98014}" type="datetimeFigureOut">
              <a:rPr lang="en-US" smtClean="0"/>
              <a:t>8/2/2017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81B3B6-669B-4B3F-8BF1-4F9BB79C568E}" type="slidenum">
              <a:rPr lang="en-US" smtClean="0"/>
              <a:t>‹#›</a:t>
            </a:fld>
            <a:endParaRPr lang="en-US"/>
          </a:p>
        </p:txBody>
      </p:sp>
    </p:spTree>
    <p:extLst>
      <p:ext uri="{BB962C8B-B14F-4D97-AF65-F5344CB8AC3E}">
        <p14:creationId xmlns:p14="http://schemas.microsoft.com/office/powerpoint/2010/main" val="854425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DF08794-5FDE-4493-BEE7-BAC20EB98014}" type="datetimeFigureOut">
              <a:rPr lang="en-US" smtClean="0"/>
              <a:t>8/2/2017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81B3B6-669B-4B3F-8BF1-4F9BB79C568E}" type="slidenum">
              <a:rPr lang="en-US" smtClean="0"/>
              <a:t>‹#›</a:t>
            </a:fld>
            <a:endParaRPr lang="en-US"/>
          </a:p>
        </p:txBody>
      </p:sp>
    </p:spTree>
    <p:extLst>
      <p:ext uri="{BB962C8B-B14F-4D97-AF65-F5344CB8AC3E}">
        <p14:creationId xmlns:p14="http://schemas.microsoft.com/office/powerpoint/2010/main" val="3805672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DF08794-5FDE-4493-BEE7-BAC20EB98014}" type="datetimeFigureOut">
              <a:rPr lang="en-US" smtClean="0"/>
              <a:t>8/2/2017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81B3B6-669B-4B3F-8BF1-4F9BB79C568E}" type="slidenum">
              <a:rPr lang="en-US" smtClean="0"/>
              <a:t>‹#›</a:t>
            </a:fld>
            <a:endParaRPr lang="en-US"/>
          </a:p>
        </p:txBody>
      </p:sp>
    </p:spTree>
    <p:extLst>
      <p:ext uri="{BB962C8B-B14F-4D97-AF65-F5344CB8AC3E}">
        <p14:creationId xmlns:p14="http://schemas.microsoft.com/office/powerpoint/2010/main" val="659426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DF08794-5FDE-4493-BEE7-BAC20EB98014}" type="datetimeFigureOut">
              <a:rPr lang="en-US" smtClean="0"/>
              <a:t>8/2/2017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81B3B6-669B-4B3F-8BF1-4F9BB79C568E}" type="slidenum">
              <a:rPr lang="en-US" smtClean="0"/>
              <a:t>‹#›</a:t>
            </a:fld>
            <a:endParaRPr lang="en-US"/>
          </a:p>
        </p:txBody>
      </p:sp>
    </p:spTree>
    <p:extLst>
      <p:ext uri="{BB962C8B-B14F-4D97-AF65-F5344CB8AC3E}">
        <p14:creationId xmlns:p14="http://schemas.microsoft.com/office/powerpoint/2010/main" val="34510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DF08794-5FDE-4493-BEE7-BAC20EB98014}" type="datetimeFigureOut">
              <a:rPr lang="en-US" smtClean="0"/>
              <a:t>8/2/2017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81B3B6-669B-4B3F-8BF1-4F9BB79C568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8663766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DF08794-5FDE-4493-BEE7-BAC20EB98014}" type="datetimeFigureOut">
              <a:rPr lang="en-US" smtClean="0"/>
              <a:t>8/2/2017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81B3B6-669B-4B3F-8BF1-4F9BB79C568E}" type="slidenum">
              <a:rPr lang="en-US" smtClean="0"/>
              <a:t>‹#›</a:t>
            </a:fld>
            <a:endParaRPr lang="en-US"/>
          </a:p>
        </p:txBody>
      </p:sp>
    </p:spTree>
    <p:extLst>
      <p:ext uri="{BB962C8B-B14F-4D97-AF65-F5344CB8AC3E}">
        <p14:creationId xmlns:p14="http://schemas.microsoft.com/office/powerpoint/2010/main" val="2757945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DF08794-5FDE-4493-BEE7-BAC20EB98014}" type="datetimeFigureOut">
              <a:rPr lang="en-US" smtClean="0"/>
              <a:t>8/2/2017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81B3B6-669B-4B3F-8BF1-4F9BB79C568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24979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DF08794-5FDE-4493-BEE7-BAC20EB98014}" type="datetimeFigureOut">
              <a:rPr lang="en-US" smtClean="0"/>
              <a:t>8/2/2017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81B3B6-669B-4B3F-8BF1-4F9BB79C568E}" type="slidenum">
              <a:rPr lang="en-US" smtClean="0"/>
              <a:t>‹#›</a:t>
            </a:fld>
            <a:endParaRPr lang="en-US"/>
          </a:p>
        </p:txBody>
      </p:sp>
    </p:spTree>
    <p:extLst>
      <p:ext uri="{BB962C8B-B14F-4D97-AF65-F5344CB8AC3E}">
        <p14:creationId xmlns:p14="http://schemas.microsoft.com/office/powerpoint/2010/main" val="34723042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DF08794-5FDE-4493-BEE7-BAC20EB98014}" type="datetimeFigureOut">
              <a:rPr lang="en-US" smtClean="0"/>
              <a:t>8/2/2017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81B3B6-669B-4B3F-8BF1-4F9BB79C568E}" type="slidenum">
              <a:rPr lang="en-US" smtClean="0"/>
              <a:t>‹#›</a:t>
            </a:fld>
            <a:endParaRPr lang="en-US"/>
          </a:p>
        </p:txBody>
      </p:sp>
    </p:spTree>
    <p:extLst>
      <p:ext uri="{BB962C8B-B14F-4D97-AF65-F5344CB8AC3E}">
        <p14:creationId xmlns:p14="http://schemas.microsoft.com/office/powerpoint/2010/main" val="5127479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DF08794-5FDE-4493-BEE7-BAC20EB98014}" type="datetimeFigureOut">
              <a:rPr lang="en-US" smtClean="0"/>
              <a:t>8/2/2017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81B3B6-669B-4B3F-8BF1-4F9BB79C568E}" type="slidenum">
              <a:rPr lang="en-US" smtClean="0"/>
              <a:t>‹#›</a:t>
            </a:fld>
            <a:endParaRPr lang="en-US"/>
          </a:p>
        </p:txBody>
      </p:sp>
    </p:spTree>
    <p:extLst>
      <p:ext uri="{BB962C8B-B14F-4D97-AF65-F5344CB8AC3E}">
        <p14:creationId xmlns:p14="http://schemas.microsoft.com/office/powerpoint/2010/main" val="238743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DF08794-5FDE-4493-BEE7-BAC20EB98014}" type="datetimeFigureOut">
              <a:rPr lang="en-US" smtClean="0"/>
              <a:t>8/2/2017</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881B3B6-669B-4B3F-8BF1-4F9BB79C568E}" type="slidenum">
              <a:rPr lang="en-US" smtClean="0"/>
              <a:t>‹#›</a:t>
            </a:fld>
            <a:endParaRPr lang="en-US"/>
          </a:p>
        </p:txBody>
      </p:sp>
    </p:spTree>
    <p:extLst>
      <p:ext uri="{BB962C8B-B14F-4D97-AF65-F5344CB8AC3E}">
        <p14:creationId xmlns:p14="http://schemas.microsoft.com/office/powerpoint/2010/main" val="3055757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PowerTeacher</a:t>
            </a:r>
            <a:r>
              <a:rPr lang="en-US" dirty="0" smtClean="0"/>
              <a:t> </a:t>
            </a:r>
            <a:r>
              <a:rPr lang="en-US" dirty="0" smtClean="0"/>
              <a:t>Pro</a:t>
            </a:r>
            <a:endParaRPr lang="en-US" dirty="0"/>
          </a:p>
        </p:txBody>
      </p:sp>
      <p:sp>
        <p:nvSpPr>
          <p:cNvPr id="3" name="Subtitle 2"/>
          <p:cNvSpPr>
            <a:spLocks noGrp="1"/>
          </p:cNvSpPr>
          <p:nvPr>
            <p:ph type="subTitle" idx="1"/>
          </p:nvPr>
        </p:nvSpPr>
        <p:spPr/>
        <p:txBody>
          <a:bodyPr/>
          <a:lstStyle/>
          <a:p>
            <a:r>
              <a:rPr lang="en-US" dirty="0" smtClean="0"/>
              <a:t>Caldwell County Schools</a:t>
            </a:r>
          </a:p>
          <a:p>
            <a:r>
              <a:rPr lang="en-US" dirty="0" smtClean="0"/>
              <a:t>2017-2018</a:t>
            </a:r>
            <a:endParaRPr lang="en-US" dirty="0"/>
          </a:p>
        </p:txBody>
      </p:sp>
    </p:spTree>
    <p:extLst>
      <p:ext uri="{BB962C8B-B14F-4D97-AF65-F5344CB8AC3E}">
        <p14:creationId xmlns:p14="http://schemas.microsoft.com/office/powerpoint/2010/main" val="5277579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Accessing </a:t>
            </a:r>
            <a:r>
              <a:rPr lang="en-US" dirty="0" err="1" smtClean="0"/>
              <a:t>PowerTeacher</a:t>
            </a:r>
            <a:r>
              <a:rPr lang="en-US" dirty="0" smtClean="0"/>
              <a:t> Pro:</a:t>
            </a:r>
            <a:endParaRPr lang="en-US" dirty="0"/>
          </a:p>
        </p:txBody>
      </p:sp>
      <p:sp>
        <p:nvSpPr>
          <p:cNvPr id="3" name="Content Placeholder 2"/>
          <p:cNvSpPr>
            <a:spLocks noGrp="1"/>
          </p:cNvSpPr>
          <p:nvPr>
            <p:ph idx="1"/>
          </p:nvPr>
        </p:nvSpPr>
        <p:spPr>
          <a:xfrm>
            <a:off x="540327" y="1379913"/>
            <a:ext cx="8733675" cy="5112327"/>
          </a:xfrm>
        </p:spPr>
        <p:txBody>
          <a:bodyPr/>
          <a:lstStyle/>
          <a:p>
            <a:r>
              <a:rPr lang="en-US" dirty="0" smtClean="0"/>
              <a:t>URL- </a:t>
            </a:r>
            <a:r>
              <a:rPr lang="en-US" dirty="0" smtClean="0"/>
              <a:t>https://caldwellschools.powerschool.com/teachers</a:t>
            </a:r>
            <a:endParaRPr lang="en-US" dirty="0"/>
          </a:p>
          <a:p>
            <a:r>
              <a:rPr lang="en-US" dirty="0" smtClean="0"/>
              <a:t>From my.ncedcloud.org:  Click </a:t>
            </a:r>
            <a:r>
              <a:rPr lang="en-US" dirty="0" err="1" smtClean="0"/>
              <a:t>PowerTeacher</a:t>
            </a:r>
            <a:r>
              <a:rPr lang="en-US" dirty="0" smtClean="0"/>
              <a:t> icon. This will take you straight to the teacher side.</a:t>
            </a:r>
          </a:p>
          <a:p>
            <a:r>
              <a:rPr lang="en-US" dirty="0" smtClean="0"/>
              <a:t>From there, you only click the </a:t>
            </a:r>
            <a:r>
              <a:rPr lang="en-US" dirty="0" err="1" smtClean="0"/>
              <a:t>PowerTeacher</a:t>
            </a:r>
            <a:r>
              <a:rPr lang="en-US" dirty="0" smtClean="0"/>
              <a:t> Pro blue link under the headings of any of your classes.</a:t>
            </a:r>
          </a:p>
          <a:p>
            <a:endParaRPr lang="en-US" dirty="0"/>
          </a:p>
        </p:txBody>
      </p:sp>
      <p:pic>
        <p:nvPicPr>
          <p:cNvPr id="4" name="Picture 3"/>
          <p:cNvPicPr/>
          <p:nvPr/>
        </p:nvPicPr>
        <p:blipFill>
          <a:blip r:embed="rId2"/>
          <a:stretch>
            <a:fillRect/>
          </a:stretch>
        </p:blipFill>
        <p:spPr>
          <a:xfrm>
            <a:off x="3215987" y="3138574"/>
            <a:ext cx="2933700" cy="3257550"/>
          </a:xfrm>
          <a:prstGeom prst="rect">
            <a:avLst/>
          </a:prstGeom>
        </p:spPr>
      </p:pic>
    </p:spTree>
    <p:extLst>
      <p:ext uri="{BB962C8B-B14F-4D97-AF65-F5344CB8AC3E}">
        <p14:creationId xmlns:p14="http://schemas.microsoft.com/office/powerpoint/2010/main" val="5014950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FYI</a:t>
            </a:r>
            <a:endParaRPr lang="en-US" dirty="0"/>
          </a:p>
        </p:txBody>
      </p:sp>
      <p:sp>
        <p:nvSpPr>
          <p:cNvPr id="3" name="Content Placeholder 2"/>
          <p:cNvSpPr>
            <a:spLocks noGrp="1"/>
          </p:cNvSpPr>
          <p:nvPr>
            <p:ph idx="1"/>
          </p:nvPr>
        </p:nvSpPr>
        <p:spPr>
          <a:xfrm>
            <a:off x="677334" y="1305099"/>
            <a:ext cx="8596668" cy="4736264"/>
          </a:xfrm>
        </p:spPr>
        <p:txBody>
          <a:bodyPr/>
          <a:lstStyle/>
          <a:p>
            <a:r>
              <a:rPr lang="en-US" dirty="0" smtClean="0"/>
              <a:t>You still have the option of launching (as long as Java is available) your old </a:t>
            </a:r>
            <a:r>
              <a:rPr lang="en-US" dirty="0" smtClean="0"/>
              <a:t>gradebook </a:t>
            </a:r>
            <a:r>
              <a:rPr lang="en-US" dirty="0" smtClean="0"/>
              <a:t>via the </a:t>
            </a:r>
            <a:r>
              <a:rPr lang="en-US" dirty="0" smtClean="0"/>
              <a:t>“Older </a:t>
            </a:r>
            <a:r>
              <a:rPr lang="en-US" dirty="0"/>
              <a:t>L</a:t>
            </a:r>
            <a:r>
              <a:rPr lang="en-US" dirty="0" smtClean="0"/>
              <a:t>aunch</a:t>
            </a:r>
            <a:r>
              <a:rPr lang="en-US" dirty="0" smtClean="0"/>
              <a:t>” link as shown below:</a:t>
            </a:r>
          </a:p>
          <a:p>
            <a:endParaRPr lang="en-US" dirty="0"/>
          </a:p>
          <a:p>
            <a:endParaRPr lang="en-US" dirty="0" smtClean="0"/>
          </a:p>
          <a:p>
            <a:endParaRPr lang="en-US" dirty="0"/>
          </a:p>
          <a:p>
            <a:endParaRPr lang="en-US" dirty="0" smtClean="0"/>
          </a:p>
          <a:p>
            <a:endParaRPr lang="en-US" dirty="0" smtClean="0"/>
          </a:p>
          <a:p>
            <a:r>
              <a:rPr lang="en-US" dirty="0" smtClean="0"/>
              <a:t>This is READ ONLY. This allows you to look back on past assignments, etc. , but you will not be able to copy them over to the new gradebook.</a:t>
            </a:r>
          </a:p>
          <a:p>
            <a:endParaRPr lang="en-US" dirty="0" smtClean="0"/>
          </a:p>
          <a:p>
            <a:endParaRPr lang="en-US" dirty="0"/>
          </a:p>
        </p:txBody>
      </p:sp>
      <p:pic>
        <p:nvPicPr>
          <p:cNvPr id="4" name="Picture 3"/>
          <p:cNvPicPr/>
          <p:nvPr/>
        </p:nvPicPr>
        <p:blipFill>
          <a:blip r:embed="rId2"/>
          <a:stretch>
            <a:fillRect/>
          </a:stretch>
        </p:blipFill>
        <p:spPr>
          <a:xfrm>
            <a:off x="4161280" y="2111131"/>
            <a:ext cx="1628775" cy="1562100"/>
          </a:xfrm>
          <a:prstGeom prst="rect">
            <a:avLst/>
          </a:prstGeom>
        </p:spPr>
      </p:pic>
    </p:spTree>
    <p:extLst>
      <p:ext uri="{BB962C8B-B14F-4D97-AF65-F5344CB8AC3E}">
        <p14:creationId xmlns:p14="http://schemas.microsoft.com/office/powerpoint/2010/main" val="1858971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62000"/>
          </a:xfrm>
        </p:spPr>
        <p:txBody>
          <a:bodyPr/>
          <a:lstStyle/>
          <a:p>
            <a:r>
              <a:rPr lang="en-US" dirty="0" smtClean="0"/>
              <a:t>FYI</a:t>
            </a:r>
            <a:endParaRPr lang="en-US" dirty="0"/>
          </a:p>
        </p:txBody>
      </p:sp>
      <p:sp>
        <p:nvSpPr>
          <p:cNvPr id="3" name="Content Placeholder 2"/>
          <p:cNvSpPr>
            <a:spLocks noGrp="1"/>
          </p:cNvSpPr>
          <p:nvPr>
            <p:ph idx="1"/>
          </p:nvPr>
        </p:nvSpPr>
        <p:spPr>
          <a:xfrm>
            <a:off x="677334" y="1512917"/>
            <a:ext cx="8740986" cy="4596938"/>
          </a:xfrm>
        </p:spPr>
        <p:txBody>
          <a:bodyPr/>
          <a:lstStyle/>
          <a:p>
            <a:r>
              <a:rPr lang="en-US" dirty="0" smtClean="0"/>
              <a:t>From the Help Menu, you have the following options which will provide answers to most of your questions.</a:t>
            </a:r>
          </a:p>
          <a:p>
            <a:endParaRPr lang="en-US" dirty="0" smtClean="0"/>
          </a:p>
          <a:p>
            <a:r>
              <a:rPr lang="en-US" dirty="0" smtClean="0"/>
              <a:t>Help</a:t>
            </a:r>
          </a:p>
          <a:p>
            <a:r>
              <a:rPr lang="en-US" dirty="0" smtClean="0"/>
              <a:t>Tips and Tricks</a:t>
            </a:r>
          </a:p>
          <a:p>
            <a:r>
              <a:rPr lang="en-US" dirty="0" smtClean="0"/>
              <a:t>Getting Started</a:t>
            </a:r>
          </a:p>
          <a:p>
            <a:r>
              <a:rPr lang="en-US" dirty="0" smtClean="0"/>
              <a:t>What’s New?</a:t>
            </a:r>
          </a:p>
          <a:p>
            <a:r>
              <a:rPr lang="en-US" dirty="0" smtClean="0"/>
              <a:t>Videos</a:t>
            </a:r>
            <a:endParaRPr lang="en-US" dirty="0"/>
          </a:p>
        </p:txBody>
      </p:sp>
    </p:spTree>
    <p:extLst>
      <p:ext uri="{BB962C8B-B14F-4D97-AF65-F5344CB8AC3E}">
        <p14:creationId xmlns:p14="http://schemas.microsoft.com/office/powerpoint/2010/main" val="41118775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Started presents this screen:</a:t>
            </a:r>
            <a:endParaRPr lang="en-US" dirty="0"/>
          </a:p>
        </p:txBody>
      </p:sp>
      <p:pic>
        <p:nvPicPr>
          <p:cNvPr id="4" name="Content Placeholder 3"/>
          <p:cNvPicPr>
            <a:picLocks noGrp="1"/>
          </p:cNvPicPr>
          <p:nvPr>
            <p:ph idx="1"/>
          </p:nvPr>
        </p:nvPicPr>
        <p:blipFill>
          <a:blip r:embed="rId2"/>
          <a:stretch>
            <a:fillRect/>
          </a:stretch>
        </p:blipFill>
        <p:spPr>
          <a:xfrm>
            <a:off x="1030778" y="1620982"/>
            <a:ext cx="8038407" cy="4754880"/>
          </a:xfrm>
          <a:prstGeom prst="rect">
            <a:avLst/>
          </a:prstGeom>
        </p:spPr>
      </p:pic>
    </p:spTree>
    <p:extLst>
      <p:ext uri="{BB962C8B-B14F-4D97-AF65-F5344CB8AC3E}">
        <p14:creationId xmlns:p14="http://schemas.microsoft.com/office/powerpoint/2010/main" val="38369342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54676"/>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1097280" y="1379914"/>
            <a:ext cx="7292833" cy="4662112"/>
          </a:xfrm>
          <a:prstGeom prst="rect">
            <a:avLst/>
          </a:prstGeom>
        </p:spPr>
      </p:pic>
    </p:spTree>
    <p:extLst>
      <p:ext uri="{BB962C8B-B14F-4D97-AF65-F5344CB8AC3E}">
        <p14:creationId xmlns:p14="http://schemas.microsoft.com/office/powerpoint/2010/main" val="18795902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62989"/>
          </a:xfrm>
        </p:spPr>
        <p:txBody>
          <a:bodyPr>
            <a:normAutofit fontScale="90000"/>
          </a:bodyPr>
          <a:lstStyle/>
          <a:p>
            <a:endParaRPr lang="en-US"/>
          </a:p>
        </p:txBody>
      </p:sp>
      <p:pic>
        <p:nvPicPr>
          <p:cNvPr id="4" name="Content Placeholder 3"/>
          <p:cNvPicPr>
            <a:picLocks noGrp="1"/>
          </p:cNvPicPr>
          <p:nvPr>
            <p:ph idx="1"/>
          </p:nvPr>
        </p:nvPicPr>
        <p:blipFill>
          <a:blip r:embed="rId2"/>
          <a:stretch>
            <a:fillRect/>
          </a:stretch>
        </p:blipFill>
        <p:spPr>
          <a:xfrm>
            <a:off x="1213658" y="1330036"/>
            <a:ext cx="7158618" cy="4711989"/>
          </a:xfrm>
          <a:prstGeom prst="rect">
            <a:avLst/>
          </a:prstGeom>
        </p:spPr>
      </p:pic>
    </p:spTree>
    <p:extLst>
      <p:ext uri="{BB962C8B-B14F-4D97-AF65-F5344CB8AC3E}">
        <p14:creationId xmlns:p14="http://schemas.microsoft.com/office/powerpoint/2010/main" val="19624869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412865"/>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1163782" y="1255222"/>
            <a:ext cx="7250683" cy="4786803"/>
          </a:xfrm>
          <a:prstGeom prst="rect">
            <a:avLst/>
          </a:prstGeom>
        </p:spPr>
      </p:pic>
    </p:spTree>
    <p:extLst>
      <p:ext uri="{BB962C8B-B14F-4D97-AF65-F5344CB8AC3E}">
        <p14:creationId xmlns:p14="http://schemas.microsoft.com/office/powerpoint/2010/main" val="35138281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62989"/>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1105593" y="1338350"/>
            <a:ext cx="7292312" cy="4703676"/>
          </a:xfrm>
          <a:prstGeom prst="rect">
            <a:avLst/>
          </a:prstGeom>
        </p:spPr>
      </p:pic>
    </p:spTree>
    <p:extLst>
      <p:ext uri="{BB962C8B-B14F-4D97-AF65-F5344CB8AC3E}">
        <p14:creationId xmlns:p14="http://schemas.microsoft.com/office/powerpoint/2010/main" val="33808201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354676"/>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1088967" y="1213658"/>
            <a:ext cx="7318984" cy="4828367"/>
          </a:xfrm>
          <a:prstGeom prst="rect">
            <a:avLst/>
          </a:prstGeom>
        </p:spPr>
      </p:pic>
    </p:spTree>
    <p:extLst>
      <p:ext uri="{BB962C8B-B14F-4D97-AF65-F5344CB8AC3E}">
        <p14:creationId xmlns:p14="http://schemas.microsoft.com/office/powerpoint/2010/main" val="41492880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38051"/>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989215" y="1396538"/>
            <a:ext cx="7399791" cy="4645487"/>
          </a:xfrm>
          <a:prstGeom prst="rect">
            <a:avLst/>
          </a:prstGeom>
        </p:spPr>
      </p:pic>
    </p:spTree>
    <p:extLst>
      <p:ext uri="{BB962C8B-B14F-4D97-AF65-F5344CB8AC3E}">
        <p14:creationId xmlns:p14="http://schemas.microsoft.com/office/powerpoint/2010/main" val="14331628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54676"/>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1130531" y="1271848"/>
            <a:ext cx="7264001" cy="4770178"/>
          </a:xfrm>
          <a:prstGeom prst="rect">
            <a:avLst/>
          </a:prstGeom>
        </p:spPr>
      </p:pic>
    </p:spTree>
    <p:extLst>
      <p:ext uri="{BB962C8B-B14F-4D97-AF65-F5344CB8AC3E}">
        <p14:creationId xmlns:p14="http://schemas.microsoft.com/office/powerpoint/2010/main" val="2958408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2"/>
            <a:ext cx="8596668" cy="728748"/>
          </a:xfrm>
        </p:spPr>
        <p:txBody>
          <a:bodyPr>
            <a:normAutofit/>
          </a:bodyPr>
          <a:lstStyle/>
          <a:p>
            <a:r>
              <a:rPr lang="en-US" sz="1400" dirty="0" smtClean="0">
                <a:solidFill>
                  <a:schemeClr val="tx1"/>
                </a:solidFill>
              </a:rPr>
              <a:t>Click on “Traditional Grade Calculations” to bring up your sections. Click on “Actions” to view the screen that allows you to drop the lowest grade.</a:t>
            </a:r>
            <a:endParaRPr lang="en-US" sz="1400" dirty="0">
              <a:solidFill>
                <a:schemeClr val="tx1"/>
              </a:solidFill>
            </a:endParaRPr>
          </a:p>
        </p:txBody>
      </p:sp>
      <p:pic>
        <p:nvPicPr>
          <p:cNvPr id="7" name="Content Placeholder 6"/>
          <p:cNvPicPr>
            <a:picLocks noGrp="1" noChangeAspect="1"/>
          </p:cNvPicPr>
          <p:nvPr>
            <p:ph idx="1"/>
          </p:nvPr>
        </p:nvPicPr>
        <p:blipFill>
          <a:blip r:embed="rId2"/>
          <a:stretch>
            <a:fillRect/>
          </a:stretch>
        </p:blipFill>
        <p:spPr>
          <a:xfrm>
            <a:off x="1189220" y="1404851"/>
            <a:ext cx="7572895" cy="4846320"/>
          </a:xfrm>
          <a:prstGeom prst="rect">
            <a:avLst/>
          </a:prstGeom>
        </p:spPr>
      </p:pic>
      <p:sp>
        <p:nvSpPr>
          <p:cNvPr id="9" name="Rectangle 8"/>
          <p:cNvSpPr/>
          <p:nvPr/>
        </p:nvSpPr>
        <p:spPr>
          <a:xfrm>
            <a:off x="8304415" y="3067397"/>
            <a:ext cx="282634" cy="232756"/>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4913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04800"/>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822961" y="1363287"/>
            <a:ext cx="8154784" cy="4846319"/>
          </a:xfrm>
          <a:prstGeom prst="rect">
            <a:avLst/>
          </a:prstGeom>
        </p:spPr>
      </p:pic>
    </p:spTree>
    <p:extLst>
      <p:ext uri="{BB962C8B-B14F-4D97-AF65-F5344CB8AC3E}">
        <p14:creationId xmlns:p14="http://schemas.microsoft.com/office/powerpoint/2010/main" val="3332186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Category or Assignment????</a:t>
            </a:r>
            <a:endParaRPr lang="en-US" dirty="0"/>
          </a:p>
        </p:txBody>
      </p:sp>
      <p:sp>
        <p:nvSpPr>
          <p:cNvPr id="3" name="Content Placeholder 2"/>
          <p:cNvSpPr>
            <a:spLocks noGrp="1"/>
          </p:cNvSpPr>
          <p:nvPr>
            <p:ph sz="half" idx="1"/>
          </p:nvPr>
        </p:nvSpPr>
        <p:spPr>
          <a:xfrm>
            <a:off x="677334" y="1604356"/>
            <a:ext cx="4184035" cy="4437005"/>
          </a:xfrm>
        </p:spPr>
        <p:txBody>
          <a:bodyPr>
            <a:normAutofit/>
          </a:bodyPr>
          <a:lstStyle/>
          <a:p>
            <a:r>
              <a:rPr lang="en-US" dirty="0" smtClean="0"/>
              <a:t>Daily Work</a:t>
            </a:r>
          </a:p>
          <a:p>
            <a:r>
              <a:rPr lang="en-US" dirty="0" smtClean="0"/>
              <a:t>Quiz</a:t>
            </a:r>
          </a:p>
          <a:p>
            <a:r>
              <a:rPr lang="en-US" dirty="0" smtClean="0"/>
              <a:t>Caught </a:t>
            </a:r>
            <a:r>
              <a:rPr lang="en-US" dirty="0" err="1" smtClean="0"/>
              <a:t>Ya</a:t>
            </a:r>
            <a:r>
              <a:rPr lang="en-US" dirty="0" smtClean="0"/>
              <a:t>!</a:t>
            </a:r>
          </a:p>
          <a:p>
            <a:r>
              <a:rPr lang="en-US" dirty="0" smtClean="0"/>
              <a:t>Journal</a:t>
            </a:r>
          </a:p>
          <a:p>
            <a:r>
              <a:rPr lang="en-US" dirty="0" smtClean="0"/>
              <a:t>Pass Offs</a:t>
            </a:r>
          </a:p>
          <a:p>
            <a:r>
              <a:rPr lang="en-US" dirty="0" smtClean="0"/>
              <a:t>Test</a:t>
            </a:r>
          </a:p>
          <a:p>
            <a:r>
              <a:rPr lang="en-US" dirty="0" smtClean="0"/>
              <a:t>Bonus</a:t>
            </a:r>
          </a:p>
          <a:p>
            <a:r>
              <a:rPr lang="en-US" dirty="0" smtClean="0"/>
              <a:t>4</a:t>
            </a:r>
            <a:r>
              <a:rPr lang="en-US" baseline="30000" dirty="0" smtClean="0"/>
              <a:t>th</a:t>
            </a:r>
            <a:r>
              <a:rPr lang="en-US" dirty="0" smtClean="0"/>
              <a:t> 9 Weeks</a:t>
            </a:r>
          </a:p>
          <a:p>
            <a:r>
              <a:rPr lang="en-US" dirty="0" smtClean="0"/>
              <a:t>N3</a:t>
            </a:r>
          </a:p>
          <a:p>
            <a:r>
              <a:rPr lang="en-US" dirty="0" smtClean="0"/>
              <a:t>PE/Health Grade</a:t>
            </a:r>
          </a:p>
          <a:p>
            <a:r>
              <a:rPr lang="en-US" dirty="0" smtClean="0"/>
              <a:t>Lab Work</a:t>
            </a:r>
            <a:endParaRPr lang="en-US" dirty="0"/>
          </a:p>
        </p:txBody>
      </p:sp>
      <p:sp>
        <p:nvSpPr>
          <p:cNvPr id="4" name="Content Placeholder 3"/>
          <p:cNvSpPr>
            <a:spLocks noGrp="1"/>
          </p:cNvSpPr>
          <p:nvPr>
            <p:ph sz="half" idx="2"/>
          </p:nvPr>
        </p:nvSpPr>
        <p:spPr>
          <a:xfrm>
            <a:off x="5089970" y="1604357"/>
            <a:ext cx="4184034" cy="4437006"/>
          </a:xfrm>
        </p:spPr>
        <p:txBody>
          <a:bodyPr>
            <a:normAutofit/>
          </a:bodyPr>
          <a:lstStyle/>
          <a:p>
            <a:r>
              <a:rPr lang="en-US" dirty="0" smtClean="0"/>
              <a:t>Optional</a:t>
            </a:r>
          </a:p>
          <a:p>
            <a:r>
              <a:rPr lang="en-US" dirty="0" smtClean="0"/>
              <a:t>Homework</a:t>
            </a:r>
          </a:p>
          <a:p>
            <a:r>
              <a:rPr lang="en-US" dirty="0" smtClean="0"/>
              <a:t>Ela/Grammar Test</a:t>
            </a:r>
          </a:p>
          <a:p>
            <a:r>
              <a:rPr lang="en-US" dirty="0" err="1" smtClean="0"/>
              <a:t>Azi’s</a:t>
            </a:r>
            <a:r>
              <a:rPr lang="en-US" dirty="0" smtClean="0"/>
              <a:t> Grades</a:t>
            </a:r>
          </a:p>
          <a:p>
            <a:r>
              <a:rPr lang="en-US" dirty="0" smtClean="0"/>
              <a:t>Books, Titles, and Where They Want to Live</a:t>
            </a:r>
          </a:p>
          <a:p>
            <a:r>
              <a:rPr lang="en-US" dirty="0" smtClean="0"/>
              <a:t>Project</a:t>
            </a:r>
          </a:p>
          <a:p>
            <a:r>
              <a:rPr lang="en-US" dirty="0" smtClean="0"/>
              <a:t>3 Chapter Test</a:t>
            </a:r>
          </a:p>
          <a:p>
            <a:r>
              <a:rPr lang="en-US" dirty="0" smtClean="0"/>
              <a:t>What If Essay</a:t>
            </a:r>
          </a:p>
          <a:p>
            <a:r>
              <a:rPr lang="en-US" dirty="0" smtClean="0"/>
              <a:t>Tickets-Out-The-Door</a:t>
            </a:r>
          </a:p>
          <a:p>
            <a:r>
              <a:rPr lang="en-US" dirty="0" smtClean="0"/>
              <a:t>Elements of Fiction and Poetry</a:t>
            </a:r>
            <a:endParaRPr lang="en-US" dirty="0"/>
          </a:p>
        </p:txBody>
      </p:sp>
    </p:spTree>
    <p:extLst>
      <p:ext uri="{BB962C8B-B14F-4D97-AF65-F5344CB8AC3E}">
        <p14:creationId xmlns:p14="http://schemas.microsoft.com/office/powerpoint/2010/main" val="2482042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Category or Assignment????</a:t>
            </a:r>
            <a:endParaRPr lang="en-US" dirty="0"/>
          </a:p>
        </p:txBody>
      </p:sp>
      <p:sp>
        <p:nvSpPr>
          <p:cNvPr id="3" name="Content Placeholder 2"/>
          <p:cNvSpPr>
            <a:spLocks noGrp="1"/>
          </p:cNvSpPr>
          <p:nvPr>
            <p:ph sz="half" idx="1"/>
          </p:nvPr>
        </p:nvSpPr>
        <p:spPr>
          <a:xfrm>
            <a:off x="677334" y="1604356"/>
            <a:ext cx="4184035" cy="4437005"/>
          </a:xfrm>
        </p:spPr>
        <p:txBody>
          <a:bodyPr>
            <a:normAutofit/>
          </a:bodyPr>
          <a:lstStyle/>
          <a:p>
            <a:r>
              <a:rPr lang="en-US" dirty="0" smtClean="0"/>
              <a:t>Daily Work</a:t>
            </a:r>
          </a:p>
          <a:p>
            <a:r>
              <a:rPr lang="en-US" dirty="0" smtClean="0"/>
              <a:t>Quiz</a:t>
            </a:r>
          </a:p>
          <a:p>
            <a:r>
              <a:rPr lang="en-US" dirty="0" smtClean="0">
                <a:solidFill>
                  <a:schemeClr val="accent4">
                    <a:lumMod val="75000"/>
                  </a:schemeClr>
                </a:solidFill>
              </a:rPr>
              <a:t>Caught </a:t>
            </a:r>
            <a:r>
              <a:rPr lang="en-US" dirty="0" err="1" smtClean="0">
                <a:solidFill>
                  <a:schemeClr val="accent4">
                    <a:lumMod val="75000"/>
                  </a:schemeClr>
                </a:solidFill>
              </a:rPr>
              <a:t>Ya</a:t>
            </a:r>
            <a:r>
              <a:rPr lang="en-US" dirty="0" smtClean="0">
                <a:solidFill>
                  <a:schemeClr val="accent4">
                    <a:lumMod val="75000"/>
                  </a:schemeClr>
                </a:solidFill>
              </a:rPr>
              <a:t>!</a:t>
            </a:r>
          </a:p>
          <a:p>
            <a:r>
              <a:rPr lang="en-US" dirty="0" smtClean="0"/>
              <a:t>Journal</a:t>
            </a:r>
          </a:p>
          <a:p>
            <a:r>
              <a:rPr lang="en-US" dirty="0" smtClean="0">
                <a:solidFill>
                  <a:schemeClr val="accent4">
                    <a:lumMod val="75000"/>
                  </a:schemeClr>
                </a:solidFill>
              </a:rPr>
              <a:t>Pass Offs</a:t>
            </a:r>
          </a:p>
          <a:p>
            <a:r>
              <a:rPr lang="en-US" dirty="0" smtClean="0"/>
              <a:t>Test</a:t>
            </a:r>
          </a:p>
          <a:p>
            <a:r>
              <a:rPr lang="en-US" dirty="0" smtClean="0">
                <a:solidFill>
                  <a:schemeClr val="accent4">
                    <a:lumMod val="75000"/>
                  </a:schemeClr>
                </a:solidFill>
              </a:rPr>
              <a:t>Bonus</a:t>
            </a:r>
          </a:p>
          <a:p>
            <a:r>
              <a:rPr lang="en-US" dirty="0" smtClean="0">
                <a:solidFill>
                  <a:schemeClr val="accent4">
                    <a:lumMod val="75000"/>
                  </a:schemeClr>
                </a:solidFill>
              </a:rPr>
              <a:t>4</a:t>
            </a:r>
            <a:r>
              <a:rPr lang="en-US" baseline="30000" dirty="0" smtClean="0">
                <a:solidFill>
                  <a:schemeClr val="accent4">
                    <a:lumMod val="75000"/>
                  </a:schemeClr>
                </a:solidFill>
              </a:rPr>
              <a:t>th</a:t>
            </a:r>
            <a:r>
              <a:rPr lang="en-US" dirty="0" smtClean="0">
                <a:solidFill>
                  <a:schemeClr val="accent4">
                    <a:lumMod val="75000"/>
                  </a:schemeClr>
                </a:solidFill>
              </a:rPr>
              <a:t> 9 Weeks</a:t>
            </a:r>
          </a:p>
          <a:p>
            <a:r>
              <a:rPr lang="en-US" dirty="0" smtClean="0">
                <a:solidFill>
                  <a:schemeClr val="accent4">
                    <a:lumMod val="75000"/>
                  </a:schemeClr>
                </a:solidFill>
              </a:rPr>
              <a:t>N3</a:t>
            </a:r>
          </a:p>
          <a:p>
            <a:r>
              <a:rPr lang="en-US" dirty="0" smtClean="0">
                <a:solidFill>
                  <a:schemeClr val="accent4">
                    <a:lumMod val="75000"/>
                  </a:schemeClr>
                </a:solidFill>
              </a:rPr>
              <a:t>PE/Health Grade</a:t>
            </a:r>
          </a:p>
          <a:p>
            <a:r>
              <a:rPr lang="en-US" dirty="0" smtClean="0"/>
              <a:t>Lab Work</a:t>
            </a:r>
            <a:endParaRPr lang="en-US" dirty="0"/>
          </a:p>
        </p:txBody>
      </p:sp>
      <p:sp>
        <p:nvSpPr>
          <p:cNvPr id="4" name="Content Placeholder 3"/>
          <p:cNvSpPr>
            <a:spLocks noGrp="1"/>
          </p:cNvSpPr>
          <p:nvPr>
            <p:ph sz="half" idx="2"/>
          </p:nvPr>
        </p:nvSpPr>
        <p:spPr>
          <a:xfrm>
            <a:off x="5089970" y="1604357"/>
            <a:ext cx="4184034" cy="4437006"/>
          </a:xfrm>
        </p:spPr>
        <p:txBody>
          <a:bodyPr>
            <a:normAutofit/>
          </a:bodyPr>
          <a:lstStyle/>
          <a:p>
            <a:r>
              <a:rPr lang="en-US" dirty="0" smtClean="0">
                <a:solidFill>
                  <a:schemeClr val="accent4">
                    <a:lumMod val="75000"/>
                  </a:schemeClr>
                </a:solidFill>
              </a:rPr>
              <a:t>Optional</a:t>
            </a:r>
          </a:p>
          <a:p>
            <a:r>
              <a:rPr lang="en-US" dirty="0" smtClean="0"/>
              <a:t>Homework</a:t>
            </a:r>
          </a:p>
          <a:p>
            <a:r>
              <a:rPr lang="en-US" dirty="0" smtClean="0">
                <a:solidFill>
                  <a:schemeClr val="accent4">
                    <a:lumMod val="75000"/>
                  </a:schemeClr>
                </a:solidFill>
              </a:rPr>
              <a:t>Ela/Grammar Test</a:t>
            </a:r>
          </a:p>
          <a:p>
            <a:r>
              <a:rPr lang="en-US" dirty="0" err="1" smtClean="0">
                <a:solidFill>
                  <a:schemeClr val="accent4">
                    <a:lumMod val="75000"/>
                  </a:schemeClr>
                </a:solidFill>
              </a:rPr>
              <a:t>Azi’s</a:t>
            </a:r>
            <a:r>
              <a:rPr lang="en-US" dirty="0" smtClean="0">
                <a:solidFill>
                  <a:schemeClr val="accent4">
                    <a:lumMod val="75000"/>
                  </a:schemeClr>
                </a:solidFill>
              </a:rPr>
              <a:t> Grades</a:t>
            </a:r>
          </a:p>
          <a:p>
            <a:r>
              <a:rPr lang="en-US" dirty="0" smtClean="0">
                <a:solidFill>
                  <a:schemeClr val="accent4">
                    <a:lumMod val="75000"/>
                  </a:schemeClr>
                </a:solidFill>
              </a:rPr>
              <a:t>Books, Titles, and Where They Want to Live</a:t>
            </a:r>
          </a:p>
          <a:p>
            <a:r>
              <a:rPr lang="en-US" dirty="0" smtClean="0"/>
              <a:t>Project</a:t>
            </a:r>
          </a:p>
          <a:p>
            <a:r>
              <a:rPr lang="en-US" dirty="0" smtClean="0">
                <a:solidFill>
                  <a:schemeClr val="accent4">
                    <a:lumMod val="75000"/>
                  </a:schemeClr>
                </a:solidFill>
              </a:rPr>
              <a:t>3 Chapter Test</a:t>
            </a:r>
          </a:p>
          <a:p>
            <a:r>
              <a:rPr lang="en-US" dirty="0" smtClean="0">
                <a:solidFill>
                  <a:schemeClr val="accent4">
                    <a:lumMod val="75000"/>
                  </a:schemeClr>
                </a:solidFill>
              </a:rPr>
              <a:t>What If Essay</a:t>
            </a:r>
          </a:p>
          <a:p>
            <a:r>
              <a:rPr lang="en-US" dirty="0" smtClean="0">
                <a:solidFill>
                  <a:schemeClr val="accent4">
                    <a:lumMod val="75000"/>
                  </a:schemeClr>
                </a:solidFill>
              </a:rPr>
              <a:t>Tickets-Out-The-Door</a:t>
            </a:r>
          </a:p>
          <a:p>
            <a:r>
              <a:rPr lang="en-US" dirty="0" smtClean="0">
                <a:solidFill>
                  <a:schemeClr val="accent4">
                    <a:lumMod val="75000"/>
                  </a:schemeClr>
                </a:solidFill>
              </a:rPr>
              <a:t>Elements of Fiction and Poetry</a:t>
            </a:r>
            <a:endParaRPr lang="en-US" dirty="0">
              <a:solidFill>
                <a:schemeClr val="accent4">
                  <a:lumMod val="75000"/>
                </a:schemeClr>
              </a:solidFill>
            </a:endParaRPr>
          </a:p>
        </p:txBody>
      </p:sp>
    </p:spTree>
    <p:extLst>
      <p:ext uri="{BB962C8B-B14F-4D97-AF65-F5344CB8AC3E}">
        <p14:creationId xmlns:p14="http://schemas.microsoft.com/office/powerpoint/2010/main" val="2950820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38051"/>
          </a:xfrm>
        </p:spPr>
        <p:txBody>
          <a:bodyPr>
            <a:normAutofit fontScale="90000"/>
          </a:bodyPr>
          <a:lstStyle/>
          <a:p>
            <a:endParaRPr lang="en-US"/>
          </a:p>
        </p:txBody>
      </p:sp>
      <p:pic>
        <p:nvPicPr>
          <p:cNvPr id="4" name="Content Placeholder 3"/>
          <p:cNvPicPr>
            <a:picLocks noGrp="1"/>
          </p:cNvPicPr>
          <p:nvPr>
            <p:ph idx="1"/>
          </p:nvPr>
        </p:nvPicPr>
        <p:blipFill>
          <a:blip r:embed="rId2"/>
          <a:stretch>
            <a:fillRect/>
          </a:stretch>
        </p:blipFill>
        <p:spPr>
          <a:xfrm>
            <a:off x="872836" y="1246909"/>
            <a:ext cx="7789025" cy="5062451"/>
          </a:xfrm>
          <a:prstGeom prst="rect">
            <a:avLst/>
          </a:prstGeom>
        </p:spPr>
      </p:pic>
    </p:spTree>
    <p:extLst>
      <p:ext uri="{BB962C8B-B14F-4D97-AF65-F5344CB8AC3E}">
        <p14:creationId xmlns:p14="http://schemas.microsoft.com/office/powerpoint/2010/main" val="1041708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38051"/>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1105593" y="1338350"/>
            <a:ext cx="7287083" cy="4703676"/>
          </a:xfrm>
          <a:prstGeom prst="rect">
            <a:avLst/>
          </a:prstGeom>
        </p:spPr>
      </p:pic>
    </p:spTree>
    <p:extLst>
      <p:ext uri="{BB962C8B-B14F-4D97-AF65-F5344CB8AC3E}">
        <p14:creationId xmlns:p14="http://schemas.microsoft.com/office/powerpoint/2010/main" val="3171473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21425"/>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1147156" y="1296786"/>
            <a:ext cx="7267617" cy="4745240"/>
          </a:xfrm>
          <a:prstGeom prst="rect">
            <a:avLst/>
          </a:prstGeom>
        </p:spPr>
      </p:pic>
    </p:spTree>
    <p:extLst>
      <p:ext uri="{BB962C8B-B14F-4D97-AF65-F5344CB8AC3E}">
        <p14:creationId xmlns:p14="http://schemas.microsoft.com/office/powerpoint/2010/main" val="2211859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04800"/>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1014153" y="1163782"/>
            <a:ext cx="7406907" cy="4878243"/>
          </a:xfrm>
          <a:prstGeom prst="rect">
            <a:avLst/>
          </a:prstGeom>
        </p:spPr>
      </p:pic>
    </p:spTree>
    <p:extLst>
      <p:ext uri="{BB962C8B-B14F-4D97-AF65-F5344CB8AC3E}">
        <p14:creationId xmlns:p14="http://schemas.microsoft.com/office/powerpoint/2010/main" val="2026396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279862"/>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922713" y="1305098"/>
            <a:ext cx="7496746" cy="4736927"/>
          </a:xfrm>
          <a:prstGeom prst="rect">
            <a:avLst/>
          </a:prstGeom>
        </p:spPr>
      </p:pic>
    </p:spTree>
    <p:extLst>
      <p:ext uri="{BB962C8B-B14F-4D97-AF65-F5344CB8AC3E}">
        <p14:creationId xmlns:p14="http://schemas.microsoft.com/office/powerpoint/2010/main" val="2704203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38051"/>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1055716" y="1354976"/>
            <a:ext cx="7335967" cy="4687050"/>
          </a:xfrm>
          <a:prstGeom prst="rect">
            <a:avLst/>
          </a:prstGeom>
        </p:spPr>
      </p:pic>
    </p:spTree>
    <p:extLst>
      <p:ext uri="{BB962C8B-B14F-4D97-AF65-F5344CB8AC3E}">
        <p14:creationId xmlns:p14="http://schemas.microsoft.com/office/powerpoint/2010/main" val="9158678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38051"/>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1163782" y="1221972"/>
            <a:ext cx="7250991" cy="4820054"/>
          </a:xfrm>
          <a:prstGeom prst="rect">
            <a:avLst/>
          </a:prstGeom>
        </p:spPr>
      </p:pic>
    </p:spTree>
    <p:extLst>
      <p:ext uri="{BB962C8B-B14F-4D97-AF65-F5344CB8AC3E}">
        <p14:creationId xmlns:p14="http://schemas.microsoft.com/office/powerpoint/2010/main" val="2895057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62989"/>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1105594" y="1363288"/>
            <a:ext cx="7324548" cy="4678738"/>
          </a:xfrm>
          <a:prstGeom prst="rect">
            <a:avLst/>
          </a:prstGeom>
        </p:spPr>
      </p:pic>
    </p:spTree>
    <p:extLst>
      <p:ext uri="{BB962C8B-B14F-4D97-AF65-F5344CB8AC3E}">
        <p14:creationId xmlns:p14="http://schemas.microsoft.com/office/powerpoint/2010/main" val="10123681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79615"/>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955964" y="1255222"/>
            <a:ext cx="7467055" cy="4786803"/>
          </a:xfrm>
          <a:prstGeom prst="rect">
            <a:avLst/>
          </a:prstGeom>
        </p:spPr>
      </p:pic>
    </p:spTree>
    <p:extLst>
      <p:ext uri="{BB962C8B-B14F-4D97-AF65-F5344CB8AC3E}">
        <p14:creationId xmlns:p14="http://schemas.microsoft.com/office/powerpoint/2010/main" val="3483756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54676"/>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1047404" y="1354976"/>
            <a:ext cx="7375615" cy="4687050"/>
          </a:xfrm>
          <a:prstGeom prst="rect">
            <a:avLst/>
          </a:prstGeom>
        </p:spPr>
      </p:pic>
    </p:spTree>
    <p:extLst>
      <p:ext uri="{BB962C8B-B14F-4D97-AF65-F5344CB8AC3E}">
        <p14:creationId xmlns:p14="http://schemas.microsoft.com/office/powerpoint/2010/main" val="7241057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29738"/>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1105593" y="1288474"/>
            <a:ext cx="7308371" cy="4753552"/>
          </a:xfrm>
          <a:prstGeom prst="rect">
            <a:avLst/>
          </a:prstGeom>
        </p:spPr>
      </p:pic>
    </p:spTree>
    <p:extLst>
      <p:ext uri="{BB962C8B-B14F-4D97-AF65-F5344CB8AC3E}">
        <p14:creationId xmlns:p14="http://schemas.microsoft.com/office/powerpoint/2010/main" val="3531408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46364"/>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922713" y="1288474"/>
            <a:ext cx="7469815" cy="4753552"/>
          </a:xfrm>
          <a:prstGeom prst="rect">
            <a:avLst/>
          </a:prstGeom>
        </p:spPr>
      </p:pic>
    </p:spTree>
    <p:extLst>
      <p:ext uri="{BB962C8B-B14F-4D97-AF65-F5344CB8AC3E}">
        <p14:creationId xmlns:p14="http://schemas.microsoft.com/office/powerpoint/2010/main" val="31781562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38051"/>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1014153" y="1246910"/>
            <a:ext cx="7394357" cy="4795116"/>
          </a:xfrm>
          <a:prstGeom prst="rect">
            <a:avLst/>
          </a:prstGeom>
        </p:spPr>
      </p:pic>
    </p:spTree>
    <p:extLst>
      <p:ext uri="{BB962C8B-B14F-4D97-AF65-F5344CB8AC3E}">
        <p14:creationId xmlns:p14="http://schemas.microsoft.com/office/powerpoint/2010/main" val="23488253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21425"/>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839585" y="1238596"/>
            <a:ext cx="7772449" cy="4803429"/>
          </a:xfrm>
          <a:prstGeom prst="rect">
            <a:avLst/>
          </a:prstGeom>
        </p:spPr>
      </p:pic>
    </p:spTree>
    <p:extLst>
      <p:ext uri="{BB962C8B-B14F-4D97-AF65-F5344CB8AC3E}">
        <p14:creationId xmlns:p14="http://schemas.microsoft.com/office/powerpoint/2010/main" val="4714330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54676"/>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1088968" y="1221972"/>
            <a:ext cx="7325304" cy="4820054"/>
          </a:xfrm>
          <a:prstGeom prst="rect">
            <a:avLst/>
          </a:prstGeom>
        </p:spPr>
      </p:pic>
    </p:spTree>
    <p:extLst>
      <p:ext uri="{BB962C8B-B14F-4D97-AF65-F5344CB8AC3E}">
        <p14:creationId xmlns:p14="http://schemas.microsoft.com/office/powerpoint/2010/main" val="41146701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21425"/>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1105593" y="1296786"/>
            <a:ext cx="7310305" cy="4745240"/>
          </a:xfrm>
          <a:prstGeom prst="rect">
            <a:avLst/>
          </a:prstGeom>
        </p:spPr>
      </p:pic>
    </p:spTree>
    <p:extLst>
      <p:ext uri="{BB962C8B-B14F-4D97-AF65-F5344CB8AC3E}">
        <p14:creationId xmlns:p14="http://schemas.microsoft.com/office/powerpoint/2010/main" val="5802765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13113"/>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677335" y="1238596"/>
            <a:ext cx="7962792" cy="4803429"/>
          </a:xfrm>
          <a:prstGeom prst="rect">
            <a:avLst/>
          </a:prstGeom>
        </p:spPr>
      </p:pic>
    </p:spTree>
    <p:extLst>
      <p:ext uri="{BB962C8B-B14F-4D97-AF65-F5344CB8AC3E}">
        <p14:creationId xmlns:p14="http://schemas.microsoft.com/office/powerpoint/2010/main" val="27361027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04800"/>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872836" y="1221972"/>
            <a:ext cx="7608171" cy="4820054"/>
          </a:xfrm>
          <a:prstGeom prst="rect">
            <a:avLst/>
          </a:prstGeom>
        </p:spPr>
      </p:pic>
    </p:spTree>
    <p:extLst>
      <p:ext uri="{BB962C8B-B14F-4D97-AF65-F5344CB8AC3E}">
        <p14:creationId xmlns:p14="http://schemas.microsoft.com/office/powerpoint/2010/main" val="20941993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29738"/>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864524" y="1230284"/>
            <a:ext cx="7793095" cy="4811741"/>
          </a:xfrm>
          <a:prstGeom prst="rect">
            <a:avLst/>
          </a:prstGeom>
        </p:spPr>
      </p:pic>
    </p:spTree>
    <p:extLst>
      <p:ext uri="{BB962C8B-B14F-4D97-AF65-F5344CB8AC3E}">
        <p14:creationId xmlns:p14="http://schemas.microsoft.com/office/powerpoint/2010/main" val="2317730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288175"/>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1014153" y="1221972"/>
            <a:ext cx="7628519" cy="4820054"/>
          </a:xfrm>
          <a:prstGeom prst="rect">
            <a:avLst/>
          </a:prstGeom>
        </p:spPr>
      </p:pic>
    </p:spTree>
    <p:extLst>
      <p:ext uri="{BB962C8B-B14F-4D97-AF65-F5344CB8AC3E}">
        <p14:creationId xmlns:p14="http://schemas.microsoft.com/office/powerpoint/2010/main" val="31673268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solidFill>
                  <a:schemeClr val="tx1"/>
                </a:solidFill>
              </a:rPr>
              <a:t>FYI-Manual Override should not be used to give grades for an entire class. A Manual Override was designed to express a judgement call, or extenuating circumstances. Non “core” teachers have been using the Manual Override exclusively to give grades in the past. This must stop. Teachers have been instructed to create 1 assignment to give grades. This is not only quicker, but it allows PowerSchool to accurately calculate Honor Roll. </a:t>
            </a:r>
            <a:endParaRPr lang="en-US" sz="1400" dirty="0">
              <a:solidFill>
                <a:schemeClr val="tx1"/>
              </a:solidFill>
            </a:endParaRPr>
          </a:p>
        </p:txBody>
      </p:sp>
      <p:pic>
        <p:nvPicPr>
          <p:cNvPr id="4" name="Content Placeholder 3"/>
          <p:cNvPicPr>
            <a:picLocks noGrp="1"/>
          </p:cNvPicPr>
          <p:nvPr>
            <p:ph idx="1"/>
          </p:nvPr>
        </p:nvPicPr>
        <p:blipFill>
          <a:blip r:embed="rId2"/>
          <a:stretch>
            <a:fillRect/>
          </a:stretch>
        </p:blipFill>
        <p:spPr>
          <a:xfrm>
            <a:off x="931025" y="1870364"/>
            <a:ext cx="7878512" cy="4171661"/>
          </a:xfrm>
          <a:prstGeom prst="rect">
            <a:avLst/>
          </a:prstGeom>
        </p:spPr>
      </p:pic>
    </p:spTree>
    <p:extLst>
      <p:ext uri="{BB962C8B-B14F-4D97-AF65-F5344CB8AC3E}">
        <p14:creationId xmlns:p14="http://schemas.microsoft.com/office/powerpoint/2010/main" val="20072498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62989"/>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889462" y="1213658"/>
            <a:ext cx="7757462" cy="4828367"/>
          </a:xfrm>
          <a:prstGeom prst="rect">
            <a:avLst/>
          </a:prstGeom>
        </p:spPr>
      </p:pic>
    </p:spTree>
    <p:extLst>
      <p:ext uri="{BB962C8B-B14F-4D97-AF65-F5344CB8AC3E}">
        <p14:creationId xmlns:p14="http://schemas.microsoft.com/office/powerpoint/2010/main" val="15580822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296487"/>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881149" y="1338350"/>
            <a:ext cx="7770010" cy="4703676"/>
          </a:xfrm>
          <a:prstGeom prst="rect">
            <a:avLst/>
          </a:prstGeom>
        </p:spPr>
      </p:pic>
    </p:spTree>
    <p:extLst>
      <p:ext uri="{BB962C8B-B14F-4D97-AF65-F5344CB8AC3E}">
        <p14:creationId xmlns:p14="http://schemas.microsoft.com/office/powerpoint/2010/main" val="4007188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solidFill>
                  <a:schemeClr val="tx1"/>
                </a:solidFill>
              </a:rPr>
              <a:t>To use Smart Text, which substitutes the first name of the student into a generic comment, write the first comment using the first student’s name. Click on “Fill”. A box appears titled “Names and Pronouns”. When you click on “Smart Text”, it replaces the first student’s name with the names of each of the subsequent students on the list to personalize.</a:t>
            </a:r>
            <a:endParaRPr lang="en-US" sz="1400" dirty="0">
              <a:solidFill>
                <a:schemeClr val="tx1"/>
              </a:solidFill>
            </a:endParaRPr>
          </a:p>
        </p:txBody>
      </p:sp>
      <p:pic>
        <p:nvPicPr>
          <p:cNvPr id="4" name="Content Placeholder 3"/>
          <p:cNvPicPr>
            <a:picLocks noGrp="1"/>
          </p:cNvPicPr>
          <p:nvPr>
            <p:ph idx="1"/>
          </p:nvPr>
        </p:nvPicPr>
        <p:blipFill>
          <a:blip r:embed="rId2"/>
          <a:stretch>
            <a:fillRect/>
          </a:stretch>
        </p:blipFill>
        <p:spPr>
          <a:xfrm>
            <a:off x="1047405" y="1596045"/>
            <a:ext cx="7626214" cy="4396104"/>
          </a:xfrm>
          <a:prstGeom prst="rect">
            <a:avLst/>
          </a:prstGeom>
        </p:spPr>
      </p:pic>
    </p:spTree>
    <p:extLst>
      <p:ext uri="{BB962C8B-B14F-4D97-AF65-F5344CB8AC3E}">
        <p14:creationId xmlns:p14="http://schemas.microsoft.com/office/powerpoint/2010/main" val="20204279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54676"/>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781397" y="1321724"/>
            <a:ext cx="7843934" cy="4720301"/>
          </a:xfrm>
          <a:prstGeom prst="rect">
            <a:avLst/>
          </a:prstGeom>
        </p:spPr>
      </p:pic>
    </p:spTree>
    <p:extLst>
      <p:ext uri="{BB962C8B-B14F-4D97-AF65-F5344CB8AC3E}">
        <p14:creationId xmlns:p14="http://schemas.microsoft.com/office/powerpoint/2010/main" val="5740004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04800"/>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889463" y="1246910"/>
            <a:ext cx="7735412" cy="4795116"/>
          </a:xfrm>
          <a:prstGeom prst="rect">
            <a:avLst/>
          </a:prstGeom>
        </p:spPr>
      </p:pic>
    </p:spTree>
    <p:extLst>
      <p:ext uri="{BB962C8B-B14F-4D97-AF65-F5344CB8AC3E}">
        <p14:creationId xmlns:p14="http://schemas.microsoft.com/office/powerpoint/2010/main" val="26469632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79615"/>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839585" y="1138844"/>
            <a:ext cx="7803933" cy="4903181"/>
          </a:xfrm>
          <a:prstGeom prst="rect">
            <a:avLst/>
          </a:prstGeom>
        </p:spPr>
      </p:pic>
    </p:spTree>
    <p:extLst>
      <p:ext uri="{BB962C8B-B14F-4D97-AF65-F5344CB8AC3E}">
        <p14:creationId xmlns:p14="http://schemas.microsoft.com/office/powerpoint/2010/main" val="38530882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54676"/>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677334" y="1520508"/>
            <a:ext cx="8458188" cy="4589347"/>
          </a:xfrm>
          <a:prstGeom prst="rect">
            <a:avLst/>
          </a:prstGeom>
        </p:spPr>
      </p:pic>
    </p:spTree>
    <p:extLst>
      <p:ext uri="{BB962C8B-B14F-4D97-AF65-F5344CB8AC3E}">
        <p14:creationId xmlns:p14="http://schemas.microsoft.com/office/powerpoint/2010/main" val="9017493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87927"/>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980902" y="1305098"/>
            <a:ext cx="7725177" cy="4736927"/>
          </a:xfrm>
          <a:prstGeom prst="rect">
            <a:avLst/>
          </a:prstGeom>
        </p:spPr>
      </p:pic>
    </p:spTree>
    <p:extLst>
      <p:ext uri="{BB962C8B-B14F-4D97-AF65-F5344CB8AC3E}">
        <p14:creationId xmlns:p14="http://schemas.microsoft.com/office/powerpoint/2010/main" val="9739386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471055"/>
          </a:xfrm>
        </p:spPr>
        <p:txBody>
          <a:bodyPr>
            <a:normAutofit/>
          </a:bodyPr>
          <a:lstStyle/>
          <a:p>
            <a:endParaRPr lang="en-US" sz="1400" dirty="0">
              <a:solidFill>
                <a:schemeClr val="tx1"/>
              </a:solidFill>
            </a:endParaRPr>
          </a:p>
        </p:txBody>
      </p:sp>
      <p:pic>
        <p:nvPicPr>
          <p:cNvPr id="4" name="Content Placeholder 3"/>
          <p:cNvPicPr>
            <a:picLocks noGrp="1"/>
          </p:cNvPicPr>
          <p:nvPr>
            <p:ph idx="1"/>
          </p:nvPr>
        </p:nvPicPr>
        <p:blipFill>
          <a:blip r:embed="rId2"/>
          <a:stretch>
            <a:fillRect/>
          </a:stretch>
        </p:blipFill>
        <p:spPr>
          <a:xfrm>
            <a:off x="839586" y="1354976"/>
            <a:ext cx="7716066" cy="4687050"/>
          </a:xfrm>
          <a:prstGeom prst="rect">
            <a:avLst/>
          </a:prstGeom>
        </p:spPr>
      </p:pic>
    </p:spTree>
    <p:extLst>
      <p:ext uri="{BB962C8B-B14F-4D97-AF65-F5344CB8AC3E}">
        <p14:creationId xmlns:p14="http://schemas.microsoft.com/office/powerpoint/2010/main" val="8870163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78625"/>
          </a:xfrm>
        </p:spPr>
        <p:txBody>
          <a:bodyPr>
            <a:normAutofit/>
          </a:bodyPr>
          <a:lstStyle/>
          <a:p>
            <a:r>
              <a:rPr lang="en-US" sz="1400" dirty="0" smtClean="0">
                <a:solidFill>
                  <a:schemeClr val="tx1"/>
                </a:solidFill>
              </a:rPr>
              <a:t>Grades should never be entered into F1. F1 is auto calculated from all the other terms. The only time a grade is entered into F1 is with a Manual Override following a judgement call or extenuating circumstances. </a:t>
            </a:r>
            <a:endParaRPr lang="en-US" sz="1400" dirty="0">
              <a:solidFill>
                <a:schemeClr val="tx1"/>
              </a:solidFill>
            </a:endParaRPr>
          </a:p>
        </p:txBody>
      </p:sp>
      <p:pic>
        <p:nvPicPr>
          <p:cNvPr id="4" name="Content Placeholder 3"/>
          <p:cNvPicPr>
            <a:picLocks noGrp="1"/>
          </p:cNvPicPr>
          <p:nvPr>
            <p:ph idx="1"/>
          </p:nvPr>
        </p:nvPicPr>
        <p:blipFill>
          <a:blip r:embed="rId2"/>
          <a:stretch>
            <a:fillRect/>
          </a:stretch>
        </p:blipFill>
        <p:spPr>
          <a:xfrm>
            <a:off x="756458" y="1554480"/>
            <a:ext cx="7992286" cy="4487546"/>
          </a:xfrm>
          <a:prstGeom prst="rect">
            <a:avLst/>
          </a:prstGeom>
        </p:spPr>
      </p:pic>
    </p:spTree>
    <p:extLst>
      <p:ext uri="{BB962C8B-B14F-4D97-AF65-F5344CB8AC3E}">
        <p14:creationId xmlns:p14="http://schemas.microsoft.com/office/powerpoint/2010/main" val="18730238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46364"/>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798022" y="1263536"/>
            <a:ext cx="7862269" cy="4778490"/>
          </a:xfrm>
          <a:prstGeom prst="rect">
            <a:avLst/>
          </a:prstGeom>
        </p:spPr>
      </p:pic>
    </p:spTree>
    <p:extLst>
      <p:ext uri="{BB962C8B-B14F-4D97-AF65-F5344CB8AC3E}">
        <p14:creationId xmlns:p14="http://schemas.microsoft.com/office/powerpoint/2010/main" val="27002292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62989"/>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906087" y="1296786"/>
            <a:ext cx="7756125" cy="4745240"/>
          </a:xfrm>
          <a:prstGeom prst="rect">
            <a:avLst/>
          </a:prstGeom>
        </p:spPr>
      </p:pic>
    </p:spTree>
    <p:extLst>
      <p:ext uri="{BB962C8B-B14F-4D97-AF65-F5344CB8AC3E}">
        <p14:creationId xmlns:p14="http://schemas.microsoft.com/office/powerpoint/2010/main" val="12194175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54676"/>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831273" y="1163782"/>
            <a:ext cx="7696919" cy="4878243"/>
          </a:xfrm>
          <a:prstGeom prst="rect">
            <a:avLst/>
          </a:prstGeom>
        </p:spPr>
      </p:pic>
    </p:spTree>
    <p:extLst>
      <p:ext uri="{BB962C8B-B14F-4D97-AF65-F5344CB8AC3E}">
        <p14:creationId xmlns:p14="http://schemas.microsoft.com/office/powerpoint/2010/main" val="39579423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21425"/>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964277" y="1313412"/>
            <a:ext cx="7706122" cy="4728614"/>
          </a:xfrm>
          <a:prstGeom prst="rect">
            <a:avLst/>
          </a:prstGeom>
        </p:spPr>
      </p:pic>
    </p:spTree>
    <p:extLst>
      <p:ext uri="{BB962C8B-B14F-4D97-AF65-F5344CB8AC3E}">
        <p14:creationId xmlns:p14="http://schemas.microsoft.com/office/powerpoint/2010/main" val="25055236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29738"/>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872837" y="1305098"/>
            <a:ext cx="7742510" cy="4736927"/>
          </a:xfrm>
          <a:prstGeom prst="rect">
            <a:avLst/>
          </a:prstGeom>
        </p:spPr>
      </p:pic>
    </p:spTree>
    <p:extLst>
      <p:ext uri="{BB962C8B-B14F-4D97-AF65-F5344CB8AC3E}">
        <p14:creationId xmlns:p14="http://schemas.microsoft.com/office/powerpoint/2010/main" val="15677130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412865"/>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922713" y="1197034"/>
            <a:ext cx="7680096" cy="4844992"/>
          </a:xfrm>
          <a:prstGeom prst="rect">
            <a:avLst/>
          </a:prstGeom>
        </p:spPr>
      </p:pic>
    </p:spTree>
    <p:extLst>
      <p:ext uri="{BB962C8B-B14F-4D97-AF65-F5344CB8AC3E}">
        <p14:creationId xmlns:p14="http://schemas.microsoft.com/office/powerpoint/2010/main" val="1466274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421178"/>
          </a:xfrm>
        </p:spPr>
        <p:txBody>
          <a:bodyPr>
            <a:normAutofit/>
          </a:bodyPr>
          <a:lstStyle/>
          <a:p>
            <a:r>
              <a:rPr lang="en-US" sz="1400" dirty="0" smtClean="0">
                <a:solidFill>
                  <a:schemeClr val="tx1"/>
                </a:solidFill>
              </a:rPr>
              <a:t>Anything on the page that is blue, can be clicked to drill down for more information.</a:t>
            </a:r>
            <a:endParaRPr lang="en-US" sz="1400" dirty="0">
              <a:solidFill>
                <a:schemeClr val="tx1"/>
              </a:solidFill>
            </a:endParaRPr>
          </a:p>
        </p:txBody>
      </p:sp>
      <p:pic>
        <p:nvPicPr>
          <p:cNvPr id="4" name="Content Placeholder 3"/>
          <p:cNvPicPr>
            <a:picLocks noGrp="1"/>
          </p:cNvPicPr>
          <p:nvPr>
            <p:ph idx="1"/>
          </p:nvPr>
        </p:nvPicPr>
        <p:blipFill>
          <a:blip r:embed="rId2"/>
          <a:stretch>
            <a:fillRect/>
          </a:stretch>
        </p:blipFill>
        <p:spPr>
          <a:xfrm>
            <a:off x="1005840" y="1238596"/>
            <a:ext cx="7441707" cy="4803430"/>
          </a:xfrm>
          <a:prstGeom prst="rect">
            <a:avLst/>
          </a:prstGeom>
        </p:spPr>
      </p:pic>
    </p:spTree>
    <p:extLst>
      <p:ext uri="{BB962C8B-B14F-4D97-AF65-F5344CB8AC3E}">
        <p14:creationId xmlns:p14="http://schemas.microsoft.com/office/powerpoint/2010/main" val="38260277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96240"/>
          </a:xfrm>
        </p:spPr>
        <p:txBody>
          <a:bodyPr>
            <a:normAutofit/>
          </a:bodyPr>
          <a:lstStyle/>
          <a:p>
            <a:r>
              <a:rPr lang="en-US" sz="1400" dirty="0" smtClean="0">
                <a:solidFill>
                  <a:schemeClr val="tx1"/>
                </a:solidFill>
              </a:rPr>
              <a:t>Parents will be able to see the student’s schedule.</a:t>
            </a:r>
            <a:endParaRPr lang="en-US" sz="1400" dirty="0">
              <a:solidFill>
                <a:schemeClr val="tx1"/>
              </a:solidFill>
            </a:endParaRPr>
          </a:p>
        </p:txBody>
      </p:sp>
      <p:pic>
        <p:nvPicPr>
          <p:cNvPr id="4" name="Content Placeholder 3"/>
          <p:cNvPicPr>
            <a:picLocks noGrp="1"/>
          </p:cNvPicPr>
          <p:nvPr>
            <p:ph idx="1"/>
          </p:nvPr>
        </p:nvPicPr>
        <p:blipFill>
          <a:blip r:embed="rId2"/>
          <a:stretch>
            <a:fillRect/>
          </a:stretch>
        </p:blipFill>
        <p:spPr>
          <a:xfrm>
            <a:off x="798023" y="1122218"/>
            <a:ext cx="7848902" cy="4919808"/>
          </a:xfrm>
          <a:prstGeom prst="rect">
            <a:avLst/>
          </a:prstGeom>
          <a:ln>
            <a:solidFill>
              <a:schemeClr val="bg1"/>
            </a:solidFill>
          </a:ln>
        </p:spPr>
      </p:pic>
      <p:sp>
        <p:nvSpPr>
          <p:cNvPr id="3" name="Rectangle 2"/>
          <p:cNvSpPr/>
          <p:nvPr/>
        </p:nvSpPr>
        <p:spPr>
          <a:xfrm>
            <a:off x="1670858" y="4838007"/>
            <a:ext cx="1529542" cy="3740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64324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229985"/>
          </a:xfrm>
        </p:spPr>
        <p:txBody>
          <a:bodyPr>
            <a:normAutofit fontScale="90000"/>
          </a:bodyPr>
          <a:lstStyle/>
          <a:p>
            <a:endParaRPr lang="en-US"/>
          </a:p>
        </p:txBody>
      </p:sp>
      <p:pic>
        <p:nvPicPr>
          <p:cNvPr id="4" name="Content Placeholder 3"/>
          <p:cNvPicPr>
            <a:picLocks noGrp="1"/>
          </p:cNvPicPr>
          <p:nvPr>
            <p:ph idx="1"/>
          </p:nvPr>
        </p:nvPicPr>
        <p:blipFill>
          <a:blip r:embed="rId2"/>
          <a:stretch>
            <a:fillRect/>
          </a:stretch>
        </p:blipFill>
        <p:spPr>
          <a:xfrm>
            <a:off x="922713" y="1296786"/>
            <a:ext cx="7702161" cy="4745240"/>
          </a:xfrm>
          <a:prstGeom prst="rect">
            <a:avLst/>
          </a:prstGeom>
        </p:spPr>
      </p:pic>
    </p:spTree>
    <p:extLst>
      <p:ext uri="{BB962C8B-B14F-4D97-AF65-F5344CB8AC3E}">
        <p14:creationId xmlns:p14="http://schemas.microsoft.com/office/powerpoint/2010/main" val="21147761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71302"/>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847899" y="1221972"/>
            <a:ext cx="7743184" cy="4820054"/>
          </a:xfrm>
          <a:prstGeom prst="rect">
            <a:avLst/>
          </a:prstGeom>
        </p:spPr>
      </p:pic>
    </p:spTree>
    <p:extLst>
      <p:ext uri="{BB962C8B-B14F-4D97-AF65-F5344CB8AC3E}">
        <p14:creationId xmlns:p14="http://schemas.microsoft.com/office/powerpoint/2010/main" val="33888417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421178"/>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677334" y="1255222"/>
            <a:ext cx="8353475" cy="4786803"/>
          </a:xfrm>
          <a:prstGeom prst="rect">
            <a:avLst/>
          </a:prstGeom>
        </p:spPr>
      </p:pic>
    </p:spTree>
    <p:extLst>
      <p:ext uri="{BB962C8B-B14F-4D97-AF65-F5344CB8AC3E}">
        <p14:creationId xmlns:p14="http://schemas.microsoft.com/office/powerpoint/2010/main" val="3324484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404553"/>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947651" y="1246910"/>
            <a:ext cx="7559345" cy="4795116"/>
          </a:xfrm>
          <a:prstGeom prst="rect">
            <a:avLst/>
          </a:prstGeom>
        </p:spPr>
      </p:pic>
    </p:spTree>
    <p:extLst>
      <p:ext uri="{BB962C8B-B14F-4D97-AF65-F5344CB8AC3E}">
        <p14:creationId xmlns:p14="http://schemas.microsoft.com/office/powerpoint/2010/main" val="9201283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62989"/>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1213658" y="1354976"/>
            <a:ext cx="7159535" cy="4687050"/>
          </a:xfrm>
          <a:prstGeom prst="rect">
            <a:avLst/>
          </a:prstGeom>
        </p:spPr>
      </p:pic>
    </p:spTree>
    <p:extLst>
      <p:ext uri="{BB962C8B-B14F-4D97-AF65-F5344CB8AC3E}">
        <p14:creationId xmlns:p14="http://schemas.microsoft.com/office/powerpoint/2010/main" val="10954336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263236"/>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997528" y="1246910"/>
            <a:ext cx="7481816" cy="4795116"/>
          </a:xfrm>
          <a:prstGeom prst="rect">
            <a:avLst/>
          </a:prstGeom>
        </p:spPr>
      </p:pic>
    </p:spTree>
    <p:extLst>
      <p:ext uri="{BB962C8B-B14F-4D97-AF65-F5344CB8AC3E}">
        <p14:creationId xmlns:p14="http://schemas.microsoft.com/office/powerpoint/2010/main" val="25419686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71302"/>
          </a:xfrm>
        </p:spPr>
        <p:txBody>
          <a:bodyPr>
            <a:normAutofit fontScale="90000"/>
          </a:bodyPr>
          <a:lstStyle/>
          <a:p>
            <a:endParaRPr lang="en-US" dirty="0"/>
          </a:p>
        </p:txBody>
      </p:sp>
      <p:pic>
        <p:nvPicPr>
          <p:cNvPr id="4" name="Content Placeholder 3"/>
          <p:cNvPicPr>
            <a:picLocks noGrp="1"/>
          </p:cNvPicPr>
          <p:nvPr>
            <p:ph idx="1"/>
          </p:nvPr>
        </p:nvPicPr>
        <p:blipFill>
          <a:blip r:embed="rId2"/>
          <a:stretch>
            <a:fillRect/>
          </a:stretch>
        </p:blipFill>
        <p:spPr>
          <a:xfrm>
            <a:off x="1005840" y="1313412"/>
            <a:ext cx="7622397" cy="4728614"/>
          </a:xfrm>
          <a:prstGeom prst="rect">
            <a:avLst/>
          </a:prstGeom>
        </p:spPr>
      </p:pic>
    </p:spTree>
    <p:extLst>
      <p:ext uri="{BB962C8B-B14F-4D97-AF65-F5344CB8AC3E}">
        <p14:creationId xmlns:p14="http://schemas.microsoft.com/office/powerpoint/2010/main" val="5675133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12618"/>
          </a:xfrm>
        </p:spPr>
        <p:txBody>
          <a:bodyPr>
            <a:normAutofit fontScale="90000"/>
          </a:bodyPr>
          <a:lstStyle/>
          <a:p>
            <a:r>
              <a:rPr lang="en-US" dirty="0" smtClean="0"/>
              <a:t>Questions or Concerns?</a:t>
            </a:r>
            <a:endParaRPr lang="en-US" dirty="0"/>
          </a:p>
        </p:txBody>
      </p:sp>
      <p:sp>
        <p:nvSpPr>
          <p:cNvPr id="3" name="Content Placeholder 2"/>
          <p:cNvSpPr>
            <a:spLocks noGrp="1"/>
          </p:cNvSpPr>
          <p:nvPr>
            <p:ph idx="1"/>
          </p:nvPr>
        </p:nvSpPr>
        <p:spPr>
          <a:xfrm>
            <a:off x="677334" y="1687485"/>
            <a:ext cx="8596668" cy="4353878"/>
          </a:xfrm>
        </p:spPr>
        <p:txBody>
          <a:bodyPr/>
          <a:lstStyle/>
          <a:p>
            <a:r>
              <a:rPr lang="en-US" dirty="0" smtClean="0"/>
              <a:t>Debby Penland……………………dpenland@caldwellschools.com</a:t>
            </a:r>
          </a:p>
          <a:p>
            <a:r>
              <a:rPr lang="en-US" dirty="0" smtClean="0"/>
              <a:t>Elizabeth Keller………………….ekeller@caldwellschools.com</a:t>
            </a:r>
          </a:p>
          <a:p>
            <a:r>
              <a:rPr lang="en-US" dirty="0" smtClean="0"/>
              <a:t>Keith Hindman…………………..kehindman@caldwellschools.com</a:t>
            </a:r>
          </a:p>
          <a:p>
            <a:r>
              <a:rPr lang="en-US" dirty="0" smtClean="0"/>
              <a:t>Katrina McEllen………………….kmcellen@caldwellschools.com</a:t>
            </a:r>
            <a:endParaRPr lang="en-US" dirty="0"/>
          </a:p>
        </p:txBody>
      </p:sp>
    </p:spTree>
    <p:extLst>
      <p:ext uri="{BB962C8B-B14F-4D97-AF65-F5344CB8AC3E}">
        <p14:creationId xmlns:p14="http://schemas.microsoft.com/office/powerpoint/2010/main" val="103738298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598</TotalTime>
  <Words>525</Words>
  <Application>Microsoft Office PowerPoint</Application>
  <PresentationFormat>Widescreen</PresentationFormat>
  <Paragraphs>79</Paragraphs>
  <Slides>63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63</vt:i4>
      </vt:variant>
    </vt:vector>
  </HeadingPairs>
  <TitlesOfParts>
    <vt:vector size="68" baseType="lpstr">
      <vt:lpstr>Arial</vt:lpstr>
      <vt:lpstr>Calibri</vt:lpstr>
      <vt:lpstr>Trebuchet MS</vt:lpstr>
      <vt:lpstr>Wingdings 3</vt:lpstr>
      <vt:lpstr>Facet</vt:lpstr>
      <vt:lpstr>PowerTeacher Pro</vt:lpstr>
      <vt:lpstr>Accessing PowerTeacher Pro:</vt:lpstr>
      <vt:lpstr>FYI</vt:lpstr>
      <vt:lpstr>FYI</vt:lpstr>
      <vt:lpstr>Getting Started presents this screen: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Click on “Traditional Grade Calculations” to bring up your sections. Click on “Actions” to view the screen that allows you to drop the lowest grade.</vt:lpstr>
      <vt:lpstr>PowerPoint Presentation</vt:lpstr>
      <vt:lpstr>Category or Assignment????</vt:lpstr>
      <vt:lpstr>Category or Assignment????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FYI-Manual Override should not be used to give grades for an entire class. A Manual Override was designed to express a judgement call, or extenuating circumstances. Non “core” teachers have been using the Manual Override exclusively to give grades in the past. This must stop. Teachers have been instructed to create 1 assignment to give grades. This is not only quicker, but it allows PowerSchool to accurately calculate Honor Roll. </vt:lpstr>
      <vt:lpstr>PowerPoint Presentation</vt:lpstr>
      <vt:lpstr>PowerPoint Presentation</vt:lpstr>
      <vt:lpstr>To use Smart Text, which substitutes the first name of the student into a generic comment, write the first comment using the first student’s name. Click on “Fill”. A box appears titled “Names and Pronouns”. When you click on “Smart Text”, it replaces the first student’s name with the names of each of the subsequent students on the list to personalize.</vt:lpstr>
      <vt:lpstr>PowerPoint Presentation</vt:lpstr>
      <vt:lpstr>PowerPoint Presentation</vt:lpstr>
      <vt:lpstr>PowerPoint Presentation</vt:lpstr>
      <vt:lpstr>PowerPoint Presentation</vt:lpstr>
      <vt:lpstr>PowerPoint Presentation</vt:lpstr>
      <vt:lpstr>PowerPoint Presentation</vt:lpstr>
      <vt:lpstr>Grades should never be entered into F1. F1 is auto calculated from all the other terms. The only time a grade is entered into F1 is with a Manual Override following a judgement call or extenuating circumstances. </vt:lpstr>
      <vt:lpstr>PowerPoint Presentation</vt:lpstr>
      <vt:lpstr>PowerPoint Presentation</vt:lpstr>
      <vt:lpstr>PowerPoint Presentation</vt:lpstr>
      <vt:lpstr>PowerPoint Presentation</vt:lpstr>
      <vt:lpstr>PowerPoint Presentation</vt:lpstr>
      <vt:lpstr>PowerPoint Presentation</vt:lpstr>
      <vt:lpstr>Anything on the page that is blue, can be clicked to drill down for more information.</vt:lpstr>
      <vt:lpstr>Parents will be able to see the student’s schedule.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or Concerns?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Teacher Pro</dc:title>
  <dc:creator>Elizabeth Keller</dc:creator>
  <cp:lastModifiedBy>Elizabeth Keller</cp:lastModifiedBy>
  <cp:revision>96</cp:revision>
  <cp:lastPrinted>2017-08-02T17:23:38Z</cp:lastPrinted>
  <dcterms:created xsi:type="dcterms:W3CDTF">2017-07-31T19:39:27Z</dcterms:created>
  <dcterms:modified xsi:type="dcterms:W3CDTF">2017-08-02T22:10:48Z</dcterms:modified>
</cp:coreProperties>
</file>