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9" r:id="rId2"/>
    <p:sldId id="266" r:id="rId3"/>
    <p:sldId id="267" r:id="rId4"/>
    <p:sldId id="280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82" r:id="rId13"/>
    <p:sldId id="281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0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6" charset="0"/>
              </a:defRPr>
            </a:lvl1pPr>
          </a:lstStyle>
          <a:p>
            <a:fld id="{864EC50E-184D-4063-8F81-6AA2B1D24170}" type="datetime1">
              <a:rPr lang="en-US" altLang="en-US"/>
              <a:pPr/>
              <a:t>9/3/2014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6" charset="0"/>
              </a:defRPr>
            </a:lvl1pPr>
          </a:lstStyle>
          <a:p>
            <a:fld id="{3626800E-8BE1-4F30-ABC0-638D78080A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96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041AA-8B8C-4C9F-91AB-6927CDA4E279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579BF-1854-4DE3-889D-0E75FD798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E8C2C-D04B-4EA2-8EB1-2521D42514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579BF-1854-4DE3-889D-0E75FD798C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Read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1562100"/>
            <a:ext cx="3479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5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ncdpi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9" b="29880"/>
          <a:stretch>
            <a:fillRect/>
          </a:stretch>
        </p:blipFill>
        <p:spPr bwMode="auto">
          <a:xfrm>
            <a:off x="0" y="6356350"/>
            <a:ext cx="52101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8EA1D0-9547-441E-B893-437B59052C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51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A58D15-47ED-480D-8E44-94902E7239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30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c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b="26611"/>
          <a:stretch>
            <a:fillRect/>
          </a:stretch>
        </p:blipFill>
        <p:spPr bwMode="auto">
          <a:xfrm>
            <a:off x="457200" y="6356350"/>
            <a:ext cx="47005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Ready_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465138"/>
            <a:ext cx="1871662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3F3AC8-D07B-4AC5-951C-8EF0E76EB7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05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B9C3CF-2091-425B-A72A-9ED75689B1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57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905BAE-1D7F-4C42-8389-0E671D3BC8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10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16B753-8232-4AEE-A32D-7630A6FC10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9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0935CD-E4EF-4D5B-B458-76577FD429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39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57200" y="1435100"/>
            <a:ext cx="3008313" cy="4691063"/>
          </a:xfrm>
          <a:prstGeom prst="rect">
            <a:avLst/>
          </a:prstGeom>
          <a:solidFill>
            <a:srgbClr val="F7964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6094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19492B-F090-49AE-81D8-7D8EBD3024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33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nc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9" b="29880"/>
          <a:stretch>
            <a:fillRect/>
          </a:stretch>
        </p:blipFill>
        <p:spPr bwMode="auto">
          <a:xfrm>
            <a:off x="0" y="6356350"/>
            <a:ext cx="52101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Ready_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5776913"/>
            <a:ext cx="7366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5959475" y="6356350"/>
            <a:ext cx="1563688" cy="365125"/>
          </a:xfrm>
        </p:spPr>
        <p:txBody>
          <a:bodyPr/>
          <a:lstStyle>
            <a:lvl1pPr>
              <a:defRPr/>
            </a:lvl1pPr>
          </a:lstStyle>
          <a:p>
            <a:fld id="{218EB0C2-0390-4C4C-A2B0-2050EB79BB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3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0405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6" charset="0"/>
              </a:defRPr>
            </a:lvl1pPr>
          </a:lstStyle>
          <a:p>
            <a:fld id="{3AD7FBF8-2578-4C8A-AE9F-0652B09C656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8" descr="Ready_logo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274638"/>
            <a:ext cx="1065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ncdpi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b="26611"/>
          <a:stretch>
            <a:fillRect/>
          </a:stretch>
        </p:blipFill>
        <p:spPr bwMode="auto">
          <a:xfrm>
            <a:off x="457200" y="6356350"/>
            <a:ext cx="47005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>
            <a:cxnSpLocks noChangeShapeType="1"/>
          </p:cNvCxnSpPr>
          <p:nvPr/>
        </p:nvCxnSpPr>
        <p:spPr bwMode="auto">
          <a:xfrm>
            <a:off x="457200" y="1417638"/>
            <a:ext cx="8229600" cy="1587"/>
          </a:xfrm>
          <a:prstGeom prst="line">
            <a:avLst/>
          </a:prstGeom>
          <a:noFill/>
          <a:ln w="25400">
            <a:solidFill>
              <a:srgbClr val="77933C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2" r:id="rId2"/>
    <p:sldLayoutId id="2147483668" r:id="rId3"/>
    <p:sldLayoutId id="2147483663" r:id="rId4"/>
    <p:sldLayoutId id="2147483664" r:id="rId5"/>
    <p:sldLayoutId id="2147483665" r:id="rId6"/>
    <p:sldLayoutId id="2147483666" r:id="rId7"/>
    <p:sldLayoutId id="2147483669" r:id="rId8"/>
    <p:sldLayoutId id="2147483670" r:id="rId9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63" y="457200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76F65"/>
                </a:solidFill>
              </a:rPr>
              <a:t>Implementation of the North Carolina Read to Achieve Program</a:t>
            </a:r>
          </a:p>
          <a:p>
            <a:r>
              <a:rPr lang="en-US" sz="2800" b="1" dirty="0" smtClean="0">
                <a:solidFill>
                  <a:srgbClr val="776F65"/>
                </a:solidFill>
              </a:rPr>
              <a:t>Parent Guide 2014-2015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1812" r="2047"/>
          <a:stretch/>
        </p:blipFill>
        <p:spPr bwMode="auto">
          <a:xfrm>
            <a:off x="304801" y="2257194"/>
            <a:ext cx="8418859" cy="421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DPI_READY_Logo_CMYK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249238"/>
            <a:ext cx="111125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4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Goal of Legislation</a:t>
            </a:r>
            <a:endParaRPr lang="en-US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ll students proficient readers by the end of third grade.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Gives students multiple opportunities to show proficiency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Gives extra support to third and fourth grade students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9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in K-3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Core </a:t>
            </a:r>
            <a:r>
              <a:rPr lang="en-US" dirty="0"/>
              <a:t>of all instruction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oundational </a:t>
            </a:r>
            <a:r>
              <a:rPr lang="en-US" dirty="0"/>
              <a:t>reading skills </a:t>
            </a:r>
            <a:r>
              <a:rPr lang="en-US" dirty="0" smtClean="0"/>
              <a:t>build </a:t>
            </a:r>
            <a:r>
              <a:rPr lang="en-US" dirty="0"/>
              <a:t>deeper comprehension </a:t>
            </a:r>
            <a:r>
              <a:rPr lang="en-US" dirty="0" smtClean="0"/>
              <a:t>skills and success in other content areas </a:t>
            </a:r>
          </a:p>
        </p:txBody>
      </p:sp>
    </p:spTree>
    <p:extLst>
      <p:ext uri="{BB962C8B-B14F-4D97-AF65-F5344CB8AC3E}">
        <p14:creationId xmlns:p14="http://schemas.microsoft.com/office/powerpoint/2010/main" val="23192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mClass</a:t>
            </a:r>
            <a:r>
              <a:rPr lang="en-US" dirty="0" smtClean="0"/>
              <a:t> Reading 3D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 understand reading skill development and levels</a:t>
            </a:r>
          </a:p>
          <a:p>
            <a:r>
              <a:rPr lang="en-US" dirty="0" smtClean="0"/>
              <a:t>Design instruction</a:t>
            </a:r>
          </a:p>
          <a:p>
            <a:r>
              <a:rPr lang="en-US" dirty="0" smtClean="0"/>
              <a:t>NOT tests</a:t>
            </a:r>
          </a:p>
          <a:p>
            <a:r>
              <a:rPr lang="en-US" dirty="0" smtClean="0"/>
              <a:t>Listening to child read from books and one-minute skill tasks</a:t>
            </a:r>
          </a:p>
          <a:p>
            <a:r>
              <a:rPr lang="en-US" dirty="0" smtClean="0"/>
              <a:t>Home Connect letter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42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Education Plan (PEP)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PEP developed if student below proficiency</a:t>
            </a:r>
          </a:p>
          <a:p>
            <a:r>
              <a:rPr lang="en-US" dirty="0" smtClean="0"/>
              <a:t>Must </a:t>
            </a:r>
            <a:r>
              <a:rPr lang="en-US" dirty="0"/>
              <a:t>include focused interventions and </a:t>
            </a:r>
            <a:r>
              <a:rPr lang="en-US" dirty="0" smtClean="0"/>
              <a:t>goals</a:t>
            </a:r>
          </a:p>
          <a:p>
            <a:r>
              <a:rPr lang="en-US" dirty="0"/>
              <a:t>D</a:t>
            </a:r>
            <a:r>
              <a:rPr lang="en-US" dirty="0" smtClean="0"/>
              <a:t>evelopment of stronger </a:t>
            </a:r>
            <a:r>
              <a:rPr lang="en-US" dirty="0"/>
              <a:t>reading </a:t>
            </a:r>
            <a:r>
              <a:rPr lang="en-US" dirty="0" smtClean="0"/>
              <a:t>skills</a:t>
            </a:r>
          </a:p>
          <a:p>
            <a:r>
              <a:rPr lang="en-US" dirty="0" smtClean="0"/>
              <a:t>Parents receive </a:t>
            </a:r>
            <a:r>
              <a:rPr lang="en-US" dirty="0"/>
              <a:t>c</a:t>
            </a:r>
            <a:r>
              <a:rPr lang="en-US" dirty="0" smtClean="0"/>
              <a:t>opy </a:t>
            </a:r>
            <a:r>
              <a:rPr lang="en-US" dirty="0"/>
              <a:t>of </a:t>
            </a:r>
            <a:r>
              <a:rPr lang="en-US" dirty="0" smtClean="0"/>
              <a:t>PEP and are </a:t>
            </a:r>
            <a:r>
              <a:rPr lang="en-US" dirty="0"/>
              <a:t>included </a:t>
            </a:r>
            <a:r>
              <a:rPr lang="en-US" dirty="0" smtClean="0"/>
              <a:t>in reviews</a:t>
            </a:r>
          </a:p>
          <a:p>
            <a:r>
              <a:rPr lang="en-US" dirty="0" smtClean="0"/>
              <a:t>Teachers monitor student’s progress </a:t>
            </a:r>
            <a:r>
              <a:rPr lang="en-US" dirty="0"/>
              <a:t>frequently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ntensive </a:t>
            </a:r>
            <a:r>
              <a:rPr lang="en-US" dirty="0"/>
              <a:t>reading </a:t>
            </a:r>
            <a:r>
              <a:rPr lang="en-US" dirty="0" smtClean="0"/>
              <a:t>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8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At or Above Proficiency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ontinue </a:t>
            </a:r>
            <a:r>
              <a:rPr lang="en-US" dirty="0"/>
              <a:t>to progress in reading </a:t>
            </a:r>
            <a:r>
              <a:rPr lang="en-US" dirty="0" smtClean="0"/>
              <a:t>proficiency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ead</a:t>
            </a:r>
            <a:r>
              <a:rPr lang="en-US" dirty="0"/>
              <a:t>, comprehend, integrate, and apply complex texts needed for secondary education and career </a:t>
            </a:r>
            <a:r>
              <a:rPr lang="en-US" dirty="0" smtClean="0"/>
              <a:t>success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r>
              <a:rPr lang="en-US" dirty="0" smtClean="0"/>
              <a:t>Become an independent reader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86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Beginning-of-Grade (BOG)</a:t>
            </a:r>
            <a:br>
              <a:rPr lang="en-US" sz="4000" dirty="0" smtClean="0"/>
            </a:br>
            <a:r>
              <a:rPr lang="en-US" sz="4000" dirty="0" smtClean="0"/>
              <a:t>End-of-Grade (EOG)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progress on standards</a:t>
            </a:r>
          </a:p>
          <a:p>
            <a:r>
              <a:rPr lang="en-US" dirty="0" smtClean="0"/>
              <a:t>BOG for reading only </a:t>
            </a:r>
          </a:p>
          <a:p>
            <a:r>
              <a:rPr lang="en-US" dirty="0" smtClean="0"/>
              <a:t>Indication if student on track</a:t>
            </a:r>
          </a:p>
          <a:p>
            <a:r>
              <a:rPr lang="en-US" dirty="0" smtClean="0"/>
              <a:t>Scores range Level 1 (the lowest) to Level 5 (the highest).</a:t>
            </a:r>
          </a:p>
          <a:p>
            <a:r>
              <a:rPr lang="en-US" dirty="0" smtClean="0"/>
              <a:t>EOG – reading and math </a:t>
            </a:r>
          </a:p>
          <a:p>
            <a:r>
              <a:rPr lang="en-US" dirty="0"/>
              <a:t>M</a:t>
            </a:r>
            <a:r>
              <a:rPr lang="en-US" dirty="0" smtClean="0"/>
              <a:t>ultiple-choice tests</a:t>
            </a:r>
          </a:p>
          <a:p>
            <a:r>
              <a:rPr lang="en-US" dirty="0"/>
              <a:t>R</a:t>
            </a:r>
            <a:r>
              <a:rPr lang="en-US" dirty="0" smtClean="0"/>
              <a:t>ead selections and answer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56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S</a:t>
            </a:r>
            <a:r>
              <a:rPr lang="en-US" sz="3600" dirty="0" smtClean="0"/>
              <a:t>core </a:t>
            </a:r>
            <a:r>
              <a:rPr lang="en-US" sz="3600" dirty="0"/>
              <a:t>at Level 1 or 2 in </a:t>
            </a:r>
            <a:r>
              <a:rPr lang="en-US" sz="3600" b="1" dirty="0"/>
              <a:t>reading</a:t>
            </a:r>
            <a:r>
              <a:rPr lang="en-US" sz="3600" dirty="0"/>
              <a:t> </a:t>
            </a: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/>
              <a:t>G</a:t>
            </a:r>
            <a:r>
              <a:rPr lang="en-US" sz="3600" dirty="0" smtClean="0"/>
              <a:t>ood </a:t>
            </a:r>
            <a:r>
              <a:rPr lang="en-US" sz="3600" dirty="0"/>
              <a:t>cause </a:t>
            </a:r>
            <a:r>
              <a:rPr lang="en-US" sz="3600" dirty="0" smtClean="0"/>
              <a:t>exemption – identified in law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Notification </a:t>
            </a:r>
            <a:r>
              <a:rPr lang="en-US" sz="3600" dirty="0"/>
              <a:t>in writing </a:t>
            </a:r>
            <a:endParaRPr lang="en-US" sz="36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76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Camps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</a:t>
            </a:r>
            <a:r>
              <a:rPr lang="en-US" sz="2800" dirty="0" smtClean="0"/>
              <a:t>rovided </a:t>
            </a:r>
            <a:r>
              <a:rPr lang="en-US" sz="2800" dirty="0"/>
              <a:t>by </a:t>
            </a:r>
            <a:r>
              <a:rPr lang="en-US" sz="2800" dirty="0" smtClean="0"/>
              <a:t>local </a:t>
            </a:r>
            <a:r>
              <a:rPr lang="en-US" sz="2800" dirty="0"/>
              <a:t>school district </a:t>
            </a:r>
            <a:endParaRPr lang="en-US" sz="2800" dirty="0" smtClean="0"/>
          </a:p>
          <a:p>
            <a:r>
              <a:rPr lang="en-US" sz="2800" dirty="0"/>
              <a:t>N</a:t>
            </a:r>
            <a:r>
              <a:rPr lang="en-US" sz="2800" dirty="0" smtClean="0"/>
              <a:t>o </a:t>
            </a:r>
            <a:r>
              <a:rPr lang="en-US" sz="2800" dirty="0"/>
              <a:t>cost to </a:t>
            </a:r>
            <a:r>
              <a:rPr lang="en-US" sz="2800" dirty="0" smtClean="0"/>
              <a:t>parents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t </a:t>
            </a:r>
            <a:r>
              <a:rPr lang="en-US" sz="2800" dirty="0"/>
              <a:t>least </a:t>
            </a:r>
            <a:r>
              <a:rPr lang="en-US" sz="2800" dirty="0" smtClean="0"/>
              <a:t>72 hours of instruction (over at least 3 weeks)</a:t>
            </a:r>
          </a:p>
          <a:p>
            <a:r>
              <a:rPr lang="en-US" sz="2800" dirty="0" smtClean="0"/>
              <a:t>After camps </a:t>
            </a:r>
          </a:p>
          <a:p>
            <a:pPr marL="0" indent="0">
              <a:buNone/>
            </a:pPr>
            <a:r>
              <a:rPr lang="en-US" sz="2800" dirty="0" smtClean="0"/>
              <a:t>		-Read </a:t>
            </a:r>
            <a:r>
              <a:rPr lang="en-US" sz="2800" dirty="0"/>
              <a:t>to Achieve </a:t>
            </a:r>
            <a:r>
              <a:rPr lang="en-US" sz="2800" dirty="0" smtClean="0"/>
              <a:t>test and/or local alternative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dirty="0"/>
              <a:t>-</a:t>
            </a:r>
            <a:r>
              <a:rPr lang="en-US" sz="2800" dirty="0" smtClean="0"/>
              <a:t>completed </a:t>
            </a:r>
            <a:r>
              <a:rPr lang="en-US" sz="2800" dirty="0"/>
              <a:t>reading </a:t>
            </a:r>
            <a:r>
              <a:rPr lang="en-US" sz="2800" dirty="0" smtClean="0"/>
              <a:t>portfolio </a:t>
            </a:r>
          </a:p>
          <a:p>
            <a:r>
              <a:rPr lang="en-US" sz="2800" dirty="0"/>
              <a:t>Y</a:t>
            </a:r>
            <a:r>
              <a:rPr lang="en-US" sz="2800" dirty="0" smtClean="0"/>
              <a:t>ear-round </a:t>
            </a:r>
            <a:r>
              <a:rPr lang="en-US" sz="2800" dirty="0"/>
              <a:t>schools </a:t>
            </a:r>
            <a:r>
              <a:rPr lang="en-US" sz="2800" dirty="0" smtClean="0"/>
              <a:t>follow </a:t>
            </a:r>
            <a:r>
              <a:rPr lang="en-US" sz="2800" dirty="0"/>
              <a:t>different </a:t>
            </a:r>
            <a:r>
              <a:rPr lang="en-US" sz="2800" dirty="0" smtClean="0"/>
              <a:t>timeline</a:t>
            </a:r>
          </a:p>
          <a:p>
            <a:r>
              <a:rPr lang="en-US" sz="2800" dirty="0" smtClean="0"/>
              <a:t>Parent/guardian decides student attendance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9677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Retained Reading 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xtra </a:t>
            </a:r>
            <a:r>
              <a:rPr lang="en-US" dirty="0"/>
              <a:t>intensive interventions and opportunities </a:t>
            </a:r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xtra </a:t>
            </a:r>
            <a:r>
              <a:rPr lang="en-US" dirty="0"/>
              <a:t>time </a:t>
            </a:r>
            <a:r>
              <a:rPr lang="en-US" dirty="0" smtClean="0"/>
              <a:t>to </a:t>
            </a:r>
            <a:r>
              <a:rPr lang="en-US" dirty="0"/>
              <a:t>catch up in reading and build stronger skills for other content </a:t>
            </a:r>
            <a:r>
              <a:rPr lang="en-US" dirty="0" smtClean="0"/>
              <a:t>areas</a:t>
            </a:r>
          </a:p>
          <a:p>
            <a:r>
              <a:rPr lang="en-US" dirty="0" smtClean="0"/>
              <a:t>Reading </a:t>
            </a:r>
            <a:r>
              <a:rPr lang="en-US" dirty="0"/>
              <a:t>deficiencies </a:t>
            </a:r>
            <a:r>
              <a:rPr lang="en-US" dirty="0" smtClean="0"/>
              <a:t>addressed prior to more </a:t>
            </a:r>
            <a:r>
              <a:rPr lang="en-US" dirty="0"/>
              <a:t>difficult work and </a:t>
            </a:r>
            <a:r>
              <a:rPr lang="en-US" dirty="0" smtClean="0"/>
              <a:t>assignments</a:t>
            </a:r>
          </a:p>
          <a:p>
            <a:r>
              <a:rPr lang="en-US" dirty="0"/>
              <a:t>A</a:t>
            </a:r>
            <a:r>
              <a:rPr lang="en-US" dirty="0" smtClean="0"/>
              <a:t>ll students </a:t>
            </a:r>
            <a:r>
              <a:rPr lang="en-US" dirty="0"/>
              <a:t>reading with </a:t>
            </a:r>
            <a:r>
              <a:rPr lang="en-US" dirty="0" smtClean="0"/>
              <a:t>proficiency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7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Successful Reading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3600" dirty="0" smtClean="0"/>
              <a:t>One of three situations:</a:t>
            </a:r>
          </a:p>
          <a:p>
            <a:pPr lvl="1"/>
            <a:r>
              <a:rPr lang="en-US" sz="3600" dirty="0" smtClean="0"/>
              <a:t>Third grade accelerated class</a:t>
            </a:r>
          </a:p>
          <a:p>
            <a:pPr lvl="1"/>
            <a:r>
              <a:rPr lang="en-US" sz="3600" dirty="0" smtClean="0"/>
              <a:t>Three/four transitional </a:t>
            </a:r>
            <a:endParaRPr lang="en-US" sz="3600" dirty="0"/>
          </a:p>
          <a:p>
            <a:pPr lvl="1"/>
            <a:r>
              <a:rPr lang="en-US" sz="3600" dirty="0" smtClean="0"/>
              <a:t>Fourth grade accelerated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76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Grade Accelerated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Third-grade standards and curriculum</a:t>
            </a:r>
          </a:p>
          <a:p>
            <a:r>
              <a:rPr lang="en-US" dirty="0" smtClean="0"/>
              <a:t>Receive 90 minutes of daily uninterrupted instruction outside of the classroom</a:t>
            </a:r>
          </a:p>
          <a:p>
            <a:r>
              <a:rPr lang="en-US" dirty="0" smtClean="0"/>
              <a:t>Receive services all year</a:t>
            </a:r>
          </a:p>
          <a:p>
            <a:r>
              <a:rPr lang="en-US" dirty="0" smtClean="0"/>
              <a:t>Take third-grade EOG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4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3/4 Transition and 4</a:t>
            </a:r>
            <a:r>
              <a:rPr lang="en-US" baseline="30000" dirty="0" smtClean="0"/>
              <a:t>th</a:t>
            </a:r>
            <a:r>
              <a:rPr lang="en-US" dirty="0" smtClean="0"/>
              <a:t> Grade Accelerated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4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grade standards and curriculum</a:t>
            </a:r>
          </a:p>
          <a:p>
            <a:r>
              <a:rPr lang="en-US" sz="2200" dirty="0" smtClean="0"/>
              <a:t>Both classes </a:t>
            </a:r>
            <a:r>
              <a:rPr lang="en-US" sz="2200" dirty="0"/>
              <a:t>will include:</a:t>
            </a:r>
          </a:p>
          <a:p>
            <a:pPr lvl="1"/>
            <a:r>
              <a:rPr lang="en-US" sz="2200" dirty="0"/>
              <a:t>Research-based effective teaching strategies </a:t>
            </a:r>
          </a:p>
          <a:p>
            <a:pPr lvl="1"/>
            <a:r>
              <a:rPr lang="en-US" sz="2200" dirty="0"/>
              <a:t>A highly qualified teacher</a:t>
            </a:r>
          </a:p>
          <a:p>
            <a:pPr lvl="1"/>
            <a:r>
              <a:rPr lang="en-US" sz="2200" dirty="0"/>
              <a:t>a heterogeneous mix of students</a:t>
            </a:r>
          </a:p>
          <a:p>
            <a:pPr lvl="1"/>
            <a:r>
              <a:rPr lang="en-US" sz="2200" dirty="0"/>
              <a:t>At least 90 minutes of uninterrupted reading instruction each day to include:</a:t>
            </a:r>
          </a:p>
          <a:p>
            <a:pPr lvl="2"/>
            <a:r>
              <a:rPr lang="en-US" sz="2200" dirty="0"/>
              <a:t>one-on-one and small group instruction</a:t>
            </a:r>
          </a:p>
          <a:p>
            <a:pPr lvl="2"/>
            <a:r>
              <a:rPr lang="en-US" sz="2200" dirty="0"/>
              <a:t>frequent progress monitoring</a:t>
            </a:r>
          </a:p>
          <a:p>
            <a:pPr lvl="2"/>
            <a:r>
              <a:rPr lang="en-US" sz="2200" dirty="0"/>
              <a:t>intensive intervention strategies</a:t>
            </a:r>
          </a:p>
          <a:p>
            <a:pPr lvl="2"/>
            <a:r>
              <a:rPr lang="en-US" sz="2200" dirty="0"/>
              <a:t>Intensive remediation for students with “</a:t>
            </a:r>
            <a:r>
              <a:rPr lang="en-US" sz="2200" dirty="0" smtClean="0"/>
              <a:t>retained reading” label</a:t>
            </a:r>
          </a:p>
          <a:p>
            <a:pPr marL="914400" lvl="2" indent="0">
              <a:buNone/>
            </a:pP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661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Successful Reading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Transitional classes receive interventions within regular class setting </a:t>
            </a:r>
          </a:p>
          <a:p>
            <a:r>
              <a:rPr lang="en-US" dirty="0"/>
              <a:t>A</a:t>
            </a:r>
            <a:r>
              <a:rPr lang="en-US" dirty="0" smtClean="0"/>
              <a:t>ccelerated classes receive interventions in a pull-out setting </a:t>
            </a:r>
          </a:p>
          <a:p>
            <a:r>
              <a:rPr lang="en-US" dirty="0" smtClean="0"/>
              <a:t>Parents of retained students can expect:</a:t>
            </a:r>
          </a:p>
          <a:p>
            <a:pPr lvl="1"/>
            <a:r>
              <a:rPr lang="en-US" dirty="0" smtClean="0"/>
              <a:t>Monthly written reports on child’s reading progress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Take the 4</a:t>
            </a:r>
            <a:r>
              <a:rPr lang="en-US" baseline="30000" dirty="0"/>
              <a:t>th</a:t>
            </a:r>
            <a:r>
              <a:rPr lang="en-US" dirty="0"/>
              <a:t> grade EOG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84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Mid-Year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Read </a:t>
            </a:r>
            <a:r>
              <a:rPr lang="en-US" sz="2800" dirty="0"/>
              <a:t>to Achieve </a:t>
            </a:r>
            <a:r>
              <a:rPr lang="en-US" sz="2800" dirty="0" smtClean="0"/>
              <a:t>test, local </a:t>
            </a:r>
            <a:r>
              <a:rPr lang="en-US" sz="2800" smtClean="0"/>
              <a:t>alternative assessment approved </a:t>
            </a:r>
            <a:r>
              <a:rPr lang="en-US" sz="2800" dirty="0" smtClean="0"/>
              <a:t>by the State Board of Education, </a:t>
            </a:r>
            <a:r>
              <a:rPr lang="en-US" sz="2800" dirty="0"/>
              <a:t>or </a:t>
            </a:r>
            <a:r>
              <a:rPr lang="en-US" sz="2800" dirty="0" smtClean="0"/>
              <a:t>completed </a:t>
            </a:r>
            <a:r>
              <a:rPr lang="en-US" sz="2800" dirty="0"/>
              <a:t>reading </a:t>
            </a:r>
            <a:r>
              <a:rPr lang="en-US" sz="2800" dirty="0" smtClean="0"/>
              <a:t>portfolio</a:t>
            </a:r>
          </a:p>
          <a:p>
            <a:r>
              <a:rPr lang="en-US" sz="2800" dirty="0" smtClean="0"/>
              <a:t>November 1</a:t>
            </a:r>
          </a:p>
          <a:p>
            <a:r>
              <a:rPr lang="en-US" sz="2800" dirty="0" smtClean="0"/>
              <a:t>Retained reading </a:t>
            </a:r>
            <a:r>
              <a:rPr lang="en-US" sz="2800" dirty="0"/>
              <a:t>label </a:t>
            </a:r>
            <a:r>
              <a:rPr lang="en-US" sz="2800" dirty="0" smtClean="0"/>
              <a:t>removed </a:t>
            </a:r>
          </a:p>
          <a:p>
            <a:r>
              <a:rPr lang="en-US" sz="2800" dirty="0" smtClean="0"/>
              <a:t>Continue </a:t>
            </a:r>
            <a:r>
              <a:rPr lang="en-US" sz="2800" dirty="0"/>
              <a:t>work </a:t>
            </a:r>
            <a:r>
              <a:rPr lang="en-US" sz="2800" dirty="0" smtClean="0"/>
              <a:t>on </a:t>
            </a:r>
            <a:r>
              <a:rPr lang="en-US" sz="2800" dirty="0"/>
              <a:t>portfolio </a:t>
            </a:r>
            <a:endParaRPr lang="en-US" sz="2800" dirty="0" smtClean="0"/>
          </a:p>
          <a:p>
            <a:r>
              <a:rPr lang="en-US" sz="2800" dirty="0" smtClean="0"/>
              <a:t>All students remain in same classes </a:t>
            </a:r>
            <a:r>
              <a:rPr lang="en-US" sz="2800" dirty="0"/>
              <a:t>for </a:t>
            </a:r>
            <a:r>
              <a:rPr lang="en-US" sz="2800" dirty="0" smtClean="0"/>
              <a:t>entire </a:t>
            </a:r>
            <a:r>
              <a:rPr lang="en-US" sz="2800" dirty="0"/>
              <a:t>year </a:t>
            </a:r>
            <a:endParaRPr lang="en-US" sz="2800" dirty="0" smtClean="0"/>
          </a:p>
          <a:p>
            <a:r>
              <a:rPr lang="en-US" sz="2800" dirty="0"/>
              <a:t>F</a:t>
            </a:r>
            <a:r>
              <a:rPr lang="en-US" sz="2800" dirty="0" smtClean="0"/>
              <a:t>ourth-grade EOG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21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096" y="1650305"/>
            <a:ext cx="8229600" cy="4525963"/>
          </a:xfrm>
        </p:spPr>
        <p:txBody>
          <a:bodyPr/>
          <a:lstStyle/>
          <a:p>
            <a:r>
              <a:rPr lang="en-US" dirty="0" smtClean="0"/>
              <a:t>Early identification and early intervention for struggling students </a:t>
            </a:r>
          </a:p>
          <a:p>
            <a:r>
              <a:rPr lang="en-US" dirty="0"/>
              <a:t>R</a:t>
            </a:r>
            <a:r>
              <a:rPr lang="en-US" dirty="0" smtClean="0"/>
              <a:t>educe need for </a:t>
            </a:r>
            <a:r>
              <a:rPr lang="en-US" dirty="0"/>
              <a:t>remedial classes in middle and high </a:t>
            </a:r>
            <a:r>
              <a:rPr lang="en-US" dirty="0" smtClean="0"/>
              <a:t>schools</a:t>
            </a:r>
          </a:p>
          <a:p>
            <a:r>
              <a:rPr lang="en-US" dirty="0" smtClean="0"/>
              <a:t>Increase </a:t>
            </a:r>
            <a:r>
              <a:rPr lang="en-US" dirty="0"/>
              <a:t>graduation </a:t>
            </a:r>
            <a:r>
              <a:rPr lang="en-US" dirty="0" smtClean="0"/>
              <a:t>rate</a:t>
            </a:r>
          </a:p>
          <a:p>
            <a:r>
              <a:rPr lang="en-US" dirty="0"/>
              <a:t>A</a:t>
            </a:r>
            <a:r>
              <a:rPr lang="en-US" dirty="0" smtClean="0"/>
              <a:t>ll </a:t>
            </a:r>
            <a:r>
              <a:rPr lang="en-US" dirty="0"/>
              <a:t>students college and career ready at </a:t>
            </a:r>
            <a:r>
              <a:rPr lang="en-US" dirty="0" smtClean="0"/>
              <a:t>graduation</a:t>
            </a:r>
          </a:p>
          <a:p>
            <a:r>
              <a:rPr lang="en-US" dirty="0"/>
              <a:t>P</a:t>
            </a:r>
            <a:r>
              <a:rPr lang="en-US" dirty="0" smtClean="0"/>
              <a:t>roactive and offer </a:t>
            </a:r>
            <a:r>
              <a:rPr lang="en-US" dirty="0"/>
              <a:t>multiple and intensive </a:t>
            </a:r>
            <a:r>
              <a:rPr lang="en-US" dirty="0" smtClean="0"/>
              <a:t>opportunities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14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to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Further details and information on law and implementation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Contact your child’s school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View </a:t>
            </a:r>
            <a:r>
              <a:rPr lang="en-US" sz="2800" dirty="0">
                <a:solidFill>
                  <a:srgbClr val="FF0000"/>
                </a:solidFill>
              </a:rPr>
              <a:t>http://</a:t>
            </a:r>
            <a:r>
              <a:rPr lang="en-US" sz="2800" dirty="0" smtClean="0">
                <a:solidFill>
                  <a:srgbClr val="FF0000"/>
                </a:solidFill>
              </a:rPr>
              <a:t>www.livebinders.com/play/play/850102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12273"/>
      </p:ext>
    </p:extLst>
  </p:cSld>
  <p:clrMapOvr>
    <a:masterClrMapping/>
  </p:clrMapOvr>
</p:sld>
</file>

<file path=ppt/theme/theme1.xml><?xml version="1.0" encoding="utf-8"?>
<a:theme xmlns:a="http://schemas.openxmlformats.org/drawingml/2006/main" name="ready template K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ready template K3</Template>
  <TotalTime>331</TotalTime>
  <Words>539</Words>
  <Application>Microsoft Office PowerPoint</Application>
  <PresentationFormat>On-screen Show (4:3)</PresentationFormat>
  <Paragraphs>112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ＭＳ Ｐゴシック</vt:lpstr>
      <vt:lpstr>Arial</vt:lpstr>
      <vt:lpstr>Calibri</vt:lpstr>
      <vt:lpstr>ready template K3</vt:lpstr>
      <vt:lpstr>PowerPoint Presentation</vt:lpstr>
      <vt:lpstr>Goal of Legislation</vt:lpstr>
      <vt:lpstr>Reading in K-3</vt:lpstr>
      <vt:lpstr>mClass Reading 3D</vt:lpstr>
      <vt:lpstr>Personal Education Plan (PEP)</vt:lpstr>
      <vt:lpstr>Reading At or Above Proficiency</vt:lpstr>
      <vt:lpstr>Beginning-of-Grade (BOG) End-of-Grade (EOG)</vt:lpstr>
      <vt:lpstr>Non-Promotion</vt:lpstr>
      <vt:lpstr>Reading Camps</vt:lpstr>
      <vt:lpstr>Retained Reading Label</vt:lpstr>
      <vt:lpstr>Successful Reading Development </vt:lpstr>
      <vt:lpstr>Third Grade Accelerated Class</vt:lpstr>
      <vt:lpstr>3/4 Transition and 4th Grade Accelerated Classes</vt:lpstr>
      <vt:lpstr>Successful Reading Development</vt:lpstr>
      <vt:lpstr>Mid-Year Promotion</vt:lpstr>
      <vt:lpstr>Why?</vt:lpstr>
      <vt:lpstr>Who to Contact</vt:lpstr>
    </vt:vector>
  </TitlesOfParts>
  <Company>NCDPI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CGuthrie</dc:creator>
  <cp:lastModifiedBy>Cindy Childers</cp:lastModifiedBy>
  <cp:revision>20</cp:revision>
  <dcterms:created xsi:type="dcterms:W3CDTF">2013-09-23T02:17:32Z</dcterms:created>
  <dcterms:modified xsi:type="dcterms:W3CDTF">2014-09-03T18:27:53Z</dcterms:modified>
</cp:coreProperties>
</file>