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57" autoAdjust="0"/>
    <p:restoredTop sz="94660"/>
  </p:normalViewPr>
  <p:slideViewPr>
    <p:cSldViewPr>
      <p:cViewPr varScale="1">
        <p:scale>
          <a:sx n="86" d="100"/>
          <a:sy n="86" d="100"/>
        </p:scale>
        <p:origin x="118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numCol="1"/>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numCol="1"/>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Content Placeholder 2"/>
          <p:cNvSpPr>
            <a:spLocks noGrp="1"/>
          </p:cNvSpPr>
          <p:nvPr>
            <p:ph idx="1"/>
          </p:nvPr>
        </p:nvSpPr>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numCol="1"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numCol="1"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numCol="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numCol="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8" name="Footer Placeholder 7"/>
          <p:cNvSpPr>
            <a:spLocks noGrp="1"/>
          </p:cNvSpPr>
          <p:nvPr>
            <p:ph type="ftr" sz="quarter" idx="11"/>
          </p:nvPr>
        </p:nvSpPr>
        <p:spPr/>
        <p:txBody>
          <a:bodyPr numCol="1"/>
          <a:lstStyle/>
          <a:p>
            <a:endParaRPr lang="en-US"/>
          </a:p>
        </p:txBody>
      </p:sp>
      <p:sp>
        <p:nvSpPr>
          <p:cNvPr id="9" name="Slide Number Placeholder 8"/>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Date Placeholder 2"/>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4" name="Footer Placeholder 3"/>
          <p:cNvSpPr>
            <a:spLocks noGrp="1"/>
          </p:cNvSpPr>
          <p:nvPr>
            <p:ph type="ftr" sz="quarter" idx="11"/>
          </p:nvPr>
        </p:nvSpPr>
        <p:spPr/>
        <p:txBody>
          <a:bodyPr numCol="1"/>
          <a:lstStyle/>
          <a:p>
            <a:endParaRPr lang="en-US"/>
          </a:p>
        </p:txBody>
      </p:sp>
      <p:sp>
        <p:nvSpPr>
          <p:cNvPr id="5" name="Slide Number Placeholder 4"/>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3" name="Footer Placeholder 2"/>
          <p:cNvSpPr>
            <a:spLocks noGrp="1"/>
          </p:cNvSpPr>
          <p:nvPr>
            <p:ph type="ftr" sz="quarter" idx="11"/>
          </p:nvPr>
        </p:nvSpPr>
        <p:spPr/>
        <p:txBody>
          <a:bodyPr numCol="1"/>
          <a:lstStyle/>
          <a:p>
            <a:endParaRPr lang="en-US"/>
          </a:p>
        </p:txBody>
      </p:sp>
      <p:sp>
        <p:nvSpPr>
          <p:cNvPr id="4" name="Slide Number Placeholder 3"/>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numCol="1"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numCol="1"/>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numCol="1"/>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numCol="1"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numCol="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numCol="1"/>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numCol="1"/>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numCol="1"/>
          <a:lstStyle/>
          <a:p>
            <a:fld id="{FDAE347C-F99B-43A5-B910-7D3157E699C8}" type="datetimeFigureOut">
              <a:rPr lang="en-US" smtClean="0"/>
              <a:pPr/>
              <a:t>8/25/2017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230F6403-F7B0-4CC0-91EA-4B24895619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numCol="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numCol="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numCol="1" rtlCol="0" anchor="ctr"/>
          <a:lstStyle>
            <a:lvl1pPr algn="l">
              <a:defRPr sz="1200">
                <a:solidFill>
                  <a:schemeClr val="tx1">
                    <a:tint val="75000"/>
                  </a:schemeClr>
                </a:solidFill>
              </a:defRPr>
            </a:lvl1pPr>
          </a:lstStyle>
          <a:p>
            <a:fld id="{FDAE347C-F99B-43A5-B910-7D3157E699C8}" type="datetimeFigureOut">
              <a:rPr lang="en-US" smtClean="0"/>
              <a:pPr/>
              <a:t>8/25/2017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numCol="1"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numCol="1" rtlCol="0" anchor="ctr"/>
          <a:lstStyle>
            <a:lvl1pPr algn="r">
              <a:defRPr sz="1200">
                <a:solidFill>
                  <a:schemeClr val="tx1">
                    <a:tint val="75000"/>
                  </a:schemeClr>
                </a:solidFill>
              </a:defRPr>
            </a:lvl1pPr>
          </a:lstStyle>
          <a:p>
            <a:fld id="{230F6403-F7B0-4CC0-91EA-4B24895619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76300" y="1143000"/>
            <a:ext cx="7391400" cy="2862322"/>
          </a:xfrm>
          <a:prstGeom prst="rect">
            <a:avLst/>
          </a:prstGeom>
          <a:noFill/>
        </p:spPr>
        <p:txBody>
          <a:bodyPr wrap="square" numCol="1" rtlCol="0">
            <a:spAutoFit/>
          </a:bodyPr>
          <a:lstStyle/>
          <a:p>
            <a:pPr algn="ctr"/>
            <a:r>
              <a:rPr lang="en-US" sz="6000" dirty="0" smtClean="0">
                <a:solidFill>
                  <a:schemeClr val="tx2">
                    <a:lumMod val="50000"/>
                  </a:schemeClr>
                </a:solidFill>
                <a:latin typeface="KG I Need A Font" pitchFamily="2" charset="0"/>
              </a:rPr>
              <a:t>Welcome to the </a:t>
            </a:r>
          </a:p>
          <a:p>
            <a:pPr algn="ctr"/>
            <a:r>
              <a:rPr lang="en-US" sz="6000" dirty="0">
                <a:solidFill>
                  <a:schemeClr val="tx2">
                    <a:lumMod val="50000"/>
                  </a:schemeClr>
                </a:solidFill>
                <a:latin typeface="KG I Need A Font" pitchFamily="2" charset="0"/>
              </a:rPr>
              <a:t>4</a:t>
            </a:r>
            <a:r>
              <a:rPr lang="en-US" sz="6000" baseline="30000" dirty="0" smtClean="0">
                <a:solidFill>
                  <a:schemeClr val="tx2">
                    <a:lumMod val="50000"/>
                  </a:schemeClr>
                </a:solidFill>
                <a:latin typeface="KG I Need A Font" pitchFamily="2" charset="0"/>
              </a:rPr>
              <a:t>th</a:t>
            </a:r>
            <a:r>
              <a:rPr lang="en-US" sz="6000" dirty="0" smtClean="0">
                <a:solidFill>
                  <a:schemeClr val="tx2">
                    <a:lumMod val="50000"/>
                  </a:schemeClr>
                </a:solidFill>
                <a:latin typeface="KG I Need A Font" pitchFamily="2" charset="0"/>
              </a:rPr>
              <a:t> Grade </a:t>
            </a:r>
          </a:p>
          <a:p>
            <a:pPr algn="ctr"/>
            <a:r>
              <a:rPr lang="en-US" sz="6000" dirty="0" smtClean="0">
                <a:solidFill>
                  <a:schemeClr val="tx2">
                    <a:lumMod val="50000"/>
                  </a:schemeClr>
                </a:solidFill>
                <a:latin typeface="KG I Need A Font" pitchFamily="2" charset="0"/>
              </a:rPr>
              <a:t>O   OPEN HOUSE!</a:t>
            </a:r>
            <a:endParaRPr lang="en-US" sz="6000" dirty="0" smtClean="0">
              <a:solidFill>
                <a:schemeClr val="tx2">
                  <a:lumMod val="50000"/>
                </a:schemeClr>
              </a:solidFill>
              <a:latin typeface="KG Blank Space Sketch" pitchFamily="2" charset="0"/>
            </a:endParaRPr>
          </a:p>
        </p:txBody>
      </p:sp>
      <p:sp>
        <p:nvSpPr>
          <p:cNvPr id="6" name="Rectangle 5"/>
          <p:cNvSpPr/>
          <p:nvPr/>
        </p:nvSpPr>
        <p:spPr>
          <a:xfrm>
            <a:off x="2362200" y="4038600"/>
            <a:ext cx="4419600" cy="1754326"/>
          </a:xfrm>
          <a:prstGeom prst="rect">
            <a:avLst/>
          </a:prstGeom>
        </p:spPr>
        <p:txBody>
          <a:bodyPr wrap="square" numCol="1">
            <a:spAutoFit/>
          </a:bodyPr>
          <a:lstStyle/>
          <a:p>
            <a:pPr algn="ctr"/>
            <a:r>
              <a:rPr lang="en-US" sz="5400" b="1" dirty="0" smtClean="0">
                <a:solidFill>
                  <a:srgbClr val="FF0066"/>
                </a:solidFill>
                <a:latin typeface="KG I Need A Font" pitchFamily="2" charset="0"/>
              </a:rPr>
              <a:t>2017-2018</a:t>
            </a:r>
          </a:p>
          <a:p>
            <a:pPr algn="ctr"/>
            <a:endParaRPr lang="en-US" sz="5400" b="1" dirty="0">
              <a:solidFill>
                <a:srgbClr val="FF0066"/>
              </a:solidFill>
              <a:latin typeface="KG I Need A Font" pitchFamily="2"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584671"/>
            <a:ext cx="3017520" cy="30175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29000" y="2237839"/>
            <a:ext cx="4724400" cy="1846659"/>
          </a:xfrm>
          <a:prstGeom prst="rect">
            <a:avLst/>
          </a:prstGeom>
        </p:spPr>
        <p:txBody>
          <a:bodyPr wrap="square" numCol="1">
            <a:spAutoFit/>
          </a:bodyPr>
          <a:lstStyle/>
          <a:p>
            <a:pPr algn="ctr"/>
            <a:endParaRPr lang="en-US" dirty="0">
              <a:solidFill>
                <a:srgbClr val="4C9B94"/>
              </a:solidFill>
              <a:latin typeface="KG Ten Thousand Reasons Alt"/>
              <a:cs typeface="KG Miss Kindergarten"/>
            </a:endParaRPr>
          </a:p>
          <a:p>
            <a:pPr algn="ctr"/>
            <a:r>
              <a:rPr lang="en-US" sz="2400" dirty="0">
                <a:latin typeface="KG Miss Kindergarten"/>
                <a:cs typeface="KG Miss Kindergarten"/>
              </a:rPr>
              <a:t>I hope you had a wonderful summer and are ready for a new school year. Please read the following areas </a:t>
            </a:r>
            <a:r>
              <a:rPr lang="en-US" sz="2400" dirty="0" smtClean="0">
                <a:latin typeface="KG Miss Kindergarten"/>
                <a:cs typeface="KG Miss Kindergarten"/>
              </a:rPr>
              <a:t>carefully.</a:t>
            </a:r>
            <a:endParaRPr lang="en-US" sz="2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237839"/>
            <a:ext cx="1445325" cy="1895404"/>
          </a:xfrm>
          <a:prstGeom prst="rect">
            <a:avLst/>
          </a:prstGeom>
        </p:spPr>
      </p:pic>
      <p:sp>
        <p:nvSpPr>
          <p:cNvPr id="4" name="TextBox 3"/>
          <p:cNvSpPr txBox="1"/>
          <p:nvPr/>
        </p:nvSpPr>
        <p:spPr>
          <a:xfrm>
            <a:off x="838200" y="1066800"/>
            <a:ext cx="7467600" cy="1015663"/>
          </a:xfrm>
          <a:prstGeom prst="rect">
            <a:avLst/>
          </a:prstGeom>
          <a:noFill/>
        </p:spPr>
        <p:txBody>
          <a:bodyPr wrap="square" numCol="1" rtlCol="0">
            <a:spAutoFit/>
          </a:bodyPr>
          <a:lstStyle/>
          <a:p>
            <a:pPr algn="ctr"/>
            <a:r>
              <a:rPr lang="en-US" sz="6000" dirty="0" smtClean="0">
                <a:solidFill>
                  <a:srgbClr val="FF0000"/>
                </a:solidFill>
              </a:rPr>
              <a:t>Welcome to 4</a:t>
            </a:r>
            <a:r>
              <a:rPr lang="en-US" sz="6000" baseline="30000" dirty="0" smtClean="0">
                <a:solidFill>
                  <a:srgbClr val="FF0000"/>
                </a:solidFill>
              </a:rPr>
              <a:t>th</a:t>
            </a:r>
            <a:r>
              <a:rPr lang="en-US" sz="6000" dirty="0" smtClean="0">
                <a:solidFill>
                  <a:srgbClr val="FF0000"/>
                </a:solidFill>
              </a:rPr>
              <a:t> Grade!</a:t>
            </a:r>
            <a:endParaRPr lang="en-US" sz="60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33600" y="990600"/>
            <a:ext cx="5105400" cy="769441"/>
          </a:xfrm>
          <a:prstGeom prst="rect">
            <a:avLst/>
          </a:prstGeom>
        </p:spPr>
        <p:txBody>
          <a:bodyPr wrap="square" numCol="1">
            <a:spAutoFit/>
          </a:bodyPr>
          <a:lstStyle/>
          <a:p>
            <a:pPr algn="ctr"/>
            <a:r>
              <a:rPr lang="en-US" sz="4400" dirty="0" smtClean="0">
                <a:solidFill>
                  <a:schemeClr val="tx2">
                    <a:lumMod val="50000"/>
                  </a:schemeClr>
                </a:solidFill>
                <a:latin typeface="KG Blank Space Sketch" pitchFamily="2" charset="0"/>
              </a:rPr>
              <a:t>School Supplies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883920"/>
            <a:ext cx="1181831" cy="1280160"/>
          </a:xfrm>
          <a:prstGeom prst="rect">
            <a:avLst/>
          </a:prstGeom>
        </p:spPr>
      </p:pic>
      <p:sp>
        <p:nvSpPr>
          <p:cNvPr id="3" name="TextBox 2"/>
          <p:cNvSpPr txBox="1"/>
          <p:nvPr/>
        </p:nvSpPr>
        <p:spPr>
          <a:xfrm>
            <a:off x="1752600" y="2362200"/>
            <a:ext cx="6361969" cy="3539430"/>
          </a:xfrm>
          <a:prstGeom prst="rect">
            <a:avLst/>
          </a:prstGeom>
          <a:noFill/>
        </p:spPr>
        <p:txBody>
          <a:bodyPr wrap="square" numCol="1" rtlCol="0">
            <a:spAutoFit/>
          </a:bodyPr>
          <a:lstStyle/>
          <a:p>
            <a:pPr marL="285750" indent="-285750">
              <a:buFont typeface="Arial" panose="020B0604020202020204" pitchFamily="34" charset="0"/>
              <a:buChar char="•"/>
            </a:pPr>
            <a:r>
              <a:rPr lang="en-US" sz="1600" dirty="0" smtClean="0">
                <a:latin typeface="Comic Sans MS" panose="030F0702030302020204" pitchFamily="66" charset="0"/>
              </a:rPr>
              <a:t>One 3-ring binder (1 ½ in.)</a:t>
            </a:r>
          </a:p>
          <a:p>
            <a:pPr marL="285750" indent="-285750">
              <a:buFont typeface="Arial" panose="020B0604020202020204" pitchFamily="34" charset="0"/>
              <a:buChar char="•"/>
            </a:pPr>
            <a:r>
              <a:rPr lang="en-US" sz="1600" dirty="0" smtClean="0">
                <a:latin typeface="Comic Sans MS" panose="030F0702030302020204" pitchFamily="66" charset="0"/>
              </a:rPr>
              <a:t>4 packs WIDE-RULED loose-leaf paper</a:t>
            </a:r>
          </a:p>
          <a:p>
            <a:pPr marL="285750" indent="-285750">
              <a:buFont typeface="Arial" panose="020B0604020202020204" pitchFamily="34" charset="0"/>
              <a:buChar char="•"/>
            </a:pPr>
            <a:r>
              <a:rPr lang="en-US" sz="1600" dirty="0" smtClean="0">
                <a:latin typeface="Comic Sans MS" panose="030F0702030302020204" pitchFamily="66" charset="0"/>
              </a:rPr>
              <a:t>Four 2-pocket folders with prongs</a:t>
            </a:r>
          </a:p>
          <a:p>
            <a:pPr marL="285750" indent="-285750">
              <a:buFont typeface="Arial" panose="020B0604020202020204" pitchFamily="34" charset="0"/>
              <a:buChar char="•"/>
            </a:pPr>
            <a:r>
              <a:rPr lang="en-US" sz="1600" dirty="0" smtClean="0">
                <a:latin typeface="Comic Sans MS" panose="030F0702030302020204" pitchFamily="66" charset="0"/>
              </a:rPr>
              <a:t>3-4 spiral, one-subject notebooks</a:t>
            </a:r>
          </a:p>
          <a:p>
            <a:pPr marL="285750" indent="-285750">
              <a:buFont typeface="Arial" panose="020B0604020202020204" pitchFamily="34" charset="0"/>
              <a:buChar char="•"/>
            </a:pPr>
            <a:r>
              <a:rPr lang="en-US" sz="1600" dirty="0" smtClean="0">
                <a:latin typeface="Comic Sans MS" panose="030F0702030302020204" pitchFamily="66" charset="0"/>
              </a:rPr>
              <a:t>2 boxes #2 pencils (no plastic wrapped or mechanical)</a:t>
            </a:r>
          </a:p>
          <a:p>
            <a:pPr marL="285750" indent="-285750">
              <a:buFont typeface="Arial" panose="020B0604020202020204" pitchFamily="34" charset="0"/>
              <a:buChar char="•"/>
            </a:pPr>
            <a:r>
              <a:rPr lang="en-US" sz="1600" dirty="0" smtClean="0">
                <a:latin typeface="Comic Sans MS" panose="030F0702030302020204" pitchFamily="66" charset="0"/>
              </a:rPr>
              <a:t>4 glue sticks</a:t>
            </a:r>
          </a:p>
          <a:p>
            <a:pPr marL="285750" indent="-285750">
              <a:buFont typeface="Arial" panose="020B0604020202020204" pitchFamily="34" charset="0"/>
              <a:buChar char="•"/>
            </a:pPr>
            <a:r>
              <a:rPr lang="en-US" sz="1600" dirty="0" smtClean="0">
                <a:latin typeface="Comic Sans MS" panose="030F0702030302020204" pitchFamily="66" charset="0"/>
              </a:rPr>
              <a:t>Scissors</a:t>
            </a:r>
          </a:p>
          <a:p>
            <a:pPr marL="285750" indent="-285750">
              <a:buFont typeface="Arial" panose="020B0604020202020204" pitchFamily="34" charset="0"/>
              <a:buChar char="•"/>
            </a:pPr>
            <a:r>
              <a:rPr lang="en-US" sz="1600" dirty="0" smtClean="0">
                <a:latin typeface="Comic Sans MS" panose="030F0702030302020204" pitchFamily="66" charset="0"/>
              </a:rPr>
              <a:t>Pencil box</a:t>
            </a:r>
          </a:p>
          <a:p>
            <a:pPr marL="285750" indent="-285750">
              <a:buFont typeface="Arial" panose="020B0604020202020204" pitchFamily="34" charset="0"/>
              <a:buChar char="•"/>
            </a:pPr>
            <a:r>
              <a:rPr lang="en-US" sz="1600" dirty="0" smtClean="0">
                <a:latin typeface="Comic Sans MS" panose="030F0702030302020204" pitchFamily="66" charset="0"/>
              </a:rPr>
              <a:t>Crayons (preferably pack of 24)</a:t>
            </a:r>
          </a:p>
          <a:p>
            <a:pPr marL="285750" indent="-285750">
              <a:buFont typeface="Arial" panose="020B0604020202020204" pitchFamily="34" charset="0"/>
              <a:buChar char="•"/>
            </a:pPr>
            <a:r>
              <a:rPr lang="en-US" sz="1600" dirty="0" smtClean="0">
                <a:latin typeface="Comic Sans MS" panose="030F0702030302020204" pitchFamily="66" charset="0"/>
              </a:rPr>
              <a:t>Book bag (no wheels)</a:t>
            </a:r>
          </a:p>
          <a:p>
            <a:pPr marL="285750" indent="-285750">
              <a:buFont typeface="Arial" panose="020B0604020202020204" pitchFamily="34" charset="0"/>
              <a:buChar char="•"/>
            </a:pPr>
            <a:r>
              <a:rPr lang="en-US" sz="1600" dirty="0" smtClean="0">
                <a:latin typeface="Comic Sans MS" panose="030F0702030302020204" pitchFamily="66" charset="0"/>
              </a:rPr>
              <a:t>1 pack of 5-subject dividers</a:t>
            </a:r>
          </a:p>
          <a:p>
            <a:pPr marL="285750" indent="-285750">
              <a:buFont typeface="Arial" panose="020B0604020202020204" pitchFamily="34" charset="0"/>
              <a:buChar char="•"/>
            </a:pPr>
            <a:endParaRPr lang="en-US" sz="1600" dirty="0">
              <a:latin typeface="Comic Sans MS" panose="030F0702030302020204" pitchFamily="66" charset="0"/>
            </a:endParaRPr>
          </a:p>
          <a:p>
            <a:pPr marL="285750" indent="-285750">
              <a:buFont typeface="Arial" panose="020B0604020202020204" pitchFamily="34" charset="0"/>
              <a:buChar char="•"/>
            </a:pPr>
            <a:r>
              <a:rPr lang="en-US" sz="1600" dirty="0" smtClean="0">
                <a:latin typeface="Comic Sans MS" panose="030F0702030302020204" pitchFamily="66" charset="0"/>
              </a:rPr>
              <a:t>WISH LIST: Kleenex, wipes, Ziploc bags, hand soap, hand sanitizer, erasers, individually-wrapped candy</a:t>
            </a:r>
            <a:endParaRPr lang="en-US" sz="1600" dirty="0">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43200" y="838200"/>
            <a:ext cx="4193609" cy="769441"/>
          </a:xfrm>
          <a:prstGeom prst="rect">
            <a:avLst/>
          </a:prstGeom>
        </p:spPr>
        <p:txBody>
          <a:bodyPr wrap="square" numCol="1">
            <a:spAutoFit/>
          </a:bodyPr>
          <a:lstStyle/>
          <a:p>
            <a:pPr algn="ctr"/>
            <a:r>
              <a:rPr lang="en-US" sz="4400" dirty="0" smtClean="0">
                <a:solidFill>
                  <a:schemeClr val="tx2">
                    <a:lumMod val="50000"/>
                  </a:schemeClr>
                </a:solidFill>
                <a:latin typeface="KG Blank Space Sketch" pitchFamily="2" charset="0"/>
              </a:rPr>
              <a:t>Attendance</a:t>
            </a:r>
            <a:endParaRPr lang="en-US" sz="4400" dirty="0">
              <a:solidFill>
                <a:schemeClr val="tx2">
                  <a:lumMod val="50000"/>
                </a:schemeClr>
              </a:solidFill>
              <a:latin typeface="KG Blank Space Sketch" pitchFamily="2" charset="0"/>
            </a:endParaRPr>
          </a:p>
        </p:txBody>
      </p:sp>
      <p:sp>
        <p:nvSpPr>
          <p:cNvPr id="2" name="Rectangle 1"/>
          <p:cNvSpPr/>
          <p:nvPr/>
        </p:nvSpPr>
        <p:spPr>
          <a:xfrm>
            <a:off x="993232" y="1905000"/>
            <a:ext cx="4572000" cy="3970318"/>
          </a:xfrm>
          <a:prstGeom prst="rect">
            <a:avLst/>
          </a:prstGeom>
        </p:spPr>
        <p:txBody>
          <a:bodyPr numCol="1">
            <a:spAutoFit/>
          </a:bodyPr>
          <a:lstStyle/>
          <a:p>
            <a:pPr algn="ctr"/>
            <a:r>
              <a:rPr lang="en-US" dirty="0"/>
              <a:t>It is crucial that your child be present every day if at all possible. When a student is absent, we will provide the work he or she missed. For each day missed, the student will have one night to complete the work. However, the student misses the instruction we provide, as well as the interaction with other students and teachers. The same is true when a student is signed out of school early. If a student is signed out early, he or she will miss the instruction that is being provided until 2:25. </a:t>
            </a:r>
            <a:r>
              <a:rPr lang="en-US" b="1" dirty="0" smtClean="0"/>
              <a:t>When your child is absent, please write an excuse on separate paper-not in the planner. These notes are turned in to the office.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2219375"/>
            <a:ext cx="1324918" cy="190096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76600" y="990600"/>
            <a:ext cx="3952424" cy="769441"/>
          </a:xfrm>
          <a:prstGeom prst="rect">
            <a:avLst/>
          </a:prstGeom>
        </p:spPr>
        <p:txBody>
          <a:bodyPr wrap="square" numCol="1">
            <a:spAutoFit/>
          </a:bodyPr>
          <a:lstStyle/>
          <a:p>
            <a:pPr algn="ctr"/>
            <a:r>
              <a:rPr lang="en-US" sz="4400" dirty="0" smtClean="0">
                <a:solidFill>
                  <a:schemeClr val="tx2">
                    <a:lumMod val="50000"/>
                  </a:schemeClr>
                </a:solidFill>
                <a:latin typeface="KG Blank Space Sketch" pitchFamily="2" charset="0"/>
              </a:rPr>
              <a:t>Discipline</a:t>
            </a:r>
          </a:p>
        </p:txBody>
      </p:sp>
      <p:sp>
        <p:nvSpPr>
          <p:cNvPr id="2" name="Rectangle 1"/>
          <p:cNvSpPr/>
          <p:nvPr/>
        </p:nvSpPr>
        <p:spPr>
          <a:xfrm>
            <a:off x="3061010" y="2250314"/>
            <a:ext cx="4572000" cy="3693319"/>
          </a:xfrm>
          <a:prstGeom prst="rect">
            <a:avLst/>
          </a:prstGeom>
        </p:spPr>
        <p:txBody>
          <a:bodyPr numCol="1">
            <a:spAutoFit/>
          </a:bodyPr>
          <a:lstStyle/>
          <a:p>
            <a:pPr algn="ctr"/>
            <a:endParaRPr lang="en-US" dirty="0">
              <a:latin typeface="KG Ten Thousand Reasons Alt"/>
              <a:cs typeface="KG Ten Thousand Reasons Alt"/>
            </a:endParaRPr>
          </a:p>
          <a:p>
            <a:r>
              <a:rPr lang="en-US" sz="2400" dirty="0" smtClean="0">
                <a:latin typeface="KG Ten Thousand Reasons Alt"/>
                <a:cs typeface="KG Ten Thousand Reasons Alt"/>
              </a:rPr>
              <a:t>We will use </a:t>
            </a:r>
            <a:r>
              <a:rPr lang="en-US" sz="2400" dirty="0" err="1" smtClean="0">
                <a:latin typeface="KG Ten Thousand Reasons Alt"/>
                <a:cs typeface="KG Ten Thousand Reasons Alt"/>
              </a:rPr>
              <a:t>ClassDojo</a:t>
            </a:r>
            <a:r>
              <a:rPr lang="en-US" sz="2400" dirty="0" smtClean="0">
                <a:latin typeface="KG Ten Thousand Reasons Alt"/>
                <a:cs typeface="KG Ten Thousand Reasons Alt"/>
              </a:rPr>
              <a:t> this year, which most of you are familiar with. It is IMPERATIVE that all parents sign up for </a:t>
            </a:r>
            <a:r>
              <a:rPr lang="en-US" sz="2400" dirty="0" err="1" smtClean="0">
                <a:latin typeface="KG Ten Thousand Reasons Alt"/>
                <a:cs typeface="KG Ten Thousand Reasons Alt"/>
              </a:rPr>
              <a:t>ClassDojo</a:t>
            </a:r>
            <a:r>
              <a:rPr lang="en-US" sz="2400" dirty="0" smtClean="0">
                <a:latin typeface="KG Ten Thousand Reasons Alt"/>
                <a:cs typeface="KG Ten Thousand Reasons Alt"/>
              </a:rPr>
              <a:t>, as it will provide immediate feedback concerning your child’s behavior. It is also an excellent way for parents and teachers to communicate. </a:t>
            </a:r>
            <a:endParaRPr lang="en-US" sz="2400" dirty="0">
              <a:latin typeface="KG Ten Thousand Reasons Alt"/>
              <a:cs typeface="KG Ten Thousand Reasons A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9495" y="1262334"/>
            <a:ext cx="2228505" cy="283464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13666" y="914400"/>
            <a:ext cx="3124200" cy="769441"/>
          </a:xfrm>
          <a:prstGeom prst="rect">
            <a:avLst/>
          </a:prstGeom>
        </p:spPr>
        <p:txBody>
          <a:bodyPr wrap="square" numCol="1">
            <a:spAutoFit/>
          </a:bodyPr>
          <a:lstStyle/>
          <a:p>
            <a:pPr algn="ctr"/>
            <a:r>
              <a:rPr lang="en-US" sz="4400" dirty="0" smtClean="0">
                <a:solidFill>
                  <a:schemeClr val="tx2">
                    <a:lumMod val="50000"/>
                  </a:schemeClr>
                </a:solidFill>
                <a:latin typeface="KG Blank Space Sketch" pitchFamily="2" charset="0"/>
              </a:rPr>
              <a:t>Lunch </a:t>
            </a:r>
            <a:endParaRPr lang="en-US" sz="4400" dirty="0">
              <a:solidFill>
                <a:schemeClr val="tx2">
                  <a:lumMod val="50000"/>
                </a:schemeClr>
              </a:solidFill>
              <a:latin typeface="KG Blank Space Sketch" pitchFamily="2" charset="0"/>
            </a:endParaRPr>
          </a:p>
        </p:txBody>
      </p:sp>
      <p:sp>
        <p:nvSpPr>
          <p:cNvPr id="2" name="Rectangle 1"/>
          <p:cNvSpPr/>
          <p:nvPr/>
        </p:nvSpPr>
        <p:spPr>
          <a:xfrm>
            <a:off x="2209800" y="1981200"/>
            <a:ext cx="4572000" cy="2308324"/>
          </a:xfrm>
          <a:prstGeom prst="rect">
            <a:avLst/>
          </a:prstGeom>
        </p:spPr>
        <p:txBody>
          <a:bodyPr numCol="1">
            <a:spAutoFit/>
          </a:bodyPr>
          <a:lstStyle/>
          <a:p>
            <a:pPr algn="ctr"/>
            <a:r>
              <a:rPr lang="en-US" dirty="0">
                <a:latin typeface="KG Miss Kindergarten"/>
                <a:cs typeface="KG Miss Kindergarten"/>
              </a:rPr>
              <a:t>Our lunch time is 12:05-12:30. You may eat with your child at a white table in the cafeteria or in the lobby. If you bring outside food, we ask that you eat in the lobby. Students may not ask a friend to eat with them. If you want to bring cake/cupcakes for your child’s birthday, I ask that you do so at lunch time.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307" y="4191000"/>
            <a:ext cx="1324918" cy="190096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8659" y="762000"/>
            <a:ext cx="4419801" cy="769441"/>
          </a:xfrm>
          <a:prstGeom prst="rect">
            <a:avLst/>
          </a:prstGeom>
        </p:spPr>
        <p:txBody>
          <a:bodyPr wrap="square" numCol="1">
            <a:spAutoFit/>
          </a:bodyPr>
          <a:lstStyle/>
          <a:p>
            <a:pPr algn="ctr"/>
            <a:r>
              <a:rPr lang="en-US" sz="4400" dirty="0" smtClean="0">
                <a:solidFill>
                  <a:schemeClr val="tx2">
                    <a:lumMod val="50000"/>
                  </a:schemeClr>
                </a:solidFill>
                <a:latin typeface="KG Blank Space Sketch" pitchFamily="2" charset="0"/>
              </a:rPr>
              <a:t>Homework</a:t>
            </a:r>
            <a:endParaRPr lang="en-US" sz="4400" dirty="0">
              <a:solidFill>
                <a:schemeClr val="tx2">
                  <a:lumMod val="50000"/>
                </a:schemeClr>
              </a:solidFill>
              <a:latin typeface="KG Blank Space Sketch" pitchFamily="2" charset="0"/>
            </a:endParaRPr>
          </a:p>
        </p:txBody>
      </p:sp>
      <p:sp>
        <p:nvSpPr>
          <p:cNvPr id="2" name="Rectangle 1"/>
          <p:cNvSpPr/>
          <p:nvPr/>
        </p:nvSpPr>
        <p:spPr>
          <a:xfrm>
            <a:off x="2286016" y="1653361"/>
            <a:ext cx="4572000" cy="307777"/>
          </a:xfrm>
          <a:prstGeom prst="rect">
            <a:avLst/>
          </a:prstGeom>
        </p:spPr>
        <p:txBody>
          <a:bodyPr numCol="1">
            <a:spAutoFit/>
          </a:bodyPr>
          <a:lstStyle/>
          <a:p>
            <a:pPr lvl="0" algn="ctr" defTabSz="509412"/>
            <a:r>
              <a:rPr lang="en-US" sz="1400" dirty="0" smtClean="0">
                <a:solidFill>
                  <a:prstClr val="black"/>
                </a:solidFill>
                <a:latin typeface="KG Miss Kindergarten"/>
                <a:cs typeface="KG Miss Kindergarten"/>
              </a:rPr>
              <a:t> </a:t>
            </a:r>
            <a:endParaRPr lang="en-US" sz="1400" dirty="0">
              <a:solidFill>
                <a:prstClr val="black"/>
              </a:solidFill>
              <a:latin typeface="KG Miss Kindergarten"/>
              <a:cs typeface="KG Miss Kindergarten"/>
            </a:endParaRPr>
          </a:p>
        </p:txBody>
      </p:sp>
      <p:sp>
        <p:nvSpPr>
          <p:cNvPr id="3" name="TextBox 2"/>
          <p:cNvSpPr txBox="1"/>
          <p:nvPr/>
        </p:nvSpPr>
        <p:spPr>
          <a:xfrm>
            <a:off x="990616" y="1653361"/>
            <a:ext cx="7162800" cy="4247317"/>
          </a:xfrm>
          <a:prstGeom prst="rect">
            <a:avLst/>
          </a:prstGeom>
          <a:noFill/>
        </p:spPr>
        <p:txBody>
          <a:bodyPr wrap="square" numCol="1" rtlCol="0">
            <a:spAutoFit/>
          </a:bodyPr>
          <a:lstStyle/>
          <a:p>
            <a:r>
              <a:rPr lang="en-US" dirty="0" smtClean="0">
                <a:latin typeface="Comic Sans MS" panose="030F0702030302020204" pitchFamily="66" charset="0"/>
              </a:rPr>
              <a:t>In fourth grade, homework is very important and necessary. We try not to assign any homework other than that which is necessary for academic success. There are certain assignments that are to be completed NIGHTLY, and they are as follows:</a:t>
            </a:r>
          </a:p>
          <a:p>
            <a:pPr marL="342900" indent="-342900">
              <a:buFont typeface="+mj-lt"/>
              <a:buAutoNum type="arabicPeriod"/>
            </a:pPr>
            <a:r>
              <a:rPr lang="en-US" b="1" dirty="0" smtClean="0">
                <a:latin typeface="Comic Sans MS" panose="030F0702030302020204" pitchFamily="66" charset="0"/>
              </a:rPr>
              <a:t>Read</a:t>
            </a:r>
            <a:r>
              <a:rPr lang="en-US" dirty="0" smtClean="0">
                <a:latin typeface="Comic Sans MS" panose="030F0702030302020204" pitchFamily="66" charset="0"/>
              </a:rPr>
              <a:t> at least 30 minutes at home. </a:t>
            </a:r>
          </a:p>
          <a:p>
            <a:pPr marL="342900" indent="-342900">
              <a:buFont typeface="+mj-lt"/>
              <a:buAutoNum type="arabicPeriod"/>
            </a:pPr>
            <a:r>
              <a:rPr lang="en-US" b="1" dirty="0" smtClean="0">
                <a:latin typeface="Comic Sans MS" panose="030F0702030302020204" pitchFamily="66" charset="0"/>
              </a:rPr>
              <a:t>Study multiplication facts</a:t>
            </a:r>
            <a:r>
              <a:rPr lang="en-US" dirty="0" smtClean="0">
                <a:latin typeface="Comic Sans MS" panose="030F0702030302020204" pitchFamily="66" charset="0"/>
              </a:rPr>
              <a:t>. We will start mastering one fact family per week. Quizzes will be given on Fridays. Students will write missed facts five times each for homework Monday-Thursday of the following week and retest the next day.</a:t>
            </a:r>
          </a:p>
          <a:p>
            <a:pPr marL="342900" indent="-342900">
              <a:buFont typeface="+mj-lt"/>
              <a:buAutoNum type="arabicPeriod"/>
            </a:pPr>
            <a:r>
              <a:rPr lang="en-US" b="1" dirty="0" smtClean="0">
                <a:latin typeface="Comic Sans MS" panose="030F0702030302020204" pitchFamily="66" charset="0"/>
              </a:rPr>
              <a:t>Study spelling words and/or vocabulary words/definitions</a:t>
            </a:r>
            <a:r>
              <a:rPr lang="en-US" dirty="0" smtClean="0">
                <a:latin typeface="Comic Sans MS" panose="030F0702030302020204" pitchFamily="66" charset="0"/>
              </a:rPr>
              <a:t>. Test on Friday.</a:t>
            </a:r>
          </a:p>
          <a:p>
            <a:pPr marL="342900" indent="-342900">
              <a:buFont typeface="+mj-lt"/>
              <a:buAutoNum type="arabicPeriod"/>
            </a:pPr>
            <a:r>
              <a:rPr lang="en-US" dirty="0" smtClean="0">
                <a:latin typeface="Comic Sans MS" panose="030F0702030302020204" pitchFamily="66" charset="0"/>
              </a:rPr>
              <a:t>Get planner signed </a:t>
            </a:r>
            <a:r>
              <a:rPr lang="en-US" b="1" dirty="0" smtClean="0">
                <a:latin typeface="Comic Sans MS" panose="030F0702030302020204" pitchFamily="66" charset="0"/>
              </a:rPr>
              <a:t>nightly</a:t>
            </a:r>
            <a:r>
              <a:rPr lang="en-US" dirty="0" smtClean="0">
                <a:latin typeface="Comic Sans MS" panose="030F0702030302020204" pitchFamily="66" charset="0"/>
              </a:rPr>
              <a:t>, and get Weekly Folder signed once per week (they are usually sent home on Wednesdays).</a:t>
            </a:r>
          </a:p>
          <a:p>
            <a:r>
              <a:rPr lang="en-US" dirty="0" smtClean="0">
                <a:latin typeface="Comic Sans MS" panose="030F0702030302020204" pitchFamily="66" charset="0"/>
              </a:rPr>
              <a:t>In addition, we may need to assign other work occasionally, but it will not take long to complete. </a:t>
            </a:r>
            <a:endParaRPr lang="en-US" dirty="0">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785" y="685800"/>
            <a:ext cx="8229600" cy="1143000"/>
          </a:xfrm>
        </p:spPr>
        <p:txBody>
          <a:bodyPr numCol="1">
            <a:normAutofit fontScale="90000"/>
          </a:bodyPr>
          <a:lstStyle/>
          <a:p>
            <a:endParaRPr lang="en-US" dirty="0"/>
          </a:p>
          <a:p>
            <a:r>
              <a:rPr dirty="0"/>
              <a:t>NC Math Check-Ins</a:t>
            </a:r>
          </a:p>
          <a:p>
            <a:pPr algn="l"/>
            <a:endParaRPr dirty="0"/>
          </a:p>
        </p:txBody>
      </p:sp>
      <p:sp>
        <p:nvSpPr>
          <p:cNvPr id="3" name="Content Placeholder 2"/>
          <p:cNvSpPr>
            <a:spLocks noGrp="1"/>
          </p:cNvSpPr>
          <p:nvPr>
            <p:ph idx="1"/>
          </p:nvPr>
        </p:nvSpPr>
        <p:spPr>
          <a:xfrm>
            <a:off x="533400" y="1676400"/>
            <a:ext cx="8229600" cy="4525963"/>
          </a:xfrm>
        </p:spPr>
        <p:txBody>
          <a:bodyPr numCol="1">
            <a:normAutofit/>
          </a:bodyPr>
          <a:lstStyle/>
          <a:p>
            <a:pPr>
              <a:buNone/>
            </a:pPr>
            <a:r>
              <a:rPr sz="2400" dirty="0"/>
              <a:t>Check-In 1</a:t>
            </a:r>
            <a:endParaRPr lang="en-US" sz="2400" dirty="0"/>
          </a:p>
          <a:p>
            <a:pPr>
              <a:buChar char="•"/>
            </a:pPr>
            <a:r>
              <a:rPr sz="2400" b="1" dirty="0"/>
              <a:t>4.OA.2</a:t>
            </a:r>
            <a:r>
              <a:rPr sz="2400" dirty="0"/>
              <a:t> Mrs. Harper ordered 3 different colors of markers.</a:t>
            </a:r>
          </a:p>
          <a:p>
            <a:pPr>
              <a:buChar char="•"/>
            </a:pPr>
            <a:r>
              <a:rPr sz="2400" dirty="0"/>
              <a:t>• She ordered 25 of each color marker.</a:t>
            </a:r>
          </a:p>
          <a:p>
            <a:pPr>
              <a:buChar char="•"/>
            </a:pPr>
            <a:r>
              <a:rPr sz="2400" dirty="0"/>
              <a:t>• She also ordered some pencils.</a:t>
            </a:r>
          </a:p>
          <a:p>
            <a:pPr>
              <a:buChar char="•"/>
            </a:pPr>
            <a:r>
              <a:rPr sz="2400" dirty="0"/>
              <a:t>• She ordered 3 times as many pencils as markers.</a:t>
            </a:r>
          </a:p>
          <a:p>
            <a:pPr>
              <a:buChar char="•"/>
            </a:pPr>
            <a:r>
              <a:rPr sz="2400" dirty="0"/>
              <a:t> How many pencils did Mrs. Harper order?</a:t>
            </a:r>
          </a:p>
          <a:p>
            <a:pPr>
              <a:buChar char="•"/>
            </a:pPr>
            <a:r>
              <a:rPr sz="2400" dirty="0"/>
              <a:t> A 675</a:t>
            </a:r>
          </a:p>
          <a:p>
            <a:pPr>
              <a:buChar char="•"/>
            </a:pPr>
            <a:r>
              <a:rPr sz="2400" dirty="0"/>
              <a:t> B 225</a:t>
            </a:r>
          </a:p>
          <a:p>
            <a:pPr>
              <a:buChar char="•"/>
            </a:pPr>
            <a:r>
              <a:rPr sz="2400" dirty="0"/>
              <a:t> C 75</a:t>
            </a:r>
          </a:p>
          <a:p>
            <a:pPr>
              <a:buChar char="•"/>
            </a:pPr>
            <a:r>
              <a:rPr sz="2400" dirty="0"/>
              <a:t> D 25 </a:t>
            </a:r>
          </a:p>
          <a:p>
            <a:pPr>
              <a:buNone/>
            </a:pPr>
            <a:endParaRPr sz="2400" dirty="0"/>
          </a:p>
          <a:p>
            <a:pPr>
              <a:buNone/>
            </a:pPr>
            <a:endParaRPr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numCol="1">
            <a:normAutofit fontScale="90000"/>
          </a:bodyPr>
          <a:lstStyle/>
          <a:p>
            <a:endParaRPr lang="en-US" dirty="0"/>
          </a:p>
          <a:p>
            <a:r>
              <a:rPr dirty="0"/>
              <a:t>NC Math Check-Ins</a:t>
            </a:r>
          </a:p>
          <a:p>
            <a:pPr algn="l"/>
            <a:endParaRPr dirty="0"/>
          </a:p>
        </p:txBody>
      </p:sp>
      <p:sp>
        <p:nvSpPr>
          <p:cNvPr id="3" name="Content Placeholder 2"/>
          <p:cNvSpPr>
            <a:spLocks noGrp="1"/>
          </p:cNvSpPr>
          <p:nvPr>
            <p:ph idx="1"/>
          </p:nvPr>
        </p:nvSpPr>
        <p:spPr/>
        <p:txBody>
          <a:bodyPr numCol="1">
            <a:normAutofit fontScale="85000" lnSpcReduction="20000"/>
          </a:bodyPr>
          <a:lstStyle/>
          <a:p>
            <a:pPr>
              <a:buNone/>
            </a:pPr>
            <a:r>
              <a:rPr sz="2400" dirty="0"/>
              <a:t>Check-In 1</a:t>
            </a:r>
            <a:endParaRPr lang="en-US" sz="2400" dirty="0"/>
          </a:p>
          <a:p>
            <a:r>
              <a:rPr sz="2400" b="1" dirty="0" smtClean="0"/>
              <a:t>4.OA.</a:t>
            </a:r>
            <a:r>
              <a:rPr lang="en-US" sz="2400" b="1" dirty="0" smtClean="0"/>
              <a:t>3 </a:t>
            </a:r>
            <a:r>
              <a:rPr lang="en-US" dirty="0"/>
              <a:t>Patrick is buying cheese for a party.</a:t>
            </a:r>
          </a:p>
          <a:p>
            <a:r>
              <a:rPr lang="en-US" dirty="0"/>
              <a:t>• He needs to buy 50 ounces of cheese.</a:t>
            </a:r>
          </a:p>
          <a:p>
            <a:r>
              <a:rPr lang="en-US" dirty="0"/>
              <a:t>• Cheese is sold only in 8- and 12-ounce packages.</a:t>
            </a:r>
          </a:p>
          <a:p>
            <a:r>
              <a:rPr lang="en-US" dirty="0"/>
              <a:t>Which choice shows the </a:t>
            </a:r>
            <a:r>
              <a:rPr lang="en-US" b="1" i="1" dirty="0"/>
              <a:t>least </a:t>
            </a:r>
            <a:r>
              <a:rPr lang="en-US" dirty="0"/>
              <a:t>amount of cheese Patrick can buy to have enough</a:t>
            </a:r>
          </a:p>
          <a:p>
            <a:r>
              <a:rPr lang="en-US" dirty="0"/>
              <a:t>for the party?</a:t>
            </a:r>
          </a:p>
          <a:p>
            <a:r>
              <a:rPr lang="en-US" dirty="0"/>
              <a:t>A three 12-ounce packages and two 8-ounce packages</a:t>
            </a:r>
          </a:p>
          <a:p>
            <a:r>
              <a:rPr lang="en-US" dirty="0"/>
              <a:t>B five 12-ounce packages</a:t>
            </a:r>
          </a:p>
          <a:p>
            <a:r>
              <a:rPr lang="en-US" dirty="0"/>
              <a:t>C two 12-ounce packages and three 8-ounce packages</a:t>
            </a:r>
          </a:p>
          <a:p>
            <a:r>
              <a:rPr lang="en-US" dirty="0"/>
              <a:t>D seven 8-ounce packages</a:t>
            </a:r>
            <a:endParaRPr sz="2400" dirty="0"/>
          </a:p>
          <a:p>
            <a:pPr>
              <a:buNone/>
            </a:pPr>
            <a:endParaRPr sz="2400" dirty="0"/>
          </a:p>
        </p:txBody>
      </p:sp>
    </p:spTree>
    <p:extLst>
      <p:ext uri="{BB962C8B-B14F-4D97-AF65-F5344CB8AC3E}">
        <p14:creationId xmlns:p14="http://schemas.microsoft.com/office/powerpoint/2010/main" val="10774969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numCol="1">
            <a:normAutofit fontScale="90000"/>
          </a:bodyPr>
          <a:lstStyle/>
          <a:p>
            <a:endParaRPr lang="en-US" dirty="0"/>
          </a:p>
          <a:p>
            <a:r>
              <a:rPr dirty="0"/>
              <a:t>NC Math Check-Ins</a:t>
            </a:r>
          </a:p>
          <a:p>
            <a:pPr algn="l"/>
            <a:endParaRPr dirty="0"/>
          </a:p>
        </p:txBody>
      </p:sp>
      <p:sp>
        <p:nvSpPr>
          <p:cNvPr id="3" name="Content Placeholder 2"/>
          <p:cNvSpPr>
            <a:spLocks noGrp="1"/>
          </p:cNvSpPr>
          <p:nvPr>
            <p:ph idx="1"/>
          </p:nvPr>
        </p:nvSpPr>
        <p:spPr>
          <a:xfrm>
            <a:off x="457200" y="1715429"/>
            <a:ext cx="8229600" cy="4525963"/>
          </a:xfrm>
        </p:spPr>
        <p:txBody>
          <a:bodyPr numCol="1">
            <a:normAutofit fontScale="85000" lnSpcReduction="20000"/>
          </a:bodyPr>
          <a:lstStyle/>
          <a:p>
            <a:pPr>
              <a:buNone/>
            </a:pPr>
            <a:r>
              <a:rPr sz="2400" dirty="0"/>
              <a:t>Check-In </a:t>
            </a:r>
            <a:r>
              <a:rPr sz="2400" dirty="0" smtClean="0"/>
              <a:t>1</a:t>
            </a:r>
          </a:p>
          <a:p>
            <a:r>
              <a:rPr lang="en-US" sz="2400" b="1" dirty="0" smtClean="0"/>
              <a:t>4.NBT.6 </a:t>
            </a:r>
            <a:r>
              <a:rPr lang="en-US" dirty="0"/>
              <a:t>A store sold 336 DVD players last year.</a:t>
            </a:r>
          </a:p>
          <a:p>
            <a:r>
              <a:rPr lang="en-US" dirty="0"/>
              <a:t>• The store sold 8 different brands of DVD players.</a:t>
            </a:r>
          </a:p>
          <a:p>
            <a:r>
              <a:rPr lang="en-US" dirty="0"/>
              <a:t>• The store sold the same number of each brand of DVD player.</a:t>
            </a:r>
          </a:p>
          <a:p>
            <a:r>
              <a:rPr lang="en-US" dirty="0"/>
              <a:t>How many of each brand of DVD player did the store sell?</a:t>
            </a:r>
          </a:p>
          <a:p>
            <a:r>
              <a:rPr lang="en-US" dirty="0"/>
              <a:t>A 40</a:t>
            </a:r>
          </a:p>
          <a:p>
            <a:r>
              <a:rPr lang="en-US" dirty="0"/>
              <a:t>B 42</a:t>
            </a:r>
          </a:p>
          <a:p>
            <a:r>
              <a:rPr lang="en-US" dirty="0"/>
              <a:t>C 44</a:t>
            </a:r>
          </a:p>
          <a:p>
            <a:r>
              <a:rPr lang="en-US" dirty="0"/>
              <a:t>D 48</a:t>
            </a:r>
            <a:endParaRPr sz="2400" dirty="0"/>
          </a:p>
        </p:txBody>
      </p:sp>
    </p:spTree>
    <p:extLst>
      <p:ext uri="{BB962C8B-B14F-4D97-AF65-F5344CB8AC3E}">
        <p14:creationId xmlns:p14="http://schemas.microsoft.com/office/powerpoint/2010/main" val="1731635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143000"/>
          </a:xfrm>
        </p:spPr>
        <p:txBody>
          <a:bodyPr numCol="1">
            <a:normAutofit fontScale="90000"/>
          </a:bodyPr>
          <a:lstStyle/>
          <a:p>
            <a:endParaRPr lang="en-US" dirty="0"/>
          </a:p>
          <a:p>
            <a:r>
              <a:rPr dirty="0"/>
              <a:t>NC Math Check-Ins</a:t>
            </a:r>
          </a:p>
          <a:p>
            <a:pPr algn="l"/>
            <a:endParaRPr dirty="0"/>
          </a:p>
        </p:txBody>
      </p:sp>
      <p:sp>
        <p:nvSpPr>
          <p:cNvPr id="3" name="Content Placeholder 2"/>
          <p:cNvSpPr>
            <a:spLocks noGrp="1"/>
          </p:cNvSpPr>
          <p:nvPr>
            <p:ph idx="1"/>
          </p:nvPr>
        </p:nvSpPr>
        <p:spPr>
          <a:xfrm>
            <a:off x="563137" y="1715429"/>
            <a:ext cx="8229600" cy="4525963"/>
          </a:xfrm>
        </p:spPr>
        <p:txBody>
          <a:bodyPr numCol="1">
            <a:normAutofit fontScale="92500" lnSpcReduction="20000"/>
          </a:bodyPr>
          <a:lstStyle/>
          <a:p>
            <a:pPr>
              <a:buNone/>
            </a:pPr>
            <a:r>
              <a:rPr sz="2400" dirty="0"/>
              <a:t>Check-In </a:t>
            </a:r>
            <a:r>
              <a:rPr sz="2400" dirty="0" smtClean="0"/>
              <a:t>1</a:t>
            </a:r>
          </a:p>
          <a:p>
            <a:r>
              <a:rPr lang="en-US" sz="2400" b="1" dirty="0" smtClean="0"/>
              <a:t>4.NBT.5 </a:t>
            </a:r>
            <a:r>
              <a:rPr lang="en-US" dirty="0"/>
              <a:t>The math team went to the aquarium to do research. Each team member paid $12</a:t>
            </a:r>
          </a:p>
          <a:p>
            <a:r>
              <a:rPr lang="en-US" dirty="0"/>
              <a:t>for the trip. There were 25 team members on the trip. What was the total amount</a:t>
            </a:r>
          </a:p>
          <a:p>
            <a:r>
              <a:rPr lang="en-US" dirty="0"/>
              <a:t>the team members paid?</a:t>
            </a:r>
          </a:p>
          <a:p>
            <a:r>
              <a:rPr lang="en-US" dirty="0"/>
              <a:t>A $290</a:t>
            </a:r>
          </a:p>
          <a:p>
            <a:r>
              <a:rPr lang="en-US" dirty="0"/>
              <a:t>B $291</a:t>
            </a:r>
          </a:p>
          <a:p>
            <a:r>
              <a:rPr lang="en-US" dirty="0"/>
              <a:t>C $300</a:t>
            </a:r>
          </a:p>
          <a:p>
            <a:r>
              <a:rPr lang="en-US" dirty="0"/>
              <a:t>D $390</a:t>
            </a:r>
            <a:endParaRPr sz="2400" dirty="0"/>
          </a:p>
        </p:txBody>
      </p:sp>
    </p:spTree>
    <p:extLst>
      <p:ext uri="{BB962C8B-B14F-4D97-AF65-F5344CB8AC3E}">
        <p14:creationId xmlns:p14="http://schemas.microsoft.com/office/powerpoint/2010/main" val="651902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numCol="1">
            <a:normAutofit fontScale="90000"/>
          </a:bodyPr>
          <a:lstStyle/>
          <a:p>
            <a:endParaRPr lang="en-US" dirty="0"/>
          </a:p>
          <a:p>
            <a:r>
              <a:rPr dirty="0"/>
              <a:t>NC Math Check-Ins</a:t>
            </a:r>
          </a:p>
          <a:p>
            <a:pPr algn="l"/>
            <a:endParaRPr dirty="0"/>
          </a:p>
        </p:txBody>
      </p:sp>
      <p:sp>
        <p:nvSpPr>
          <p:cNvPr id="3" name="Content Placeholder 2"/>
          <p:cNvSpPr>
            <a:spLocks noGrp="1"/>
          </p:cNvSpPr>
          <p:nvPr>
            <p:ph idx="1"/>
          </p:nvPr>
        </p:nvSpPr>
        <p:spPr>
          <a:xfrm>
            <a:off x="589156" y="1676400"/>
            <a:ext cx="8229600" cy="4525963"/>
          </a:xfrm>
        </p:spPr>
        <p:txBody>
          <a:bodyPr numCol="1">
            <a:normAutofit fontScale="92500" lnSpcReduction="20000"/>
          </a:bodyPr>
          <a:lstStyle/>
          <a:p>
            <a:pPr>
              <a:buNone/>
            </a:pPr>
            <a:r>
              <a:rPr sz="2400" dirty="0"/>
              <a:t>Check-In </a:t>
            </a:r>
            <a:r>
              <a:rPr sz="2400" dirty="0" smtClean="0"/>
              <a:t>1</a:t>
            </a:r>
          </a:p>
          <a:p>
            <a:r>
              <a:rPr lang="en-US" sz="2400" b="1" dirty="0" smtClean="0"/>
              <a:t>4.NBT.2 </a:t>
            </a:r>
            <a:r>
              <a:rPr lang="en-US" dirty="0"/>
              <a:t>One number has 4 thousands, 12 hundreds, and 0 tens. Another number has</a:t>
            </a:r>
          </a:p>
          <a:p>
            <a:r>
              <a:rPr lang="en-US" dirty="0"/>
              <a:t>4 thousands, 6 hundreds, and 5 tens. Which choice correctly compares the two</a:t>
            </a:r>
          </a:p>
          <a:p>
            <a:r>
              <a:rPr lang="en-US" dirty="0"/>
              <a:t>numbers?</a:t>
            </a:r>
          </a:p>
          <a:p>
            <a:r>
              <a:rPr lang="en-US" dirty="0"/>
              <a:t>A 4,120 &lt; 4,650</a:t>
            </a:r>
          </a:p>
          <a:p>
            <a:r>
              <a:rPr lang="en-US" dirty="0"/>
              <a:t>B 4,200 &lt; 4,650</a:t>
            </a:r>
          </a:p>
          <a:p>
            <a:r>
              <a:rPr lang="en-US" dirty="0"/>
              <a:t>C 5,200 &gt; 4,065</a:t>
            </a:r>
          </a:p>
          <a:p>
            <a:r>
              <a:rPr lang="en-US" dirty="0"/>
              <a:t>D 5,200 &gt; 4,650</a:t>
            </a:r>
            <a:endParaRPr sz="2400" dirty="0"/>
          </a:p>
        </p:txBody>
      </p:sp>
    </p:spTree>
    <p:extLst>
      <p:ext uri="{BB962C8B-B14F-4D97-AF65-F5344CB8AC3E}">
        <p14:creationId xmlns:p14="http://schemas.microsoft.com/office/powerpoint/2010/main" val="91250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05000" y="782293"/>
            <a:ext cx="5638800" cy="769441"/>
          </a:xfrm>
          <a:prstGeom prst="rect">
            <a:avLst/>
          </a:prstGeom>
        </p:spPr>
        <p:txBody>
          <a:bodyPr wrap="square" numCol="1">
            <a:spAutoFit/>
          </a:bodyPr>
          <a:lstStyle/>
          <a:p>
            <a:pPr algn="ctr"/>
            <a:r>
              <a:rPr lang="en-US" sz="4400" dirty="0" smtClean="0">
                <a:solidFill>
                  <a:schemeClr val="tx2">
                    <a:lumMod val="50000"/>
                  </a:schemeClr>
                </a:solidFill>
                <a:latin typeface="KG Blank Space Sketch" pitchFamily="2" charset="0"/>
              </a:rPr>
              <a:t>Teacher Wish List</a:t>
            </a:r>
            <a:endParaRPr lang="en-US" sz="4400" dirty="0">
              <a:solidFill>
                <a:schemeClr val="tx2">
                  <a:lumMod val="50000"/>
                </a:schemeClr>
              </a:solidFill>
              <a:latin typeface="KG Blank Space Sketch" pitchFamily="2" charset="0"/>
            </a:endParaRPr>
          </a:p>
        </p:txBody>
      </p:sp>
      <p:sp>
        <p:nvSpPr>
          <p:cNvPr id="3" name="Rectangle 2"/>
          <p:cNvSpPr/>
          <p:nvPr/>
        </p:nvSpPr>
        <p:spPr>
          <a:xfrm>
            <a:off x="914400" y="1536866"/>
            <a:ext cx="4572000" cy="4524315"/>
          </a:xfrm>
          <a:prstGeom prst="rect">
            <a:avLst/>
          </a:prstGeom>
        </p:spPr>
        <p:txBody>
          <a:bodyPr numCol="1">
            <a:spAutoFit/>
          </a:bodyPr>
          <a:lstStyle/>
          <a:p>
            <a:endParaRPr lang="en-US" dirty="0"/>
          </a:p>
          <a:p>
            <a:r>
              <a:rPr lang="en-US" dirty="0"/>
              <a:t>Wipes</a:t>
            </a:r>
          </a:p>
          <a:p>
            <a:r>
              <a:rPr lang="en-US" dirty="0"/>
              <a:t>Paper towels</a:t>
            </a:r>
          </a:p>
          <a:p>
            <a:r>
              <a:rPr lang="en-US" dirty="0"/>
              <a:t>Kleenex</a:t>
            </a:r>
          </a:p>
          <a:p>
            <a:r>
              <a:rPr lang="en-US" dirty="0"/>
              <a:t>Hand sanitizer</a:t>
            </a:r>
          </a:p>
          <a:p>
            <a:r>
              <a:rPr lang="en-US" dirty="0"/>
              <a:t>White copy paper</a:t>
            </a:r>
          </a:p>
          <a:p>
            <a:r>
              <a:rPr lang="en-US" dirty="0"/>
              <a:t>Crayons </a:t>
            </a:r>
          </a:p>
          <a:p>
            <a:r>
              <a:rPr lang="en-US" dirty="0"/>
              <a:t>#2 pencils</a:t>
            </a:r>
          </a:p>
          <a:p>
            <a:r>
              <a:rPr lang="en-US" dirty="0"/>
              <a:t>Notebook paper</a:t>
            </a:r>
          </a:p>
          <a:p>
            <a:r>
              <a:rPr lang="en-US" dirty="0"/>
              <a:t>Erasers</a:t>
            </a:r>
          </a:p>
          <a:p>
            <a:r>
              <a:rPr lang="en-US" dirty="0"/>
              <a:t>Expo white board </a:t>
            </a:r>
            <a:r>
              <a:rPr lang="en-US" dirty="0" smtClean="0"/>
              <a:t>cleaner</a:t>
            </a:r>
          </a:p>
          <a:p>
            <a:r>
              <a:rPr lang="en-US" dirty="0" smtClean="0"/>
              <a:t>Individually wrapped candy</a:t>
            </a:r>
          </a:p>
          <a:p>
            <a:r>
              <a:rPr lang="en-US" dirty="0" smtClean="0"/>
              <a:t>highlighters</a:t>
            </a:r>
            <a:endParaRPr lang="en-US" dirty="0"/>
          </a:p>
          <a:p>
            <a:endParaRPr lang="en-US" dirty="0"/>
          </a:p>
          <a:p>
            <a:r>
              <a:rPr lang="en-US" dirty="0"/>
              <a:t>If you can donate one of these items, I would appreciate it so much. You are the best!</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1220779"/>
            <a:ext cx="3810008" cy="41270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985123"/>
            <a:ext cx="6019415" cy="769441"/>
          </a:xfrm>
          <a:prstGeom prst="rect">
            <a:avLst/>
          </a:prstGeom>
        </p:spPr>
        <p:txBody>
          <a:bodyPr wrap="square" numCol="1">
            <a:spAutoFit/>
          </a:bodyPr>
          <a:lstStyle/>
          <a:p>
            <a:pPr algn="ctr"/>
            <a:r>
              <a:rPr lang="en-US" sz="4400" dirty="0" smtClean="0">
                <a:solidFill>
                  <a:schemeClr val="tx2">
                    <a:lumMod val="50000"/>
                  </a:schemeClr>
                </a:solidFill>
                <a:latin typeface="KG Blank Space Sketch" pitchFamily="2" charset="0"/>
              </a:rPr>
              <a:t>Contact Information</a:t>
            </a:r>
            <a:endParaRPr lang="en-US" sz="4400" dirty="0">
              <a:solidFill>
                <a:schemeClr val="tx2">
                  <a:lumMod val="50000"/>
                </a:schemeClr>
              </a:solidFill>
              <a:latin typeface="KG Blank Space Sketch" pitchFamily="2" charset="0"/>
            </a:endParaRPr>
          </a:p>
        </p:txBody>
      </p:sp>
      <p:sp>
        <p:nvSpPr>
          <p:cNvPr id="2" name="Rectangle 1"/>
          <p:cNvSpPr/>
          <p:nvPr/>
        </p:nvSpPr>
        <p:spPr>
          <a:xfrm>
            <a:off x="2286028" y="2209800"/>
            <a:ext cx="4572000" cy="2585323"/>
          </a:xfrm>
          <a:prstGeom prst="rect">
            <a:avLst/>
          </a:prstGeom>
        </p:spPr>
        <p:txBody>
          <a:bodyPr numCol="1">
            <a:spAutoFit/>
          </a:bodyPr>
          <a:lstStyle/>
          <a:p>
            <a:r>
              <a:rPr lang="en-US" dirty="0" smtClean="0"/>
              <a:t>	If </a:t>
            </a:r>
            <a:r>
              <a:rPr lang="en-US" dirty="0"/>
              <a:t>you need to contact me, </a:t>
            </a:r>
            <a:r>
              <a:rPr lang="en-US" dirty="0" smtClean="0"/>
              <a:t>please feel free to message me through </a:t>
            </a:r>
            <a:r>
              <a:rPr lang="en-US" dirty="0" err="1" smtClean="0"/>
              <a:t>ClassDojo</a:t>
            </a:r>
            <a:r>
              <a:rPr lang="en-US" dirty="0" smtClean="0"/>
              <a:t> (or email), and I will respond to you as soon as possible. If necessary, you may </a:t>
            </a:r>
            <a:r>
              <a:rPr lang="en-US" b="1" dirty="0" smtClean="0"/>
              <a:t>call after 2:30</a:t>
            </a:r>
            <a:r>
              <a:rPr lang="en-US" dirty="0" smtClean="0"/>
              <a:t>. We cannot accept phone calls during the day. Our instructional time is limited, and we want to spend quality time teaching your child. </a:t>
            </a:r>
          </a:p>
          <a:p>
            <a:r>
              <a:rPr lang="en-US" dirty="0" smtClean="0"/>
              <a:t>	I look forward to working with you and your child this school year!</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9400" y="4191000"/>
            <a:ext cx="1828800" cy="18288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1737" y="600043"/>
            <a:ext cx="7772400" cy="1470025"/>
          </a:xfrm>
        </p:spPr>
        <p:txBody>
          <a:bodyPr numCol="1"/>
          <a:lstStyle/>
          <a:p>
            <a:r>
              <a:rPr lang="en-US" dirty="0" smtClean="0"/>
              <a:t>Odds and Ends</a:t>
            </a:r>
            <a:endParaRPr lang="en-US" dirty="0"/>
          </a:p>
        </p:txBody>
      </p:sp>
      <p:sp>
        <p:nvSpPr>
          <p:cNvPr id="3" name="Subtitle 2"/>
          <p:cNvSpPr>
            <a:spLocks noGrp="1"/>
          </p:cNvSpPr>
          <p:nvPr>
            <p:ph type="subTitle" idx="1"/>
          </p:nvPr>
        </p:nvSpPr>
        <p:spPr>
          <a:xfrm>
            <a:off x="660586" y="2362200"/>
            <a:ext cx="6400800" cy="3657600"/>
          </a:xfrm>
        </p:spPr>
        <p:txBody>
          <a:bodyPr numCol="1">
            <a:normAutofit lnSpcReduction="10000"/>
          </a:bodyPr>
          <a:lstStyle/>
          <a:p>
            <a:pPr marL="342900" lvl="0" indent="-342900" algn="l" defTabSz="509412">
              <a:spcBef>
                <a:spcPts val="0"/>
              </a:spcBef>
              <a:buFont typeface="Arial" panose="020B0604020202020204" pitchFamily="34" charset="0"/>
              <a:buChar char="•"/>
            </a:pPr>
            <a:r>
              <a:rPr lang="en-US" sz="2000" dirty="0">
                <a:solidFill>
                  <a:prstClr val="black"/>
                </a:solidFill>
                <a:latin typeface="KG Miss Kindergarten"/>
                <a:cs typeface="KG Miss Kindergarten"/>
              </a:rPr>
              <a:t>Weekly folders usually go home on Wednesdays. Take out your child’s work, sign the folder, and return it the next day.</a:t>
            </a:r>
          </a:p>
          <a:p>
            <a:pPr marL="342900" lvl="0" indent="-342900" algn="l" defTabSz="509412">
              <a:spcBef>
                <a:spcPts val="0"/>
              </a:spcBef>
              <a:buFont typeface="Arial" panose="020B0604020202020204" pitchFamily="34" charset="0"/>
              <a:buChar char="•"/>
            </a:pPr>
            <a:r>
              <a:rPr lang="en-US" sz="2000" dirty="0">
                <a:solidFill>
                  <a:prstClr val="black"/>
                </a:solidFill>
                <a:latin typeface="KG Miss Kindergarten"/>
                <a:cs typeface="KG Miss Kindergarten"/>
              </a:rPr>
              <a:t>Please check with your child to see if he/she needs school supplies throughout the year.</a:t>
            </a:r>
          </a:p>
          <a:p>
            <a:pPr marL="342900" lvl="0" indent="-342900" algn="l" defTabSz="509412">
              <a:spcBef>
                <a:spcPts val="0"/>
              </a:spcBef>
              <a:buFont typeface="Arial" panose="020B0604020202020204" pitchFamily="34" charset="0"/>
              <a:buChar char="•"/>
            </a:pPr>
            <a:r>
              <a:rPr lang="en-US" sz="2000" dirty="0">
                <a:solidFill>
                  <a:prstClr val="black"/>
                </a:solidFill>
                <a:latin typeface="KG Miss Kindergarten"/>
                <a:cs typeface="KG Miss Kindergarten"/>
              </a:rPr>
              <a:t>Always talk to your child about his/her day and work with them on homework.</a:t>
            </a:r>
          </a:p>
          <a:p>
            <a:pPr marL="342900" lvl="0" indent="-342900" algn="l" defTabSz="509412">
              <a:spcBef>
                <a:spcPts val="0"/>
              </a:spcBef>
              <a:buFont typeface="Arial" panose="020B0604020202020204" pitchFamily="34" charset="0"/>
              <a:buChar char="•"/>
            </a:pPr>
            <a:r>
              <a:rPr lang="en-US" sz="2000" dirty="0">
                <a:solidFill>
                  <a:prstClr val="black"/>
                </a:solidFill>
                <a:latin typeface="KG Miss Kindergarten"/>
                <a:cs typeface="KG Miss Kindergarten"/>
              </a:rPr>
              <a:t>Refer to your child’s planner/handbook for answers to most questions you may have</a:t>
            </a:r>
            <a:r>
              <a:rPr lang="en-US" sz="1600" dirty="0" smtClean="0">
                <a:solidFill>
                  <a:prstClr val="black"/>
                </a:solidFill>
                <a:latin typeface="KG Miss Kindergarten"/>
                <a:cs typeface="KG Miss Kindergarten"/>
              </a:rPr>
              <a:t>.</a:t>
            </a:r>
          </a:p>
          <a:p>
            <a:pPr marL="342900" lvl="0" indent="-342900" algn="l" defTabSz="509412">
              <a:spcBef>
                <a:spcPts val="0"/>
              </a:spcBef>
              <a:buFont typeface="Arial" panose="020B0604020202020204" pitchFamily="34" charset="0"/>
              <a:buChar char="•"/>
            </a:pPr>
            <a:r>
              <a:rPr lang="en-US" sz="2000" dirty="0" smtClean="0">
                <a:solidFill>
                  <a:prstClr val="black"/>
                </a:solidFill>
                <a:latin typeface="KG Miss Kindergarten"/>
                <a:cs typeface="KG Miss Kindergarten"/>
              </a:rPr>
              <a:t>Fourth grade does not allow snack or water bottles. Students may bring a drink with their lunch, but it is not allowed at their desk. </a:t>
            </a:r>
          </a:p>
          <a:p>
            <a:pPr marL="342900" lvl="0" indent="-342900" algn="l" defTabSz="509412">
              <a:spcBef>
                <a:spcPts val="0"/>
              </a:spcBef>
              <a:buFont typeface="Arial" panose="020B0604020202020204" pitchFamily="34" charset="0"/>
              <a:buChar char="•"/>
            </a:pPr>
            <a:endParaRPr lang="en-US" sz="1600" dirty="0" smtClean="0">
              <a:solidFill>
                <a:prstClr val="black"/>
              </a:solidFill>
              <a:latin typeface="KG Miss Kindergarten"/>
              <a:cs typeface="KG Miss Kindergarten"/>
            </a:endParaRPr>
          </a:p>
          <a:p>
            <a:pPr marL="285750" lvl="0" indent="-285750" algn="l" defTabSz="509412">
              <a:spcBef>
                <a:spcPts val="0"/>
              </a:spcBef>
              <a:buFont typeface="Arial" panose="020B0604020202020204" pitchFamily="34" charset="0"/>
              <a:buChar char="•"/>
            </a:pPr>
            <a:endParaRPr lang="en-US" sz="1600" dirty="0" smtClean="0">
              <a:solidFill>
                <a:prstClr val="black"/>
              </a:solidFill>
              <a:latin typeface="KG Miss Kindergarten"/>
              <a:cs typeface="KG Miss Kindergarten"/>
            </a:endParaRPr>
          </a:p>
          <a:p>
            <a:pPr marL="342900" lvl="0" indent="-342900" algn="l" defTabSz="509412">
              <a:spcBef>
                <a:spcPts val="0"/>
              </a:spcBef>
              <a:buFont typeface="Arial" panose="020B0604020202020204" pitchFamily="34" charset="0"/>
              <a:buChar char="•"/>
            </a:pPr>
            <a:endParaRPr lang="en-US" sz="1600" dirty="0">
              <a:solidFill>
                <a:prstClr val="black"/>
              </a:solidFill>
              <a:latin typeface="KG Miss Kindergarten"/>
              <a:cs typeface="KG Miss Kindergarten"/>
            </a:endParaRPr>
          </a:p>
          <a:p>
            <a:pPr algn="l"/>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9975" y="594124"/>
            <a:ext cx="1445325" cy="1895404"/>
          </a:xfrm>
          <a:prstGeom prst="rect">
            <a:avLst/>
          </a:prstGeom>
        </p:spPr>
      </p:pic>
    </p:spTree>
    <p:extLst>
      <p:ext uri="{BB962C8B-B14F-4D97-AF65-F5344CB8AC3E}">
        <p14:creationId xmlns:p14="http://schemas.microsoft.com/office/powerpoint/2010/main" val="1516630689"/>
      </p:ext>
    </p:extLst>
  </p:cSld>
  <p:clrMapOvr>
    <a:masterClrMapping/>
  </p:clrMapOvr>
  <p:transition spd="slow" advClick="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971</Words>
  <Application>Microsoft Office PowerPoint</Application>
  <PresentationFormat>On-screen Show (4:3)</PresentationFormat>
  <Paragraphs>118</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Comic Sans MS</vt:lpstr>
      <vt:lpstr>KG Blank Space Sketch</vt:lpstr>
      <vt:lpstr>KG I Need A Font</vt:lpstr>
      <vt:lpstr>KG Miss Kindergarten</vt:lpstr>
      <vt:lpstr>KG Ten Thousand Reasons Alt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NC Math Check-Ins </vt:lpstr>
      <vt:lpstr> NC Math Check-Ins </vt:lpstr>
      <vt:lpstr> NC Math Check-Ins </vt:lpstr>
      <vt:lpstr> NC Math Check-Ins </vt:lpstr>
      <vt:lpstr> NC Math Check-Ins </vt:lpstr>
      <vt:lpstr>PowerPoint Presentation</vt:lpstr>
      <vt:lpstr>PowerPoint Presentation</vt:lpstr>
      <vt:lpstr>Odds and 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Allison Brown</cp:lastModifiedBy>
  <cp:revision>24</cp:revision>
  <cp:lastPrinted>2017-06-12T17:28:33Z</cp:lastPrinted>
  <dcterms:created xsi:type="dcterms:W3CDTF">2015-07-20T15:50:09Z</dcterms:created>
  <dcterms:modified xsi:type="dcterms:W3CDTF">2017-08-25T12:57:41Z</dcterms:modified>
</cp:coreProperties>
</file>