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3" r:id="rId3"/>
    <p:sldId id="262" r:id="rId4"/>
    <p:sldId id="257" r:id="rId5"/>
    <p:sldId id="264" r:id="rId6"/>
    <p:sldId id="258" r:id="rId7"/>
    <p:sldId id="265" r:id="rId8"/>
    <p:sldId id="266" r:id="rId9"/>
    <p:sldId id="259" r:id="rId10"/>
    <p:sldId id="26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4" d="100"/>
          <a:sy n="94" d="100"/>
        </p:scale>
        <p:origin x="-1320"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72BEF302-1792-C24A-94BC-7859C35CD75C}" type="datetimeFigureOut">
              <a:rPr lang="en-US" smtClean="0"/>
              <a:t>8/24/13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295049-6B8A-7543-B8B9-283543A7FCC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2BEF302-1792-C24A-94BC-7859C35CD75C}" type="datetimeFigureOut">
              <a:rPr lang="en-US" smtClean="0"/>
              <a:t>8/24/13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295049-6B8A-7543-B8B9-283543A7FCC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72BEF302-1792-C24A-94BC-7859C35CD75C}" type="datetimeFigureOut">
              <a:rPr lang="en-US" smtClean="0"/>
              <a:t>8/24/13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295049-6B8A-7543-B8B9-283543A7FCC2}"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BEF302-1792-C24A-94BC-7859C35CD75C}" type="datetimeFigureOut">
              <a:rPr lang="en-US" smtClean="0"/>
              <a:t>8/24/13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295049-6B8A-7543-B8B9-283543A7FCC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72BEF302-1792-C24A-94BC-7859C35CD75C}" type="datetimeFigureOut">
              <a:rPr lang="en-US" smtClean="0"/>
              <a:t>8/24/13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295049-6B8A-7543-B8B9-283543A7FCC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72BEF302-1792-C24A-94BC-7859C35CD75C}" type="datetimeFigureOut">
              <a:rPr lang="en-US" smtClean="0"/>
              <a:t>8/24/13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295049-6B8A-7543-B8B9-283543A7FCC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72BEF302-1792-C24A-94BC-7859C35CD75C}" type="datetimeFigureOut">
              <a:rPr lang="en-US" smtClean="0"/>
              <a:t>8/24/13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295049-6B8A-7543-B8B9-283543A7FCC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BEF302-1792-C24A-94BC-7859C35CD75C}" type="datetimeFigureOut">
              <a:rPr lang="en-US" smtClean="0"/>
              <a:t>8/24/13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295049-6B8A-7543-B8B9-283543A7FCC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BEF302-1792-C24A-94BC-7859C35CD75C}" type="datetimeFigureOut">
              <a:rPr lang="en-US" smtClean="0"/>
              <a:t>8/24/13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295049-6B8A-7543-B8B9-283543A7FCC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BEF302-1792-C24A-94BC-7859C35CD75C}" type="datetimeFigureOut">
              <a:rPr lang="en-US" smtClean="0"/>
              <a:t>8/24/13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295049-6B8A-7543-B8B9-283543A7FCC2}"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2BEF302-1792-C24A-94BC-7859C35CD75C}" type="datetimeFigureOut">
              <a:rPr lang="en-US" smtClean="0"/>
              <a:t>8/24/13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295049-6B8A-7543-B8B9-283543A7FCC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2BEF302-1792-C24A-94BC-7859C35CD75C}" type="datetimeFigureOut">
              <a:rPr lang="en-US" smtClean="0"/>
              <a:t>8/24/13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295049-6B8A-7543-B8B9-283543A7FCC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72BEF302-1792-C24A-94BC-7859C35CD75C}" type="datetimeFigureOut">
              <a:rPr lang="en-US" smtClean="0"/>
              <a:t>8/24/13</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F7295049-6B8A-7543-B8B9-283543A7FCC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mypearsontraining.com/products/wordstheirway/tutorials.asp" TargetMode="External"/><Relationship Id="rId3" Type="http://schemas.openxmlformats.org/officeDocument/2006/relationships/hyperlink" Target="http://pdtoolkit.pearso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Words </a:t>
            </a:r>
            <a:r>
              <a:rPr lang="en-US" dirty="0" smtClean="0"/>
              <a:t>Their Way </a:t>
            </a:r>
            <a:endParaRPr lang="en-US" dirty="0"/>
          </a:p>
        </p:txBody>
      </p:sp>
      <p:sp>
        <p:nvSpPr>
          <p:cNvPr id="3" name="Subtitle 2"/>
          <p:cNvSpPr>
            <a:spLocks noGrp="1"/>
          </p:cNvSpPr>
          <p:nvPr>
            <p:ph type="subTitle" idx="1"/>
          </p:nvPr>
        </p:nvSpPr>
        <p:spPr/>
        <p:txBody>
          <a:bodyPr/>
          <a:lstStyle/>
          <a:p>
            <a:r>
              <a:rPr lang="en-US" dirty="0" smtClean="0"/>
              <a:t>Beginning Steps</a:t>
            </a:r>
            <a:endParaRPr lang="en-US" dirty="0"/>
          </a:p>
        </p:txBody>
      </p:sp>
      <p:pic>
        <p:nvPicPr>
          <p:cNvPr id="4" name="Picture 3"/>
          <p:cNvPicPr>
            <a:picLocks noChangeAspect="1"/>
          </p:cNvPicPr>
          <p:nvPr/>
        </p:nvPicPr>
        <p:blipFill>
          <a:blip r:embed="rId2"/>
          <a:stretch>
            <a:fillRect/>
          </a:stretch>
        </p:blipFill>
        <p:spPr>
          <a:xfrm>
            <a:off x="4028907" y="3918111"/>
            <a:ext cx="2513074" cy="2513074"/>
          </a:xfrm>
          <a:prstGeom prst="rect">
            <a:avLst/>
          </a:prstGeom>
        </p:spPr>
      </p:pic>
    </p:spTree>
    <p:extLst>
      <p:ext uri="{BB962C8B-B14F-4D97-AF65-F5344CB8AC3E}">
        <p14:creationId xmlns:p14="http://schemas.microsoft.com/office/powerpoint/2010/main" val="87959487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word study?</a:t>
            </a:r>
            <a:endParaRPr lang="en-US" dirty="0"/>
          </a:p>
        </p:txBody>
      </p:sp>
      <p:sp>
        <p:nvSpPr>
          <p:cNvPr id="3" name="Content Placeholder 2"/>
          <p:cNvSpPr>
            <a:spLocks noGrp="1"/>
          </p:cNvSpPr>
          <p:nvPr>
            <p:ph idx="1"/>
          </p:nvPr>
        </p:nvSpPr>
        <p:spPr/>
        <p:txBody>
          <a:bodyPr>
            <a:normAutofit/>
          </a:bodyPr>
          <a:lstStyle/>
          <a:p>
            <a:r>
              <a:rPr lang="en-US" dirty="0" smtClean="0"/>
              <a:t>Word Study= </a:t>
            </a:r>
            <a:r>
              <a:rPr lang="en-US" dirty="0" err="1" smtClean="0"/>
              <a:t>Phonics+Spelling+Vocabulary</a:t>
            </a:r>
            <a:endParaRPr lang="en-US" dirty="0" smtClean="0"/>
          </a:p>
          <a:p>
            <a:pPr marL="0" indent="0">
              <a:buNone/>
            </a:pPr>
            <a:endParaRPr lang="en-US" dirty="0"/>
          </a:p>
          <a:p>
            <a:pPr marL="0" indent="0">
              <a:buNone/>
            </a:pPr>
            <a:r>
              <a:rPr lang="en-US" dirty="0" smtClean="0"/>
              <a:t>Words and pictures are sorted in routines that require children to examine speech sounds, spelling patterns and meanings of words.</a:t>
            </a:r>
          </a:p>
          <a:p>
            <a:pPr marL="0" indent="0">
              <a:buNone/>
            </a:pPr>
            <a:endParaRPr lang="en-US" dirty="0" smtClean="0"/>
          </a:p>
          <a:p>
            <a:pPr marL="0" indent="0">
              <a:buNone/>
            </a:pPr>
            <a:r>
              <a:rPr lang="en-US" dirty="0" smtClean="0"/>
              <a:t>**Educate students and parents about what word study is (chapter 1)</a:t>
            </a:r>
            <a:endParaRPr lang="en-US" dirty="0"/>
          </a:p>
        </p:txBody>
      </p:sp>
    </p:spTree>
    <p:extLst>
      <p:ext uri="{BB962C8B-B14F-4D97-AF65-F5344CB8AC3E}">
        <p14:creationId xmlns:p14="http://schemas.microsoft.com/office/powerpoint/2010/main" val="388960164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Words Their Way</a:t>
            </a:r>
            <a:endParaRPr lang="en-US" dirty="0"/>
          </a:p>
        </p:txBody>
      </p:sp>
      <p:sp>
        <p:nvSpPr>
          <p:cNvPr id="3" name="Content Placeholder 2"/>
          <p:cNvSpPr>
            <a:spLocks noGrp="1"/>
          </p:cNvSpPr>
          <p:nvPr>
            <p:ph idx="1"/>
          </p:nvPr>
        </p:nvSpPr>
        <p:spPr/>
        <p:txBody>
          <a:bodyPr/>
          <a:lstStyle/>
          <a:p>
            <a:r>
              <a:rPr lang="en-US" dirty="0" smtClean="0">
                <a:solidFill>
                  <a:schemeClr val="accent6">
                    <a:lumMod val="60000"/>
                    <a:lumOff val="40000"/>
                  </a:schemeClr>
                </a:solidFill>
              </a:rPr>
              <a:t>Increases a student’s knowledge of spelling patterns</a:t>
            </a:r>
          </a:p>
          <a:p>
            <a:r>
              <a:rPr lang="en-US" dirty="0" smtClean="0">
                <a:solidFill>
                  <a:schemeClr val="accent6">
                    <a:lumMod val="60000"/>
                    <a:lumOff val="40000"/>
                  </a:schemeClr>
                </a:solidFill>
              </a:rPr>
              <a:t>Increases vocabulary</a:t>
            </a:r>
          </a:p>
          <a:p>
            <a:r>
              <a:rPr lang="en-US" dirty="0" smtClean="0">
                <a:solidFill>
                  <a:schemeClr val="accent6">
                    <a:lumMod val="60000"/>
                    <a:lumOff val="40000"/>
                  </a:schemeClr>
                </a:solidFill>
              </a:rPr>
              <a:t>Connects spelling to a student’s own reading and writing</a:t>
            </a:r>
          </a:p>
          <a:p>
            <a:r>
              <a:rPr lang="en-US" dirty="0" smtClean="0">
                <a:solidFill>
                  <a:schemeClr val="accent6">
                    <a:lumMod val="60000"/>
                    <a:lumOff val="40000"/>
                  </a:schemeClr>
                </a:solidFill>
              </a:rPr>
              <a:t>Engages students in differentiated instruction</a:t>
            </a:r>
          </a:p>
          <a:p>
            <a:pPr marL="0" indent="0">
              <a:buNone/>
            </a:pPr>
            <a:endParaRPr lang="en-US" dirty="0"/>
          </a:p>
        </p:txBody>
      </p:sp>
    </p:spTree>
    <p:extLst>
      <p:ext uri="{BB962C8B-B14F-4D97-AF65-F5344CB8AC3E}">
        <p14:creationId xmlns:p14="http://schemas.microsoft.com/office/powerpoint/2010/main" val="80047734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284" y="274638"/>
            <a:ext cx="8229600" cy="1143000"/>
          </a:xfrm>
        </p:spPr>
        <p:txBody>
          <a:bodyPr/>
          <a:lstStyle/>
          <a:p>
            <a:r>
              <a:rPr lang="en-US" dirty="0" smtClean="0"/>
              <a:t>Steps to Getting Started</a:t>
            </a:r>
            <a:endParaRPr lang="en-US" dirty="0"/>
          </a:p>
        </p:txBody>
      </p:sp>
      <p:sp>
        <p:nvSpPr>
          <p:cNvPr id="3" name="Content Placeholder 2"/>
          <p:cNvSpPr>
            <a:spLocks noGrp="1"/>
          </p:cNvSpPr>
          <p:nvPr>
            <p:ph idx="1"/>
          </p:nvPr>
        </p:nvSpPr>
        <p:spPr/>
        <p:txBody>
          <a:bodyPr/>
          <a:lstStyle/>
          <a:p>
            <a:pPr marL="342900" lvl="1" indent="-342900">
              <a:buFont typeface="Arial"/>
              <a:buChar char="•"/>
            </a:pPr>
            <a:r>
              <a:rPr lang="en-US" dirty="0" smtClean="0"/>
              <a:t>Before school starts:</a:t>
            </a:r>
          </a:p>
          <a:p>
            <a:pPr marL="0" lvl="1" indent="0">
              <a:buNone/>
            </a:pPr>
            <a:r>
              <a:rPr lang="en-US" dirty="0"/>
              <a:t>	</a:t>
            </a:r>
            <a:r>
              <a:rPr lang="en-US" b="1" dirty="0" smtClean="0">
                <a:solidFill>
                  <a:srgbClr val="0000FF"/>
                </a:solidFill>
              </a:rPr>
              <a:t>Gather materials: </a:t>
            </a:r>
          </a:p>
          <a:p>
            <a:pPr marL="0" lvl="1" indent="0">
              <a:buNone/>
            </a:pPr>
            <a:r>
              <a:rPr lang="en-US" b="1" dirty="0"/>
              <a:t>	</a:t>
            </a:r>
            <a:r>
              <a:rPr lang="en-US" dirty="0" smtClean="0"/>
              <a:t>All classroom </a:t>
            </a:r>
            <a:r>
              <a:rPr lang="en-US" b="1" u="sng" dirty="0">
                <a:solidFill>
                  <a:schemeClr val="accent6">
                    <a:lumMod val="60000"/>
                    <a:lumOff val="40000"/>
                  </a:schemeClr>
                </a:solidFill>
              </a:rPr>
              <a:t>t</a:t>
            </a:r>
            <a:r>
              <a:rPr lang="en-US" b="1" u="sng" dirty="0" smtClean="0">
                <a:solidFill>
                  <a:schemeClr val="accent6">
                    <a:lumMod val="60000"/>
                    <a:lumOff val="40000"/>
                  </a:schemeClr>
                </a:solidFill>
              </a:rPr>
              <a:t>eachers</a:t>
            </a:r>
            <a:r>
              <a:rPr lang="en-US" dirty="0" smtClean="0"/>
              <a:t> will get the large Words Their Way manual.  Office mates will share the leveled sorting books that most apply to their grade level.  Grade level chairs will have the other sorting book that may apply to a few children on your grade level.</a:t>
            </a:r>
            <a:endParaRPr lang="en-US" dirty="0"/>
          </a:p>
          <a:p>
            <a:pPr marL="0" lvl="1" indent="0">
              <a:buNone/>
            </a:pPr>
            <a:r>
              <a:rPr lang="en-US" dirty="0"/>
              <a:t>	E</a:t>
            </a:r>
            <a:r>
              <a:rPr lang="en-US" dirty="0" smtClean="0"/>
              <a:t>ach </a:t>
            </a:r>
            <a:r>
              <a:rPr lang="en-US" b="1" u="sng" dirty="0" smtClean="0">
                <a:solidFill>
                  <a:schemeClr val="accent5">
                    <a:lumMod val="75000"/>
                  </a:schemeClr>
                </a:solidFill>
              </a:rPr>
              <a:t>student</a:t>
            </a:r>
            <a:r>
              <a:rPr lang="en-US" dirty="0" smtClean="0"/>
              <a:t> will need a notebook for their word study.  Word sorts will need to be 	stored in a baggie or envelope.</a:t>
            </a:r>
          </a:p>
          <a:p>
            <a:endParaRPr lang="en-US" dirty="0" smtClean="0"/>
          </a:p>
          <a:p>
            <a:pPr marL="0" lvl="1" indent="0">
              <a:buNone/>
            </a:pPr>
            <a:endParaRPr lang="en-US" dirty="0" smtClean="0"/>
          </a:p>
          <a:p>
            <a:endParaRPr lang="en-US" dirty="0" smtClean="0"/>
          </a:p>
          <a:p>
            <a:pPr marL="457200" lvl="1" indent="0">
              <a:buNone/>
            </a:pPr>
            <a:endParaRPr lang="en-US" dirty="0"/>
          </a:p>
        </p:txBody>
      </p:sp>
      <p:pic>
        <p:nvPicPr>
          <p:cNvPr id="4" name="Picture 3"/>
          <p:cNvPicPr>
            <a:picLocks noChangeAspect="1"/>
          </p:cNvPicPr>
          <p:nvPr/>
        </p:nvPicPr>
        <p:blipFill>
          <a:blip r:embed="rId2"/>
          <a:stretch>
            <a:fillRect/>
          </a:stretch>
        </p:blipFill>
        <p:spPr>
          <a:xfrm>
            <a:off x="3713604" y="4993289"/>
            <a:ext cx="2163960" cy="1346917"/>
          </a:xfrm>
          <a:prstGeom prst="rect">
            <a:avLst/>
          </a:prstGeom>
        </p:spPr>
      </p:pic>
    </p:spTree>
    <p:extLst>
      <p:ext uri="{BB962C8B-B14F-4D97-AF65-F5344CB8AC3E}">
        <p14:creationId xmlns:p14="http://schemas.microsoft.com/office/powerpoint/2010/main" val="36861010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During the first week of school…</a:t>
            </a:r>
            <a:endParaRPr lang="en-US" dirty="0"/>
          </a:p>
        </p:txBody>
      </p:sp>
      <p:sp>
        <p:nvSpPr>
          <p:cNvPr id="3" name="Content Placeholder 2"/>
          <p:cNvSpPr>
            <a:spLocks noGrp="1"/>
          </p:cNvSpPr>
          <p:nvPr>
            <p:ph idx="1"/>
          </p:nvPr>
        </p:nvSpPr>
        <p:spPr/>
        <p:txBody>
          <a:bodyPr>
            <a:normAutofit/>
          </a:bodyPr>
          <a:lstStyle/>
          <a:p>
            <a:r>
              <a:rPr lang="en-US" dirty="0" smtClean="0">
                <a:solidFill>
                  <a:srgbClr val="3366FF"/>
                </a:solidFill>
              </a:rPr>
              <a:t>Word Study begins with finding out what each child already knows and starting there.</a:t>
            </a:r>
          </a:p>
          <a:p>
            <a:pPr marL="342900" lvl="1" indent="-342900">
              <a:buFont typeface="Arial"/>
              <a:buChar char="•"/>
            </a:pPr>
            <a:r>
              <a:rPr lang="en-US" sz="2400" dirty="0" smtClean="0">
                <a:solidFill>
                  <a:srgbClr val="FF0000"/>
                </a:solidFill>
              </a:rPr>
              <a:t>Refer to pages 28-32 for information on how to give the Spelling Inventory.</a:t>
            </a:r>
          </a:p>
          <a:p>
            <a:r>
              <a:rPr lang="en-US" dirty="0" smtClean="0">
                <a:solidFill>
                  <a:schemeClr val="accent4">
                    <a:lumMod val="75000"/>
                  </a:schemeClr>
                </a:solidFill>
              </a:rPr>
              <a:t>Appendix A has all assessment materials if more inventories are needed: Students must generate a number of errors for you to determine a starting point so you may need to give more than one inventory.</a:t>
            </a:r>
            <a:endParaRPr lang="en-US" dirty="0">
              <a:solidFill>
                <a:schemeClr val="accent4">
                  <a:lumMod val="75000"/>
                </a:schemeClr>
              </a:solidFill>
            </a:endParaRPr>
          </a:p>
        </p:txBody>
      </p:sp>
    </p:spTree>
    <p:extLst>
      <p:ext uri="{BB962C8B-B14F-4D97-AF65-F5344CB8AC3E}">
        <p14:creationId xmlns:p14="http://schemas.microsoft.com/office/powerpoint/2010/main" val="370940367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Next Step?</a:t>
            </a:r>
            <a:br>
              <a:rPr lang="en-US" dirty="0" smtClean="0"/>
            </a:br>
            <a:r>
              <a:rPr lang="en-US" dirty="0" smtClean="0">
                <a:solidFill>
                  <a:srgbClr val="FF6600"/>
                </a:solidFill>
              </a:rPr>
              <a:t>Score your inventories</a:t>
            </a:r>
            <a:endParaRPr lang="en-US" dirty="0">
              <a:solidFill>
                <a:srgbClr val="FF6600"/>
              </a:solidFill>
            </a:endParaRPr>
          </a:p>
        </p:txBody>
      </p:sp>
      <p:sp>
        <p:nvSpPr>
          <p:cNvPr id="3" name="Content Placeholder 2"/>
          <p:cNvSpPr>
            <a:spLocks noGrp="1"/>
          </p:cNvSpPr>
          <p:nvPr>
            <p:ph idx="1"/>
          </p:nvPr>
        </p:nvSpPr>
        <p:spPr/>
        <p:txBody>
          <a:bodyPr>
            <a:normAutofit/>
          </a:bodyPr>
          <a:lstStyle/>
          <a:p>
            <a:r>
              <a:rPr lang="en-US" dirty="0" smtClean="0"/>
              <a:t>Grade each inventory and establish a Power score=Words Spelled Correctly (page 32, Figure 2.3)</a:t>
            </a:r>
          </a:p>
          <a:p>
            <a:r>
              <a:rPr lang="en-US" dirty="0" smtClean="0"/>
              <a:t>Fill out Inventory Feature Guide (page 33)</a:t>
            </a:r>
          </a:p>
          <a:p>
            <a:pPr lvl="1"/>
            <a:r>
              <a:rPr lang="en-US" dirty="0" smtClean="0"/>
              <a:t>Check off features represented correctly</a:t>
            </a:r>
          </a:p>
          <a:p>
            <a:pPr lvl="1"/>
            <a:r>
              <a:rPr lang="en-US" dirty="0" smtClean="0"/>
              <a:t>Points for features correct per stage and Feature Points are on the far right column. </a:t>
            </a:r>
          </a:p>
          <a:p>
            <a:pPr lvl="1"/>
            <a:r>
              <a:rPr lang="en-US" dirty="0" smtClean="0"/>
              <a:t>Refer to example on page 35 </a:t>
            </a:r>
          </a:p>
        </p:txBody>
      </p:sp>
      <p:pic>
        <p:nvPicPr>
          <p:cNvPr id="4" name="Picture 3"/>
          <p:cNvPicPr>
            <a:picLocks noChangeAspect="1"/>
          </p:cNvPicPr>
          <p:nvPr/>
        </p:nvPicPr>
        <p:blipFill>
          <a:blip r:embed="rId2"/>
          <a:stretch>
            <a:fillRect/>
          </a:stretch>
        </p:blipFill>
        <p:spPr>
          <a:xfrm>
            <a:off x="804782" y="187676"/>
            <a:ext cx="1007600" cy="1412524"/>
          </a:xfrm>
          <a:prstGeom prst="rect">
            <a:avLst/>
          </a:prstGeom>
        </p:spPr>
      </p:pic>
    </p:spTree>
    <p:extLst>
      <p:ext uri="{BB962C8B-B14F-4D97-AF65-F5344CB8AC3E}">
        <p14:creationId xmlns:p14="http://schemas.microsoft.com/office/powerpoint/2010/main" val="324038612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Filling out the Classroom Composite Chart</a:t>
            </a:r>
            <a:endParaRPr lang="en-US" dirty="0"/>
          </a:p>
        </p:txBody>
      </p:sp>
      <p:sp>
        <p:nvSpPr>
          <p:cNvPr id="3" name="Content Placeholder 2"/>
          <p:cNvSpPr>
            <a:spLocks noGrp="1"/>
          </p:cNvSpPr>
          <p:nvPr>
            <p:ph idx="1"/>
          </p:nvPr>
        </p:nvSpPr>
        <p:spPr/>
        <p:txBody>
          <a:bodyPr>
            <a:normAutofit/>
          </a:bodyPr>
          <a:lstStyle/>
          <a:p>
            <a:r>
              <a:rPr lang="en-US" dirty="0" smtClean="0"/>
              <a:t>Staple each student’s spelling test and feature guide together.</a:t>
            </a:r>
          </a:p>
          <a:p>
            <a:r>
              <a:rPr lang="en-US" dirty="0" smtClean="0"/>
              <a:t>Sort student papers by power score</a:t>
            </a:r>
          </a:p>
          <a:p>
            <a:r>
              <a:rPr lang="en-US" dirty="0" smtClean="0"/>
              <a:t>Record names and scores on classroom composite chart.</a:t>
            </a:r>
          </a:p>
          <a:p>
            <a:r>
              <a:rPr lang="en-US" dirty="0" smtClean="0"/>
              <a:t>Highlight cells in which students are making two or more errors on a feature</a:t>
            </a:r>
          </a:p>
          <a:p>
            <a:r>
              <a:rPr lang="en-US" dirty="0" smtClean="0"/>
              <a:t>Directions are on page 38, focus on numbers 1-4.</a:t>
            </a:r>
            <a:endParaRPr lang="en-US" dirty="0"/>
          </a:p>
        </p:txBody>
      </p:sp>
    </p:spTree>
    <p:extLst>
      <p:ext uri="{BB962C8B-B14F-4D97-AF65-F5344CB8AC3E}">
        <p14:creationId xmlns:p14="http://schemas.microsoft.com/office/powerpoint/2010/main" val="120926738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9188"/>
            <a:ext cx="8229600" cy="1143000"/>
          </a:xfrm>
        </p:spPr>
        <p:txBody>
          <a:bodyPr>
            <a:noAutofit/>
          </a:bodyPr>
          <a:lstStyle/>
          <a:p>
            <a:r>
              <a:rPr lang="en-US" sz="3200" dirty="0"/>
              <a:t>PLC Meetings: </a:t>
            </a:r>
            <a:r>
              <a:rPr lang="en-US" sz="3200" dirty="0" smtClean="0"/>
              <a:t>Week </a:t>
            </a:r>
            <a:r>
              <a:rPr lang="en-US" sz="3200" dirty="0"/>
              <a:t>of September 9-13</a:t>
            </a:r>
            <a:br>
              <a:rPr lang="en-US" sz="3200" dirty="0"/>
            </a:br>
            <a:endParaRPr lang="en-US" sz="3200" dirty="0"/>
          </a:p>
        </p:txBody>
      </p:sp>
      <p:sp>
        <p:nvSpPr>
          <p:cNvPr id="3" name="Content Placeholder 2"/>
          <p:cNvSpPr>
            <a:spLocks noGrp="1"/>
          </p:cNvSpPr>
          <p:nvPr>
            <p:ph idx="1"/>
          </p:nvPr>
        </p:nvSpPr>
        <p:spPr/>
        <p:txBody>
          <a:bodyPr/>
          <a:lstStyle/>
          <a:p>
            <a:r>
              <a:rPr lang="en-US" dirty="0" smtClean="0"/>
              <a:t>Bring your inventories and classroom composite chart to PLC and we will analyze your results to create instructional groups.</a:t>
            </a:r>
            <a:endParaRPr lang="en-US" dirty="0"/>
          </a:p>
          <a:p>
            <a:r>
              <a:rPr lang="en-US" dirty="0" smtClean="0"/>
              <a:t>Groups </a:t>
            </a:r>
            <a:r>
              <a:rPr lang="en-US" dirty="0"/>
              <a:t>are </a:t>
            </a:r>
            <a:r>
              <a:rPr lang="en-US" dirty="0" smtClean="0"/>
              <a:t>flexible but are determined by the spelling inventory and teacher observation of reading and writing.</a:t>
            </a:r>
            <a:endParaRPr lang="en-US" dirty="0"/>
          </a:p>
          <a:p>
            <a:r>
              <a:rPr lang="en-US" dirty="0" smtClean="0"/>
              <a:t>At this meeting, please decide on a time that you will devote to Words Their Way each day. 15-20 minutes is needed for effective </a:t>
            </a:r>
            <a:r>
              <a:rPr lang="en-US" smtClean="0"/>
              <a:t>word study.</a:t>
            </a:r>
            <a:endParaRPr lang="en-US" dirty="0" smtClean="0"/>
          </a:p>
          <a:p>
            <a:endParaRPr lang="en-US" dirty="0"/>
          </a:p>
        </p:txBody>
      </p:sp>
    </p:spTree>
    <p:extLst>
      <p:ext uri="{BB962C8B-B14F-4D97-AF65-F5344CB8AC3E}">
        <p14:creationId xmlns:p14="http://schemas.microsoft.com/office/powerpoint/2010/main" val="373314653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Model, Model!</a:t>
            </a:r>
            <a:endParaRPr lang="en-US" dirty="0"/>
          </a:p>
        </p:txBody>
      </p:sp>
      <p:sp>
        <p:nvSpPr>
          <p:cNvPr id="3" name="Content Placeholder 2"/>
          <p:cNvSpPr>
            <a:spLocks noGrp="1"/>
          </p:cNvSpPr>
          <p:nvPr>
            <p:ph idx="1"/>
          </p:nvPr>
        </p:nvSpPr>
        <p:spPr/>
        <p:txBody>
          <a:bodyPr>
            <a:normAutofit lnSpcReduction="10000"/>
          </a:bodyPr>
          <a:lstStyle/>
          <a:p>
            <a:r>
              <a:rPr lang="en-US" dirty="0" smtClean="0"/>
              <a:t>Before groups start, model the different types of word sorts (see Cheat Sheet)</a:t>
            </a:r>
          </a:p>
          <a:p>
            <a:r>
              <a:rPr lang="en-US" dirty="0" smtClean="0"/>
              <a:t>Two Types of Word Sorts: Teacher Directed and Student-Centered</a:t>
            </a:r>
          </a:p>
          <a:p>
            <a:pPr>
              <a:buFont typeface="Arial"/>
              <a:buChar char="•"/>
            </a:pPr>
            <a:r>
              <a:rPr lang="en-US" dirty="0" smtClean="0"/>
              <a:t>Refer to the Continuum of Support for Introducing Word Sorts, page 60 Table 3.1</a:t>
            </a:r>
          </a:p>
          <a:p>
            <a:pPr>
              <a:buFont typeface="Arial"/>
              <a:buChar char="•"/>
            </a:pPr>
            <a:r>
              <a:rPr lang="en-US" dirty="0" smtClean="0"/>
              <a:t>Word Sorting should include reflection and discussion time.  As students are sorting, they should be sounding out words, spelling them and discussing their definitions.</a:t>
            </a:r>
            <a:endParaRPr lang="en-US" dirty="0"/>
          </a:p>
        </p:txBody>
      </p:sp>
    </p:spTree>
    <p:extLst>
      <p:ext uri="{BB962C8B-B14F-4D97-AF65-F5344CB8AC3E}">
        <p14:creationId xmlns:p14="http://schemas.microsoft.com/office/powerpoint/2010/main" val="395659126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Helpful Resources</a:t>
            </a:r>
            <a:endParaRPr lang="en-US" dirty="0"/>
          </a:p>
        </p:txBody>
      </p:sp>
      <p:sp>
        <p:nvSpPr>
          <p:cNvPr id="3" name="Content Placeholder 2"/>
          <p:cNvSpPr>
            <a:spLocks noGrp="1"/>
          </p:cNvSpPr>
          <p:nvPr>
            <p:ph idx="1"/>
          </p:nvPr>
        </p:nvSpPr>
        <p:spPr/>
        <p:txBody>
          <a:bodyPr/>
          <a:lstStyle/>
          <a:p>
            <a:r>
              <a:rPr lang="en-US" dirty="0">
                <a:hlinkClick r:id="rId2"/>
              </a:rPr>
              <a:t>http://www.mypearsontraining.com/products/wordstheirway/</a:t>
            </a:r>
            <a:r>
              <a:rPr lang="en-US" dirty="0" smtClean="0">
                <a:hlinkClick r:id="rId2"/>
              </a:rPr>
              <a:t>tutorials.asp</a:t>
            </a:r>
            <a:endParaRPr lang="en-US" dirty="0"/>
          </a:p>
          <a:p>
            <a:r>
              <a:rPr lang="en-US" dirty="0" smtClean="0"/>
              <a:t>Shared teacher drive will have a Words Their Way folder with power points and resources.</a:t>
            </a:r>
          </a:p>
          <a:p>
            <a:r>
              <a:rPr lang="en-US" dirty="0" smtClean="0"/>
              <a:t>PD toolkit: </a:t>
            </a:r>
            <a:r>
              <a:rPr lang="en-US" dirty="0" smtClean="0">
                <a:hlinkClick r:id="rId3"/>
              </a:rPr>
              <a:t>http://pdtoolkit.pearson.com/</a:t>
            </a:r>
            <a:endParaRPr lang="en-US" dirty="0" smtClean="0"/>
          </a:p>
          <a:p>
            <a:pPr marL="0" indent="0">
              <a:buNone/>
            </a:pPr>
            <a:endParaRPr lang="en-US" dirty="0"/>
          </a:p>
        </p:txBody>
      </p:sp>
    </p:spTree>
    <p:extLst>
      <p:ext uri="{BB962C8B-B14F-4D97-AF65-F5344CB8AC3E}">
        <p14:creationId xmlns:p14="http://schemas.microsoft.com/office/powerpoint/2010/main" val="476863977"/>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30028</TotalTime>
  <Words>476</Words>
  <Application>Microsoft Macintosh PowerPoint</Application>
  <PresentationFormat>On-screen Show (4:3)</PresentationFormat>
  <Paragraphs>49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Breeze</vt:lpstr>
      <vt:lpstr>Words Their Way </vt:lpstr>
      <vt:lpstr>What is word study?</vt:lpstr>
      <vt:lpstr>Benefits of Words Their Way</vt:lpstr>
      <vt:lpstr>Steps to Getting Started</vt:lpstr>
      <vt:lpstr>During the first week of school…</vt:lpstr>
      <vt:lpstr>Next Step? Score your inventories</vt:lpstr>
      <vt:lpstr>Filling out the Classroom Composite Chart</vt:lpstr>
      <vt:lpstr>PLC Meetings: Week of September 9-13 </vt:lpstr>
      <vt:lpstr>Model, Model, Model!</vt:lpstr>
      <vt:lpstr>More Helpful Resources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Word Their Way </dc:title>
  <dc:creator>Emily.Oelz</dc:creator>
  <cp:lastModifiedBy>Joy.Johnson</cp:lastModifiedBy>
  <cp:revision>20</cp:revision>
  <dcterms:created xsi:type="dcterms:W3CDTF">2013-07-16T23:20:04Z</dcterms:created>
  <dcterms:modified xsi:type="dcterms:W3CDTF">2013-08-25T01:08:10Z</dcterms:modified>
</cp:coreProperties>
</file>