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68" r:id="rId5"/>
    <p:sldId id="258" r:id="rId6"/>
    <p:sldId id="259" r:id="rId7"/>
    <p:sldId id="262" r:id="rId8"/>
    <p:sldId id="266" r:id="rId9"/>
    <p:sldId id="265" r:id="rId10"/>
    <p:sldId id="263" r:id="rId11"/>
    <p:sldId id="264" r:id="rId12"/>
    <p:sldId id="271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81" d="100"/>
          <a:sy n="81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96C20-6873-4594-857E-942EEA315273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29C52-78C1-416F-B189-8C0DDFAC0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0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73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93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33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7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6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9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6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6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7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46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68774-5118-4434-A1EB-CA8F36457584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7CF35-1154-47BB-9354-9FE036E79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9382"/>
            <a:ext cx="8229600" cy="61722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9600" b="1" dirty="0" smtClean="0">
                <a:solidFill>
                  <a:schemeClr val="bg1"/>
                </a:solidFill>
              </a:rPr>
              <a:t/>
            </a:r>
            <a:br>
              <a:rPr lang="en-US" sz="9600" b="1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" name="Rectangle 3"/>
          <p:cNvSpPr/>
          <p:nvPr/>
        </p:nvSpPr>
        <p:spPr>
          <a:xfrm>
            <a:off x="-838200" y="533400"/>
            <a:ext cx="8915400" cy="37338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FadeLeft">
              <a:avLst/>
            </a:prstTxWarp>
            <a:spAutoFit/>
            <a:scene3d>
              <a:camera prst="perspectiveContrastingLeftFacing">
                <a:rot lat="548303" lon="1725051" rev="21205313"/>
              </a:camera>
              <a:lightRig rig="threePt" dir="t"/>
            </a:scene3d>
            <a:sp3d extrusionH="355600">
              <a:extrusionClr>
                <a:schemeClr val="bg2"/>
              </a:extrusionClr>
            </a:sp3d>
          </a:bodyPr>
          <a:lstStyle/>
          <a:p>
            <a:r>
              <a:rPr lang="en-US" sz="15000" b="1" dirty="0" smtClean="0">
                <a:ln w="952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Value</a:t>
            </a:r>
            <a:endParaRPr lang="en-US" sz="15000" b="1" dirty="0">
              <a:ln w="952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60960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Means light and dark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9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55" y="2667000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Forms are defined by values. Without value they would appear to look flat and unrealistic.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5" descr="valuesc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4343400"/>
            <a:ext cx="9144000" cy="247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276600" cy="2453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5486400" y="152400"/>
            <a:ext cx="2286000" cy="23010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When using value to create a form there should be a smooth transition as well as a refractive light and a cast shadow.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t="17127" r="5071" b="9757"/>
          <a:stretch/>
        </p:blipFill>
        <p:spPr bwMode="auto">
          <a:xfrm>
            <a:off x="858982" y="2819400"/>
            <a:ext cx="7412182" cy="341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Matt Floeter\AppData\Local\Microsoft\Windows\Temporary Internet Files\Content.IE5\ZCU66HRO\MC90029259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24233">
            <a:off x="2200450" y="2043427"/>
            <a:ext cx="998151" cy="124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96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2849563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Most </a:t>
            </a:r>
            <a:r>
              <a:rPr lang="en-US" dirty="0">
                <a:solidFill>
                  <a:schemeClr val="bg1"/>
                </a:solidFill>
              </a:rPr>
              <a:t>people can distinguish 30-40 value gradations between black and white.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76700" y="1714500"/>
            <a:ext cx="1219200" cy="800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45" y="381000"/>
            <a:ext cx="2819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57600" y="451872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Everything we SEE is somehow illuminated or lit by some light source.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Without light we see NOTHING!</a:t>
            </a:r>
          </a:p>
        </p:txBody>
      </p:sp>
    </p:spTree>
    <p:extLst>
      <p:ext uri="{BB962C8B-B14F-4D97-AF65-F5344CB8AC3E}">
        <p14:creationId xmlns:p14="http://schemas.microsoft.com/office/powerpoint/2010/main" val="226122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Value is also known as Chiaroscuro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00600"/>
          </a:xfrm>
        </p:spPr>
        <p:txBody>
          <a:bodyPr>
            <a:noAutofit/>
          </a:bodyPr>
          <a:lstStyle/>
          <a:p>
            <a:r>
              <a:rPr lang="en-US" i="1" u="sng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Chiaroscuro </a:t>
            </a:r>
            <a:r>
              <a:rPr lang="en-US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- Italian term meaning light and dark values.</a:t>
            </a:r>
          </a:p>
          <a:p>
            <a:r>
              <a:rPr lang="en-US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value is often described visually by a scale with varying shades of gray arranged between black and white.  But remember that colors have values also.</a:t>
            </a:r>
            <a:endParaRPr lang="en-US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3124200" cy="4617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23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Another way to think about a grey scale…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It is a </a:t>
            </a:r>
            <a:r>
              <a:rPr lang="en-US" sz="2800" dirty="0">
                <a:solidFill>
                  <a:schemeClr val="bg1"/>
                </a:solidFill>
              </a:rPr>
              <a:t>series of </a:t>
            </a:r>
            <a:r>
              <a:rPr lang="en-US" sz="2800" dirty="0" smtClean="0">
                <a:solidFill>
                  <a:schemeClr val="bg1"/>
                </a:solidFill>
              </a:rPr>
              <a:t>spaces </a:t>
            </a:r>
            <a:r>
              <a:rPr lang="en-US" sz="2800" dirty="0">
                <a:solidFill>
                  <a:schemeClr val="bg1"/>
                </a:solidFill>
              </a:rPr>
              <a:t>filled with the </a:t>
            </a:r>
            <a:r>
              <a:rPr lang="en-US" sz="2800" dirty="0" smtClean="0">
                <a:solidFill>
                  <a:schemeClr val="bg1"/>
                </a:solidFill>
              </a:rPr>
              <a:t>tints </a:t>
            </a:r>
            <a:r>
              <a:rPr lang="en-US" sz="2800" dirty="0">
                <a:solidFill>
                  <a:schemeClr val="bg1"/>
                </a:solidFill>
              </a:rPr>
              <a:t>and </a:t>
            </a:r>
            <a:r>
              <a:rPr lang="en-US" sz="2800" dirty="0" smtClean="0">
                <a:solidFill>
                  <a:schemeClr val="bg1"/>
                </a:solidFill>
              </a:rPr>
              <a:t>shades </a:t>
            </a:r>
            <a:r>
              <a:rPr lang="en-US" sz="2800" dirty="0">
                <a:solidFill>
                  <a:schemeClr val="bg1"/>
                </a:solidFill>
              </a:rPr>
              <a:t>of one </a:t>
            </a:r>
            <a:r>
              <a:rPr lang="en-US" sz="2800" dirty="0" smtClean="0">
                <a:solidFill>
                  <a:schemeClr val="bg1"/>
                </a:solidFill>
              </a:rPr>
              <a:t>color, </a:t>
            </a:r>
            <a:r>
              <a:rPr lang="en-US" sz="2800" dirty="0">
                <a:solidFill>
                  <a:schemeClr val="bg1"/>
                </a:solidFill>
              </a:rPr>
              <a:t>starting with white or the lightest tint </a:t>
            </a:r>
            <a:r>
              <a:rPr lang="en-US" sz="2800" dirty="0" smtClean="0">
                <a:solidFill>
                  <a:schemeClr val="bg1"/>
                </a:solidFill>
              </a:rPr>
              <a:t>on </a:t>
            </a:r>
            <a:r>
              <a:rPr lang="en-US" sz="2800" dirty="0">
                <a:solidFill>
                  <a:schemeClr val="bg1"/>
                </a:solidFill>
              </a:rPr>
              <a:t>one end, and gradually changing into the </a:t>
            </a:r>
            <a:r>
              <a:rPr lang="en-US" sz="2800" dirty="0" smtClean="0">
                <a:solidFill>
                  <a:schemeClr val="bg1"/>
                </a:solidFill>
              </a:rPr>
              <a:t>darkest </a:t>
            </a:r>
            <a:r>
              <a:rPr lang="en-US" sz="2800" dirty="0">
                <a:solidFill>
                  <a:schemeClr val="bg1"/>
                </a:solidFill>
              </a:rPr>
              <a:t>shade or black on the other.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3429000"/>
            <a:ext cx="60198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77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5029200" cy="571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48400" y="457200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Diego Velazquez, </a:t>
            </a:r>
            <a:r>
              <a:rPr lang="en-US" sz="2400" i="1" dirty="0" smtClean="0">
                <a:solidFill>
                  <a:schemeClr val="bg1"/>
                </a:solidFill>
              </a:rPr>
              <a:t>Las </a:t>
            </a:r>
            <a:r>
              <a:rPr lang="en-US" sz="2400" i="1" dirty="0" err="1" smtClean="0">
                <a:solidFill>
                  <a:schemeClr val="bg1"/>
                </a:solidFill>
              </a:rPr>
              <a:t>Meninas</a:t>
            </a:r>
            <a:r>
              <a:rPr lang="en-US" sz="2400" i="1" dirty="0">
                <a:solidFill>
                  <a:schemeClr val="bg1"/>
                </a:solidFill>
              </a:rPr>
              <a:t>,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1656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0" y="3154501"/>
            <a:ext cx="2819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Value demonstrates depth.  Objects in the </a:t>
            </a:r>
            <a:r>
              <a:rPr lang="en-US" sz="2000" i="1" dirty="0">
                <a:solidFill>
                  <a:schemeClr val="bg1"/>
                </a:solidFill>
              </a:rPr>
              <a:t>foreground</a:t>
            </a:r>
            <a:r>
              <a:rPr lang="en-US" sz="2000" dirty="0">
                <a:solidFill>
                  <a:schemeClr val="bg1"/>
                </a:solidFill>
              </a:rPr>
              <a:t> appear to have greater variety in value.  (more whites and extremely darker values)</a:t>
            </a:r>
          </a:p>
          <a:p>
            <a:r>
              <a:rPr lang="en-US" sz="2000" dirty="0">
                <a:solidFill>
                  <a:schemeClr val="bg1"/>
                </a:solidFill>
              </a:rPr>
              <a:t>Objects in the </a:t>
            </a:r>
            <a:r>
              <a:rPr lang="en-US" sz="2000" i="1" dirty="0">
                <a:solidFill>
                  <a:schemeClr val="bg1"/>
                </a:solidFill>
              </a:rPr>
              <a:t>background</a:t>
            </a:r>
            <a:r>
              <a:rPr lang="en-US" sz="2000" dirty="0">
                <a:solidFill>
                  <a:schemeClr val="bg1"/>
                </a:solidFill>
              </a:rPr>
              <a:t> have little variety in value and increases in lightness.  </a:t>
            </a:r>
          </a:p>
        </p:txBody>
      </p:sp>
    </p:spTree>
    <p:extLst>
      <p:ext uri="{BB962C8B-B14F-4D97-AF65-F5344CB8AC3E}">
        <p14:creationId xmlns:p14="http://schemas.microsoft.com/office/powerpoint/2010/main" val="367582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Judith_Beheading_Holofernes_by_Caravagg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"/>
            <a:ext cx="8229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90600" y="6248400"/>
            <a:ext cx="701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i="1" dirty="0" smtClean="0">
                <a:solidFill>
                  <a:schemeClr val="bg1"/>
                </a:solidFill>
              </a:rPr>
              <a:t>Judith Beheading </a:t>
            </a:r>
            <a:r>
              <a:rPr lang="en-US" sz="2400" i="1" dirty="0" err="1" smtClean="0">
                <a:solidFill>
                  <a:schemeClr val="bg1"/>
                </a:solidFill>
              </a:rPr>
              <a:t>Holofernes</a:t>
            </a:r>
            <a:r>
              <a:rPr lang="en-US" sz="2400" i="1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1598-1599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62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prstTxWarp prst="textDoubleWave1">
              <a:avLst/>
            </a:prstTxWarp>
          </a:bodyPr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Drawing Pencils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9" r="13539" b="17857"/>
          <a:stretch/>
        </p:blipFill>
        <p:spPr bwMode="auto">
          <a:xfrm>
            <a:off x="3200400" y="2320252"/>
            <a:ext cx="5791200" cy="254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2509" y="1856125"/>
            <a:ext cx="2590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The </a:t>
            </a:r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softer</a:t>
            </a: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 leads (</a:t>
            </a:r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B’</a:t>
            </a: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s) appear darker.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The </a:t>
            </a:r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harder</a:t>
            </a: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 leads (</a:t>
            </a:r>
            <a:r>
              <a:rPr lang="en-US" sz="2000" b="1" dirty="0" smtClean="0">
                <a:solidFill>
                  <a:schemeClr val="bg1"/>
                </a:solidFill>
                <a:latin typeface="Corbel" pitchFamily="34" charset="0"/>
              </a:rPr>
              <a:t>H</a:t>
            </a: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’s) appear lighter.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Corbel" pitchFamily="34" charset="0"/>
              </a:rPr>
              <a:t>These pencils provide greater craftsmanship and no matter the type of lead, should be used with the same amount of pressure.</a:t>
            </a:r>
            <a:endParaRPr lang="en-US" sz="2000" dirty="0">
              <a:solidFill>
                <a:schemeClr val="bg1"/>
              </a:solidFill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4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" y="990600"/>
            <a:ext cx="3886200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1" descr="MC%20Escher%20-%20Drawing%20Han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791" y="990600"/>
            <a:ext cx="5105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38400" y="-85130"/>
            <a:ext cx="3740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dirty="0">
                <a:solidFill>
                  <a:prstClr val="white"/>
                </a:solidFill>
              </a:rPr>
              <a:t>M.C </a:t>
            </a:r>
            <a:r>
              <a:rPr lang="en-US" sz="5400" dirty="0" smtClean="0">
                <a:solidFill>
                  <a:prstClr val="white"/>
                </a:solidFill>
              </a:rPr>
              <a:t>Escher</a:t>
            </a:r>
            <a:endParaRPr lang="en-US" sz="54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4400" y="5692170"/>
            <a:ext cx="36576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smtClean="0">
                <a:solidFill>
                  <a:schemeClr val="bg1"/>
                </a:solidFill>
                <a:latin typeface="Sylfaen" pitchFamily="18" charset="0"/>
              </a:rPr>
              <a:t>Hand with Reflecting Sphere</a:t>
            </a:r>
            <a:r>
              <a:rPr lang="en-US" dirty="0" smtClean="0">
                <a:solidFill>
                  <a:schemeClr val="bg1"/>
                </a:solidFill>
                <a:latin typeface="Sylfaen" pitchFamily="18" charset="0"/>
              </a:rPr>
              <a:t>, 1935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chemeClr val="bg1"/>
                </a:solidFill>
                <a:latin typeface="Sylfaen" pitchFamily="18" charset="0"/>
              </a:rPr>
              <a:t>(left) </a:t>
            </a:r>
            <a:endParaRPr lang="en-US" dirty="0">
              <a:solidFill>
                <a:schemeClr val="bg1"/>
              </a:solidFill>
              <a:latin typeface="Sylfae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3371" y="4659868"/>
            <a:ext cx="3200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smtClean="0">
                <a:solidFill>
                  <a:schemeClr val="bg1"/>
                </a:solidFill>
                <a:latin typeface="Sylfaen" pitchFamily="18" charset="0"/>
              </a:rPr>
              <a:t>Drawing Hands</a:t>
            </a:r>
            <a:r>
              <a:rPr lang="en-US" dirty="0" smtClean="0">
                <a:solidFill>
                  <a:schemeClr val="bg1"/>
                </a:solidFill>
                <a:latin typeface="Sylfaen" pitchFamily="18" charset="0"/>
              </a:rPr>
              <a:t>, 1948 (above)</a:t>
            </a:r>
            <a:endParaRPr lang="en-US" dirty="0">
              <a:solidFill>
                <a:schemeClr val="bg1"/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9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04800"/>
            <a:ext cx="3829050" cy="306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Image Det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52600"/>
            <a:ext cx="3571875" cy="47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5750" y="4724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  <a:latin typeface="Maiandra GD" pitchFamily="34" charset="0"/>
              </a:rPr>
              <a:t>….Define objects and space with value differences, rather than a defined outline!</a:t>
            </a:r>
            <a:endParaRPr lang="en-US" sz="2400" dirty="0">
              <a:solidFill>
                <a:schemeClr val="bg1"/>
              </a:solidFill>
              <a:latin typeface="Maiandra G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8200" y="533400"/>
            <a:ext cx="4181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Maiandra GD"/>
              </a:rPr>
              <a:t>For a more realistic image…</a:t>
            </a:r>
            <a:endParaRPr lang="en-US" sz="2400" dirty="0">
              <a:solidFill>
                <a:schemeClr val="bg1"/>
              </a:solidFill>
              <a:latin typeface="Maiandra GD"/>
            </a:endParaRPr>
          </a:p>
        </p:txBody>
      </p:sp>
    </p:spTree>
    <p:extLst>
      <p:ext uri="{BB962C8B-B14F-4D97-AF65-F5344CB8AC3E}">
        <p14:creationId xmlns:p14="http://schemas.microsoft.com/office/powerpoint/2010/main" val="114995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Today…</a:t>
            </a:r>
            <a:endParaRPr lang="en-US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754563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In your sketchbooks create a 10-step value scale. Use only your pencil to achieve the values. Remember the amount of pressure will give you different values.</a:t>
            </a:r>
          </a:p>
          <a:p>
            <a:pPr marL="0" indent="0">
              <a:buClr>
                <a:schemeClr val="bg1"/>
              </a:buCl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Draw at least </a:t>
            </a:r>
            <a:r>
              <a:rPr lang="en-US" dirty="0" smtClean="0">
                <a:solidFill>
                  <a:schemeClr val="bg1"/>
                </a:solidFill>
              </a:rPr>
              <a:t>two forms </a:t>
            </a:r>
            <a:r>
              <a:rPr lang="en-US" dirty="0" smtClean="0">
                <a:solidFill>
                  <a:schemeClr val="bg1"/>
                </a:solidFill>
              </a:rPr>
              <a:t>showing a light source, cast shadow, and multiple values</a:t>
            </a:r>
          </a:p>
          <a:p>
            <a:pPr marL="0" indent="0">
              <a:buClr>
                <a:schemeClr val="bg1"/>
              </a:buClr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Tomorrow…</a:t>
            </a:r>
            <a:endParaRPr lang="en-US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We will talk about different techniques that allow us to achieve values using pen and ink.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Create 6 different value scales with these new techniques.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Draw a double bubble map that will compare and contrast graphite vs. pen and ink, individually and as a group.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6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401</Words>
  <Application>Microsoft Office PowerPoint</Application>
  <PresentationFormat>On-screen Show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  F L O S S</vt:lpstr>
      <vt:lpstr>PowerPoint Presentation</vt:lpstr>
      <vt:lpstr>When using value to create a form there should be a smooth transition as well as a refractive light and a cast shadow.</vt:lpstr>
      <vt:lpstr>PowerPoint Presentation</vt:lpstr>
      <vt:lpstr>Value is also known as Chiaroscuro</vt:lpstr>
      <vt:lpstr>Another way to think about a grey scale…</vt:lpstr>
      <vt:lpstr>PowerPoint Presentation</vt:lpstr>
      <vt:lpstr>PowerPoint Presentation</vt:lpstr>
      <vt:lpstr>Drawing Pencils</vt:lpstr>
      <vt:lpstr>PowerPoint Presentation</vt:lpstr>
      <vt:lpstr>PowerPoint Presentation</vt:lpstr>
      <vt:lpstr>Today…</vt:lpstr>
      <vt:lpstr>Tomorrow…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 F L O S S</dc:title>
  <dc:creator>Matt Floeter</dc:creator>
  <cp:lastModifiedBy>sysop</cp:lastModifiedBy>
  <cp:revision>22</cp:revision>
  <dcterms:created xsi:type="dcterms:W3CDTF">2011-10-30T21:33:45Z</dcterms:created>
  <dcterms:modified xsi:type="dcterms:W3CDTF">2013-02-28T12:04:13Z</dcterms:modified>
</cp:coreProperties>
</file>