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  <p:embeddedFont>
      <p:font typeface="Questrial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regular.fntdata"/><Relationship Id="rId10" Type="http://schemas.openxmlformats.org/officeDocument/2006/relationships/slide" Target="slides/slide6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ato-regular.fntdata"/><Relationship Id="rId14" Type="http://schemas.openxmlformats.org/officeDocument/2006/relationships/font" Target="fonts/Raleway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slide" Target="slides/slide1.xml"/><Relationship Id="rId19" Type="http://schemas.openxmlformats.org/officeDocument/2006/relationships/font" Target="fonts/Questrial-regular.fntdata"/><Relationship Id="rId6" Type="http://schemas.openxmlformats.org/officeDocument/2006/relationships/slide" Target="slides/slide2.xml"/><Relationship Id="rId18" Type="http://schemas.openxmlformats.org/officeDocument/2006/relationships/font" Target="fonts/La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" name="Shape 11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2390266" y="3238450"/>
            <a:ext cx="6331500" cy="1241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" name="Shape 18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" name="Shape 19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hape 2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" name="Shape 23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" name="Shape 2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" name="Shape 2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2410112" y="1595775"/>
            <a:ext cx="6321600" cy="3002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9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" name="Shape 30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Shape 3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Shape 3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2400302" y="1602675"/>
            <a:ext cx="3071400" cy="3002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4" name="Shape 34"/>
          <p:cNvSpPr txBox="1"/>
          <p:nvPr>
            <p:ph idx="2" type="body"/>
          </p:nvPr>
        </p:nvSpPr>
        <p:spPr>
          <a:xfrm>
            <a:off x="5650571" y="1602675"/>
            <a:ext cx="3071400" cy="3002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hape 4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Shape 41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319500" y="1846803"/>
            <a:ext cx="2808000" cy="2806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hape 4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" name="Shape 46"/>
          <p:cNvSpPr txBox="1"/>
          <p:nvPr>
            <p:ph type="title"/>
          </p:nvPr>
        </p:nvSpPr>
        <p:spPr>
          <a:xfrm>
            <a:off x="283103" y="712140"/>
            <a:ext cx="6244200" cy="3835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50" name="Shape 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" name="Shape 51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" type="subTitle"/>
          </p:nvPr>
        </p:nvSpPr>
        <p:spPr>
          <a:xfrm>
            <a:off x="265500" y="2735370"/>
            <a:ext cx="4045200" cy="1345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53" name="Shape 5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Shape 58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Shape 62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Shape 63"/>
          <p:cNvSpPr txBox="1"/>
          <p:nvPr>
            <p:ph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2410112" y="1595775"/>
            <a:ext cx="6321600" cy="3002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extension.illinois.edu/gpe/case1/c1facts2d.html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extension.illinois.edu/gpe/case4/c4m1.html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://extension.illinois.edu/gpe/index.cfm" TargetMode="External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ctrTitle"/>
          </p:nvPr>
        </p:nvSpPr>
        <p:spPr>
          <a:xfrm>
            <a:off x="1406250" y="630225"/>
            <a:ext cx="6331500" cy="1542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Vocabulary for Plants</a:t>
            </a:r>
          </a:p>
        </p:txBody>
      </p:sp>
      <p:sp>
        <p:nvSpPr>
          <p:cNvPr id="73" name="Shape 73"/>
          <p:cNvSpPr txBox="1"/>
          <p:nvPr>
            <p:ph idx="1" type="subTitle"/>
          </p:nvPr>
        </p:nvSpPr>
        <p:spPr>
          <a:xfrm>
            <a:off x="2390266" y="3238450"/>
            <a:ext cx="6331500" cy="1241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6th Grade Science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49825" y="127600"/>
            <a:ext cx="2403600" cy="161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Vocabulary:  click for definition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2042425" y="777000"/>
            <a:ext cx="7025400" cy="395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en"/>
              <a:t>1. petals: one of the often colored segments of a ?flower.</a:t>
            </a:r>
          </a:p>
          <a:p>
            <a:pPr lv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en"/>
              <a:t>2. stem: the stalk that supports a leaf, flower, or ?fruit, which ordinarily grows in an opposite direction ?to the root.</a:t>
            </a:r>
          </a:p>
          <a:p>
            <a:pPr lv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en"/>
              <a:t>3. sepals: One of the usually separate, green parts ?that surround and protect the flower bud and extend ?from the base of a flower after it has opened.</a:t>
            </a:r>
          </a:p>
          <a:p>
            <a:pPr lv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en"/>
              <a:t>4. stamen: the pollen-bearing organ of a flower, ?consisting of the filament and the anther.  It is the male part of the flower.</a:t>
            </a:r>
          </a:p>
          <a:p>
            <a:pPr lvl="0">
              <a:spcBef>
                <a:spcPts val="0"/>
              </a:spcBef>
              <a:buClr>
                <a:schemeClr val="dk2"/>
              </a:buClr>
              <a:buSzPct val="61111"/>
              <a:buFont typeface="Arial"/>
              <a:buNone/>
            </a:pPr>
            <a:r>
              <a:rPr lang="en"/>
              <a:t>5. anther: the pollen-bearing part of a stamen.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49825" y="127600"/>
            <a:ext cx="2403600" cy="161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Vocabulary:  click for definition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2353800" y="539987"/>
            <a:ext cx="6463500" cy="44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6. ovules: the part of the plant, which after fertilization, develops into a seed.  It is the egg of the flower.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7. pistils: the seed-bearing parts of a flower.  It is the female part of the flower.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8. fertilization: the union of parts of a plant to reproduce cells. It’s what causes plants to grow. Products like Miracle Grow cause fertilization at a quicker speed.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9. pollination: the transfer of pollen from the anther to the stigma.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10. pollen: the fertilizing element of flowering plants, consisting of fine, powdery, yellowish grains or spores, sometimes in masses.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49825" y="127600"/>
            <a:ext cx="2403600" cy="161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Vocabulary:  click for definition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2353800" y="460800"/>
            <a:ext cx="5990400" cy="43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/>
              <a:t>11. photosynthesis: the process by which plants, algae, and some bacteria use sunlight, carbon dioxide and water to make food.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12. cellular respiration: the process by which cells use oxygen to produce energy from food.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13. chlorophyll: a green pigment that captures light ?energy for photosynthesis.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14. glucose: The most common form of sugar, found extensively in the bodies of living things; a molecule ?composed of carbon, oxygen, and hydrogen.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15. stomata: slits in the outer layer of leaves, stems, etc., through which gases are exchanged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9825" y="127600"/>
            <a:ext cx="2403600" cy="161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Vocabulary:  click for definition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2219700" y="398525"/>
            <a:ext cx="6924300" cy="45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/>
              <a:t>16. transpiration: the process by which plants release water vapor into the air through stomata; also the release of water vapor into the air by other organisms.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/>
          </a:p>
          <a:p>
            <a:pPr lvl="0">
              <a:spcBef>
                <a:spcPts val="0"/>
              </a:spcBef>
              <a:buNone/>
            </a:pPr>
            <a:r>
              <a:rPr lang="en" sz="2000"/>
              <a:t>17. carbon dioxide: colorless, odorless, incombustible gas, CO 2,  that is used by plants in photosynthesis.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/>
          </a:p>
          <a:p>
            <a:pPr lvl="0">
              <a:spcBef>
                <a:spcPts val="0"/>
              </a:spcBef>
              <a:buNone/>
            </a:pPr>
            <a:r>
              <a:rPr lang="en" sz="2000"/>
              <a:t>18. oxygen: a waste product of green plants and photosynthesis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/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19. guard cells: cells surrounding each stoma that help to regulate the rate of transpiration by opening and closing the stomata.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Try each one of these links...</a:t>
            </a:r>
          </a:p>
        </p:txBody>
      </p:sp>
      <p:pic>
        <p:nvPicPr>
          <p:cNvPr id="103" name="Shape 10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400" y="1211350"/>
            <a:ext cx="2705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2900" y="1363750"/>
            <a:ext cx="5595881" cy="13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5787" y="2608325"/>
            <a:ext cx="5553075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