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9" r:id="rId3"/>
    <p:sldId id="260" r:id="rId4"/>
    <p:sldId id="261" r:id="rId5"/>
    <p:sldId id="258" r:id="rId6"/>
    <p:sldId id="256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F7BB8-AD76-4619-845B-8AB9B165A73B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D53C8-790E-4A3F-BC12-9F5B68D52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8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834DA7-4BF3-4BD8-B84F-C25AC64B3D1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28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3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5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44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2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21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3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52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8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5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97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766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22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56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664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307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344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90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215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824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18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AECC9-54D7-49CD-8BAE-4217C1B9F943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348D6-4200-413A-8901-DCDCEB71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10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DE5C0-7812-4B1B-8F14-55173BD6E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EA377-EBBD-43D9-91B4-603D97B25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1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382000" cy="5867400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Charcoal </a:t>
            </a:r>
            <a:b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Plant Study</a:t>
            </a:r>
            <a:b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Materials: photo reference, charcoal,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18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24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paper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630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Students will…</a:t>
            </a:r>
            <a:endParaRPr 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Compose a </a:t>
            </a:r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18x24 </a:t>
            </a:r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charcoal drawing of plant life using a photo reference. </a:t>
            </a:r>
          </a:p>
          <a:p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Utilize a personal reference with a strong composition. (cropping may be used to enhance composition.)</a:t>
            </a:r>
          </a:p>
          <a:p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Create a flat wash of watercolor in the back ground. Use watercolor to enhance the composition.</a:t>
            </a:r>
          </a:p>
          <a:p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Focus will be placed on the Elements of LINE, SPACE, TEXTURE, AND VALUE, as well as the Principles of CONTRAST, UNITY, and BALANCE.</a:t>
            </a:r>
          </a:p>
          <a:p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A focal point will be established through textural detail and/or </a:t>
            </a:r>
            <a:r>
              <a:rPr lang="en-US" sz="3300" dirty="0">
                <a:solidFill>
                  <a:schemeClr val="accent6">
                    <a:lumMod val="75000"/>
                  </a:schemeClr>
                </a:solidFill>
              </a:rPr>
              <a:t>v</a:t>
            </a:r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alue contrast.</a:t>
            </a:r>
          </a:p>
          <a:p>
            <a:r>
              <a:rPr lang="en-US" sz="3300" dirty="0" smtClean="0">
                <a:solidFill>
                  <a:schemeClr val="accent6">
                    <a:lumMod val="75000"/>
                  </a:schemeClr>
                </a:solidFill>
              </a:rPr>
              <a:t>Forms are defined by a change in texture and value, not outline.</a:t>
            </a:r>
          </a:p>
          <a:p>
            <a:pPr marL="0" indent="0">
              <a:buNone/>
            </a:pP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457200" y="152400"/>
            <a:ext cx="7848600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00CC00"/>
                </a:solidFill>
                <a:latin typeface="Copperplate Gothic Bold" pitchFamily="34" charset="0"/>
              </a:rPr>
              <a:t>Catching and Keeping Your Viewers’ Eye</a:t>
            </a:r>
          </a:p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0CC00"/>
                </a:solidFill>
                <a:latin typeface="Copperplate Gothic Bold" pitchFamily="34" charset="0"/>
              </a:rPr>
              <a:t>Rules for Creating an Intriguing Composition:</a:t>
            </a: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533400" y="2286000"/>
            <a:ext cx="7924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400" dirty="0">
                <a:solidFill>
                  <a:srgbClr val="FFCCCC"/>
                </a:solidFill>
                <a:latin typeface="Bradley Hand ITC" pitchFamily="66" charset="0"/>
              </a:rPr>
              <a:t>ﻼ</a:t>
            </a:r>
            <a:r>
              <a:rPr lang="en-US" sz="2400" dirty="0">
                <a:solidFill>
                  <a:srgbClr val="FFCCCC"/>
                </a:solidFill>
                <a:latin typeface="Bradley Hand ITC" pitchFamily="66" charset="0"/>
                <a:cs typeface="Arial" charset="0"/>
              </a:rPr>
              <a:t>  No Attention to Corners</a:t>
            </a:r>
          </a:p>
          <a:p>
            <a:pPr>
              <a:spcBef>
                <a:spcPct val="50000"/>
              </a:spcBef>
            </a:pPr>
            <a:r>
              <a:rPr lang="ar-SA" sz="2400" dirty="0">
                <a:solidFill>
                  <a:srgbClr val="FFCCCC"/>
                </a:solidFill>
                <a:latin typeface="Bradley Hand ITC" pitchFamily="66" charset="0"/>
              </a:rPr>
              <a:t>ﻼ</a:t>
            </a:r>
            <a:r>
              <a:rPr lang="en-US" sz="2400" dirty="0">
                <a:solidFill>
                  <a:srgbClr val="FFCCCC"/>
                </a:solidFill>
                <a:latin typeface="Bradley Hand ITC" pitchFamily="66" charset="0"/>
                <a:cs typeface="Arial" charset="0"/>
              </a:rPr>
              <a:t>  No Direct Attention to Middle</a:t>
            </a:r>
          </a:p>
          <a:p>
            <a:pPr>
              <a:spcBef>
                <a:spcPct val="50000"/>
              </a:spcBef>
            </a:pPr>
            <a:r>
              <a:rPr lang="ar-SA" sz="2400" dirty="0">
                <a:solidFill>
                  <a:srgbClr val="FFCCCC"/>
                </a:solidFill>
                <a:latin typeface="Bradley Hand ITC" pitchFamily="66" charset="0"/>
              </a:rPr>
              <a:t>ﻼ</a:t>
            </a:r>
            <a:r>
              <a:rPr lang="en-US" sz="2400" dirty="0">
                <a:solidFill>
                  <a:srgbClr val="FFCCCC"/>
                </a:solidFill>
                <a:latin typeface="Bradley Hand ITC" pitchFamily="66" charset="0"/>
                <a:cs typeface="Arial" charset="0"/>
              </a:rPr>
              <a:t>  Odd # of Objects</a:t>
            </a:r>
          </a:p>
          <a:p>
            <a:pPr>
              <a:spcBef>
                <a:spcPct val="50000"/>
              </a:spcBef>
            </a:pPr>
            <a:r>
              <a:rPr lang="ar-SA" sz="2400" dirty="0">
                <a:solidFill>
                  <a:srgbClr val="FFCCCC"/>
                </a:solidFill>
                <a:latin typeface="Bradley Hand ITC" pitchFamily="66" charset="0"/>
              </a:rPr>
              <a:t>ﻼ</a:t>
            </a:r>
            <a:r>
              <a:rPr lang="en-US" sz="2400" dirty="0">
                <a:solidFill>
                  <a:srgbClr val="FFCCCC"/>
                </a:solidFill>
                <a:latin typeface="Bradley Hand ITC" pitchFamily="66" charset="0"/>
                <a:cs typeface="Arial" charset="0"/>
              </a:rPr>
              <a:t>  Keep Viewers’ Eye Moving THROUGHOUT the Composition, not OFF the Composition.</a:t>
            </a:r>
          </a:p>
          <a:p>
            <a:pPr>
              <a:spcBef>
                <a:spcPct val="50000"/>
              </a:spcBef>
            </a:pPr>
            <a:r>
              <a:rPr lang="ar-SA" sz="2400" dirty="0">
                <a:solidFill>
                  <a:srgbClr val="FFCCCC"/>
                </a:solidFill>
                <a:latin typeface="Bradley Hand ITC" pitchFamily="66" charset="0"/>
              </a:rPr>
              <a:t>ﻼ</a:t>
            </a:r>
            <a:r>
              <a:rPr lang="en-US" sz="2400" dirty="0">
                <a:solidFill>
                  <a:srgbClr val="FFCCCC"/>
                </a:solidFill>
                <a:latin typeface="Bradley Hand ITC" pitchFamily="66" charset="0"/>
                <a:cs typeface="Arial" charset="0"/>
              </a:rPr>
              <a:t>  Crop Objects (If cropped too much, then the eye has less shape and positive/negative space to keep it interesting.)</a:t>
            </a:r>
            <a:endParaRPr lang="ar-SA" sz="2400" dirty="0">
              <a:solidFill>
                <a:srgbClr val="FFCCCC"/>
              </a:solidFill>
              <a:latin typeface="Bradley Hand ITC" pitchFamily="66" charset="0"/>
            </a:endParaRPr>
          </a:p>
          <a:p>
            <a:pPr>
              <a:spcBef>
                <a:spcPct val="50000"/>
              </a:spcBef>
            </a:pPr>
            <a:r>
              <a:rPr lang="ar-SA" sz="2400" dirty="0">
                <a:solidFill>
                  <a:srgbClr val="FFCCCC"/>
                </a:solidFill>
                <a:latin typeface="Bradley Hand ITC" pitchFamily="66" charset="0"/>
              </a:rPr>
              <a:t>ﻼ</a:t>
            </a:r>
            <a:r>
              <a:rPr lang="en-US" sz="2400" dirty="0">
                <a:solidFill>
                  <a:srgbClr val="FFCCCC"/>
                </a:solidFill>
                <a:latin typeface="Bradley Hand ITC" pitchFamily="66" charset="0"/>
                <a:cs typeface="Arial" charset="0"/>
              </a:rPr>
              <a:t>  Offer a Detailed Focal Point (Place in which a viewer’s eye is naturally drawn.)</a:t>
            </a:r>
          </a:p>
          <a:p>
            <a:pPr>
              <a:spcBef>
                <a:spcPct val="50000"/>
              </a:spcBef>
            </a:pPr>
            <a:endParaRPr lang="ar-SA" sz="2400" dirty="0">
              <a:solidFill>
                <a:srgbClr val="FFCCCC"/>
              </a:solidFill>
              <a:latin typeface="Bradley Hand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04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73860"/>
            <a:ext cx="4191000" cy="312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" y="1219200"/>
            <a:ext cx="30289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4846357" cy="3225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28691" y="2387106"/>
            <a:ext cx="4468217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11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301625"/>
            <a:ext cx="4673600" cy="62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77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196</Words>
  <Application>Microsoft Office PowerPoint</Application>
  <PresentationFormat>On-screen Show (4:3)</PresentationFormat>
  <Paragraphs>17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1_Office Theme</vt:lpstr>
      <vt:lpstr>Charcoal  Plant Study  Materials: photo reference, charcoal, 18 x 24 paper </vt:lpstr>
      <vt:lpstr>Students will…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</dc:creator>
  <cp:lastModifiedBy>sysop</cp:lastModifiedBy>
  <cp:revision>7</cp:revision>
  <dcterms:created xsi:type="dcterms:W3CDTF">2013-09-25T20:07:08Z</dcterms:created>
  <dcterms:modified xsi:type="dcterms:W3CDTF">2013-10-04T17:51:16Z</dcterms:modified>
</cp:coreProperties>
</file>