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2" autoAdjust="0"/>
    <p:restoredTop sz="94660"/>
  </p:normalViewPr>
  <p:slideViewPr>
    <p:cSldViewPr snapToGrid="0">
      <p:cViewPr varScale="1">
        <p:scale>
          <a:sx n="79" d="100"/>
          <a:sy n="79" d="100"/>
        </p:scale>
        <p:origin x="126" y="7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5/20/2016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5/20/2016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5/20/2016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5/20/2016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5/20/2016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5/20/2016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5/20/2016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5/20/2016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5/20/2016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5/20/2016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5/20/2016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2.turffiles.ncsu.edu/tims/Default.aspx?ReturnUrl=/WaterCalc.aspx"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http://www.turffiles.ncsu.edu/"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turffiles.ncsu.edu/Maintenance_Calendars.aspx"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Horticulture II - Landscape</a:t>
            </a:r>
            <a:endParaRPr lang="en-US" dirty="0"/>
          </a:p>
        </p:txBody>
      </p:sp>
      <p:sp>
        <p:nvSpPr>
          <p:cNvPr id="3" name="Subtitle 2"/>
          <p:cNvSpPr>
            <a:spLocks noGrp="1"/>
          </p:cNvSpPr>
          <p:nvPr>
            <p:ph type="subTitle" idx="1"/>
          </p:nvPr>
        </p:nvSpPr>
        <p:spPr/>
        <p:txBody>
          <a:bodyPr>
            <a:normAutofit fontScale="92500" lnSpcReduction="20000"/>
          </a:bodyPr>
          <a:lstStyle/>
          <a:p>
            <a:r>
              <a:rPr lang="en-US" sz="3200" dirty="0" smtClean="0"/>
              <a:t>Unit c landscape installation and maintenance</a:t>
            </a:r>
            <a:endParaRPr lang="en-US" sz="3200" dirty="0"/>
          </a:p>
        </p:txBody>
      </p:sp>
    </p:spTree>
    <p:extLst>
      <p:ext uri="{BB962C8B-B14F-4D97-AF65-F5344CB8AC3E}">
        <p14:creationId xmlns:p14="http://schemas.microsoft.com/office/powerpoint/2010/main" val="2765910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6.03</a:t>
            </a:r>
            <a:endParaRPr lang="en-US" dirty="0"/>
          </a:p>
        </p:txBody>
      </p:sp>
      <p:sp>
        <p:nvSpPr>
          <p:cNvPr id="3" name="Text Placeholder 2"/>
          <p:cNvSpPr>
            <a:spLocks noGrp="1"/>
          </p:cNvSpPr>
          <p:nvPr>
            <p:ph type="body" idx="1"/>
          </p:nvPr>
        </p:nvSpPr>
        <p:spPr/>
        <p:txBody>
          <a:bodyPr>
            <a:normAutofit/>
          </a:bodyPr>
          <a:lstStyle/>
          <a:p>
            <a:r>
              <a:rPr lang="en-US" sz="2800" dirty="0" smtClean="0"/>
              <a:t>Apply procedures to maintain </a:t>
            </a:r>
            <a:r>
              <a:rPr lang="en-US" sz="2800" dirty="0" err="1" smtClean="0"/>
              <a:t>turfgrass</a:t>
            </a:r>
            <a:endParaRPr lang="en-US" sz="2800" dirty="0"/>
          </a:p>
        </p:txBody>
      </p:sp>
    </p:spTree>
    <p:extLst>
      <p:ext uri="{BB962C8B-B14F-4D97-AF65-F5344CB8AC3E}">
        <p14:creationId xmlns:p14="http://schemas.microsoft.com/office/powerpoint/2010/main" val="2044148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6839" y="3016304"/>
            <a:ext cx="9404723" cy="1400530"/>
          </a:xfrm>
        </p:spPr>
        <p:txBody>
          <a:bodyPr/>
          <a:lstStyle/>
          <a:p>
            <a:r>
              <a:rPr lang="en-US" dirty="0" smtClean="0"/>
              <a:t>Procedures for Irrigating Turfgrass</a:t>
            </a:r>
            <a:endParaRPr lang="en-US" dirty="0"/>
          </a:p>
        </p:txBody>
      </p:sp>
    </p:spTree>
    <p:extLst>
      <p:ext uri="{BB962C8B-B14F-4D97-AF65-F5344CB8AC3E}">
        <p14:creationId xmlns:p14="http://schemas.microsoft.com/office/powerpoint/2010/main" val="3679010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Irrigating Turfgrass</a:t>
            </a:r>
            <a:endParaRPr lang="en-US" dirty="0"/>
          </a:p>
        </p:txBody>
      </p:sp>
      <p:sp>
        <p:nvSpPr>
          <p:cNvPr id="3" name="Content Placeholder 2"/>
          <p:cNvSpPr>
            <a:spLocks noGrp="1"/>
          </p:cNvSpPr>
          <p:nvPr>
            <p:ph idx="1"/>
          </p:nvPr>
        </p:nvSpPr>
        <p:spPr>
          <a:xfrm>
            <a:off x="1103312" y="2052918"/>
            <a:ext cx="9118374" cy="4195481"/>
          </a:xfrm>
        </p:spPr>
        <p:txBody>
          <a:bodyPr/>
          <a:lstStyle/>
          <a:p>
            <a:r>
              <a:rPr lang="en-US" dirty="0" smtClean="0"/>
              <a:t>Step 1 – Determine need for water by the turf</a:t>
            </a:r>
          </a:p>
          <a:p>
            <a:pPr lvl="1"/>
            <a:r>
              <a:rPr lang="en-US" dirty="0" smtClean="0"/>
              <a:t>Use visual appraisal and turf knowledge to determine the need for water</a:t>
            </a:r>
          </a:p>
          <a:p>
            <a:pPr lvl="2"/>
            <a:r>
              <a:rPr lang="en-US" dirty="0" smtClean="0"/>
              <a:t>Are there indications that it is time to irrigate?</a:t>
            </a:r>
          </a:p>
          <a:p>
            <a:pPr lvl="3"/>
            <a:r>
              <a:rPr lang="en-US" dirty="0" smtClean="0"/>
              <a:t>Has there been an extended period of time since the turf has received water?</a:t>
            </a:r>
          </a:p>
          <a:p>
            <a:pPr lvl="3"/>
            <a:r>
              <a:rPr lang="en-US" dirty="0" smtClean="0"/>
              <a:t>Does the grass have a dark bluish-gray color?</a:t>
            </a:r>
          </a:p>
          <a:p>
            <a:pPr lvl="3"/>
            <a:r>
              <a:rPr lang="en-US" dirty="0" smtClean="0"/>
              <a:t>Do footprints remain some time after walking occurs across the grass?</a:t>
            </a:r>
          </a:p>
          <a:p>
            <a:pPr lvl="3"/>
            <a:r>
              <a:rPr lang="en-US" dirty="0" smtClean="0"/>
              <a:t>Does the grass exhibit wilted, folded, or curled leaves?</a:t>
            </a:r>
          </a:p>
          <a:p>
            <a:pPr lvl="2"/>
            <a:r>
              <a:rPr lang="en-US" dirty="0" smtClean="0"/>
              <a:t>Use a soil probe to determine how deep the soil is moist</a:t>
            </a:r>
          </a:p>
          <a:p>
            <a:pPr lvl="3"/>
            <a:r>
              <a:rPr lang="en-US" dirty="0" smtClean="0"/>
              <a:t>Moisture meters can also be used for this purpose</a:t>
            </a:r>
            <a:endParaRPr lang="en-US" dirty="0"/>
          </a:p>
        </p:txBody>
      </p:sp>
    </p:spTree>
    <p:extLst>
      <p:ext uri="{BB962C8B-B14F-4D97-AF65-F5344CB8AC3E}">
        <p14:creationId xmlns:p14="http://schemas.microsoft.com/office/powerpoint/2010/main" val="361578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Irrigating Turfgrass</a:t>
            </a:r>
            <a:endParaRPr lang="en-US" dirty="0"/>
          </a:p>
        </p:txBody>
      </p:sp>
      <p:sp>
        <p:nvSpPr>
          <p:cNvPr id="3" name="Content Placeholder 2"/>
          <p:cNvSpPr>
            <a:spLocks noGrp="1"/>
          </p:cNvSpPr>
          <p:nvPr>
            <p:ph idx="1"/>
          </p:nvPr>
        </p:nvSpPr>
        <p:spPr/>
        <p:txBody>
          <a:bodyPr/>
          <a:lstStyle/>
          <a:p>
            <a:r>
              <a:rPr lang="en-US" dirty="0" smtClean="0"/>
              <a:t>Step 2 – Determine the amount of water the irrigation system is delivering</a:t>
            </a:r>
          </a:p>
          <a:p>
            <a:pPr lvl="1"/>
            <a:r>
              <a:rPr lang="en-US" dirty="0" smtClean="0"/>
              <a:t>Collect water using several rain gauges or gallon cans spaced evenly throughout the irrigation area</a:t>
            </a:r>
          </a:p>
          <a:p>
            <a:pPr lvl="1"/>
            <a:r>
              <a:rPr lang="en-US" dirty="0" smtClean="0"/>
              <a:t>Water the area for a determined interval (30 minutes is the minimum the area should be watered) and record the time</a:t>
            </a:r>
          </a:p>
          <a:p>
            <a:pPr lvl="1"/>
            <a:r>
              <a:rPr lang="en-US" dirty="0" smtClean="0"/>
              <a:t>Read the inches in each rain gauge or use a ruler to measure the inches in each gallon can</a:t>
            </a:r>
          </a:p>
          <a:p>
            <a:pPr lvl="1"/>
            <a:r>
              <a:rPr lang="en-US" dirty="0" smtClean="0"/>
              <a:t>Average the water in each can by totaling the inches of water collected and dividing by the total number of cans or gauges</a:t>
            </a:r>
          </a:p>
          <a:p>
            <a:pPr lvl="1"/>
            <a:r>
              <a:rPr lang="en-US" dirty="0" smtClean="0"/>
              <a:t>Record the average water collected for all gauges or cans</a:t>
            </a:r>
            <a:endParaRPr lang="en-US" dirty="0"/>
          </a:p>
        </p:txBody>
      </p:sp>
    </p:spTree>
    <p:extLst>
      <p:ext uri="{BB962C8B-B14F-4D97-AF65-F5344CB8AC3E}">
        <p14:creationId xmlns:p14="http://schemas.microsoft.com/office/powerpoint/2010/main" val="1369954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Irrigating Turfgrass</a:t>
            </a:r>
            <a:endParaRPr lang="en-US" dirty="0"/>
          </a:p>
        </p:txBody>
      </p:sp>
      <p:sp>
        <p:nvSpPr>
          <p:cNvPr id="3" name="Content Placeholder 2"/>
          <p:cNvSpPr>
            <a:spLocks noGrp="1"/>
          </p:cNvSpPr>
          <p:nvPr>
            <p:ph idx="1"/>
          </p:nvPr>
        </p:nvSpPr>
        <p:spPr/>
        <p:txBody>
          <a:bodyPr/>
          <a:lstStyle/>
          <a:p>
            <a:r>
              <a:rPr lang="en-US" dirty="0" smtClean="0"/>
              <a:t>Step 3 – Determine the amount of water needed by the turf</a:t>
            </a:r>
          </a:p>
          <a:p>
            <a:pPr lvl="1"/>
            <a:r>
              <a:rPr lang="en-US" dirty="0" smtClean="0"/>
              <a:t>Use the (TIMS) Turf Irrigation Management System</a:t>
            </a:r>
          </a:p>
          <a:p>
            <a:pPr lvl="2"/>
            <a:r>
              <a:rPr lang="en-US" dirty="0" smtClean="0"/>
              <a:t>(</a:t>
            </a:r>
            <a:r>
              <a:rPr lang="en-US" dirty="0" smtClean="0">
                <a:hlinkClick r:id="rId2"/>
              </a:rPr>
              <a:t>http://www2.turffiles.ncsu.edu/tims/Default.aspx?ReturnUrl=%2fWaterCalc.aspx</a:t>
            </a:r>
            <a:r>
              <a:rPr lang="en-US" dirty="0" smtClean="0"/>
              <a:t>)</a:t>
            </a:r>
          </a:p>
          <a:p>
            <a:pPr lvl="2"/>
            <a:r>
              <a:rPr lang="en-US" dirty="0" smtClean="0"/>
              <a:t>Create a user name and password for the system and store it for future reference</a:t>
            </a:r>
          </a:p>
          <a:p>
            <a:pPr lvl="2"/>
            <a:r>
              <a:rPr lang="en-US" dirty="0" smtClean="0"/>
              <a:t>Complete personal data and click next with the mouse</a:t>
            </a:r>
          </a:p>
          <a:p>
            <a:pPr lvl="2"/>
            <a:r>
              <a:rPr lang="en-US" dirty="0" smtClean="0"/>
              <a:t>Select soil type and click next with the mouse</a:t>
            </a:r>
          </a:p>
          <a:p>
            <a:pPr lvl="2"/>
            <a:r>
              <a:rPr lang="en-US" dirty="0" smtClean="0"/>
              <a:t>Select the type of turf to be irrigated and click next with the mouse</a:t>
            </a:r>
          </a:p>
          <a:p>
            <a:pPr lvl="2"/>
            <a:r>
              <a:rPr lang="en-US" dirty="0" smtClean="0"/>
              <a:t>Calculate the irrigation water rate by inserting the time interval and average inches of water collected per can or gauge</a:t>
            </a:r>
          </a:p>
          <a:p>
            <a:pPr lvl="2"/>
            <a:r>
              <a:rPr lang="en-US" dirty="0" smtClean="0"/>
              <a:t>Read irrigation recommendation from the screen</a:t>
            </a:r>
            <a:endParaRPr lang="en-US" dirty="0"/>
          </a:p>
        </p:txBody>
      </p:sp>
    </p:spTree>
    <p:extLst>
      <p:ext uri="{BB962C8B-B14F-4D97-AF65-F5344CB8AC3E}">
        <p14:creationId xmlns:p14="http://schemas.microsoft.com/office/powerpoint/2010/main" val="3113816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Irrigating Turfgrass</a:t>
            </a:r>
            <a:endParaRPr lang="en-US" dirty="0"/>
          </a:p>
        </p:txBody>
      </p:sp>
      <p:sp>
        <p:nvSpPr>
          <p:cNvPr id="3" name="Content Placeholder 2"/>
          <p:cNvSpPr>
            <a:spLocks noGrp="1"/>
          </p:cNvSpPr>
          <p:nvPr>
            <p:ph idx="1"/>
          </p:nvPr>
        </p:nvSpPr>
        <p:spPr/>
        <p:txBody>
          <a:bodyPr>
            <a:normAutofit fontScale="92500"/>
          </a:bodyPr>
          <a:lstStyle/>
          <a:p>
            <a:r>
              <a:rPr lang="en-US" dirty="0" smtClean="0"/>
              <a:t>Step 4 – Turn water control on to apply water during early morning</a:t>
            </a:r>
          </a:p>
          <a:p>
            <a:pPr lvl="1"/>
            <a:r>
              <a:rPr lang="en-US" dirty="0" smtClean="0"/>
              <a:t>Monitor the area for runoff and water standing</a:t>
            </a:r>
          </a:p>
          <a:p>
            <a:pPr lvl="2"/>
            <a:r>
              <a:rPr lang="en-US" dirty="0" smtClean="0"/>
              <a:t>If runoff is observed, turn the system off and wait for at least 30 minutes before continuing</a:t>
            </a:r>
          </a:p>
          <a:p>
            <a:pPr lvl="2"/>
            <a:r>
              <a:rPr lang="en-US" dirty="0" smtClean="0"/>
              <a:t>If water is standing on the grass, turn the system off and wait for at least 30 minutes before continuing or until existing water has been absorbed into the soil (whichever is longer)</a:t>
            </a:r>
          </a:p>
          <a:p>
            <a:pPr lvl="2"/>
            <a:r>
              <a:rPr lang="en-US" dirty="0" smtClean="0"/>
              <a:t>Continue irrigation to rewet the soil until the water reaches the appropriate depth</a:t>
            </a:r>
          </a:p>
          <a:p>
            <a:pPr lvl="3"/>
            <a:r>
              <a:rPr lang="en-US" dirty="0" smtClean="0"/>
              <a:t>Sloped areas, compacted soils, and sandy soils need to be irrigated for shorter times, but at more frequent intervals</a:t>
            </a:r>
          </a:p>
          <a:p>
            <a:pPr lvl="1"/>
            <a:r>
              <a:rPr lang="en-US" dirty="0" smtClean="0"/>
              <a:t>Monitor the irrigation system for uniform distribution</a:t>
            </a:r>
          </a:p>
          <a:p>
            <a:pPr lvl="2"/>
            <a:r>
              <a:rPr lang="en-US" dirty="0" smtClean="0"/>
              <a:t>Are all sprinkler heads working properly?</a:t>
            </a:r>
          </a:p>
          <a:p>
            <a:pPr lvl="2"/>
            <a:r>
              <a:rPr lang="en-US" dirty="0" smtClean="0"/>
              <a:t>Are there areas that sprinkler heads are not reaching?</a:t>
            </a:r>
            <a:endParaRPr lang="en-US" dirty="0"/>
          </a:p>
        </p:txBody>
      </p:sp>
    </p:spTree>
    <p:extLst>
      <p:ext uri="{BB962C8B-B14F-4D97-AF65-F5344CB8AC3E}">
        <p14:creationId xmlns:p14="http://schemas.microsoft.com/office/powerpoint/2010/main" val="649724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Irrigating Turfgrass</a:t>
            </a:r>
            <a:endParaRPr lang="en-US" dirty="0"/>
          </a:p>
        </p:txBody>
      </p:sp>
      <p:sp>
        <p:nvSpPr>
          <p:cNvPr id="3" name="Content Placeholder 2"/>
          <p:cNvSpPr>
            <a:spLocks noGrp="1"/>
          </p:cNvSpPr>
          <p:nvPr>
            <p:ph idx="1"/>
          </p:nvPr>
        </p:nvSpPr>
        <p:spPr/>
        <p:txBody>
          <a:bodyPr/>
          <a:lstStyle/>
          <a:p>
            <a:r>
              <a:rPr lang="en-US" dirty="0" smtClean="0"/>
              <a:t>Step 4 – Continued</a:t>
            </a:r>
          </a:p>
          <a:p>
            <a:pPr lvl="1"/>
            <a:r>
              <a:rPr lang="en-US" dirty="0" smtClean="0"/>
              <a:t>Stop water after the appropriate water has been applied</a:t>
            </a:r>
          </a:p>
          <a:p>
            <a:pPr lvl="2"/>
            <a:r>
              <a:rPr lang="en-US" dirty="0" smtClean="0"/>
              <a:t>Cut water off when the time interval recommended by TIMS has been achieved or visual appraisal indicates the turf has been watered enough</a:t>
            </a:r>
          </a:p>
          <a:p>
            <a:pPr lvl="2"/>
            <a:r>
              <a:rPr lang="en-US" dirty="0" smtClean="0"/>
              <a:t>Water until the soil is moist to a depth just below the root system to encourage further rooting</a:t>
            </a:r>
          </a:p>
          <a:p>
            <a:pPr lvl="3"/>
            <a:r>
              <a:rPr lang="en-US" dirty="0" smtClean="0"/>
              <a:t>Use a soil probe to make a visual estimation of the depth of soil moisture</a:t>
            </a:r>
          </a:p>
          <a:p>
            <a:pPr lvl="3"/>
            <a:r>
              <a:rPr lang="en-US" dirty="0" smtClean="0"/>
              <a:t>Use a moisture meter to determine the depth of soil moisture</a:t>
            </a:r>
          </a:p>
          <a:p>
            <a:pPr lvl="4"/>
            <a:r>
              <a:rPr lang="en-US" dirty="0" smtClean="0"/>
              <a:t>Watering deeper does not benefit the plant and may leach contaminants into the groundwater</a:t>
            </a:r>
            <a:endParaRPr lang="en-US" dirty="0"/>
          </a:p>
        </p:txBody>
      </p:sp>
    </p:spTree>
    <p:extLst>
      <p:ext uri="{BB962C8B-B14F-4D97-AF65-F5344CB8AC3E}">
        <p14:creationId xmlns:p14="http://schemas.microsoft.com/office/powerpoint/2010/main" val="2410890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2540" y="2575432"/>
            <a:ext cx="9404723" cy="1400530"/>
          </a:xfrm>
        </p:spPr>
        <p:txBody>
          <a:bodyPr/>
          <a:lstStyle/>
          <a:p>
            <a:r>
              <a:rPr lang="en-US" dirty="0" smtClean="0"/>
              <a:t>Procedures for Mowing Turfgrass</a:t>
            </a:r>
            <a:endParaRPr lang="en-US" dirty="0"/>
          </a:p>
        </p:txBody>
      </p:sp>
    </p:spTree>
    <p:extLst>
      <p:ext uri="{BB962C8B-B14F-4D97-AF65-F5344CB8AC3E}">
        <p14:creationId xmlns:p14="http://schemas.microsoft.com/office/powerpoint/2010/main" val="2440851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Mowing Turfgrass</a:t>
            </a:r>
            <a:endParaRPr lang="en-US" dirty="0"/>
          </a:p>
        </p:txBody>
      </p:sp>
      <p:sp>
        <p:nvSpPr>
          <p:cNvPr id="3" name="Content Placeholder 2"/>
          <p:cNvSpPr>
            <a:spLocks noGrp="1"/>
          </p:cNvSpPr>
          <p:nvPr>
            <p:ph idx="1"/>
          </p:nvPr>
        </p:nvSpPr>
        <p:spPr/>
        <p:txBody>
          <a:bodyPr/>
          <a:lstStyle/>
          <a:p>
            <a:r>
              <a:rPr lang="en-US" dirty="0" smtClean="0"/>
              <a:t>Step 1 – Determine if the grass needs mowing</a:t>
            </a:r>
          </a:p>
          <a:p>
            <a:pPr lvl="1"/>
            <a:r>
              <a:rPr lang="en-US" dirty="0" smtClean="0"/>
              <a:t>Visually inspect the grass to determine if mowing will improve the appearance or function for which the grass is intended OR</a:t>
            </a:r>
          </a:p>
          <a:p>
            <a:pPr lvl="1"/>
            <a:r>
              <a:rPr lang="en-US" dirty="0" smtClean="0"/>
              <a:t>Refer to </a:t>
            </a:r>
            <a:r>
              <a:rPr lang="en-US" dirty="0" smtClean="0">
                <a:hlinkClick r:id="rId2"/>
              </a:rPr>
              <a:t>http://www.turffiles.ncsu.edu/</a:t>
            </a:r>
            <a:r>
              <a:rPr lang="en-US" dirty="0" smtClean="0"/>
              <a:t> and click on </a:t>
            </a:r>
            <a:r>
              <a:rPr lang="en-US" i="1" dirty="0" smtClean="0"/>
              <a:t>Carolina Lawns</a:t>
            </a:r>
            <a:endParaRPr lang="en-US" dirty="0" smtClean="0"/>
          </a:p>
          <a:p>
            <a:pPr lvl="1"/>
            <a:r>
              <a:rPr lang="en-US" dirty="0" smtClean="0"/>
              <a:t>Click on the Printable PDF link to open the publication</a:t>
            </a:r>
          </a:p>
          <a:p>
            <a:pPr lvl="1"/>
            <a:r>
              <a:rPr lang="en-US" dirty="0" smtClean="0"/>
              <a:t>Consult Table 2 (</a:t>
            </a:r>
            <a:r>
              <a:rPr lang="en-US" i="1" dirty="0" smtClean="0"/>
              <a:t>Carolina Lawns</a:t>
            </a:r>
            <a:r>
              <a:rPr lang="en-US" dirty="0" smtClean="0"/>
              <a:t>) to determine the optimum height for the grass to be mowed</a:t>
            </a:r>
          </a:p>
          <a:p>
            <a:pPr lvl="1"/>
            <a:r>
              <a:rPr lang="en-US" dirty="0" smtClean="0"/>
              <a:t>Add 50% to the maintenance height. (Example: if tall fescue is being mowed at 3” as the maintenance height, 3” + 1.5” = 4.5” is the optimum height before mowing)</a:t>
            </a:r>
          </a:p>
          <a:p>
            <a:pPr lvl="1"/>
            <a:r>
              <a:rPr lang="en-US" dirty="0" smtClean="0"/>
              <a:t>Measure the grass to determine its height</a:t>
            </a:r>
            <a:endParaRPr lang="en-US" dirty="0"/>
          </a:p>
        </p:txBody>
      </p:sp>
    </p:spTree>
    <p:extLst>
      <p:ext uri="{BB962C8B-B14F-4D97-AF65-F5344CB8AC3E}">
        <p14:creationId xmlns:p14="http://schemas.microsoft.com/office/powerpoint/2010/main" val="1330608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Mowing Turfgrass</a:t>
            </a:r>
            <a:endParaRPr lang="en-US" dirty="0"/>
          </a:p>
        </p:txBody>
      </p:sp>
      <p:sp>
        <p:nvSpPr>
          <p:cNvPr id="3" name="Content Placeholder 2"/>
          <p:cNvSpPr>
            <a:spLocks noGrp="1"/>
          </p:cNvSpPr>
          <p:nvPr>
            <p:ph idx="1"/>
          </p:nvPr>
        </p:nvSpPr>
        <p:spPr/>
        <p:txBody>
          <a:bodyPr/>
          <a:lstStyle/>
          <a:p>
            <a:r>
              <a:rPr lang="en-US" dirty="0" smtClean="0"/>
              <a:t>Step 2 – Select the mower based on function of the grass and maintenance height of grass to be mowed</a:t>
            </a:r>
          </a:p>
          <a:p>
            <a:pPr lvl="1"/>
            <a:r>
              <a:rPr lang="en-US" dirty="0" smtClean="0"/>
              <a:t>Select reel type mower for extremely close cuts and highly managed turf on golf courses and athletic fields</a:t>
            </a:r>
          </a:p>
          <a:p>
            <a:pPr lvl="1"/>
            <a:r>
              <a:rPr lang="en-US" dirty="0" smtClean="0"/>
              <a:t>Select rotary type mowers for general purpose lawn care</a:t>
            </a:r>
            <a:endParaRPr lang="en-US" dirty="0"/>
          </a:p>
        </p:txBody>
      </p:sp>
      <p:pic>
        <p:nvPicPr>
          <p:cNvPr id="4" name="Picture 3"/>
          <p:cNvPicPr>
            <a:picLocks noChangeAspect="1"/>
          </p:cNvPicPr>
          <p:nvPr/>
        </p:nvPicPr>
        <p:blipFill>
          <a:blip r:embed="rId2"/>
          <a:stretch>
            <a:fillRect/>
          </a:stretch>
        </p:blipFill>
        <p:spPr>
          <a:xfrm>
            <a:off x="389164" y="3951513"/>
            <a:ext cx="4458134" cy="2496555"/>
          </a:xfrm>
          <a:prstGeom prst="rect">
            <a:avLst/>
          </a:prstGeom>
        </p:spPr>
      </p:pic>
      <p:pic>
        <p:nvPicPr>
          <p:cNvPr id="5" name="Picture 4"/>
          <p:cNvPicPr>
            <a:picLocks noChangeAspect="1"/>
          </p:cNvPicPr>
          <p:nvPr/>
        </p:nvPicPr>
        <p:blipFill>
          <a:blip r:embed="rId3"/>
          <a:stretch>
            <a:fillRect/>
          </a:stretch>
        </p:blipFill>
        <p:spPr>
          <a:xfrm>
            <a:off x="5576582" y="4232300"/>
            <a:ext cx="2286000" cy="1838325"/>
          </a:xfrm>
          <a:prstGeom prst="rect">
            <a:avLst/>
          </a:prstGeom>
        </p:spPr>
      </p:pic>
      <p:pic>
        <p:nvPicPr>
          <p:cNvPr id="6" name="Picture 5"/>
          <p:cNvPicPr>
            <a:picLocks noChangeAspect="1"/>
          </p:cNvPicPr>
          <p:nvPr/>
        </p:nvPicPr>
        <p:blipFill>
          <a:blip r:embed="rId4"/>
          <a:stretch>
            <a:fillRect/>
          </a:stretch>
        </p:blipFill>
        <p:spPr>
          <a:xfrm>
            <a:off x="8868753" y="4204683"/>
            <a:ext cx="2362200" cy="1933575"/>
          </a:xfrm>
          <a:prstGeom prst="rect">
            <a:avLst/>
          </a:prstGeom>
        </p:spPr>
      </p:pic>
    </p:spTree>
    <p:extLst>
      <p:ext uri="{BB962C8B-B14F-4D97-AF65-F5344CB8AC3E}">
        <p14:creationId xmlns:p14="http://schemas.microsoft.com/office/powerpoint/2010/main" val="2039623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Mowing Turfgrass</a:t>
            </a:r>
            <a:endParaRPr lang="en-US" dirty="0"/>
          </a:p>
        </p:txBody>
      </p:sp>
      <p:sp>
        <p:nvSpPr>
          <p:cNvPr id="3" name="Content Placeholder 2"/>
          <p:cNvSpPr>
            <a:spLocks noGrp="1"/>
          </p:cNvSpPr>
          <p:nvPr>
            <p:ph idx="1"/>
          </p:nvPr>
        </p:nvSpPr>
        <p:spPr/>
        <p:txBody>
          <a:bodyPr/>
          <a:lstStyle/>
          <a:p>
            <a:r>
              <a:rPr lang="en-US" dirty="0" smtClean="0"/>
              <a:t>Step 3 – Inspect the blade(s) prior to mowing and if needed, sharpen</a:t>
            </a:r>
          </a:p>
          <a:p>
            <a:pPr lvl="1"/>
            <a:r>
              <a:rPr lang="en-US" dirty="0" smtClean="0"/>
              <a:t>Visually inspect the blades for nicks, signs of wear, and dullness</a:t>
            </a:r>
          </a:p>
          <a:p>
            <a:pPr lvl="1"/>
            <a:r>
              <a:rPr lang="en-US" dirty="0" smtClean="0"/>
              <a:t>Carefully feel the blade to determine if a cutting edge exists</a:t>
            </a:r>
          </a:p>
          <a:p>
            <a:pPr lvl="1"/>
            <a:r>
              <a:rPr lang="en-US" dirty="0" smtClean="0"/>
              <a:t>Refer to Owner’s Manual for instructions to remove blade(s)</a:t>
            </a:r>
          </a:p>
          <a:p>
            <a:pPr lvl="1"/>
            <a:r>
              <a:rPr lang="en-US" dirty="0" smtClean="0"/>
              <a:t>Remove blades per instructions</a:t>
            </a:r>
          </a:p>
          <a:p>
            <a:pPr lvl="1"/>
            <a:r>
              <a:rPr lang="en-US" dirty="0" smtClean="0"/>
              <a:t>Sharpen blades according to proper procedure specified in Objective 6.04</a:t>
            </a:r>
          </a:p>
          <a:p>
            <a:pPr lvl="1"/>
            <a:r>
              <a:rPr lang="en-US" dirty="0" smtClean="0"/>
              <a:t>If blades are heavily worn or damaged, discard and replace with new blades</a:t>
            </a:r>
            <a:endParaRPr lang="en-US" dirty="0"/>
          </a:p>
        </p:txBody>
      </p:sp>
    </p:spTree>
    <p:extLst>
      <p:ext uri="{BB962C8B-B14F-4D97-AF65-F5344CB8AC3E}">
        <p14:creationId xmlns:p14="http://schemas.microsoft.com/office/powerpoint/2010/main" val="517202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Mowing Turfgrass</a:t>
            </a:r>
            <a:endParaRPr lang="en-US" dirty="0"/>
          </a:p>
        </p:txBody>
      </p:sp>
      <p:sp>
        <p:nvSpPr>
          <p:cNvPr id="3" name="Content Placeholder 2"/>
          <p:cNvSpPr>
            <a:spLocks noGrp="1"/>
          </p:cNvSpPr>
          <p:nvPr>
            <p:ph idx="1"/>
          </p:nvPr>
        </p:nvSpPr>
        <p:spPr/>
        <p:txBody>
          <a:bodyPr/>
          <a:lstStyle/>
          <a:p>
            <a:r>
              <a:rPr lang="en-US" dirty="0" smtClean="0"/>
              <a:t>Step 4 – Determine whether to bag or mulch clippings</a:t>
            </a:r>
          </a:p>
          <a:p>
            <a:pPr lvl="1"/>
            <a:r>
              <a:rPr lang="en-US" dirty="0" smtClean="0"/>
              <a:t>If clippings are excessive, the will smother or shade the growing turf. Always remove clippings in this situation by bagging or raking</a:t>
            </a:r>
          </a:p>
          <a:p>
            <a:pPr lvl="1"/>
            <a:r>
              <a:rPr lang="en-US" dirty="0" smtClean="0"/>
              <a:t>If clippings are not excessive, always cut with a mulching blade and allow to remain on the turf surface to provide additional nutrients</a:t>
            </a:r>
          </a:p>
          <a:p>
            <a:pPr lvl="1"/>
            <a:r>
              <a:rPr lang="en-US" dirty="0" smtClean="0"/>
              <a:t>Visually inspect the nature and amount of clippings from a sample cut to determine if bagging is necessary and act accordingly</a:t>
            </a:r>
            <a:endParaRPr lang="en-US" dirty="0"/>
          </a:p>
        </p:txBody>
      </p:sp>
      <p:pic>
        <p:nvPicPr>
          <p:cNvPr id="4" name="Picture 3"/>
          <p:cNvPicPr>
            <a:picLocks noChangeAspect="1"/>
          </p:cNvPicPr>
          <p:nvPr/>
        </p:nvPicPr>
        <p:blipFill>
          <a:blip r:embed="rId2"/>
          <a:stretch>
            <a:fillRect/>
          </a:stretch>
        </p:blipFill>
        <p:spPr>
          <a:xfrm>
            <a:off x="4114494" y="4885969"/>
            <a:ext cx="2924175" cy="1562100"/>
          </a:xfrm>
          <a:prstGeom prst="rect">
            <a:avLst/>
          </a:prstGeom>
        </p:spPr>
      </p:pic>
    </p:spTree>
    <p:extLst>
      <p:ext uri="{BB962C8B-B14F-4D97-AF65-F5344CB8AC3E}">
        <p14:creationId xmlns:p14="http://schemas.microsoft.com/office/powerpoint/2010/main" val="469104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Mowing Turfgrass</a:t>
            </a:r>
            <a:endParaRPr lang="en-US" dirty="0"/>
          </a:p>
        </p:txBody>
      </p:sp>
      <p:sp>
        <p:nvSpPr>
          <p:cNvPr id="3" name="Content Placeholder 2"/>
          <p:cNvSpPr>
            <a:spLocks noGrp="1"/>
          </p:cNvSpPr>
          <p:nvPr>
            <p:ph idx="1"/>
          </p:nvPr>
        </p:nvSpPr>
        <p:spPr/>
        <p:txBody>
          <a:bodyPr/>
          <a:lstStyle/>
          <a:p>
            <a:r>
              <a:rPr lang="en-US" dirty="0" smtClean="0"/>
              <a:t>Step 5 – Mow the grass</a:t>
            </a:r>
          </a:p>
          <a:p>
            <a:pPr lvl="1"/>
            <a:r>
              <a:rPr lang="en-US" dirty="0" smtClean="0"/>
              <a:t>Follow the instructions in the unpacked content for starting the small engine found in Objective 5.02</a:t>
            </a:r>
          </a:p>
          <a:p>
            <a:pPr lvl="1"/>
            <a:r>
              <a:rPr lang="en-US" dirty="0" smtClean="0"/>
              <a:t>Follow all safety procedures for engaging the blade(s) and operating the mower safely per the owner’s manual for the selected mower</a:t>
            </a:r>
            <a:endParaRPr lang="en-US" dirty="0"/>
          </a:p>
        </p:txBody>
      </p:sp>
    </p:spTree>
    <p:extLst>
      <p:ext uri="{BB962C8B-B14F-4D97-AF65-F5344CB8AC3E}">
        <p14:creationId xmlns:p14="http://schemas.microsoft.com/office/powerpoint/2010/main" val="290433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2540" y="2591760"/>
            <a:ext cx="9404723" cy="1400530"/>
          </a:xfrm>
        </p:spPr>
        <p:txBody>
          <a:bodyPr/>
          <a:lstStyle/>
          <a:p>
            <a:r>
              <a:rPr lang="en-US" dirty="0" smtClean="0"/>
              <a:t>Procedures for Applying Maintenance Fertilizer to Turfgrass</a:t>
            </a:r>
            <a:endParaRPr lang="en-US" dirty="0"/>
          </a:p>
        </p:txBody>
      </p:sp>
    </p:spTree>
    <p:extLst>
      <p:ext uri="{BB962C8B-B14F-4D97-AF65-F5344CB8AC3E}">
        <p14:creationId xmlns:p14="http://schemas.microsoft.com/office/powerpoint/2010/main" val="2927658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Fertilizing Turfgrass</a:t>
            </a:r>
            <a:endParaRPr lang="en-US" dirty="0"/>
          </a:p>
        </p:txBody>
      </p:sp>
      <p:sp>
        <p:nvSpPr>
          <p:cNvPr id="3" name="Content Placeholder 2"/>
          <p:cNvSpPr>
            <a:spLocks noGrp="1"/>
          </p:cNvSpPr>
          <p:nvPr>
            <p:ph idx="1"/>
          </p:nvPr>
        </p:nvSpPr>
        <p:spPr/>
        <p:txBody>
          <a:bodyPr/>
          <a:lstStyle/>
          <a:p>
            <a:r>
              <a:rPr lang="en-US" dirty="0" smtClean="0"/>
              <a:t>Step 1 – Use soil test to determine the amounts of lime and fertilizer needed (preferred option)</a:t>
            </a:r>
          </a:p>
          <a:p>
            <a:pPr lvl="1"/>
            <a:r>
              <a:rPr lang="en-US" dirty="0" smtClean="0"/>
              <a:t>Follow procedure found in Objective 5.03 for Soil Sampling</a:t>
            </a:r>
          </a:p>
          <a:p>
            <a:pPr lvl="1"/>
            <a:r>
              <a:rPr lang="en-US" dirty="0" smtClean="0"/>
              <a:t>Determine fertilizer needs based on the Soil Test Report</a:t>
            </a:r>
            <a:endParaRPr lang="en-US" dirty="0"/>
          </a:p>
        </p:txBody>
      </p:sp>
    </p:spTree>
    <p:extLst>
      <p:ext uri="{BB962C8B-B14F-4D97-AF65-F5344CB8AC3E}">
        <p14:creationId xmlns:p14="http://schemas.microsoft.com/office/powerpoint/2010/main" val="253575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BEBEB"/>
                </a:solidFill>
              </a:rPr>
              <a:t>Fertilizing Turfgrass</a:t>
            </a:r>
            <a:endParaRPr lang="en-US" dirty="0"/>
          </a:p>
        </p:txBody>
      </p:sp>
      <p:sp>
        <p:nvSpPr>
          <p:cNvPr id="3" name="Content Placeholder 2"/>
          <p:cNvSpPr>
            <a:spLocks noGrp="1"/>
          </p:cNvSpPr>
          <p:nvPr>
            <p:ph idx="1"/>
          </p:nvPr>
        </p:nvSpPr>
        <p:spPr/>
        <p:txBody>
          <a:bodyPr/>
          <a:lstStyle/>
          <a:p>
            <a:r>
              <a:rPr lang="en-US" dirty="0" smtClean="0"/>
              <a:t>Step 2 – Use recommendations from </a:t>
            </a:r>
            <a:r>
              <a:rPr lang="en-US" dirty="0" err="1" smtClean="0"/>
              <a:t>Turffiles</a:t>
            </a:r>
            <a:r>
              <a:rPr lang="en-US" dirty="0" smtClean="0"/>
              <a:t> to determine the level and timing of fertilizer application</a:t>
            </a:r>
          </a:p>
          <a:p>
            <a:pPr lvl="1">
              <a:buClr>
                <a:srgbClr val="ACD433"/>
              </a:buClr>
            </a:pPr>
            <a:r>
              <a:rPr lang="en-US" dirty="0">
                <a:solidFill>
                  <a:prstClr val="white"/>
                </a:solidFill>
              </a:rPr>
              <a:t>Consult </a:t>
            </a:r>
            <a:r>
              <a:rPr lang="en-US" i="1" dirty="0">
                <a:solidFill>
                  <a:prstClr val="white"/>
                </a:solidFill>
              </a:rPr>
              <a:t>Carolina Lawns</a:t>
            </a:r>
            <a:r>
              <a:rPr lang="en-US" dirty="0">
                <a:solidFill>
                  <a:prstClr val="white"/>
                </a:solidFill>
              </a:rPr>
              <a:t> section on “Fertilizing”, “Fertilizing after Planting”, and Tables 6a, 6b, or 6c to determine the fertilizer needs for lawn maintenance</a:t>
            </a:r>
          </a:p>
          <a:p>
            <a:pPr lvl="1">
              <a:buClr>
                <a:srgbClr val="ACD433"/>
              </a:buClr>
            </a:pPr>
            <a:r>
              <a:rPr lang="en-US" dirty="0">
                <a:solidFill>
                  <a:prstClr val="white"/>
                </a:solidFill>
              </a:rPr>
              <a:t>Use the </a:t>
            </a:r>
            <a:r>
              <a:rPr lang="en-US" dirty="0" err="1">
                <a:solidFill>
                  <a:prstClr val="white"/>
                </a:solidFill>
              </a:rPr>
              <a:t>Turffiles</a:t>
            </a:r>
            <a:r>
              <a:rPr lang="en-US" dirty="0">
                <a:solidFill>
                  <a:prstClr val="white"/>
                </a:solidFill>
              </a:rPr>
              <a:t> website to consult maintenance calendars for athletic fields, etc. at : </a:t>
            </a:r>
            <a:r>
              <a:rPr lang="en-US" dirty="0">
                <a:solidFill>
                  <a:prstClr val="white"/>
                </a:solidFill>
                <a:hlinkClick r:id="rId2"/>
              </a:rPr>
              <a:t>http://www.turffiles.ncsu.edu/Maintenance_Calendars.aspx</a:t>
            </a:r>
            <a:r>
              <a:rPr lang="en-US" dirty="0" smtClean="0">
                <a:solidFill>
                  <a:prstClr val="white"/>
                </a:solidFill>
                <a:hlinkClick r:id="rId2"/>
              </a:rPr>
              <a:t>#</a:t>
            </a:r>
            <a:endParaRPr lang="en-US" dirty="0" smtClean="0"/>
          </a:p>
          <a:p>
            <a:r>
              <a:rPr lang="en-US" dirty="0" smtClean="0"/>
              <a:t>Step 3 – Apply the fertilizer</a:t>
            </a:r>
          </a:p>
          <a:p>
            <a:pPr lvl="1"/>
            <a:r>
              <a:rPr lang="en-US" dirty="0" smtClean="0"/>
              <a:t>Use technique learned in Objective 5.03 to spread the fertilizer</a:t>
            </a:r>
          </a:p>
          <a:p>
            <a:pPr marL="457200" lvl="1" indent="0">
              <a:buNone/>
            </a:pPr>
            <a:endParaRPr lang="en-US" dirty="0"/>
          </a:p>
        </p:txBody>
      </p:sp>
    </p:spTree>
    <p:extLst>
      <p:ext uri="{BB962C8B-B14F-4D97-AF65-F5344CB8AC3E}">
        <p14:creationId xmlns:p14="http://schemas.microsoft.com/office/powerpoint/2010/main" val="2187402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8482" y="2836689"/>
            <a:ext cx="9404723" cy="1400530"/>
          </a:xfrm>
        </p:spPr>
        <p:txBody>
          <a:bodyPr/>
          <a:lstStyle/>
          <a:p>
            <a:r>
              <a:rPr lang="en-US" dirty="0" smtClean="0"/>
              <a:t>Procedures used to Alleviate Unique Turfgrass Cultural Problems</a:t>
            </a:r>
            <a:endParaRPr lang="en-US" dirty="0"/>
          </a:p>
        </p:txBody>
      </p:sp>
    </p:spTree>
    <p:extLst>
      <p:ext uri="{BB962C8B-B14F-4D97-AF65-F5344CB8AC3E}">
        <p14:creationId xmlns:p14="http://schemas.microsoft.com/office/powerpoint/2010/main" val="963006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Control</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Step 1 – Determine what cultural problems need to be treated</a:t>
            </a:r>
          </a:p>
          <a:p>
            <a:pPr lvl="1"/>
            <a:r>
              <a:rPr lang="en-US" dirty="0" smtClean="0"/>
              <a:t>Is soil compaction an issue?</a:t>
            </a:r>
          </a:p>
          <a:p>
            <a:pPr lvl="1"/>
            <a:r>
              <a:rPr lang="en-US" dirty="0" smtClean="0"/>
              <a:t>Is excessive thatch build up an issue?</a:t>
            </a:r>
          </a:p>
          <a:p>
            <a:r>
              <a:rPr lang="en-US" dirty="0" smtClean="0"/>
              <a:t>Step 2 – Select appropriate equipment to treat cultural problems</a:t>
            </a:r>
          </a:p>
          <a:p>
            <a:pPr lvl="1"/>
            <a:r>
              <a:rPr lang="en-US" dirty="0" smtClean="0"/>
              <a:t>What types of equipment can be used to treat soil compaction?</a:t>
            </a:r>
          </a:p>
          <a:p>
            <a:pPr lvl="1"/>
            <a:r>
              <a:rPr lang="en-US" dirty="0" smtClean="0"/>
              <a:t>What types of equipment can be used to treat thatch build-up?</a:t>
            </a:r>
          </a:p>
          <a:p>
            <a:pPr lvl="1"/>
            <a:r>
              <a:rPr lang="en-US" dirty="0" smtClean="0"/>
              <a:t>Is it the best time to treat cultural problems?</a:t>
            </a:r>
          </a:p>
          <a:p>
            <a:pPr lvl="1"/>
            <a:r>
              <a:rPr lang="en-US" dirty="0" smtClean="0"/>
              <a:t>What pattern should be followed when treating the cultural problem?</a:t>
            </a:r>
          </a:p>
          <a:p>
            <a:r>
              <a:rPr lang="en-US" dirty="0" smtClean="0"/>
              <a:t>Step 3 – Use appropriate equipment in the prescribed manner to treat cultural problems</a:t>
            </a:r>
          </a:p>
          <a:p>
            <a:pPr lvl="1"/>
            <a:r>
              <a:rPr lang="en-US" dirty="0" smtClean="0"/>
              <a:t>Follow operator’s manual for the selected equipment to operate equipment safely</a:t>
            </a:r>
          </a:p>
          <a:p>
            <a:pPr lvl="1"/>
            <a:r>
              <a:rPr lang="en-US" dirty="0" smtClean="0"/>
              <a:t>Follow manufacturer’s recommendation on the procedures to most effectively use the equipment</a:t>
            </a:r>
          </a:p>
        </p:txBody>
      </p:sp>
    </p:spTree>
    <p:extLst>
      <p:ext uri="{BB962C8B-B14F-4D97-AF65-F5344CB8AC3E}">
        <p14:creationId xmlns:p14="http://schemas.microsoft.com/office/powerpoint/2010/main" val="42383595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1495</TotalTime>
  <Words>1197</Words>
  <Application>Microsoft Office PowerPoint</Application>
  <PresentationFormat>Widescreen</PresentationFormat>
  <Paragraphs>104</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Century Gothic</vt:lpstr>
      <vt:lpstr>Wingdings 3</vt:lpstr>
      <vt:lpstr>Ion</vt:lpstr>
      <vt:lpstr>Horticulture II - Landscape</vt:lpstr>
      <vt:lpstr>Objective 6.03</vt:lpstr>
      <vt:lpstr>Procedures for Irrigating Turfgrass</vt:lpstr>
      <vt:lpstr>Irrigating Turfgrass</vt:lpstr>
      <vt:lpstr>Irrigating Turfgrass</vt:lpstr>
      <vt:lpstr>Irrigating Turfgrass</vt:lpstr>
      <vt:lpstr>Irrigating Turfgrass</vt:lpstr>
      <vt:lpstr>Irrigating Turfgrass</vt:lpstr>
      <vt:lpstr>Procedures for Mowing Turfgrass</vt:lpstr>
      <vt:lpstr>Mowing Turfgrass</vt:lpstr>
      <vt:lpstr>Mowing Turfgrass</vt:lpstr>
      <vt:lpstr>Mowing Turfgrass</vt:lpstr>
      <vt:lpstr>Mowing Turfgrass</vt:lpstr>
      <vt:lpstr>Mowing Turfgrass</vt:lpstr>
      <vt:lpstr>Procedures for Applying Maintenance Fertilizer to Turfgrass</vt:lpstr>
      <vt:lpstr>Fertilizing Turfgrass</vt:lpstr>
      <vt:lpstr>Fertilizing Turfgrass</vt:lpstr>
      <vt:lpstr>Procedures used to Alleviate Unique Turfgrass Cultural Problems</vt:lpstr>
      <vt:lpstr>Cultural Control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Horticulture II - Landscape</dc:title>
  <dc:creator>Brandon Smith</dc:creator>
  <cp:lastModifiedBy>Abigail Carriker</cp:lastModifiedBy>
  <cp:revision>9</cp:revision>
  <dcterms:created xsi:type="dcterms:W3CDTF">2015-08-04T02:01:14Z</dcterms:created>
  <dcterms:modified xsi:type="dcterms:W3CDTF">2016-05-20T16:43:06Z</dcterms:modified>
</cp:coreProperties>
</file>