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2" autoAdjust="0"/>
    <p:restoredTop sz="94660"/>
  </p:normalViewPr>
  <p:slideViewPr>
    <p:cSldViewPr snapToGrid="0">
      <p:cViewPr varScale="1">
        <p:scale>
          <a:sx n="79" d="100"/>
          <a:sy n="79" d="100"/>
        </p:scale>
        <p:origin x="126" y="7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5/17/2016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5/17/2016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5/17/2016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Horticulture II - Landscape</a:t>
            </a:r>
            <a:endParaRPr lang="en-US" dirty="0"/>
          </a:p>
        </p:txBody>
      </p:sp>
      <p:sp>
        <p:nvSpPr>
          <p:cNvPr id="3" name="Subtitle 2"/>
          <p:cNvSpPr>
            <a:spLocks noGrp="1"/>
          </p:cNvSpPr>
          <p:nvPr>
            <p:ph type="subTitle" idx="1"/>
          </p:nvPr>
        </p:nvSpPr>
        <p:spPr/>
        <p:txBody>
          <a:bodyPr>
            <a:noAutofit/>
          </a:bodyPr>
          <a:lstStyle/>
          <a:p>
            <a:r>
              <a:rPr lang="en-US" sz="3200" dirty="0" smtClean="0"/>
              <a:t>Unit c landscape installation and maintenance</a:t>
            </a:r>
            <a:endParaRPr lang="en-US" sz="3200" dirty="0"/>
          </a:p>
        </p:txBody>
      </p:sp>
    </p:spTree>
    <p:extLst>
      <p:ext uri="{BB962C8B-B14F-4D97-AF65-F5344CB8AC3E}">
        <p14:creationId xmlns:p14="http://schemas.microsoft.com/office/powerpoint/2010/main" val="3832945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6.02</a:t>
            </a:r>
            <a:endParaRPr lang="en-US" dirty="0"/>
          </a:p>
        </p:txBody>
      </p:sp>
      <p:sp>
        <p:nvSpPr>
          <p:cNvPr id="3" name="Text Placeholder 2"/>
          <p:cNvSpPr>
            <a:spLocks noGrp="1"/>
          </p:cNvSpPr>
          <p:nvPr>
            <p:ph type="body" idx="1"/>
          </p:nvPr>
        </p:nvSpPr>
        <p:spPr/>
        <p:txBody>
          <a:bodyPr>
            <a:normAutofit lnSpcReduction="10000"/>
          </a:bodyPr>
          <a:lstStyle/>
          <a:p>
            <a:r>
              <a:rPr lang="en-US" sz="2800" dirty="0" smtClean="0"/>
              <a:t>Understand pests and their control in the landscape</a:t>
            </a:r>
            <a:endParaRPr lang="en-US" sz="2800" dirty="0"/>
          </a:p>
        </p:txBody>
      </p:sp>
    </p:spTree>
    <p:extLst>
      <p:ext uri="{BB962C8B-B14F-4D97-AF65-F5344CB8AC3E}">
        <p14:creationId xmlns:p14="http://schemas.microsoft.com/office/powerpoint/2010/main" val="3504511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Damage of Injuries from Various TYPES of pests</a:t>
            </a:r>
            <a:endParaRPr lang="en-US" dirty="0"/>
          </a:p>
        </p:txBody>
      </p:sp>
      <p:pic>
        <p:nvPicPr>
          <p:cNvPr id="3" name="Picture 2"/>
          <p:cNvPicPr>
            <a:picLocks noChangeAspect="1"/>
          </p:cNvPicPr>
          <p:nvPr/>
        </p:nvPicPr>
        <p:blipFill>
          <a:blip r:embed="rId2"/>
          <a:stretch>
            <a:fillRect/>
          </a:stretch>
        </p:blipFill>
        <p:spPr>
          <a:xfrm>
            <a:off x="2462892" y="1853248"/>
            <a:ext cx="7138307" cy="4910750"/>
          </a:xfrm>
          <a:prstGeom prst="rect">
            <a:avLst/>
          </a:prstGeom>
        </p:spPr>
      </p:pic>
    </p:spTree>
    <p:extLst>
      <p:ext uri="{BB962C8B-B14F-4D97-AF65-F5344CB8AC3E}">
        <p14:creationId xmlns:p14="http://schemas.microsoft.com/office/powerpoint/2010/main" val="31432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Pest Control</a:t>
            </a:r>
            <a:endParaRPr lang="en-US" dirty="0"/>
          </a:p>
        </p:txBody>
      </p:sp>
      <p:sp>
        <p:nvSpPr>
          <p:cNvPr id="3" name="Content Placeholder 2"/>
          <p:cNvSpPr>
            <a:spLocks noGrp="1"/>
          </p:cNvSpPr>
          <p:nvPr>
            <p:ph idx="1"/>
          </p:nvPr>
        </p:nvSpPr>
        <p:spPr/>
        <p:txBody>
          <a:bodyPr/>
          <a:lstStyle/>
          <a:p>
            <a:r>
              <a:rPr lang="en-US" dirty="0" smtClean="0"/>
              <a:t>Biological – plant pests are controlled by natural agents. Agents may be predators, parasites, or pathogens. Some examples include:</a:t>
            </a:r>
          </a:p>
          <a:p>
            <a:pPr lvl="1"/>
            <a:r>
              <a:rPr lang="en-US" dirty="0" smtClean="0"/>
              <a:t>Predator – releasing lady beetles to control aphids on roses</a:t>
            </a:r>
          </a:p>
          <a:p>
            <a:pPr lvl="1"/>
            <a:r>
              <a:rPr lang="en-US" dirty="0" smtClean="0"/>
              <a:t>Parasite – a digger wasp (parasitic wasp) controls Japanese beetle larvae</a:t>
            </a:r>
          </a:p>
          <a:p>
            <a:pPr lvl="1"/>
            <a:r>
              <a:rPr lang="en-US" dirty="0" smtClean="0"/>
              <a:t>Pathogen – </a:t>
            </a:r>
            <a:r>
              <a:rPr lang="en-US" i="1" dirty="0" smtClean="0"/>
              <a:t>Bacillus </a:t>
            </a:r>
            <a:r>
              <a:rPr lang="en-US" i="1" dirty="0" err="1" smtClean="0"/>
              <a:t>thuringiensis</a:t>
            </a:r>
            <a:r>
              <a:rPr lang="en-US" i="1" dirty="0" smtClean="0"/>
              <a:t> </a:t>
            </a:r>
            <a:r>
              <a:rPr lang="en-US" dirty="0" smtClean="0"/>
              <a:t>(</a:t>
            </a:r>
            <a:r>
              <a:rPr lang="en-US" dirty="0" err="1" smtClean="0"/>
              <a:t>Bt</a:t>
            </a:r>
            <a:r>
              <a:rPr lang="en-US" dirty="0" smtClean="0"/>
              <a:t>) bacterium kills caterpillar larvae</a:t>
            </a:r>
          </a:p>
          <a:p>
            <a:r>
              <a:rPr lang="en-US" dirty="0" smtClean="0"/>
              <a:t>Mechanical – pests are controlled non-chemically using direct measures to destroy pests. Examples include:</a:t>
            </a:r>
          </a:p>
          <a:p>
            <a:pPr lvl="1"/>
            <a:r>
              <a:rPr lang="en-US" dirty="0" smtClean="0"/>
              <a:t>Hand picking to remove insects</a:t>
            </a:r>
          </a:p>
          <a:p>
            <a:pPr lvl="1"/>
            <a:r>
              <a:rPr lang="en-US" dirty="0" smtClean="0"/>
              <a:t>Tilling to remove weeds</a:t>
            </a:r>
          </a:p>
          <a:p>
            <a:pPr lvl="1"/>
            <a:r>
              <a:rPr lang="en-US" dirty="0" smtClean="0"/>
              <a:t>Traps to catch insects or rodents</a:t>
            </a:r>
          </a:p>
          <a:p>
            <a:pPr marL="0" indent="0">
              <a:buNone/>
            </a:pPr>
            <a:endParaRPr lang="en-US" dirty="0"/>
          </a:p>
        </p:txBody>
      </p:sp>
    </p:spTree>
    <p:extLst>
      <p:ext uri="{BB962C8B-B14F-4D97-AF65-F5344CB8AC3E}">
        <p14:creationId xmlns:p14="http://schemas.microsoft.com/office/powerpoint/2010/main" val="2230774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Pest Control</a:t>
            </a:r>
            <a:endParaRPr lang="en-US" dirty="0"/>
          </a:p>
        </p:txBody>
      </p:sp>
      <p:sp>
        <p:nvSpPr>
          <p:cNvPr id="3" name="Content Placeholder 2"/>
          <p:cNvSpPr>
            <a:spLocks noGrp="1"/>
          </p:cNvSpPr>
          <p:nvPr>
            <p:ph idx="1"/>
          </p:nvPr>
        </p:nvSpPr>
        <p:spPr/>
        <p:txBody>
          <a:bodyPr/>
          <a:lstStyle/>
          <a:p>
            <a:r>
              <a:rPr lang="en-US" dirty="0" smtClean="0"/>
              <a:t>Chemical – Pest populations are controlled by using pesticides</a:t>
            </a:r>
          </a:p>
          <a:p>
            <a:pPr marL="0" indent="0">
              <a:buNone/>
            </a:pPr>
            <a:endParaRPr lang="en-US" dirty="0"/>
          </a:p>
        </p:txBody>
      </p:sp>
      <p:pic>
        <p:nvPicPr>
          <p:cNvPr id="4" name="Picture 3"/>
          <p:cNvPicPr>
            <a:picLocks noChangeAspect="1"/>
          </p:cNvPicPr>
          <p:nvPr/>
        </p:nvPicPr>
        <p:blipFill>
          <a:blip r:embed="rId2"/>
          <a:stretch>
            <a:fillRect/>
          </a:stretch>
        </p:blipFill>
        <p:spPr>
          <a:xfrm>
            <a:off x="1642381" y="2526166"/>
            <a:ext cx="8247603" cy="3722233"/>
          </a:xfrm>
          <a:prstGeom prst="rect">
            <a:avLst/>
          </a:prstGeom>
        </p:spPr>
      </p:pic>
    </p:spTree>
    <p:extLst>
      <p:ext uri="{BB962C8B-B14F-4D97-AF65-F5344CB8AC3E}">
        <p14:creationId xmlns:p14="http://schemas.microsoft.com/office/powerpoint/2010/main" val="177912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Pest Control</a:t>
            </a:r>
            <a:endParaRPr lang="en-US" dirty="0"/>
          </a:p>
        </p:txBody>
      </p:sp>
      <p:sp>
        <p:nvSpPr>
          <p:cNvPr id="3" name="Content Placeholder 2"/>
          <p:cNvSpPr>
            <a:spLocks noGrp="1"/>
          </p:cNvSpPr>
          <p:nvPr>
            <p:ph idx="1"/>
          </p:nvPr>
        </p:nvSpPr>
        <p:spPr/>
        <p:txBody>
          <a:bodyPr/>
          <a:lstStyle/>
          <a:p>
            <a:r>
              <a:rPr lang="en-US" dirty="0" smtClean="0"/>
              <a:t>Cultural – pests are prevented or reduced by using methods to alter the plant environment. Examples include:</a:t>
            </a:r>
          </a:p>
          <a:p>
            <a:pPr lvl="1"/>
            <a:r>
              <a:rPr lang="en-US" dirty="0" smtClean="0"/>
              <a:t>Irrigation and fertilization schedules</a:t>
            </a:r>
          </a:p>
          <a:p>
            <a:pPr lvl="1"/>
            <a:r>
              <a:rPr lang="en-US" dirty="0" smtClean="0"/>
              <a:t>Sanitation practices</a:t>
            </a:r>
          </a:p>
          <a:p>
            <a:r>
              <a:rPr lang="en-US" dirty="0" smtClean="0"/>
              <a:t>Genetic – pests are prevented by using biotechnology to transfer or to manipulate genes to make plants resistant to specific pests. Examples include: making plants resistant to certain insects or diseases that may affect the plant</a:t>
            </a:r>
            <a:endParaRPr lang="en-US" dirty="0"/>
          </a:p>
        </p:txBody>
      </p:sp>
      <p:pic>
        <p:nvPicPr>
          <p:cNvPr id="4" name="Picture 3"/>
          <p:cNvPicPr>
            <a:picLocks noChangeAspect="1"/>
          </p:cNvPicPr>
          <p:nvPr/>
        </p:nvPicPr>
        <p:blipFill>
          <a:blip r:embed="rId2"/>
          <a:stretch>
            <a:fillRect/>
          </a:stretch>
        </p:blipFill>
        <p:spPr>
          <a:xfrm>
            <a:off x="7273018" y="4662812"/>
            <a:ext cx="3062968" cy="2056884"/>
          </a:xfrm>
          <a:prstGeom prst="rect">
            <a:avLst/>
          </a:prstGeom>
        </p:spPr>
      </p:pic>
    </p:spTree>
    <p:extLst>
      <p:ext uri="{BB962C8B-B14F-4D97-AF65-F5344CB8AC3E}">
        <p14:creationId xmlns:p14="http://schemas.microsoft.com/office/powerpoint/2010/main" val="1836359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Pest Control</a:t>
            </a:r>
            <a:endParaRPr lang="en-US" dirty="0"/>
          </a:p>
        </p:txBody>
      </p:sp>
      <p:sp>
        <p:nvSpPr>
          <p:cNvPr id="3" name="Content Placeholder 2"/>
          <p:cNvSpPr>
            <a:spLocks noGrp="1"/>
          </p:cNvSpPr>
          <p:nvPr>
            <p:ph idx="1"/>
          </p:nvPr>
        </p:nvSpPr>
        <p:spPr/>
        <p:txBody>
          <a:bodyPr/>
          <a:lstStyle/>
          <a:p>
            <a:r>
              <a:rPr lang="en-US" dirty="0" smtClean="0"/>
              <a:t>IPM – Integrated Pest Management – Pest control strategies rely on multiple control practices. Examples include:</a:t>
            </a:r>
          </a:p>
          <a:p>
            <a:pPr lvl="1"/>
            <a:r>
              <a:rPr lang="en-US" dirty="0" smtClean="0"/>
              <a:t>Regular monitoring is used to detect pests when they first become active. Monitoring is done through regular inspections of plants</a:t>
            </a:r>
          </a:p>
          <a:p>
            <a:pPr lvl="1"/>
            <a:r>
              <a:rPr lang="en-US" dirty="0" smtClean="0"/>
              <a:t>Traps and remote sensing equipment can be used to indicate pest levels without observing the plants visually</a:t>
            </a:r>
          </a:p>
          <a:p>
            <a:pPr lvl="1"/>
            <a:r>
              <a:rPr lang="en-US" dirty="0" smtClean="0"/>
              <a:t>Determine acceptable level of damage and when to initiate other pest control measures</a:t>
            </a:r>
            <a:endParaRPr lang="en-US" dirty="0"/>
          </a:p>
        </p:txBody>
      </p:sp>
      <p:pic>
        <p:nvPicPr>
          <p:cNvPr id="4" name="Picture 3"/>
          <p:cNvPicPr>
            <a:picLocks noChangeAspect="1"/>
          </p:cNvPicPr>
          <p:nvPr/>
        </p:nvPicPr>
        <p:blipFill>
          <a:blip r:embed="rId2"/>
          <a:stretch>
            <a:fillRect/>
          </a:stretch>
        </p:blipFill>
        <p:spPr>
          <a:xfrm>
            <a:off x="4252607" y="4524374"/>
            <a:ext cx="3421822" cy="2227877"/>
          </a:xfrm>
          <a:prstGeom prst="rect">
            <a:avLst/>
          </a:prstGeom>
        </p:spPr>
      </p:pic>
    </p:spTree>
    <p:extLst>
      <p:ext uri="{BB962C8B-B14F-4D97-AF65-F5344CB8AC3E}">
        <p14:creationId xmlns:p14="http://schemas.microsoft.com/office/powerpoint/2010/main" val="783153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Pesticide User Responsibilities</a:t>
            </a:r>
            <a:endParaRPr lang="en-US" dirty="0"/>
          </a:p>
        </p:txBody>
      </p:sp>
      <p:sp>
        <p:nvSpPr>
          <p:cNvPr id="3" name="Content Placeholder 2"/>
          <p:cNvSpPr>
            <a:spLocks noGrp="1"/>
          </p:cNvSpPr>
          <p:nvPr>
            <p:ph idx="1"/>
          </p:nvPr>
        </p:nvSpPr>
        <p:spPr/>
        <p:txBody>
          <a:bodyPr/>
          <a:lstStyle/>
          <a:p>
            <a:r>
              <a:rPr lang="en-US" dirty="0" smtClean="0"/>
              <a:t>Types of pesticides</a:t>
            </a:r>
          </a:p>
          <a:p>
            <a:pPr lvl="1"/>
            <a:r>
              <a:rPr lang="en-US" dirty="0" smtClean="0"/>
              <a:t>Fungicides – used to eradicate diseases caused by fungi</a:t>
            </a:r>
          </a:p>
          <a:p>
            <a:pPr lvl="1"/>
            <a:r>
              <a:rPr lang="en-US" dirty="0" smtClean="0"/>
              <a:t>Insecticides – used to control insects and related arthropods</a:t>
            </a:r>
          </a:p>
          <a:p>
            <a:pPr lvl="1"/>
            <a:r>
              <a:rPr lang="en-US" dirty="0" smtClean="0"/>
              <a:t>Herbicides – used to kill unwanted plants</a:t>
            </a:r>
          </a:p>
          <a:p>
            <a:pPr lvl="1"/>
            <a:r>
              <a:rPr lang="en-US" dirty="0" smtClean="0"/>
              <a:t>Rodenticides – used to kill rodents</a:t>
            </a:r>
          </a:p>
          <a:p>
            <a:pPr lvl="1"/>
            <a:r>
              <a:rPr lang="en-US" dirty="0" err="1" smtClean="0"/>
              <a:t>Miticides</a:t>
            </a:r>
            <a:r>
              <a:rPr lang="en-US" dirty="0" smtClean="0"/>
              <a:t> – used to control spiders and mites</a:t>
            </a:r>
          </a:p>
          <a:p>
            <a:pPr lvl="1"/>
            <a:r>
              <a:rPr lang="en-US" dirty="0" err="1" smtClean="0"/>
              <a:t>Molluscicides</a:t>
            </a:r>
            <a:r>
              <a:rPr lang="en-US" dirty="0" smtClean="0"/>
              <a:t> used to control snails and slugs</a:t>
            </a:r>
            <a:endParaRPr lang="en-US" dirty="0"/>
          </a:p>
        </p:txBody>
      </p:sp>
    </p:spTree>
    <p:extLst>
      <p:ext uri="{BB962C8B-B14F-4D97-AF65-F5344CB8AC3E}">
        <p14:creationId xmlns:p14="http://schemas.microsoft.com/office/powerpoint/2010/main" val="3104162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Signal words and toxicity levels</a:t>
            </a:r>
          </a:p>
          <a:p>
            <a:pPr lvl="1"/>
            <a:r>
              <a:rPr lang="en-US" dirty="0" smtClean="0"/>
              <a:t>Caution – slightly toxic</a:t>
            </a:r>
          </a:p>
          <a:p>
            <a:pPr lvl="1"/>
            <a:r>
              <a:rPr lang="en-US" dirty="0" smtClean="0"/>
              <a:t>Warning – moderately toxic</a:t>
            </a:r>
          </a:p>
          <a:p>
            <a:pPr lvl="1"/>
            <a:r>
              <a:rPr lang="en-US" dirty="0" smtClean="0"/>
              <a:t>Danger – extremely or highly toxic</a:t>
            </a:r>
          </a:p>
          <a:p>
            <a:pPr lvl="1"/>
            <a:r>
              <a:rPr lang="en-US" dirty="0" smtClean="0"/>
              <a:t>Restricted</a:t>
            </a:r>
          </a:p>
          <a:p>
            <a:pPr lvl="2"/>
            <a:r>
              <a:rPr lang="en-US" dirty="0" smtClean="0"/>
              <a:t>Restricted use pesticides can only be purchased by licensed applicators and must be applied under the direct supervision of a licensed person</a:t>
            </a:r>
          </a:p>
          <a:p>
            <a:pPr lvl="2"/>
            <a:r>
              <a:rPr lang="en-US" dirty="0" smtClean="0"/>
              <a:t>Individuals must pass a written exam and can be certified in a number of specialty areas</a:t>
            </a:r>
            <a:endParaRPr lang="en-US" dirty="0"/>
          </a:p>
        </p:txBody>
      </p:sp>
      <p:sp>
        <p:nvSpPr>
          <p:cNvPr id="4" name="AutoShape 2" descr="Image result for integrated pest management"/>
          <p:cNvSpPr>
            <a:spLocks noGrp="1" noChangeAspect="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a:solidFill>
                  <a:srgbClr val="EBEBEB"/>
                </a:solidFill>
              </a:rPr>
              <a:t>Pesticide User Responsibilities</a:t>
            </a:r>
            <a:endParaRPr lang="en-US" dirty="0"/>
          </a:p>
        </p:txBody>
      </p:sp>
    </p:spTree>
    <p:extLst>
      <p:ext uri="{BB962C8B-B14F-4D97-AF65-F5344CB8AC3E}">
        <p14:creationId xmlns:p14="http://schemas.microsoft.com/office/powerpoint/2010/main" val="520279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Pesticide User Responsibilities</a:t>
            </a:r>
            <a:endParaRPr lang="en-US" dirty="0"/>
          </a:p>
        </p:txBody>
      </p:sp>
      <p:sp>
        <p:nvSpPr>
          <p:cNvPr id="3" name="Content Placeholder 2"/>
          <p:cNvSpPr>
            <a:spLocks noGrp="1"/>
          </p:cNvSpPr>
          <p:nvPr>
            <p:ph idx="1"/>
          </p:nvPr>
        </p:nvSpPr>
        <p:spPr/>
        <p:txBody>
          <a:bodyPr/>
          <a:lstStyle/>
          <a:p>
            <a:r>
              <a:rPr lang="en-US" dirty="0" smtClean="0"/>
              <a:t>Labels and other chemical information</a:t>
            </a:r>
          </a:p>
          <a:p>
            <a:pPr lvl="1"/>
            <a:r>
              <a:rPr lang="en-US" dirty="0" smtClean="0"/>
              <a:t>Pesticides must be approved by the EPA before they can be sold in the U.S. and should have a registration number on the label to be legal</a:t>
            </a:r>
          </a:p>
          <a:p>
            <a:pPr lvl="1"/>
            <a:r>
              <a:rPr lang="en-US" dirty="0" smtClean="0"/>
              <a:t>Restricted Entry Intervals regulations state that no unprotected person may be in the treated area during pesticide application and that a re-entry time must be stated in a language that workers can understand so that no one will be accidentally exposed to the pesticide</a:t>
            </a:r>
          </a:p>
          <a:p>
            <a:pPr lvl="1"/>
            <a:r>
              <a:rPr lang="en-US" dirty="0" smtClean="0"/>
              <a:t>Make certain chemical is correct for intended use. Refer to label and/or North Carolina Agricultural Chemicals Manual. It is against the law to use a pesticide for purposes not listed on the label</a:t>
            </a:r>
            <a:endParaRPr lang="en-US" dirty="0"/>
          </a:p>
        </p:txBody>
      </p:sp>
    </p:spTree>
    <p:extLst>
      <p:ext uri="{BB962C8B-B14F-4D97-AF65-F5344CB8AC3E}">
        <p14:creationId xmlns:p14="http://schemas.microsoft.com/office/powerpoint/2010/main" val="1633709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Pesticide User Responsibilities</a:t>
            </a:r>
            <a:endParaRPr lang="en-US" dirty="0"/>
          </a:p>
        </p:txBody>
      </p:sp>
      <p:sp>
        <p:nvSpPr>
          <p:cNvPr id="3" name="Content Placeholder 2"/>
          <p:cNvSpPr>
            <a:spLocks noGrp="1"/>
          </p:cNvSpPr>
          <p:nvPr>
            <p:ph idx="1"/>
          </p:nvPr>
        </p:nvSpPr>
        <p:spPr/>
        <p:txBody>
          <a:bodyPr/>
          <a:lstStyle/>
          <a:p>
            <a:r>
              <a:rPr lang="en-US" dirty="0" smtClean="0"/>
              <a:t>Proper clothing and safety equipment for various products</a:t>
            </a:r>
          </a:p>
          <a:p>
            <a:pPr lvl="1"/>
            <a:r>
              <a:rPr lang="en-US" dirty="0" smtClean="0"/>
              <a:t>Always wear gloves and safety goggles when applying any chemical</a:t>
            </a:r>
          </a:p>
          <a:p>
            <a:pPr lvl="1"/>
            <a:r>
              <a:rPr lang="en-US" dirty="0" smtClean="0"/>
              <a:t>Use respirators for dusts or fumigants</a:t>
            </a:r>
          </a:p>
          <a:p>
            <a:pPr lvl="1"/>
            <a:r>
              <a:rPr lang="en-US" dirty="0" smtClean="0"/>
              <a:t>Wear rubber boots and/or aprons along with a hard hat for liquid sprays</a:t>
            </a:r>
          </a:p>
          <a:p>
            <a:pPr lvl="1"/>
            <a:r>
              <a:rPr lang="en-US" dirty="0" smtClean="0"/>
              <a:t>Always follow label recommendations for correct apparel and equipment</a:t>
            </a:r>
            <a:endParaRPr lang="en-US" dirty="0"/>
          </a:p>
        </p:txBody>
      </p:sp>
      <p:pic>
        <p:nvPicPr>
          <p:cNvPr id="4" name="Picture 3"/>
          <p:cNvPicPr>
            <a:picLocks noChangeAspect="1"/>
          </p:cNvPicPr>
          <p:nvPr/>
        </p:nvPicPr>
        <p:blipFill>
          <a:blip r:embed="rId2"/>
          <a:stretch>
            <a:fillRect/>
          </a:stretch>
        </p:blipFill>
        <p:spPr>
          <a:xfrm>
            <a:off x="1371601" y="4520442"/>
            <a:ext cx="2133600" cy="2133600"/>
          </a:xfrm>
          <a:prstGeom prst="rect">
            <a:avLst/>
          </a:prstGeom>
        </p:spPr>
      </p:pic>
      <p:pic>
        <p:nvPicPr>
          <p:cNvPr id="5" name="Picture 4"/>
          <p:cNvPicPr>
            <a:picLocks noChangeAspect="1"/>
          </p:cNvPicPr>
          <p:nvPr/>
        </p:nvPicPr>
        <p:blipFill>
          <a:blip r:embed="rId3"/>
          <a:stretch>
            <a:fillRect/>
          </a:stretch>
        </p:blipFill>
        <p:spPr>
          <a:xfrm>
            <a:off x="9192605" y="4520442"/>
            <a:ext cx="2230279" cy="2124075"/>
          </a:xfrm>
          <a:prstGeom prst="rect">
            <a:avLst/>
          </a:prstGeom>
        </p:spPr>
      </p:pic>
      <p:pic>
        <p:nvPicPr>
          <p:cNvPr id="6" name="Picture 5"/>
          <p:cNvPicPr>
            <a:picLocks noChangeAspect="1"/>
          </p:cNvPicPr>
          <p:nvPr/>
        </p:nvPicPr>
        <p:blipFill>
          <a:blip r:embed="rId4"/>
          <a:stretch>
            <a:fillRect/>
          </a:stretch>
        </p:blipFill>
        <p:spPr>
          <a:xfrm>
            <a:off x="5364311" y="4520442"/>
            <a:ext cx="1905000" cy="2124075"/>
          </a:xfrm>
          <a:prstGeom prst="rect">
            <a:avLst/>
          </a:prstGeom>
        </p:spPr>
      </p:pic>
    </p:spTree>
    <p:extLst>
      <p:ext uri="{BB962C8B-B14F-4D97-AF65-F5344CB8AC3E}">
        <p14:creationId xmlns:p14="http://schemas.microsoft.com/office/powerpoint/2010/main" val="1456448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Pesticide User Responsibilities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Pesticide storage and disposal</a:t>
            </a:r>
          </a:p>
          <a:p>
            <a:pPr lvl="1"/>
            <a:r>
              <a:rPr lang="en-US" dirty="0" smtClean="0"/>
              <a:t>Keep pesticides in the original containers to prevent mistaken identity of chemicals</a:t>
            </a:r>
          </a:p>
          <a:p>
            <a:pPr lvl="1"/>
            <a:r>
              <a:rPr lang="en-US" dirty="0" smtClean="0"/>
              <a:t>Pesticides storage area should be well ventilated and locked to prevent access by children, pets, and unauthorized individuals</a:t>
            </a:r>
          </a:p>
          <a:p>
            <a:pPr lvl="1"/>
            <a:r>
              <a:rPr lang="en-US" dirty="0" smtClean="0"/>
              <a:t>Keep children and animals away from pesticides to prevent injury or death</a:t>
            </a:r>
          </a:p>
          <a:p>
            <a:pPr lvl="1"/>
            <a:r>
              <a:rPr lang="en-US" dirty="0" smtClean="0"/>
              <a:t>Store pesticides separately from food or animals feeds to prevent contamination of foods or feeds</a:t>
            </a:r>
          </a:p>
          <a:p>
            <a:pPr lvl="1"/>
            <a:r>
              <a:rPr lang="en-US" dirty="0" smtClean="0"/>
              <a:t>Triple rinse containers and use rinse water on intended crop or area to prevent soil and water contamination</a:t>
            </a:r>
          </a:p>
          <a:p>
            <a:pPr lvl="1"/>
            <a:r>
              <a:rPr lang="en-US" dirty="0" smtClean="0"/>
              <a:t>Check with Cooperative Extension Service or sanitary landfill about proper disposal procedures for the local area because rules vary in different locations for different pesticides</a:t>
            </a:r>
            <a:endParaRPr lang="en-US" dirty="0"/>
          </a:p>
        </p:txBody>
      </p:sp>
    </p:spTree>
    <p:extLst>
      <p:ext uri="{BB962C8B-B14F-4D97-AF65-F5344CB8AC3E}">
        <p14:creationId xmlns:p14="http://schemas.microsoft.com/office/powerpoint/2010/main" val="1719657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Formulations</a:t>
            </a:r>
            <a:endParaRPr lang="en-US" dirty="0"/>
          </a:p>
        </p:txBody>
      </p:sp>
      <p:sp>
        <p:nvSpPr>
          <p:cNvPr id="3" name="Content Placeholder 2"/>
          <p:cNvSpPr>
            <a:spLocks noGrp="1"/>
          </p:cNvSpPr>
          <p:nvPr>
            <p:ph idx="1"/>
          </p:nvPr>
        </p:nvSpPr>
        <p:spPr/>
        <p:txBody>
          <a:bodyPr/>
          <a:lstStyle/>
          <a:p>
            <a:r>
              <a:rPr lang="en-US" dirty="0" smtClean="0"/>
              <a:t>Pesticides can be purchased and applied in several forms</a:t>
            </a:r>
          </a:p>
          <a:p>
            <a:r>
              <a:rPr lang="en-US" dirty="0" smtClean="0"/>
              <a:t>Aerosols (AE) – are in gas form and must be used in an enclosed area such as under plastic sheeting for soil fumigation. Smokes and other fumigants are also used in this way</a:t>
            </a:r>
          </a:p>
          <a:p>
            <a:r>
              <a:rPr lang="en-US" dirty="0" smtClean="0"/>
              <a:t>Dusts (D) – are applied in dry form. Advantages are that simple equipment can be used to apply them and they can easily be seen on foliage. A disadvantage is that drift is a major problem on windy days</a:t>
            </a:r>
          </a:p>
          <a:p>
            <a:r>
              <a:rPr lang="en-US" dirty="0" smtClean="0"/>
              <a:t>Granules (G) – are applied in dry form, usually to the soil since they will not stick to foliage. No mixing necessary and drift is minimal. Most seeding and fertilizer spreading equipment will also apply granules</a:t>
            </a:r>
            <a:endParaRPr lang="en-US" dirty="0"/>
          </a:p>
        </p:txBody>
      </p:sp>
    </p:spTree>
    <p:extLst>
      <p:ext uri="{BB962C8B-B14F-4D97-AF65-F5344CB8AC3E}">
        <p14:creationId xmlns:p14="http://schemas.microsoft.com/office/powerpoint/2010/main" val="3971590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Application Formulations</a:t>
            </a:r>
            <a:endParaRPr lang="en-US" dirty="0"/>
          </a:p>
        </p:txBody>
      </p:sp>
      <p:sp>
        <p:nvSpPr>
          <p:cNvPr id="3" name="Content Placeholder 2"/>
          <p:cNvSpPr>
            <a:spLocks noGrp="1"/>
          </p:cNvSpPr>
          <p:nvPr>
            <p:ph idx="1"/>
          </p:nvPr>
        </p:nvSpPr>
        <p:spPr/>
        <p:txBody>
          <a:bodyPr/>
          <a:lstStyle/>
          <a:p>
            <a:r>
              <a:rPr lang="en-US" dirty="0" err="1" smtClean="0"/>
              <a:t>Wettable</a:t>
            </a:r>
            <a:r>
              <a:rPr lang="en-US" dirty="0" smtClean="0"/>
              <a:t> Powders (WP) – are applied as liquids although they do not dissolve in the liquid. They are suspended through some type of agitation. </a:t>
            </a:r>
            <a:r>
              <a:rPr lang="en-US" dirty="0" err="1" smtClean="0"/>
              <a:t>Phytotoxicity</a:t>
            </a:r>
            <a:r>
              <a:rPr lang="en-US" dirty="0" smtClean="0"/>
              <a:t> is generally low and they are usually safer to handle compared to liquid concentrates, but </a:t>
            </a:r>
            <a:r>
              <a:rPr lang="en-US" dirty="0" err="1" smtClean="0"/>
              <a:t>Wettable</a:t>
            </a:r>
            <a:r>
              <a:rPr lang="en-US" dirty="0" smtClean="0"/>
              <a:t> Powders are abrasive and tend to wear out pumps and nozzles.</a:t>
            </a:r>
          </a:p>
          <a:p>
            <a:r>
              <a:rPr lang="en-US" dirty="0" smtClean="0"/>
              <a:t>Soluble Powders (SP) – are similar to </a:t>
            </a:r>
            <a:r>
              <a:rPr lang="en-US" dirty="0" err="1" smtClean="0"/>
              <a:t>Wettable</a:t>
            </a:r>
            <a:r>
              <a:rPr lang="en-US" dirty="0" smtClean="0"/>
              <a:t> Powders except they dissolve, producing a solution. Soluble Powders are less abrasive than WP formulations.</a:t>
            </a:r>
          </a:p>
          <a:p>
            <a:r>
              <a:rPr lang="en-US" dirty="0" err="1" smtClean="0"/>
              <a:t>Flowables</a:t>
            </a:r>
            <a:r>
              <a:rPr lang="en-US" dirty="0" smtClean="0"/>
              <a:t> (F) – come suspended in liquid form. They are diluted and used similarly to EC formulations and have similar advantages and disadvantages</a:t>
            </a:r>
            <a:endParaRPr lang="en-US" dirty="0"/>
          </a:p>
        </p:txBody>
      </p:sp>
    </p:spTree>
    <p:extLst>
      <p:ext uri="{BB962C8B-B14F-4D97-AF65-F5344CB8AC3E}">
        <p14:creationId xmlns:p14="http://schemas.microsoft.com/office/powerpoint/2010/main" val="164231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Application Formulations</a:t>
            </a:r>
            <a:endParaRPr lang="en-US" dirty="0"/>
          </a:p>
        </p:txBody>
      </p:sp>
      <p:sp>
        <p:nvSpPr>
          <p:cNvPr id="3" name="Content Placeholder 2"/>
          <p:cNvSpPr>
            <a:spLocks noGrp="1"/>
          </p:cNvSpPr>
          <p:nvPr>
            <p:ph idx="1"/>
          </p:nvPr>
        </p:nvSpPr>
        <p:spPr/>
        <p:txBody>
          <a:bodyPr/>
          <a:lstStyle/>
          <a:p>
            <a:r>
              <a:rPr lang="en-US" dirty="0" err="1" smtClean="0"/>
              <a:t>Emulsifiable</a:t>
            </a:r>
            <a:r>
              <a:rPr lang="en-US" dirty="0" smtClean="0"/>
              <a:t> Concentrates (EC) – are purchased in liquid form. These oil-based pesticides are mixed with detergents and other chemicals so that they will dissolve in water. They are not abrasive to nozzles, but can degrade rubber hoses and gaskets. They are more dangerous to handle because they absorb through the skin faster than other formulations. They also are more likely to cause plant injury.</a:t>
            </a:r>
          </a:p>
          <a:p>
            <a:r>
              <a:rPr lang="en-US" dirty="0" smtClean="0"/>
              <a:t>Poisonous Baits – are used to control rodents and are mixed with an attractant for the animal to eat. They must be kept away from children or domestic animals to prevent poisoning them.</a:t>
            </a:r>
            <a:endParaRPr lang="en-US" dirty="0"/>
          </a:p>
        </p:txBody>
      </p:sp>
    </p:spTree>
    <p:extLst>
      <p:ext uri="{BB962C8B-B14F-4D97-AF65-F5344CB8AC3E}">
        <p14:creationId xmlns:p14="http://schemas.microsoft.com/office/powerpoint/2010/main" val="4008953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Chemical Control</a:t>
            </a:r>
            <a:endParaRPr lang="en-US" dirty="0"/>
          </a:p>
        </p:txBody>
      </p:sp>
      <p:sp>
        <p:nvSpPr>
          <p:cNvPr id="3" name="Content Placeholder 2"/>
          <p:cNvSpPr>
            <a:spLocks noGrp="1"/>
          </p:cNvSpPr>
          <p:nvPr>
            <p:ph idx="1"/>
          </p:nvPr>
        </p:nvSpPr>
        <p:spPr/>
        <p:txBody>
          <a:bodyPr/>
          <a:lstStyle/>
          <a:p>
            <a:r>
              <a:rPr lang="en-US" dirty="0" smtClean="0"/>
              <a:t>Contact Poisons – chemical kills pest by touching the pest’s body – effective for insects that are easily seen and/or move through the applied chemical</a:t>
            </a:r>
          </a:p>
          <a:p>
            <a:r>
              <a:rPr lang="en-US" dirty="0" smtClean="0"/>
              <a:t>Stomach Poisons – chemical must be ingested to control the pest – effective for insects and other pests with chewing mouthparts</a:t>
            </a:r>
          </a:p>
          <a:p>
            <a:r>
              <a:rPr lang="en-US" dirty="0" smtClean="0"/>
              <a:t>Systemic Insecticides – controls pests by absorbing the chemical through the system of the plant which is then ingested by the pest – effective for insects with piercing/sucking mouthparts</a:t>
            </a:r>
            <a:endParaRPr lang="en-US" dirty="0"/>
          </a:p>
        </p:txBody>
      </p:sp>
    </p:spTree>
    <p:extLst>
      <p:ext uri="{BB962C8B-B14F-4D97-AF65-F5344CB8AC3E}">
        <p14:creationId xmlns:p14="http://schemas.microsoft.com/office/powerpoint/2010/main" val="1278185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Determine Time of Application</a:t>
            </a:r>
            <a:endParaRPr lang="en-US" dirty="0"/>
          </a:p>
        </p:txBody>
      </p:sp>
      <p:sp>
        <p:nvSpPr>
          <p:cNvPr id="3" name="Content Placeholder 2"/>
          <p:cNvSpPr>
            <a:spLocks noGrp="1"/>
          </p:cNvSpPr>
          <p:nvPr>
            <p:ph idx="1"/>
          </p:nvPr>
        </p:nvSpPr>
        <p:spPr/>
        <p:txBody>
          <a:bodyPr/>
          <a:lstStyle/>
          <a:p>
            <a:r>
              <a:rPr lang="en-US" dirty="0" smtClean="0"/>
              <a:t>Time of Application</a:t>
            </a:r>
          </a:p>
          <a:p>
            <a:pPr lvl="1"/>
            <a:r>
              <a:rPr lang="en-US" dirty="0" smtClean="0"/>
              <a:t>Plant must be at the proper stage of growth</a:t>
            </a:r>
          </a:p>
          <a:p>
            <a:pPr lvl="1"/>
            <a:r>
              <a:rPr lang="en-US" dirty="0" smtClean="0"/>
              <a:t>Pest must be at the proper stage of growth for certain applications</a:t>
            </a:r>
          </a:p>
          <a:p>
            <a:pPr lvl="1"/>
            <a:r>
              <a:rPr lang="en-US" dirty="0" smtClean="0"/>
              <a:t>Excessive wind can affect the method of applying chemicals</a:t>
            </a:r>
          </a:p>
          <a:p>
            <a:pPr lvl="2"/>
            <a:r>
              <a:rPr lang="en-US" dirty="0" smtClean="0"/>
              <a:t>Increase droplet size</a:t>
            </a:r>
          </a:p>
          <a:p>
            <a:pPr lvl="2"/>
            <a:r>
              <a:rPr lang="en-US" dirty="0" smtClean="0"/>
              <a:t>Spray closer to the ground</a:t>
            </a:r>
          </a:p>
          <a:p>
            <a:pPr lvl="2"/>
            <a:r>
              <a:rPr lang="en-US" dirty="0" smtClean="0"/>
              <a:t>Delay spraying</a:t>
            </a:r>
          </a:p>
          <a:p>
            <a:pPr lvl="1"/>
            <a:r>
              <a:rPr lang="en-US" dirty="0" smtClean="0"/>
              <a:t>Soil type must be considered. Pesticides are more subject to leaching on sandy soils</a:t>
            </a:r>
            <a:endParaRPr lang="en-US" dirty="0"/>
          </a:p>
        </p:txBody>
      </p:sp>
    </p:spTree>
    <p:extLst>
      <p:ext uri="{BB962C8B-B14F-4D97-AF65-F5344CB8AC3E}">
        <p14:creationId xmlns:p14="http://schemas.microsoft.com/office/powerpoint/2010/main" val="3818346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Application Equipment</a:t>
            </a:r>
            <a:endParaRPr lang="en-US" dirty="0"/>
          </a:p>
        </p:txBody>
      </p:sp>
      <p:sp>
        <p:nvSpPr>
          <p:cNvPr id="3" name="Content Placeholder 2"/>
          <p:cNvSpPr>
            <a:spLocks noGrp="1"/>
          </p:cNvSpPr>
          <p:nvPr>
            <p:ph idx="1"/>
          </p:nvPr>
        </p:nvSpPr>
        <p:spPr/>
        <p:txBody>
          <a:bodyPr>
            <a:normAutofit lnSpcReduction="10000"/>
          </a:bodyPr>
          <a:lstStyle/>
          <a:p>
            <a:r>
              <a:rPr lang="en-US" dirty="0" smtClean="0"/>
              <a:t>Hand pressurized sprayers - (pump up, hand held, and backpack) are for small jobs requiring just a few gallons of spray</a:t>
            </a:r>
          </a:p>
          <a:p>
            <a:r>
              <a:rPr lang="en-US" dirty="0" smtClean="0"/>
              <a:t>High volume, low pressure – equipment used for spraying large amounts of a diluted pesticide where complete coverage is necessary such as </a:t>
            </a:r>
            <a:r>
              <a:rPr lang="en-US" dirty="0" err="1" smtClean="0"/>
              <a:t>wettable</a:t>
            </a:r>
            <a:r>
              <a:rPr lang="en-US" dirty="0" smtClean="0"/>
              <a:t> powder formulations</a:t>
            </a:r>
          </a:p>
          <a:p>
            <a:r>
              <a:rPr lang="en-US" dirty="0" smtClean="0"/>
              <a:t>Low volume, low pressure – sprayers often used on aircraft where weight is a concern. They are also used for many formulations where total coverage is not as critical. EC formulations are often applied with low volume sprayers.</a:t>
            </a:r>
          </a:p>
          <a:p>
            <a:r>
              <a:rPr lang="en-US" dirty="0" smtClean="0"/>
              <a:t>High pressure mist blowers – often used for treating trees</a:t>
            </a:r>
          </a:p>
          <a:p>
            <a:r>
              <a:rPr lang="en-US" dirty="0" smtClean="0"/>
              <a:t>Aerosols – must be used in confined areas such as greenhouses or under plastic</a:t>
            </a:r>
            <a:endParaRPr lang="en-US" dirty="0"/>
          </a:p>
        </p:txBody>
      </p:sp>
    </p:spTree>
    <p:extLst>
      <p:ext uri="{BB962C8B-B14F-4D97-AF65-F5344CB8AC3E}">
        <p14:creationId xmlns:p14="http://schemas.microsoft.com/office/powerpoint/2010/main" val="3335840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Types of Application Equipment</a:t>
            </a:r>
            <a:endParaRPr lang="en-US" dirty="0"/>
          </a:p>
        </p:txBody>
      </p:sp>
      <p:sp>
        <p:nvSpPr>
          <p:cNvPr id="3" name="Content Placeholder 2"/>
          <p:cNvSpPr>
            <a:spLocks noGrp="1"/>
          </p:cNvSpPr>
          <p:nvPr>
            <p:ph idx="1"/>
          </p:nvPr>
        </p:nvSpPr>
        <p:spPr/>
        <p:txBody>
          <a:bodyPr/>
          <a:lstStyle/>
          <a:p>
            <a:r>
              <a:rPr lang="en-US" dirty="0" smtClean="0"/>
              <a:t>Granular pesticides – can be applied with simple seeding and fertilizer spreading equipment. They are often used for pre-emergent herbicides</a:t>
            </a:r>
          </a:p>
          <a:p>
            <a:r>
              <a:rPr lang="en-US" dirty="0" smtClean="0"/>
              <a:t>Soil injectors – can be used to incorporate certain pesticides into the soil so that the chemicals can be taken up by plant roots</a:t>
            </a:r>
          </a:p>
          <a:p>
            <a:r>
              <a:rPr lang="en-US" dirty="0" smtClean="0"/>
              <a:t>Spraying conditions often dictate what type of applicator may be used. Many, such as dusts are not suitable for windy conditions.</a:t>
            </a:r>
            <a:endParaRPr lang="en-US" dirty="0"/>
          </a:p>
        </p:txBody>
      </p:sp>
    </p:spTree>
    <p:extLst>
      <p:ext uri="{BB962C8B-B14F-4D97-AF65-F5344CB8AC3E}">
        <p14:creationId xmlns:p14="http://schemas.microsoft.com/office/powerpoint/2010/main" val="25439241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51</TotalTime>
  <Words>1351</Words>
  <Application>Microsoft Office PowerPoint</Application>
  <PresentationFormat>Widescreen</PresentationFormat>
  <Paragraphs>96</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Century Gothic</vt:lpstr>
      <vt:lpstr>Wingdings 3</vt:lpstr>
      <vt:lpstr>Ion</vt:lpstr>
      <vt:lpstr>Horticulture II - Landscape</vt:lpstr>
      <vt:lpstr>Objective 6.02</vt:lpstr>
      <vt:lpstr>Damage of Injuries from Various TYPES of pests</vt:lpstr>
      <vt:lpstr>Methods of Pest Control</vt:lpstr>
      <vt:lpstr>Methods of Pest Control</vt:lpstr>
      <vt:lpstr>Methods of Pest Control</vt:lpstr>
      <vt:lpstr>Methods of Pest Control</vt:lpstr>
      <vt:lpstr>Pesticide User Responsibilities</vt:lpstr>
      <vt:lpstr>Pesticide User Responsibilities</vt:lpstr>
      <vt:lpstr>Pesticide User Responsibilities</vt:lpstr>
      <vt:lpstr>Pesticide User Responsibilities</vt:lpstr>
      <vt:lpstr>Pesticide User Responsibilities</vt:lpstr>
      <vt:lpstr>Application Formulations</vt:lpstr>
      <vt:lpstr>Application Formulations</vt:lpstr>
      <vt:lpstr>Application Formulations</vt:lpstr>
      <vt:lpstr>Types of Chemical Control</vt:lpstr>
      <vt:lpstr>How to Determine Time of Application</vt:lpstr>
      <vt:lpstr>Types of Application Equipment</vt:lpstr>
      <vt:lpstr>Types of Application Equipment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Horticulture II - Landscape</dc:title>
  <dc:creator>Brandon Smith</dc:creator>
  <cp:lastModifiedBy>Abigail Carriker</cp:lastModifiedBy>
  <cp:revision>6</cp:revision>
  <dcterms:created xsi:type="dcterms:W3CDTF">2015-08-04T01:10:49Z</dcterms:created>
  <dcterms:modified xsi:type="dcterms:W3CDTF">2016-05-17T13:04:30Z</dcterms:modified>
</cp:coreProperties>
</file>