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6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Horticulture II - Landscape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Unit C Landscape installation and maintenance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05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6.01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Apply procedures to prune, fertilize, and mulch landscape plants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707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897" y="2836689"/>
            <a:ext cx="9404723" cy="1400530"/>
          </a:xfrm>
        </p:spPr>
        <p:txBody>
          <a:bodyPr/>
          <a:lstStyle/>
          <a:p>
            <a:r>
              <a:rPr lang="en-US" dirty="0" smtClean="0"/>
              <a:t>Pruning Procedures to Maintain Landscape Plants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718" y="3874634"/>
            <a:ext cx="2000250" cy="2276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" y="447675"/>
            <a:ext cx="2466975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12" y="4512808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65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Decide the Time to Prune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133" y="1489075"/>
            <a:ext cx="4396339" cy="491172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Winter</a:t>
            </a:r>
          </a:p>
          <a:p>
            <a:pPr lvl="1"/>
            <a:r>
              <a:rPr lang="en-US" dirty="0" smtClean="0"/>
              <a:t>Branches can be seen on deciduous plants</a:t>
            </a:r>
          </a:p>
          <a:p>
            <a:pPr lvl="1"/>
            <a:r>
              <a:rPr lang="en-US" dirty="0" smtClean="0"/>
              <a:t>Most plants are not flowering and are dormant</a:t>
            </a:r>
          </a:p>
          <a:p>
            <a:pPr lvl="1"/>
            <a:r>
              <a:rPr lang="en-US" dirty="0" smtClean="0"/>
              <a:t>Ex: crape myrtle, glossy </a:t>
            </a:r>
            <a:r>
              <a:rPr lang="en-US" dirty="0" err="1" smtClean="0"/>
              <a:t>abelia</a:t>
            </a:r>
            <a:r>
              <a:rPr lang="en-US" dirty="0" smtClean="0"/>
              <a:t>, broadleaf evergreens</a:t>
            </a:r>
          </a:p>
          <a:p>
            <a:r>
              <a:rPr lang="en-US" dirty="0" smtClean="0"/>
              <a:t>Spring</a:t>
            </a:r>
          </a:p>
          <a:p>
            <a:pPr lvl="1"/>
            <a:r>
              <a:rPr lang="en-US" dirty="0" smtClean="0"/>
              <a:t>Swelling buds indicate live branches</a:t>
            </a:r>
          </a:p>
          <a:p>
            <a:pPr lvl="1"/>
            <a:r>
              <a:rPr lang="en-US" dirty="0" smtClean="0"/>
              <a:t>There is not much foliage to block shape of plant</a:t>
            </a:r>
          </a:p>
          <a:p>
            <a:pPr lvl="1"/>
            <a:r>
              <a:rPr lang="en-US" dirty="0" smtClean="0"/>
              <a:t>Provides maximum time for cuts to heal</a:t>
            </a:r>
          </a:p>
          <a:p>
            <a:pPr lvl="1"/>
            <a:r>
              <a:rPr lang="en-US" dirty="0" smtClean="0"/>
              <a:t>New leaves hide fresh cuts</a:t>
            </a:r>
          </a:p>
          <a:p>
            <a:pPr lvl="1"/>
            <a:r>
              <a:rPr lang="en-US" dirty="0" smtClean="0"/>
              <a:t>Early spring flowering plants produce flower buds for next year’s flowers on summer growth</a:t>
            </a:r>
          </a:p>
          <a:p>
            <a:pPr lvl="1"/>
            <a:r>
              <a:rPr lang="en-US" dirty="0" smtClean="0"/>
              <a:t>Ex: azalea, forsythia, conifers, and broadleaf evergreens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489075"/>
            <a:ext cx="4396341" cy="491172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Summer</a:t>
            </a:r>
          </a:p>
          <a:p>
            <a:pPr lvl="1"/>
            <a:r>
              <a:rPr lang="en-US" dirty="0" smtClean="0"/>
              <a:t>Allows time for wounds to heal before winter</a:t>
            </a:r>
          </a:p>
          <a:p>
            <a:pPr lvl="1"/>
            <a:r>
              <a:rPr lang="en-US" dirty="0" smtClean="0"/>
              <a:t>Branches are difficult to see because of leaves</a:t>
            </a:r>
          </a:p>
          <a:p>
            <a:pPr lvl="1"/>
            <a:r>
              <a:rPr lang="en-US" dirty="0" smtClean="0"/>
              <a:t>Ex: </a:t>
            </a:r>
            <a:r>
              <a:rPr lang="en-US" dirty="0" err="1" smtClean="0"/>
              <a:t>ligustrum</a:t>
            </a:r>
            <a:r>
              <a:rPr lang="en-US" dirty="0" smtClean="0"/>
              <a:t>, boxwoods, broadleaf evergreens</a:t>
            </a:r>
          </a:p>
          <a:p>
            <a:r>
              <a:rPr lang="en-US" dirty="0" smtClean="0"/>
              <a:t>Fall</a:t>
            </a:r>
          </a:p>
          <a:p>
            <a:pPr lvl="1"/>
            <a:r>
              <a:rPr lang="en-US" dirty="0" smtClean="0"/>
              <a:t>Small branches can be pruned in early fall if there is enough time for new growth to harden and the wound to heal before winter</a:t>
            </a:r>
          </a:p>
          <a:p>
            <a:pPr lvl="1"/>
            <a:r>
              <a:rPr lang="en-US" dirty="0" smtClean="0"/>
              <a:t>Early spring flowering plants should NOT be pruned in the fall</a:t>
            </a:r>
          </a:p>
          <a:p>
            <a:pPr lvl="1"/>
            <a:r>
              <a:rPr lang="en-US" dirty="0" smtClean="0"/>
              <a:t>Ex: summer flowering plants, broadleaf evergreens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488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Decide the Type of Pruning Required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Thinning – remove an entire branch back to the trunk or main stem</a:t>
            </a:r>
          </a:p>
          <a:p>
            <a:pPr lvl="1"/>
            <a:r>
              <a:rPr lang="en-US" dirty="0" smtClean="0"/>
              <a:t>Ex: all deciduous trees – Redbud, Red Maple, River Birch, Crape Myrtle</a:t>
            </a:r>
          </a:p>
          <a:p>
            <a:r>
              <a:rPr lang="en-US" dirty="0" smtClean="0"/>
              <a:t>Heading back – shorten the length of the branch</a:t>
            </a:r>
          </a:p>
          <a:p>
            <a:pPr lvl="1"/>
            <a:r>
              <a:rPr lang="en-US" dirty="0" smtClean="0"/>
              <a:t>Ex: several broadleaf evergreen shrubs – </a:t>
            </a:r>
            <a:r>
              <a:rPr lang="en-US" dirty="0" err="1" smtClean="0"/>
              <a:t>Eleagnus</a:t>
            </a:r>
            <a:r>
              <a:rPr lang="en-US" dirty="0" smtClean="0"/>
              <a:t>, Camellias, Wax Myrtle, Laurels</a:t>
            </a:r>
          </a:p>
          <a:p>
            <a:r>
              <a:rPr lang="en-US" dirty="0" smtClean="0"/>
              <a:t>Rejuvenation (renewal) – Remove extensive amounts of mature branches to promote new growth of </a:t>
            </a:r>
            <a:r>
              <a:rPr lang="en-US" dirty="0" err="1" smtClean="0"/>
              <a:t>unkept</a:t>
            </a:r>
            <a:r>
              <a:rPr lang="en-US" dirty="0" smtClean="0"/>
              <a:t> and/or damaged shrubs. In some cases removing entire branches to the ground.</a:t>
            </a:r>
          </a:p>
          <a:p>
            <a:pPr lvl="1"/>
            <a:r>
              <a:rPr lang="en-US" dirty="0" smtClean="0"/>
              <a:t>Ex: </a:t>
            </a:r>
            <a:r>
              <a:rPr lang="en-US" dirty="0" err="1"/>
              <a:t>S</a:t>
            </a:r>
            <a:r>
              <a:rPr lang="en-US" dirty="0" err="1" smtClean="0"/>
              <a:t>pireas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71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Pruning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67" y="1316490"/>
            <a:ext cx="4943478" cy="2471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4543" y="4016829"/>
            <a:ext cx="369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Thinning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107" y="3788229"/>
            <a:ext cx="3724275" cy="2762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98871" y="6172200"/>
            <a:ext cx="275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Rejuvenation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44585" y="4016829"/>
            <a:ext cx="3183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Heading Back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382" y="1137896"/>
            <a:ext cx="37814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45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Needed Based on Materials to be Pruned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Size of branch:</a:t>
            </a:r>
          </a:p>
          <a:p>
            <a:pPr lvl="1"/>
            <a:r>
              <a:rPr lang="en-US" dirty="0" smtClean="0"/>
              <a:t>Less than ½” diameter</a:t>
            </a:r>
          </a:p>
          <a:p>
            <a:pPr lvl="2"/>
            <a:r>
              <a:rPr lang="en-US" dirty="0" smtClean="0"/>
              <a:t>Use hand pruners</a:t>
            </a:r>
          </a:p>
          <a:p>
            <a:pPr lvl="2"/>
            <a:r>
              <a:rPr lang="en-US" dirty="0" smtClean="0"/>
              <a:t>Use hedge shears to shape shrubs</a:t>
            </a:r>
          </a:p>
          <a:p>
            <a:pPr lvl="1"/>
            <a:r>
              <a:rPr lang="en-US" dirty="0" smtClean="0"/>
              <a:t>½” to 1-½” diameter</a:t>
            </a:r>
          </a:p>
          <a:p>
            <a:pPr lvl="2"/>
            <a:r>
              <a:rPr lang="en-US" dirty="0" smtClean="0"/>
              <a:t>Use loppers</a:t>
            </a:r>
          </a:p>
          <a:p>
            <a:pPr lvl="1"/>
            <a:r>
              <a:rPr lang="en-US" dirty="0" smtClean="0"/>
              <a:t>Over 1-½” diameter </a:t>
            </a:r>
            <a:endParaRPr lang="en-US" dirty="0"/>
          </a:p>
          <a:p>
            <a:pPr lvl="2"/>
            <a:r>
              <a:rPr lang="en-US" dirty="0" smtClean="0"/>
              <a:t>Use pruning saw or chain saw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Location of branches to be pruned</a:t>
            </a:r>
          </a:p>
          <a:p>
            <a:pPr lvl="1"/>
            <a:r>
              <a:rPr lang="en-US" dirty="0" smtClean="0"/>
              <a:t>Low enough to be reached standing on the ground</a:t>
            </a:r>
          </a:p>
          <a:p>
            <a:pPr lvl="2"/>
            <a:r>
              <a:rPr lang="en-US" dirty="0" smtClean="0"/>
              <a:t>Use any of the tools listed to the left</a:t>
            </a:r>
          </a:p>
          <a:p>
            <a:pPr lvl="1"/>
            <a:r>
              <a:rPr lang="en-US" dirty="0" smtClean="0"/>
              <a:t>High enough NOT to be reached standing on the ground using tools listed to the left</a:t>
            </a:r>
          </a:p>
          <a:p>
            <a:pPr lvl="2"/>
            <a:r>
              <a:rPr lang="en-US" dirty="0" smtClean="0"/>
              <a:t>Use pole pruner or power pole pruner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2" y="4878161"/>
            <a:ext cx="1979839" cy="19798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767" y="5203428"/>
            <a:ext cx="3390900" cy="1352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091" y="5185340"/>
            <a:ext cx="1670278" cy="16702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0929" y="4381500"/>
            <a:ext cx="18478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42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proper Personal Protective Equipment (PPE)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pruning, make sure you know where your non-cutting hand is at all times to prevent injury</a:t>
            </a:r>
          </a:p>
          <a:p>
            <a:r>
              <a:rPr lang="en-US" dirty="0" smtClean="0"/>
              <a:t>Look for electrical lines to prevent injury or damage to property</a:t>
            </a:r>
          </a:p>
          <a:p>
            <a:r>
              <a:rPr lang="en-US" dirty="0" smtClean="0"/>
              <a:t>Look for dead or hanging branches when positioning your ladder to prevent bodily injury</a:t>
            </a:r>
          </a:p>
          <a:p>
            <a:r>
              <a:rPr lang="en-US" dirty="0" smtClean="0"/>
              <a:t>Tie extension ladder to the tree and have a spotter on the ground</a:t>
            </a:r>
          </a:p>
          <a:p>
            <a:r>
              <a:rPr lang="en-US" dirty="0" smtClean="0"/>
              <a:t>Drink plenty of liquids to prevent dehydration</a:t>
            </a:r>
          </a:p>
          <a:p>
            <a:r>
              <a:rPr lang="en-US" dirty="0" smtClean="0"/>
              <a:t>Take short frequent breaks to stay focused</a:t>
            </a:r>
          </a:p>
          <a:p>
            <a:r>
              <a:rPr lang="en-US" dirty="0" smtClean="0"/>
              <a:t>Use proper lifting techniques to prevent back and other injuries</a:t>
            </a:r>
          </a:p>
          <a:p>
            <a:r>
              <a:rPr lang="en-US" dirty="0" smtClean="0"/>
              <a:t>Choose appropriate PPE</a:t>
            </a:r>
          </a:p>
        </p:txBody>
      </p:sp>
    </p:spTree>
    <p:extLst>
      <p:ext uri="{BB962C8B-B14F-4D97-AF65-F5344CB8AC3E}">
        <p14:creationId xmlns:p14="http://schemas.microsoft.com/office/powerpoint/2010/main" val="1849962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Appropriate PPE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Goggles (eyewear) – wear to prevent damage to eyes due to dust and debris</a:t>
            </a:r>
          </a:p>
          <a:p>
            <a:r>
              <a:rPr lang="en-US" dirty="0" smtClean="0"/>
              <a:t>Chaps (American version) – use protective covering for legs, typically made of Kevlar, worn while using a chainsaw. (British version) – use male friends to warn you of impending danger while using a chainsaw. </a:t>
            </a:r>
            <a:endParaRPr lang="en-US" dirty="0"/>
          </a:p>
          <a:p>
            <a:r>
              <a:rPr lang="en-US" dirty="0" smtClean="0"/>
              <a:t>Gloves – wear to reduce injury from sharp blades and chains</a:t>
            </a:r>
          </a:p>
          <a:p>
            <a:r>
              <a:rPr lang="en-US" dirty="0" smtClean="0"/>
              <a:t>Boots – wear to protect feet not only from pruning tools but also falling debris or dropped tools and equipment</a:t>
            </a:r>
          </a:p>
          <a:p>
            <a:r>
              <a:rPr lang="en-US" dirty="0" smtClean="0"/>
              <a:t>Snug fitting clothing – wear to prevent clothing from being caught in moving equipment</a:t>
            </a:r>
          </a:p>
          <a:p>
            <a:r>
              <a:rPr lang="en-US" dirty="0" smtClean="0"/>
              <a:t>Hard hat – wear to prevent injury from falling tree limbs, branches, etc. May include face shield and ear muffs</a:t>
            </a:r>
          </a:p>
          <a:p>
            <a:r>
              <a:rPr lang="en-US" dirty="0" smtClean="0"/>
              <a:t>Ear protection – wear to protect from hearing loss as most small engines produce over 90 decibels (</a:t>
            </a:r>
            <a:r>
              <a:rPr lang="en-US" dirty="0" err="1" smtClean="0"/>
              <a:t>db</a:t>
            </a:r>
            <a:r>
              <a:rPr lang="en-US" dirty="0" smtClean="0"/>
              <a:t>) which is the level at which sound waves can damage human hearing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76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 Twigs and Small Branches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safety procedures and PPE that are needed</a:t>
            </a:r>
          </a:p>
          <a:p>
            <a:r>
              <a:rPr lang="en-US" dirty="0" smtClean="0"/>
              <a:t>Choose and use the correct PPE</a:t>
            </a:r>
          </a:p>
          <a:p>
            <a:r>
              <a:rPr lang="en-US" dirty="0" smtClean="0"/>
              <a:t>Cut back to a vigorous bud or intersecting branch</a:t>
            </a:r>
          </a:p>
          <a:p>
            <a:r>
              <a:rPr lang="en-US" dirty="0" smtClean="0"/>
              <a:t>Make cuts that do not leave a stub or that do not cut too close to the bud</a:t>
            </a:r>
          </a:p>
          <a:p>
            <a:r>
              <a:rPr lang="en-US" dirty="0" smtClean="0"/>
              <a:t>Make slanting cuts when removing limbs that grow upward (prevents water collection and expedites healing)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85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Prune Thick Heavy (Large) Branches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safety procedures and PPE that are needed</a:t>
            </a:r>
          </a:p>
          <a:p>
            <a:r>
              <a:rPr lang="en-US" dirty="0" smtClean="0"/>
              <a:t>Choose and use the correct PPE</a:t>
            </a:r>
          </a:p>
          <a:p>
            <a:r>
              <a:rPr lang="en-US" dirty="0" smtClean="0"/>
              <a:t>Remove just outside the branch collar (not flush with the trunk)</a:t>
            </a:r>
          </a:p>
          <a:p>
            <a:r>
              <a:rPr lang="en-US" dirty="0" smtClean="0"/>
              <a:t>Avoid using paint or wound dressing to seal the cut (may trap moisture and increase disease problems)</a:t>
            </a:r>
          </a:p>
          <a:p>
            <a:r>
              <a:rPr lang="en-US" dirty="0" smtClean="0"/>
              <a:t>Use a 3-part cut when cutting branches over 1-½” in diameter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cut – saw the bottom of the branch 6-12” out from the trunk and about 1/3 of the way through the branch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cut – saw down from the top about 3” farther out than the first cut until branch falls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cut – saw the stub back to the collar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41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3-Part Cut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421265"/>
            <a:ext cx="4856618" cy="4549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380" y="996722"/>
            <a:ext cx="3359305" cy="524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08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225" y="2755047"/>
            <a:ext cx="9404723" cy="1400530"/>
          </a:xfrm>
        </p:spPr>
        <p:txBody>
          <a:bodyPr/>
          <a:lstStyle/>
          <a:p>
            <a:r>
              <a:rPr lang="en-US" dirty="0" smtClean="0"/>
              <a:t>Fertilization Procedures to Maintain Landscape 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20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Woody Ornamentals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if ornamental plant is woody or herbaceous</a:t>
            </a:r>
          </a:p>
          <a:p>
            <a:r>
              <a:rPr lang="en-US" dirty="0" smtClean="0"/>
              <a:t>Decide the frequency of application depending on type of plant, plant vigor, desired growth rates, and season of the year</a:t>
            </a:r>
          </a:p>
          <a:p>
            <a:r>
              <a:rPr lang="en-US" dirty="0" smtClean="0"/>
              <a:t>Take a soil sample to get recommended fertilizer ratio and rate of application</a:t>
            </a:r>
          </a:p>
          <a:p>
            <a:r>
              <a:rPr lang="en-US" dirty="0" smtClean="0"/>
              <a:t>Apply fertilizer according to soil sample report recommendations, or use 3-5 pounds of nitrogen per 1000 square feet.</a:t>
            </a:r>
          </a:p>
          <a:p>
            <a:r>
              <a:rPr lang="en-US" dirty="0" smtClean="0"/>
              <a:t>Apply fertilizer by broadcasting under canopy of trees, shrubs, and climbing vines or over the top of ground covers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19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Herbaceous Ornamentals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if ornamental plant is woody or herbaceous</a:t>
            </a:r>
          </a:p>
          <a:p>
            <a:r>
              <a:rPr lang="en-US" dirty="0" smtClean="0"/>
              <a:t>Decide the frequency and time of application based on type of plant</a:t>
            </a:r>
          </a:p>
          <a:p>
            <a:pPr lvl="1"/>
            <a:r>
              <a:rPr lang="en-US" dirty="0" smtClean="0"/>
              <a:t>Fertilize annuals at planting and at 6-8 week intervals during growing season</a:t>
            </a:r>
          </a:p>
          <a:p>
            <a:pPr lvl="1"/>
            <a:r>
              <a:rPr lang="en-US" dirty="0" smtClean="0"/>
              <a:t>Fertilize perennials at planting and once a year during growing season</a:t>
            </a:r>
          </a:p>
          <a:p>
            <a:pPr lvl="1"/>
            <a:r>
              <a:rPr lang="en-US" dirty="0" smtClean="0"/>
              <a:t>Fertilize bulbs at planting and when they start to produce foliage</a:t>
            </a:r>
          </a:p>
          <a:p>
            <a:r>
              <a:rPr lang="en-US" dirty="0" smtClean="0"/>
              <a:t>Calculate how much fertilizer is required to get a specific amount of nitrogen applied to ornamentals. (Refer to Objective 2.01)</a:t>
            </a:r>
          </a:p>
          <a:p>
            <a:r>
              <a:rPr lang="en-US" dirty="0" smtClean="0"/>
              <a:t>Use ordinary garden fertilizer such as 10-10-10 or a slow release fertilizer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42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553" y="2591760"/>
            <a:ext cx="9404723" cy="1400530"/>
          </a:xfrm>
        </p:spPr>
        <p:txBody>
          <a:bodyPr/>
          <a:lstStyle/>
          <a:p>
            <a:r>
              <a:rPr lang="en-US" dirty="0" smtClean="0"/>
              <a:t>Mulching Procedures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453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Mulching to Maintain Landscape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Decide the correct mulching material depending on desired appearance and availability and cost of materials</a:t>
            </a:r>
          </a:p>
          <a:p>
            <a:r>
              <a:rPr lang="en-US" dirty="0" smtClean="0"/>
              <a:t>Purchase correct mulching material depending on desired appearance and availability and cost of materials</a:t>
            </a:r>
          </a:p>
          <a:p>
            <a:r>
              <a:rPr lang="en-US" dirty="0" smtClean="0"/>
              <a:t>Take out about 2” of old mulch before spreading new mulch if total depth of old mulch is over 4”</a:t>
            </a:r>
          </a:p>
          <a:p>
            <a:r>
              <a:rPr lang="en-US" dirty="0" smtClean="0"/>
              <a:t>Spread evenly about one inch of the same type of mulching material on top of the old mulch to maintain appearance (aesthetics) if plants were mulched when installed</a:t>
            </a:r>
          </a:p>
          <a:p>
            <a:r>
              <a:rPr lang="en-US" dirty="0" smtClean="0"/>
              <a:t>Spread evenly about 2-3” of mulch if mulching was not done when plants were installed</a:t>
            </a:r>
          </a:p>
          <a:p>
            <a:r>
              <a:rPr lang="en-US" dirty="0" smtClean="0"/>
              <a:t>Keep mulch 3-5” away from young trees and shrubs and 8-12” away from larger trees to prevent diseases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42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1335</TotalTime>
  <Words>1115</Words>
  <Application>Microsoft Office PowerPoint</Application>
  <PresentationFormat>Widescreen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Ion</vt:lpstr>
      <vt:lpstr>Horticulture II - Landscape</vt:lpstr>
      <vt:lpstr>Objective 6.01</vt:lpstr>
      <vt:lpstr>Pruning Procedures to Maintain Landscape Plants</vt:lpstr>
      <vt:lpstr>Decide the Time to Prune</vt:lpstr>
      <vt:lpstr>Decide the Type of Pruning Required</vt:lpstr>
      <vt:lpstr>Types of Pruning</vt:lpstr>
      <vt:lpstr>Tools Needed Based on Materials to be Pruned</vt:lpstr>
      <vt:lpstr>Use proper Personal Protective Equipment (PPE)</vt:lpstr>
      <vt:lpstr>Appropriate PPE</vt:lpstr>
      <vt:lpstr>Pruning Twigs and Small Branches</vt:lpstr>
      <vt:lpstr>Prune Thick Heavy (Large) Branches</vt:lpstr>
      <vt:lpstr>3-Part Cut</vt:lpstr>
      <vt:lpstr>Fertilization Procedures to Maintain Landscape Plants</vt:lpstr>
      <vt:lpstr>Woody Ornamentals</vt:lpstr>
      <vt:lpstr>Herbaceous Ornamentals</vt:lpstr>
      <vt:lpstr>Mulching Procedures</vt:lpstr>
      <vt:lpstr>Mulching to Maintain Landscape Plants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Horticulture II - Landscape</dc:title>
  <dc:creator>Brandon Smith</dc:creator>
  <cp:lastModifiedBy>Abigail Carriker</cp:lastModifiedBy>
  <cp:revision>7</cp:revision>
  <dcterms:created xsi:type="dcterms:W3CDTF">2015-08-03T03:25:05Z</dcterms:created>
  <dcterms:modified xsi:type="dcterms:W3CDTF">2016-05-17T13:00:56Z</dcterms:modified>
</cp:coreProperties>
</file>