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7772400" cy="10058400"/>
  <p:notesSz cx="7010400" cy="9296400"/>
  <p:defaultTextStyle>
    <a:defPPr>
      <a:defRPr lang="en-US"/>
    </a:defPPr>
    <a:lvl1pPr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1pPr>
    <a:lvl2pPr marL="508000" indent="-50800"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2pPr>
    <a:lvl3pPr marL="1017588" indent="-103188"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3pPr>
    <a:lvl4pPr marL="1527175" indent="-155575"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4pPr>
    <a:lvl5pPr marL="2036763" indent="-207963"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6" autoAdjust="0"/>
    <p:restoredTop sz="94713"/>
  </p:normalViewPr>
  <p:slideViewPr>
    <p:cSldViewPr snapToGrid="0" snapToObjects="1">
      <p:cViewPr>
        <p:scale>
          <a:sx n="100" d="100"/>
          <a:sy n="100" d="100"/>
        </p:scale>
        <p:origin x="1592" y="-1464"/>
      </p:cViewPr>
      <p:guideLst>
        <p:guide orient="horz" pos="3168"/>
        <p:guide pos="244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6"/>
          </a:xfrm>
        </p:spPr>
        <p:txBody>
          <a:bodyPr/>
          <a:lstStyle/>
          <a:p>
            <a:r>
              <a:rPr lang="en-US"/>
              <a:t>Click to edit Master title style</a:t>
            </a:r>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55BE0B4-4320-45F4-97CD-C6D4D91CDF85}"/>
              </a:ext>
            </a:extLst>
          </p:cNvPr>
          <p:cNvSpPr>
            <a:spLocks noGrp="1"/>
          </p:cNvSpPr>
          <p:nvPr>
            <p:ph type="dt" sz="half" idx="10"/>
          </p:nvPr>
        </p:nvSpPr>
        <p:spPr/>
        <p:txBody>
          <a:bodyPr/>
          <a:lstStyle>
            <a:lvl1pPr>
              <a:defRPr/>
            </a:lvl1pPr>
          </a:lstStyle>
          <a:p>
            <a:pPr>
              <a:defRPr/>
            </a:pPr>
            <a:fld id="{0D8BBDB7-DB6B-4708-9A35-115FEE5EE795}"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14D2E180-F36E-49DD-AFB1-B99F5E93F2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82AE47-F13E-4FEA-B696-0A45104CF6CC}"/>
              </a:ext>
            </a:extLst>
          </p:cNvPr>
          <p:cNvSpPr>
            <a:spLocks noGrp="1"/>
          </p:cNvSpPr>
          <p:nvPr>
            <p:ph type="sldNum" sz="quarter" idx="12"/>
          </p:nvPr>
        </p:nvSpPr>
        <p:spPr/>
        <p:txBody>
          <a:bodyPr/>
          <a:lstStyle>
            <a:lvl1pPr>
              <a:defRPr/>
            </a:lvl1pPr>
          </a:lstStyle>
          <a:p>
            <a:pPr>
              <a:defRPr/>
            </a:pPr>
            <a:fld id="{2927586A-FEC2-4263-9EFC-D3DF7FA59AC7}" type="slidenum">
              <a:rPr lang="en-US" altLang="en-US"/>
              <a:pPr>
                <a:defRPr/>
              </a:pPr>
              <a:t>‹#›</a:t>
            </a:fld>
            <a:endParaRPr lang="en-US" altLang="en-US"/>
          </a:p>
        </p:txBody>
      </p:sp>
    </p:spTree>
    <p:extLst>
      <p:ext uri="{BB962C8B-B14F-4D97-AF65-F5344CB8AC3E}">
        <p14:creationId xmlns:p14="http://schemas.microsoft.com/office/powerpoint/2010/main" val="411883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B55AE8-D760-47E2-9A0C-2F8E9C64425A}"/>
              </a:ext>
            </a:extLst>
          </p:cNvPr>
          <p:cNvSpPr>
            <a:spLocks noGrp="1"/>
          </p:cNvSpPr>
          <p:nvPr>
            <p:ph type="dt" sz="half" idx="10"/>
          </p:nvPr>
        </p:nvSpPr>
        <p:spPr/>
        <p:txBody>
          <a:bodyPr/>
          <a:lstStyle>
            <a:lvl1pPr>
              <a:defRPr/>
            </a:lvl1pPr>
          </a:lstStyle>
          <a:p>
            <a:pPr>
              <a:defRPr/>
            </a:pPr>
            <a:fld id="{1E9B1BF4-FAD4-405E-8AC5-8BE0503943CC}"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E98BE4E0-9C7D-4251-8A33-85169A7FB37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2DFD3C0-8122-4FB4-8D6E-F1C536A28A31}"/>
              </a:ext>
            </a:extLst>
          </p:cNvPr>
          <p:cNvSpPr>
            <a:spLocks noGrp="1"/>
          </p:cNvSpPr>
          <p:nvPr>
            <p:ph type="sldNum" sz="quarter" idx="12"/>
          </p:nvPr>
        </p:nvSpPr>
        <p:spPr/>
        <p:txBody>
          <a:bodyPr/>
          <a:lstStyle>
            <a:lvl1pPr>
              <a:defRPr/>
            </a:lvl1pPr>
          </a:lstStyle>
          <a:p>
            <a:pPr>
              <a:defRPr/>
            </a:pPr>
            <a:fld id="{4081D38E-071D-4352-8FDB-7F1470B556F4}" type="slidenum">
              <a:rPr lang="en-US" altLang="en-US"/>
              <a:pPr>
                <a:defRPr/>
              </a:pPr>
              <a:t>‹#›</a:t>
            </a:fld>
            <a:endParaRPr lang="en-US" altLang="en-US"/>
          </a:p>
        </p:txBody>
      </p:sp>
    </p:spTree>
    <p:extLst>
      <p:ext uri="{BB962C8B-B14F-4D97-AF65-F5344CB8AC3E}">
        <p14:creationId xmlns:p14="http://schemas.microsoft.com/office/powerpoint/2010/main" val="118868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7F24CF-C043-450E-B4EC-1108535D7532}"/>
              </a:ext>
            </a:extLst>
          </p:cNvPr>
          <p:cNvSpPr>
            <a:spLocks noGrp="1"/>
          </p:cNvSpPr>
          <p:nvPr>
            <p:ph type="dt" sz="half" idx="10"/>
          </p:nvPr>
        </p:nvSpPr>
        <p:spPr/>
        <p:txBody>
          <a:bodyPr/>
          <a:lstStyle>
            <a:lvl1pPr>
              <a:defRPr/>
            </a:lvl1pPr>
          </a:lstStyle>
          <a:p>
            <a:pPr>
              <a:defRPr/>
            </a:pPr>
            <a:fld id="{EA30D409-9119-455C-9713-88310C348ED3}"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CA73F889-C6BE-4309-9D7D-A034367E00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F1A60-4421-4A19-BD59-17469836B119}"/>
              </a:ext>
            </a:extLst>
          </p:cNvPr>
          <p:cNvSpPr>
            <a:spLocks noGrp="1"/>
          </p:cNvSpPr>
          <p:nvPr>
            <p:ph type="sldNum" sz="quarter" idx="12"/>
          </p:nvPr>
        </p:nvSpPr>
        <p:spPr/>
        <p:txBody>
          <a:bodyPr/>
          <a:lstStyle>
            <a:lvl1pPr>
              <a:defRPr/>
            </a:lvl1pPr>
          </a:lstStyle>
          <a:p>
            <a:pPr>
              <a:defRPr/>
            </a:pPr>
            <a:fld id="{D2954FC4-B843-4165-8C42-E6D40302402F}" type="slidenum">
              <a:rPr lang="en-US" altLang="en-US"/>
              <a:pPr>
                <a:defRPr/>
              </a:pPr>
              <a:t>‹#›</a:t>
            </a:fld>
            <a:endParaRPr lang="en-US" altLang="en-US"/>
          </a:p>
        </p:txBody>
      </p:sp>
    </p:spTree>
    <p:extLst>
      <p:ext uri="{BB962C8B-B14F-4D97-AF65-F5344CB8AC3E}">
        <p14:creationId xmlns:p14="http://schemas.microsoft.com/office/powerpoint/2010/main" val="1289782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7752"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39591"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439C6F4-09BB-40F2-BCD7-7B0BBA2D1105}"/>
              </a:ext>
            </a:extLst>
          </p:cNvPr>
          <p:cNvSpPr>
            <a:spLocks noGrp="1"/>
          </p:cNvSpPr>
          <p:nvPr>
            <p:ph type="dt" sz="half" idx="10"/>
          </p:nvPr>
        </p:nvSpPr>
        <p:spPr/>
        <p:txBody>
          <a:bodyPr/>
          <a:lstStyle>
            <a:lvl1pPr>
              <a:defRPr/>
            </a:lvl1pPr>
          </a:lstStyle>
          <a:p>
            <a:pPr>
              <a:defRPr/>
            </a:pPr>
            <a:fld id="{D58E1B8E-7CF5-4846-95F2-F9CD623D2EDA}" type="datetimeFigureOut">
              <a:rPr lang="en-US" altLang="en-US"/>
              <a:pPr>
                <a:defRPr/>
              </a:pPr>
              <a:t>8/22/19</a:t>
            </a:fld>
            <a:endParaRPr lang="en-US" altLang="en-US"/>
          </a:p>
        </p:txBody>
      </p:sp>
      <p:sp>
        <p:nvSpPr>
          <p:cNvPr id="6" name="Footer Placeholder 4">
            <a:extLst>
              <a:ext uri="{FF2B5EF4-FFF2-40B4-BE49-F238E27FC236}">
                <a16:creationId xmlns:a16="http://schemas.microsoft.com/office/drawing/2014/main" id="{66DFEF4E-8892-4D8F-9635-A4D5BF7AD92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0E745DD-B71D-4321-ABBA-3796E1C11F36}"/>
              </a:ext>
            </a:extLst>
          </p:cNvPr>
          <p:cNvSpPr>
            <a:spLocks noGrp="1"/>
          </p:cNvSpPr>
          <p:nvPr>
            <p:ph type="sldNum" sz="quarter" idx="12"/>
          </p:nvPr>
        </p:nvSpPr>
        <p:spPr/>
        <p:txBody>
          <a:bodyPr/>
          <a:lstStyle>
            <a:lvl1pPr>
              <a:defRPr/>
            </a:lvl1pPr>
          </a:lstStyle>
          <a:p>
            <a:pPr>
              <a:defRPr/>
            </a:pPr>
            <a:fld id="{7F48BFAE-DAAE-4479-8179-C7884C0499E3}" type="slidenum">
              <a:rPr lang="en-US" altLang="en-US"/>
              <a:pPr>
                <a:defRPr/>
              </a:pPr>
              <a:t>‹#›</a:t>
            </a:fld>
            <a:endParaRPr lang="en-US" altLang="en-US"/>
          </a:p>
        </p:txBody>
      </p:sp>
    </p:spTree>
    <p:extLst>
      <p:ext uri="{BB962C8B-B14F-4D97-AF65-F5344CB8AC3E}">
        <p14:creationId xmlns:p14="http://schemas.microsoft.com/office/powerpoint/2010/main" val="116123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C66D238-F284-45F7-B5AE-874FCC449999}"/>
              </a:ext>
            </a:extLst>
          </p:cNvPr>
          <p:cNvSpPr>
            <a:spLocks noGrp="1"/>
          </p:cNvSpPr>
          <p:nvPr>
            <p:ph type="dt" sz="half" idx="10"/>
          </p:nvPr>
        </p:nvSpPr>
        <p:spPr/>
        <p:txBody>
          <a:bodyPr/>
          <a:lstStyle>
            <a:lvl1pPr>
              <a:defRPr/>
            </a:lvl1pPr>
          </a:lstStyle>
          <a:p>
            <a:pPr>
              <a:defRPr/>
            </a:pPr>
            <a:fld id="{F9D0F7A5-2624-4BBB-BB6F-A92605A66243}" type="datetimeFigureOut">
              <a:rPr lang="en-US" altLang="en-US"/>
              <a:pPr>
                <a:defRPr/>
              </a:pPr>
              <a:t>8/22/19</a:t>
            </a:fld>
            <a:endParaRPr lang="en-US" altLang="en-US"/>
          </a:p>
        </p:txBody>
      </p:sp>
      <p:sp>
        <p:nvSpPr>
          <p:cNvPr id="8" name="Footer Placeholder 4">
            <a:extLst>
              <a:ext uri="{FF2B5EF4-FFF2-40B4-BE49-F238E27FC236}">
                <a16:creationId xmlns:a16="http://schemas.microsoft.com/office/drawing/2014/main" id="{EDA3C8F2-C886-4A23-BF33-15AF33F2433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2C9B672-D85E-47E3-86CB-9B1EC9717014}"/>
              </a:ext>
            </a:extLst>
          </p:cNvPr>
          <p:cNvSpPr>
            <a:spLocks noGrp="1"/>
          </p:cNvSpPr>
          <p:nvPr>
            <p:ph type="sldNum" sz="quarter" idx="12"/>
          </p:nvPr>
        </p:nvSpPr>
        <p:spPr/>
        <p:txBody>
          <a:bodyPr/>
          <a:lstStyle>
            <a:lvl1pPr>
              <a:defRPr/>
            </a:lvl1pPr>
          </a:lstStyle>
          <a:p>
            <a:pPr>
              <a:defRPr/>
            </a:pPr>
            <a:fld id="{BA2D8D00-B524-4C58-9F7A-33D46CCD448C}" type="slidenum">
              <a:rPr lang="en-US" altLang="en-US"/>
              <a:pPr>
                <a:defRPr/>
              </a:pPr>
              <a:t>‹#›</a:t>
            </a:fld>
            <a:endParaRPr lang="en-US" altLang="en-US"/>
          </a:p>
        </p:txBody>
      </p:sp>
    </p:spTree>
    <p:extLst>
      <p:ext uri="{BB962C8B-B14F-4D97-AF65-F5344CB8AC3E}">
        <p14:creationId xmlns:p14="http://schemas.microsoft.com/office/powerpoint/2010/main" val="345872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C3D0174-B5BE-4E87-AD49-BE0741E3701E}"/>
              </a:ext>
            </a:extLst>
          </p:cNvPr>
          <p:cNvSpPr>
            <a:spLocks noGrp="1"/>
          </p:cNvSpPr>
          <p:nvPr>
            <p:ph type="dt" sz="half" idx="10"/>
          </p:nvPr>
        </p:nvSpPr>
        <p:spPr/>
        <p:txBody>
          <a:bodyPr/>
          <a:lstStyle>
            <a:lvl1pPr>
              <a:defRPr/>
            </a:lvl1pPr>
          </a:lstStyle>
          <a:p>
            <a:pPr>
              <a:defRPr/>
            </a:pPr>
            <a:fld id="{ADEE6117-FDA0-49A4-9643-CD900C24CFB8}" type="datetimeFigureOut">
              <a:rPr lang="en-US" altLang="en-US"/>
              <a:pPr>
                <a:defRPr/>
              </a:pPr>
              <a:t>8/22/19</a:t>
            </a:fld>
            <a:endParaRPr lang="en-US" altLang="en-US"/>
          </a:p>
        </p:txBody>
      </p:sp>
      <p:sp>
        <p:nvSpPr>
          <p:cNvPr id="4" name="Footer Placeholder 4">
            <a:extLst>
              <a:ext uri="{FF2B5EF4-FFF2-40B4-BE49-F238E27FC236}">
                <a16:creationId xmlns:a16="http://schemas.microsoft.com/office/drawing/2014/main" id="{1C2047D8-16EE-4B1B-8498-13F19186DEB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D64DDC4-0AD4-45F4-9C57-726D225D88F3}"/>
              </a:ext>
            </a:extLst>
          </p:cNvPr>
          <p:cNvSpPr>
            <a:spLocks noGrp="1"/>
          </p:cNvSpPr>
          <p:nvPr>
            <p:ph type="sldNum" sz="quarter" idx="12"/>
          </p:nvPr>
        </p:nvSpPr>
        <p:spPr/>
        <p:txBody>
          <a:bodyPr/>
          <a:lstStyle>
            <a:lvl1pPr>
              <a:defRPr/>
            </a:lvl1pPr>
          </a:lstStyle>
          <a:p>
            <a:pPr>
              <a:defRPr/>
            </a:pPr>
            <a:fld id="{76896DC1-FABC-4F1C-BB9C-5ABAA31E5776}" type="slidenum">
              <a:rPr lang="en-US" altLang="en-US"/>
              <a:pPr>
                <a:defRPr/>
              </a:pPr>
              <a:t>‹#›</a:t>
            </a:fld>
            <a:endParaRPr lang="en-US" altLang="en-US"/>
          </a:p>
        </p:txBody>
      </p:sp>
    </p:spTree>
    <p:extLst>
      <p:ext uri="{BB962C8B-B14F-4D97-AF65-F5344CB8AC3E}">
        <p14:creationId xmlns:p14="http://schemas.microsoft.com/office/powerpoint/2010/main" val="287236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80D386-55C6-480C-8FFB-FC80D4E513A8}"/>
              </a:ext>
            </a:extLst>
          </p:cNvPr>
          <p:cNvSpPr>
            <a:spLocks noGrp="1"/>
          </p:cNvSpPr>
          <p:nvPr>
            <p:ph type="dt" sz="half" idx="10"/>
          </p:nvPr>
        </p:nvSpPr>
        <p:spPr/>
        <p:txBody>
          <a:bodyPr/>
          <a:lstStyle>
            <a:lvl1pPr>
              <a:defRPr/>
            </a:lvl1pPr>
          </a:lstStyle>
          <a:p>
            <a:pPr>
              <a:defRPr/>
            </a:pPr>
            <a:fld id="{CFE8D62A-B8A0-4741-8308-79F381EB8689}" type="datetimeFigureOut">
              <a:rPr lang="en-US" altLang="en-US"/>
              <a:pPr>
                <a:defRPr/>
              </a:pPr>
              <a:t>8/22/19</a:t>
            </a:fld>
            <a:endParaRPr lang="en-US" altLang="en-US"/>
          </a:p>
        </p:txBody>
      </p:sp>
      <p:sp>
        <p:nvSpPr>
          <p:cNvPr id="3" name="Footer Placeholder 4">
            <a:extLst>
              <a:ext uri="{FF2B5EF4-FFF2-40B4-BE49-F238E27FC236}">
                <a16:creationId xmlns:a16="http://schemas.microsoft.com/office/drawing/2014/main" id="{A306C778-BD9B-440F-B1D8-7A4EBEA22ED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237EDB1-EA8D-44B2-AB6B-E8C3654D8EDF}"/>
              </a:ext>
            </a:extLst>
          </p:cNvPr>
          <p:cNvSpPr>
            <a:spLocks noGrp="1"/>
          </p:cNvSpPr>
          <p:nvPr>
            <p:ph type="sldNum" sz="quarter" idx="12"/>
          </p:nvPr>
        </p:nvSpPr>
        <p:spPr/>
        <p:txBody>
          <a:bodyPr/>
          <a:lstStyle>
            <a:lvl1pPr>
              <a:defRPr/>
            </a:lvl1pPr>
          </a:lstStyle>
          <a:p>
            <a:pPr>
              <a:defRPr/>
            </a:pPr>
            <a:fld id="{2E6519E8-A6DE-4C9E-8D09-BC11A1E7E421}" type="slidenum">
              <a:rPr lang="en-US" altLang="en-US"/>
              <a:pPr>
                <a:defRPr/>
              </a:pPr>
              <a:t>‹#›</a:t>
            </a:fld>
            <a:endParaRPr lang="en-US" altLang="en-US"/>
          </a:p>
        </p:txBody>
      </p:sp>
    </p:spTree>
    <p:extLst>
      <p:ext uri="{BB962C8B-B14F-4D97-AF65-F5344CB8AC3E}">
        <p14:creationId xmlns:p14="http://schemas.microsoft.com/office/powerpoint/2010/main" val="321528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1" y="400474"/>
            <a:ext cx="2557066" cy="170434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038793" y="400474"/>
            <a:ext cx="4344988" cy="8584566"/>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8621" y="2104814"/>
            <a:ext cx="2557066" cy="6880226"/>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B76818F9-A3C1-45D7-BE0B-D5B1186EBC07}"/>
              </a:ext>
            </a:extLst>
          </p:cNvPr>
          <p:cNvSpPr>
            <a:spLocks noGrp="1"/>
          </p:cNvSpPr>
          <p:nvPr>
            <p:ph type="dt" sz="half" idx="10"/>
          </p:nvPr>
        </p:nvSpPr>
        <p:spPr/>
        <p:txBody>
          <a:bodyPr/>
          <a:lstStyle>
            <a:lvl1pPr>
              <a:defRPr/>
            </a:lvl1pPr>
          </a:lstStyle>
          <a:p>
            <a:pPr>
              <a:defRPr/>
            </a:pPr>
            <a:fld id="{4D1E3182-386B-4241-AF45-3E63B1C60DAC}" type="datetimeFigureOut">
              <a:rPr lang="en-US" altLang="en-US"/>
              <a:pPr>
                <a:defRPr/>
              </a:pPr>
              <a:t>8/22/19</a:t>
            </a:fld>
            <a:endParaRPr lang="en-US" altLang="en-US"/>
          </a:p>
        </p:txBody>
      </p:sp>
      <p:sp>
        <p:nvSpPr>
          <p:cNvPr id="6" name="Footer Placeholder 4">
            <a:extLst>
              <a:ext uri="{FF2B5EF4-FFF2-40B4-BE49-F238E27FC236}">
                <a16:creationId xmlns:a16="http://schemas.microsoft.com/office/drawing/2014/main" id="{7223B486-0403-4ECC-B8EC-9B726E6907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9C82F71-0F01-4D3E-8FD3-5BEAC653A6F0}"/>
              </a:ext>
            </a:extLst>
          </p:cNvPr>
          <p:cNvSpPr>
            <a:spLocks noGrp="1"/>
          </p:cNvSpPr>
          <p:nvPr>
            <p:ph type="sldNum" sz="quarter" idx="12"/>
          </p:nvPr>
        </p:nvSpPr>
        <p:spPr/>
        <p:txBody>
          <a:bodyPr/>
          <a:lstStyle>
            <a:lvl1pPr>
              <a:defRPr/>
            </a:lvl1pPr>
          </a:lstStyle>
          <a:p>
            <a:pPr>
              <a:defRPr/>
            </a:pPr>
            <a:fld id="{DF75A9B9-4330-4612-8FA6-23C8D7E055CA}" type="slidenum">
              <a:rPr lang="en-US" altLang="en-US"/>
              <a:pPr>
                <a:defRPr/>
              </a:pPr>
              <a:t>‹#›</a:t>
            </a:fld>
            <a:endParaRPr lang="en-US" altLang="en-US"/>
          </a:p>
        </p:txBody>
      </p:sp>
    </p:spTree>
    <p:extLst>
      <p:ext uri="{BB962C8B-B14F-4D97-AF65-F5344CB8AC3E}">
        <p14:creationId xmlns:p14="http://schemas.microsoft.com/office/powerpoint/2010/main" val="49292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523445" y="898736"/>
            <a:ext cx="4663440" cy="6035040"/>
          </a:xfrm>
        </p:spPr>
        <p:txBody>
          <a:bodyPr rtlCol="0">
            <a:normAutofit/>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endParaRPr lang="en-US" noProof="0"/>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410369A-EC6E-4589-B99B-CD6320342565}"/>
              </a:ext>
            </a:extLst>
          </p:cNvPr>
          <p:cNvSpPr>
            <a:spLocks noGrp="1"/>
          </p:cNvSpPr>
          <p:nvPr>
            <p:ph type="dt" sz="half" idx="10"/>
          </p:nvPr>
        </p:nvSpPr>
        <p:spPr/>
        <p:txBody>
          <a:bodyPr/>
          <a:lstStyle>
            <a:lvl1pPr>
              <a:defRPr/>
            </a:lvl1pPr>
          </a:lstStyle>
          <a:p>
            <a:pPr>
              <a:defRPr/>
            </a:pPr>
            <a:fld id="{928B4FB0-5E27-49DC-83D0-7D6BD14579B2}" type="datetimeFigureOut">
              <a:rPr lang="en-US" altLang="en-US"/>
              <a:pPr>
                <a:defRPr/>
              </a:pPr>
              <a:t>8/22/19</a:t>
            </a:fld>
            <a:endParaRPr lang="en-US" altLang="en-US"/>
          </a:p>
        </p:txBody>
      </p:sp>
      <p:sp>
        <p:nvSpPr>
          <p:cNvPr id="6" name="Footer Placeholder 4">
            <a:extLst>
              <a:ext uri="{FF2B5EF4-FFF2-40B4-BE49-F238E27FC236}">
                <a16:creationId xmlns:a16="http://schemas.microsoft.com/office/drawing/2014/main" id="{6194A192-7889-417B-BEE8-8B893ACFDF7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49F24D7-536C-44EB-B32D-34102679CA37}"/>
              </a:ext>
            </a:extLst>
          </p:cNvPr>
          <p:cNvSpPr>
            <a:spLocks noGrp="1"/>
          </p:cNvSpPr>
          <p:nvPr>
            <p:ph type="sldNum" sz="quarter" idx="12"/>
          </p:nvPr>
        </p:nvSpPr>
        <p:spPr/>
        <p:txBody>
          <a:bodyPr/>
          <a:lstStyle>
            <a:lvl1pPr>
              <a:defRPr/>
            </a:lvl1pPr>
          </a:lstStyle>
          <a:p>
            <a:pPr>
              <a:defRPr/>
            </a:pPr>
            <a:fld id="{B6940F71-C4B3-4821-97AF-07CE7FF5F0C3}" type="slidenum">
              <a:rPr lang="en-US" altLang="en-US"/>
              <a:pPr>
                <a:defRPr/>
              </a:pPr>
              <a:t>‹#›</a:t>
            </a:fld>
            <a:endParaRPr lang="en-US" altLang="en-US"/>
          </a:p>
        </p:txBody>
      </p:sp>
    </p:spTree>
    <p:extLst>
      <p:ext uri="{BB962C8B-B14F-4D97-AF65-F5344CB8AC3E}">
        <p14:creationId xmlns:p14="http://schemas.microsoft.com/office/powerpoint/2010/main" val="95489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10326C-6D4C-4B4D-9257-7DF5EBBDD0B8}"/>
              </a:ext>
            </a:extLst>
          </p:cNvPr>
          <p:cNvSpPr>
            <a:spLocks noGrp="1"/>
          </p:cNvSpPr>
          <p:nvPr>
            <p:ph type="dt" sz="half" idx="10"/>
          </p:nvPr>
        </p:nvSpPr>
        <p:spPr/>
        <p:txBody>
          <a:bodyPr/>
          <a:lstStyle>
            <a:lvl1pPr>
              <a:defRPr/>
            </a:lvl1pPr>
          </a:lstStyle>
          <a:p>
            <a:pPr>
              <a:defRPr/>
            </a:pPr>
            <a:fld id="{596A2C84-FF05-46D7-A631-EE0D45C4A0DF}"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9083BC4A-BB36-42A6-908E-9746E4A7B2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8F28317-5803-4CEC-8EEC-7CB109A11B97}"/>
              </a:ext>
            </a:extLst>
          </p:cNvPr>
          <p:cNvSpPr>
            <a:spLocks noGrp="1"/>
          </p:cNvSpPr>
          <p:nvPr>
            <p:ph type="sldNum" sz="quarter" idx="12"/>
          </p:nvPr>
        </p:nvSpPr>
        <p:spPr/>
        <p:txBody>
          <a:bodyPr/>
          <a:lstStyle>
            <a:lvl1pPr>
              <a:defRPr/>
            </a:lvl1pPr>
          </a:lstStyle>
          <a:p>
            <a:pPr>
              <a:defRPr/>
            </a:pPr>
            <a:fld id="{B2461CD2-11ED-4D1C-ABB3-57DC8F3552E6}" type="slidenum">
              <a:rPr lang="en-US" altLang="en-US"/>
              <a:pPr>
                <a:defRPr/>
              </a:pPr>
              <a:t>‹#›</a:t>
            </a:fld>
            <a:endParaRPr lang="en-US" altLang="en-US"/>
          </a:p>
        </p:txBody>
      </p:sp>
    </p:spTree>
    <p:extLst>
      <p:ext uri="{BB962C8B-B14F-4D97-AF65-F5344CB8AC3E}">
        <p14:creationId xmlns:p14="http://schemas.microsoft.com/office/powerpoint/2010/main" val="28149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99029" y="456354"/>
            <a:ext cx="1922860" cy="97277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7753" y="456354"/>
            <a:ext cx="5641737" cy="97277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46AF-C9E0-4435-A068-B8AFAFD52071}"/>
              </a:ext>
            </a:extLst>
          </p:cNvPr>
          <p:cNvSpPr>
            <a:spLocks noGrp="1"/>
          </p:cNvSpPr>
          <p:nvPr>
            <p:ph type="dt" sz="half" idx="10"/>
          </p:nvPr>
        </p:nvSpPr>
        <p:spPr/>
        <p:txBody>
          <a:bodyPr/>
          <a:lstStyle>
            <a:lvl1pPr>
              <a:defRPr/>
            </a:lvl1pPr>
          </a:lstStyle>
          <a:p>
            <a:pPr>
              <a:defRPr/>
            </a:pPr>
            <a:fld id="{ABB8DD1F-BEB1-4001-9F25-C0E37A2F49CC}"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8A67597C-4105-4FCC-A83F-710CCB25DB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AD6805-4EBA-4813-B17B-09DB8AC59A70}"/>
              </a:ext>
            </a:extLst>
          </p:cNvPr>
          <p:cNvSpPr>
            <a:spLocks noGrp="1"/>
          </p:cNvSpPr>
          <p:nvPr>
            <p:ph type="sldNum" sz="quarter" idx="12"/>
          </p:nvPr>
        </p:nvSpPr>
        <p:spPr/>
        <p:txBody>
          <a:bodyPr/>
          <a:lstStyle>
            <a:lvl1pPr>
              <a:defRPr/>
            </a:lvl1pPr>
          </a:lstStyle>
          <a:p>
            <a:pPr>
              <a:defRPr/>
            </a:pPr>
            <a:fld id="{E3C4555D-9D6E-42D1-8C4E-3E6A1A9628C8}" type="slidenum">
              <a:rPr lang="en-US" altLang="en-US"/>
              <a:pPr>
                <a:defRPr/>
              </a:pPr>
              <a:t>‹#›</a:t>
            </a:fld>
            <a:endParaRPr lang="en-US" altLang="en-US"/>
          </a:p>
        </p:txBody>
      </p:sp>
    </p:spTree>
    <p:extLst>
      <p:ext uri="{BB962C8B-B14F-4D97-AF65-F5344CB8AC3E}">
        <p14:creationId xmlns:p14="http://schemas.microsoft.com/office/powerpoint/2010/main" val="237944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4DF7E3F-8475-417B-80DF-52E47161E53E}"/>
              </a:ext>
            </a:extLst>
          </p:cNvPr>
          <p:cNvSpPr>
            <a:spLocks noGrp="1"/>
          </p:cNvSpPr>
          <p:nvPr>
            <p:ph type="title"/>
          </p:nvPr>
        </p:nvSpPr>
        <p:spPr bwMode="auto">
          <a:xfrm>
            <a:off x="388938" y="403225"/>
            <a:ext cx="6994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FC1AF0D-691B-43B8-83E4-259C42C4E8BB}"/>
              </a:ext>
            </a:extLst>
          </p:cNvPr>
          <p:cNvSpPr>
            <a:spLocks noGrp="1"/>
          </p:cNvSpPr>
          <p:nvPr>
            <p:ph type="body" idx="1"/>
          </p:nvPr>
        </p:nvSpPr>
        <p:spPr bwMode="auto">
          <a:xfrm>
            <a:off x="388938" y="2346325"/>
            <a:ext cx="6994525" cy="663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A011B46-0E7B-47C8-B2AA-5AC3CCEB5935}"/>
              </a:ext>
            </a:extLst>
          </p:cNvPr>
          <p:cNvSpPr>
            <a:spLocks noGrp="1"/>
          </p:cNvSpPr>
          <p:nvPr>
            <p:ph type="dt" sz="half" idx="2"/>
          </p:nvPr>
        </p:nvSpPr>
        <p:spPr>
          <a:xfrm>
            <a:off x="388938" y="9323388"/>
            <a:ext cx="1812925" cy="534987"/>
          </a:xfrm>
          <a:prstGeom prst="rect">
            <a:avLst/>
          </a:prstGeom>
        </p:spPr>
        <p:txBody>
          <a:bodyPr vert="horz" wrap="square" lIns="101882" tIns="50941" rIns="101882" bIns="50941" numCol="1" anchor="ctr" anchorCtr="0" compatLnSpc="1">
            <a:prstTxWarp prst="textNoShape">
              <a:avLst/>
            </a:prstTxWarp>
          </a:bodyPr>
          <a:lstStyle>
            <a:lvl1pPr eaLnBrk="1" hangingPunct="1">
              <a:defRPr sz="1300">
                <a:solidFill>
                  <a:srgbClr val="898989"/>
                </a:solidFill>
              </a:defRPr>
            </a:lvl1pPr>
          </a:lstStyle>
          <a:p>
            <a:pPr>
              <a:defRPr/>
            </a:pPr>
            <a:fld id="{36BA1018-CC9F-44A3-860C-17955663B2FA}" type="datetimeFigureOut">
              <a:rPr lang="en-US" altLang="en-US"/>
              <a:pPr>
                <a:defRPr/>
              </a:pPr>
              <a:t>8/22/19</a:t>
            </a:fld>
            <a:endParaRPr lang="en-US" altLang="en-US"/>
          </a:p>
        </p:txBody>
      </p:sp>
      <p:sp>
        <p:nvSpPr>
          <p:cNvPr id="5" name="Footer Placeholder 4">
            <a:extLst>
              <a:ext uri="{FF2B5EF4-FFF2-40B4-BE49-F238E27FC236}">
                <a16:creationId xmlns:a16="http://schemas.microsoft.com/office/drawing/2014/main" id="{285C55E0-2087-460E-AB73-826BEB6F813A}"/>
              </a:ext>
            </a:extLst>
          </p:cNvPr>
          <p:cNvSpPr>
            <a:spLocks noGrp="1"/>
          </p:cNvSpPr>
          <p:nvPr>
            <p:ph type="ftr" sz="quarter" idx="3"/>
          </p:nvPr>
        </p:nvSpPr>
        <p:spPr>
          <a:xfrm>
            <a:off x="2655888" y="9323388"/>
            <a:ext cx="2460625" cy="534987"/>
          </a:xfrm>
          <a:prstGeom prst="rect">
            <a:avLst/>
          </a:prstGeom>
        </p:spPr>
        <p:txBody>
          <a:bodyPr vert="horz" lIns="101882" tIns="50941" rIns="101882" bIns="50941" rtlCol="0" anchor="ctr"/>
          <a:lstStyle>
            <a:lvl1pPr algn="ctr" defTabSz="509412" eaLnBrk="1" fontAlgn="auto" hangingPunct="1">
              <a:spcBef>
                <a:spcPts val="0"/>
              </a:spcBef>
              <a:spcAft>
                <a:spcPts val="0"/>
              </a:spcAft>
              <a:defRPr sz="13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5CFF499-929B-43C5-8B99-2AD6E3890F81}"/>
              </a:ext>
            </a:extLst>
          </p:cNvPr>
          <p:cNvSpPr>
            <a:spLocks noGrp="1"/>
          </p:cNvSpPr>
          <p:nvPr>
            <p:ph type="sldNum" sz="quarter" idx="4"/>
          </p:nvPr>
        </p:nvSpPr>
        <p:spPr>
          <a:xfrm>
            <a:off x="5570538" y="9323388"/>
            <a:ext cx="1812925" cy="534987"/>
          </a:xfrm>
          <a:prstGeom prst="rect">
            <a:avLst/>
          </a:prstGeom>
        </p:spPr>
        <p:txBody>
          <a:bodyPr vert="horz" wrap="square" lIns="101882" tIns="50941" rIns="101882" bIns="50941" numCol="1" anchor="ctr" anchorCtr="0" compatLnSpc="1">
            <a:prstTxWarp prst="textNoShape">
              <a:avLst/>
            </a:prstTxWarp>
          </a:bodyPr>
          <a:lstStyle>
            <a:lvl1pPr algn="r" eaLnBrk="1" hangingPunct="1">
              <a:defRPr sz="1300">
                <a:solidFill>
                  <a:srgbClr val="898989"/>
                </a:solidFill>
              </a:defRPr>
            </a:lvl1pPr>
          </a:lstStyle>
          <a:p>
            <a:pPr>
              <a:defRPr/>
            </a:pPr>
            <a:fld id="{B4803660-0FFA-4E2E-9CEE-665FEFD864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8000" rtl="0" eaLnBrk="0" fontAlgn="base" hangingPunct="0">
        <a:spcBef>
          <a:spcPct val="0"/>
        </a:spcBef>
        <a:spcAft>
          <a:spcPct val="0"/>
        </a:spcAft>
        <a:defRPr sz="4900" kern="1200">
          <a:solidFill>
            <a:schemeClr val="tx1"/>
          </a:solidFill>
          <a:latin typeface="+mj-lt"/>
          <a:ea typeface="MS PGothic" panose="020B0600070205080204" pitchFamily="34" charset="-128"/>
          <a:cs typeface="ＭＳ Ｐゴシック" charset="0"/>
        </a:defRPr>
      </a:lvl1pPr>
      <a:lvl2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2pPr>
      <a:lvl3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3pPr>
      <a:lvl4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4pPr>
      <a:lvl5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5pPr>
      <a:lvl6pPr marL="4572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6pPr>
      <a:lvl7pPr marL="9144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7pPr>
      <a:lvl8pPr marL="13716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8pPr>
      <a:lvl9pPr marL="18288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9pPr>
    </p:titleStyle>
    <p:bodyStyle>
      <a:lvl1pPr marL="381000" indent="-381000" algn="l" defTabSz="508000"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S PGothic" panose="020B0600070205080204" pitchFamily="34" charset="-128"/>
          <a:cs typeface="ＭＳ Ｐゴシック" charset="0"/>
        </a:defRPr>
      </a:lvl1pPr>
      <a:lvl2pPr marL="827088" indent="-317500" algn="l" defTabSz="508000"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S PGothic" panose="020B0600070205080204" pitchFamily="34" charset="-128"/>
          <a:cs typeface="+mn-cs"/>
        </a:defRPr>
      </a:lvl2pPr>
      <a:lvl3pPr marL="1273175" indent="-254000" algn="l" defTabSz="508000"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S PGothic" panose="020B0600070205080204" pitchFamily="34" charset="-128"/>
          <a:cs typeface="+mn-cs"/>
        </a:defRPr>
      </a:lvl3pPr>
      <a:lvl4pPr marL="1782763" indent="-254000" algn="l" defTabSz="50800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S PGothic" panose="020B0600070205080204" pitchFamily="34" charset="-128"/>
          <a:cs typeface="+mn-cs"/>
        </a:defRPr>
      </a:lvl4pPr>
      <a:lvl5pPr marL="2292350" indent="-254000" algn="l" defTabSz="50800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S PGothic" panose="020B0600070205080204" pitchFamily="34" charset="-128"/>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fficeArt object">
            <a:extLst>
              <a:ext uri="{FF2B5EF4-FFF2-40B4-BE49-F238E27FC236}">
                <a16:creationId xmlns:a16="http://schemas.microsoft.com/office/drawing/2014/main" id="{4026BC21-5301-4FA1-A55B-AE62E487B673}"/>
              </a:ext>
            </a:extLst>
          </p:cNvPr>
          <p:cNvSpPr>
            <a:spLocks noChangeArrowheads="1"/>
          </p:cNvSpPr>
          <p:nvPr/>
        </p:nvSpPr>
        <p:spPr bwMode="auto">
          <a:xfrm>
            <a:off x="677863" y="465138"/>
            <a:ext cx="6416675"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lstStyle/>
          <a:p>
            <a:pPr algn="ctr" defTabSz="509412" eaLnBrk="1" fontAlgn="auto" hangingPunct="1">
              <a:lnSpc>
                <a:spcPct val="90000"/>
              </a:lnSpc>
              <a:spcBef>
                <a:spcPts val="0"/>
              </a:spcBef>
              <a:spcAft>
                <a:spcPts val="900"/>
              </a:spcAft>
              <a:defRPr/>
            </a:pPr>
            <a:r>
              <a:rPr lang="en-US" sz="6000" cap="all" spc="-65" dirty="0">
                <a:latin typeface="Black boys on mopeds" panose="00000400000000000000" pitchFamily="2" charset="0"/>
                <a:ea typeface="Arial Unicode MS"/>
                <a:cs typeface="Arial Unicode MS"/>
              </a:rPr>
              <a:t>Health</a:t>
            </a:r>
            <a:endParaRPr lang="en-US" sz="11500" cap="all" spc="-65" dirty="0">
              <a:latin typeface="Black boys on mopeds" panose="00000400000000000000" pitchFamily="2" charset="0"/>
              <a:ea typeface="Arial Unicode MS"/>
              <a:cs typeface="Arial Unicode MS"/>
            </a:endParaRPr>
          </a:p>
        </p:txBody>
      </p:sp>
      <p:sp>
        <p:nvSpPr>
          <p:cNvPr id="2051" name="officeArt object">
            <a:extLst>
              <a:ext uri="{FF2B5EF4-FFF2-40B4-BE49-F238E27FC236}">
                <a16:creationId xmlns:a16="http://schemas.microsoft.com/office/drawing/2014/main" id="{873758CD-320B-4680-BB61-101B025E466C}"/>
              </a:ext>
            </a:extLst>
          </p:cNvPr>
          <p:cNvSpPr>
            <a:spLocks noChangeArrowheads="1"/>
          </p:cNvSpPr>
          <p:nvPr/>
        </p:nvSpPr>
        <p:spPr bwMode="auto">
          <a:xfrm>
            <a:off x="390525" y="1063625"/>
            <a:ext cx="699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FontTx/>
              <a:buNone/>
            </a:pPr>
            <a:r>
              <a:rPr lang="en-US" altLang="en-US" sz="1400" i="1" dirty="0">
                <a:solidFill>
                  <a:srgbClr val="000000"/>
                </a:solidFill>
                <a:latin typeface="Simplicity" pitchFamily="2" charset="0"/>
              </a:rPr>
              <a:t>“the greatest wealth is health”</a:t>
            </a:r>
          </a:p>
          <a:p>
            <a:pPr algn="ctr" eaLnBrk="1" hangingPunct="1">
              <a:lnSpc>
                <a:spcPct val="120000"/>
              </a:lnSpc>
              <a:spcBef>
                <a:spcPct val="0"/>
              </a:spcBef>
              <a:buFontTx/>
              <a:buNone/>
            </a:pPr>
            <a:endParaRPr lang="en-US" altLang="en-US" sz="1800" dirty="0">
              <a:solidFill>
                <a:srgbClr val="000000"/>
              </a:solidFill>
              <a:latin typeface="Hoefler Text" charset="0"/>
            </a:endParaRPr>
          </a:p>
        </p:txBody>
      </p:sp>
      <p:sp>
        <p:nvSpPr>
          <p:cNvPr id="2052" name="officeArt object">
            <a:extLst>
              <a:ext uri="{FF2B5EF4-FFF2-40B4-BE49-F238E27FC236}">
                <a16:creationId xmlns:a16="http://schemas.microsoft.com/office/drawing/2014/main" id="{6C7C80CD-A883-4D27-B87B-53169CC166A6}"/>
              </a:ext>
            </a:extLst>
          </p:cNvPr>
          <p:cNvSpPr>
            <a:spLocks noChangeArrowheads="1"/>
          </p:cNvSpPr>
          <p:nvPr/>
        </p:nvSpPr>
        <p:spPr bwMode="auto">
          <a:xfrm>
            <a:off x="333375" y="179388"/>
            <a:ext cx="71342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None/>
            </a:pPr>
            <a:r>
              <a:rPr lang="en-US" altLang="en-US" sz="1000" dirty="0">
                <a:latin typeface="My Underwood" pitchFamily="2" charset="0"/>
              </a:rPr>
              <a:t>Health  C.C. Griffin Middle School	2019-2020 School Year             </a:t>
            </a:r>
            <a:endParaRPr lang="en-US" altLang="en-US" sz="1000" i="1" dirty="0">
              <a:latin typeface="My Underwood" pitchFamily="2" charset="0"/>
            </a:endParaRPr>
          </a:p>
        </p:txBody>
      </p:sp>
      <p:sp>
        <p:nvSpPr>
          <p:cNvPr id="2053" name="officeArt object">
            <a:extLst>
              <a:ext uri="{FF2B5EF4-FFF2-40B4-BE49-F238E27FC236}">
                <a16:creationId xmlns:a16="http://schemas.microsoft.com/office/drawing/2014/main" id="{8667336E-3D7A-42EC-91CA-F4A7EB793111}"/>
              </a:ext>
            </a:extLst>
          </p:cNvPr>
          <p:cNvSpPr>
            <a:spLocks noChangeArrowheads="1"/>
          </p:cNvSpPr>
          <p:nvPr/>
        </p:nvSpPr>
        <p:spPr bwMode="auto">
          <a:xfrm>
            <a:off x="333375" y="1554163"/>
            <a:ext cx="2236788" cy="7977187"/>
          </a:xfrm>
          <a:prstGeom prst="rect">
            <a:avLst/>
          </a:prstGeom>
          <a:solidFill>
            <a:srgbClr val="EBEBE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6200" tIns="76200" rIns="76200" bIns="76200"/>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spcAft>
                <a:spcPts val="600"/>
              </a:spcAft>
              <a:buFontTx/>
              <a:buNone/>
              <a:defRPr/>
            </a:pPr>
            <a:r>
              <a:rPr lang="en-US" altLang="en-US" sz="1800" b="1" u="sng" dirty="0">
                <a:latin typeface="KG Second Chances Solid" panose="02000000000000000000" pitchFamily="2" charset="0"/>
                <a:ea typeface="A Gentle Touch" panose="02000603000000000000" pitchFamily="2" charset="0"/>
                <a:cs typeface="Arial Unicode MS" panose="020B0604020202020204" pitchFamily="34" charset="-128"/>
              </a:rPr>
              <a:t>Class Expectations</a:t>
            </a:r>
          </a:p>
          <a:p>
            <a:pPr algn="ctr" eaLnBrk="1" hangingPunct="1">
              <a:spcBef>
                <a:spcPct val="0"/>
              </a:spcBef>
              <a:buFontTx/>
              <a:buNone/>
              <a:defRPr/>
            </a:pPr>
            <a:endParaRPr lang="en-US" altLang="en-US" sz="1800" dirty="0">
              <a:solidFill>
                <a:srgbClr val="000000"/>
              </a:solidFill>
              <a:latin typeface="KG Second Chances Solid" panose="02000000000000000000" pitchFamily="2" charset="0"/>
              <a:ea typeface="A Gentle Touch" panose="02000603000000000000" pitchFamily="2" charset="0"/>
              <a:cs typeface="Agent Orange" panose="00000400000000000000" pitchFamily="2" charset="0"/>
            </a:endParaRP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gent Orange" panose="00000400000000000000" pitchFamily="2" charset="0"/>
              </a:rPr>
              <a:t>RESPECTFUL:</a:t>
            </a:r>
            <a:r>
              <a:rPr lang="en-US" altLang="en-US" sz="1200" dirty="0">
                <a:solidFill>
                  <a:srgbClr val="000000"/>
                </a:solidFill>
                <a:latin typeface="KG Second Chances Solid" panose="02000000000000000000" pitchFamily="2" charset="0"/>
                <a:ea typeface="Arial Unicode MS" panose="020B0604020202020204" pitchFamily="34" charset="-128"/>
                <a:cs typeface="Agent Orange" panose="00000400000000000000" pitchFamily="2" charset="0"/>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Work quietly and do not disturb others.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Raise your hand and wait your turn to speak</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Follow all directions the first time they are given</a:t>
            </a:r>
          </a:p>
          <a:p>
            <a:pPr eaLnBrk="1" hangingPunct="1">
              <a:spcBef>
                <a:spcPct val="0"/>
              </a:spcBef>
              <a:buFont typeface="Arial" panose="020B0604020202020204" pitchFamily="34" charset="0"/>
              <a:buNone/>
              <a:defRPr/>
            </a:pPr>
            <a:endParaRPr lang="en-US" altLang="en-US" sz="18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endParaRP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rial Unicode MS" panose="020B0604020202020204" pitchFamily="34" charset="-128"/>
              </a:rPr>
              <a:t>RESPONSIBLE:</a:t>
            </a:r>
            <a:r>
              <a:rPr lang="en-US" altLang="en-US" sz="1800" dirty="0">
                <a:solidFill>
                  <a:srgbClr val="000000"/>
                </a:solidFill>
                <a:latin typeface="KG Second Chances Solid" panose="02000000000000000000" pitchFamily="2" charset="0"/>
                <a:ea typeface="Arial Unicode MS" panose="020B0604020202020204" pitchFamily="34" charset="-128"/>
                <a:cs typeface="Arial Unicode MS" panose="020B0604020202020204" pitchFamily="34" charset="-128"/>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Come to class on time, and be prepared with all your materials for class.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Complete all assigned tasks.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Use Technology at specified times.</a:t>
            </a: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rial Unicode MS" panose="020B0604020202020204" pitchFamily="34" charset="-128"/>
              </a:rPr>
              <a:t>SAFE:</a:t>
            </a:r>
            <a:r>
              <a:rPr lang="en-US" altLang="en-US" sz="1800" dirty="0">
                <a:solidFill>
                  <a:srgbClr val="000000"/>
                </a:solidFill>
                <a:latin typeface="KG Second Chances Solid" panose="02000000000000000000" pitchFamily="2" charset="0"/>
                <a:ea typeface="Arial Unicode MS" panose="020B0604020202020204" pitchFamily="34" charset="-128"/>
                <a:cs typeface="Arial Unicode MS" panose="020B0604020202020204" pitchFamily="34" charset="-128"/>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Keep hands, feet, and objects to yourself at all times.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Walk at all times.</a:t>
            </a:r>
          </a:p>
          <a:p>
            <a:pPr eaLnBrk="1" hangingPunct="1">
              <a:spcBef>
                <a:spcPct val="0"/>
              </a:spcBef>
              <a:spcAft>
                <a:spcPts val="1000"/>
              </a:spcAft>
              <a:buFontTx/>
              <a:buNone/>
              <a:defRPr/>
            </a:pPr>
            <a:endParaRPr lang="en-US" altLang="en-US" sz="16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1000"/>
              </a:spcAft>
              <a:buFontTx/>
              <a:buNone/>
              <a:defRPr/>
            </a:pPr>
            <a:r>
              <a:rPr lang="en-US" altLang="en-US" sz="3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endParaRPr lang="en-US" altLang="en-US" sz="10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endParaRPr>
          </a:p>
        </p:txBody>
      </p:sp>
      <p:cxnSp>
        <p:nvCxnSpPr>
          <p:cNvPr id="2054" name="officeArt object">
            <a:extLst>
              <a:ext uri="{FF2B5EF4-FFF2-40B4-BE49-F238E27FC236}">
                <a16:creationId xmlns:a16="http://schemas.microsoft.com/office/drawing/2014/main" id="{84C58AF4-696A-4F40-B4FA-AF559F59452B}"/>
              </a:ext>
            </a:extLst>
          </p:cNvPr>
          <p:cNvCxnSpPr>
            <a:cxnSpLocks noChangeShapeType="1"/>
          </p:cNvCxnSpPr>
          <p:nvPr/>
        </p:nvCxnSpPr>
        <p:spPr bwMode="auto">
          <a:xfrm>
            <a:off x="333375" y="9531350"/>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cxnSp>
        <p:nvCxnSpPr>
          <p:cNvPr id="2055" name="officeArt object">
            <a:extLst>
              <a:ext uri="{FF2B5EF4-FFF2-40B4-BE49-F238E27FC236}">
                <a16:creationId xmlns:a16="http://schemas.microsoft.com/office/drawing/2014/main" id="{CC8722AD-FCF9-4F74-959E-CEAEE6D2DE7B}"/>
              </a:ext>
            </a:extLst>
          </p:cNvPr>
          <p:cNvCxnSpPr>
            <a:cxnSpLocks noChangeShapeType="1"/>
          </p:cNvCxnSpPr>
          <p:nvPr/>
        </p:nvCxnSpPr>
        <p:spPr bwMode="auto">
          <a:xfrm>
            <a:off x="333375" y="515938"/>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sp>
        <p:nvSpPr>
          <p:cNvPr id="2056" name="officeArt object">
            <a:extLst>
              <a:ext uri="{FF2B5EF4-FFF2-40B4-BE49-F238E27FC236}">
                <a16:creationId xmlns:a16="http://schemas.microsoft.com/office/drawing/2014/main" id="{A222895F-80CD-4BFF-9A29-E77797729320}"/>
              </a:ext>
            </a:extLst>
          </p:cNvPr>
          <p:cNvSpPr>
            <a:spLocks noChangeArrowheads="1"/>
          </p:cNvSpPr>
          <p:nvPr/>
        </p:nvSpPr>
        <p:spPr bwMode="auto">
          <a:xfrm>
            <a:off x="333375" y="9569450"/>
            <a:ext cx="713422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None/>
            </a:pPr>
            <a:r>
              <a:rPr lang="en-US" altLang="en-US" sz="1000" dirty="0">
                <a:latin typeface="My Underwood" pitchFamily="2" charset="0"/>
              </a:rPr>
              <a:t>		     1</a:t>
            </a:r>
          </a:p>
        </p:txBody>
      </p:sp>
      <p:sp>
        <p:nvSpPr>
          <p:cNvPr id="2057" name="TextBox 26">
            <a:extLst>
              <a:ext uri="{FF2B5EF4-FFF2-40B4-BE49-F238E27FC236}">
                <a16:creationId xmlns:a16="http://schemas.microsoft.com/office/drawing/2014/main" id="{3977C123-3775-4911-BA83-AA9D787A3F01}"/>
              </a:ext>
            </a:extLst>
          </p:cNvPr>
          <p:cNvSpPr txBox="1">
            <a:spLocks noChangeArrowheads="1"/>
          </p:cNvSpPr>
          <p:nvPr/>
        </p:nvSpPr>
        <p:spPr bwMode="auto">
          <a:xfrm>
            <a:off x="2747963" y="1954213"/>
            <a:ext cx="46418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 typeface="Arial" panose="020B0604020202020204" pitchFamily="34" charset="0"/>
              <a:buNone/>
            </a:pPr>
            <a:r>
              <a:rPr lang="it-IT" altLang="en-US" sz="1200" dirty="0">
                <a:latin typeface="Simplicity" pitchFamily="2" charset="0"/>
              </a:rPr>
              <a:t>Welcome</a:t>
            </a:r>
            <a:r>
              <a:rPr lang="it-IT" altLang="en-US" sz="1200" b="1" dirty="0">
                <a:solidFill>
                  <a:srgbClr val="FF0000"/>
                </a:solidFill>
                <a:latin typeface="Simplicity" pitchFamily="2" charset="0"/>
              </a:rPr>
              <a:t> </a:t>
            </a:r>
            <a:r>
              <a:rPr lang="en-US" altLang="en-US" sz="1200" dirty="0">
                <a:latin typeface="Simplicity" pitchFamily="2" charset="0"/>
              </a:rPr>
              <a:t>to Health class! Our focus this school year will be learning and developing our skills as healthy individuals. We will focus on four main units with each grade becoming more advanced with topics, the four units being Mental and Emotional Health, Nutrition, Alcohol Tobacco and other Drugs and finishing with Family Life. </a:t>
            </a:r>
          </a:p>
          <a:p>
            <a:pPr eaLnBrk="1" hangingPunct="1">
              <a:spcBef>
                <a:spcPct val="0"/>
              </a:spcBef>
              <a:buFontTx/>
              <a:buNone/>
            </a:pPr>
            <a:endParaRPr lang="en-US" altLang="en-US" sz="1200" dirty="0">
              <a:latin typeface="Simplicity" pitchFamily="2" charset="0"/>
            </a:endParaRPr>
          </a:p>
        </p:txBody>
      </p:sp>
      <p:sp>
        <p:nvSpPr>
          <p:cNvPr id="2058" name="TextBox 30">
            <a:extLst>
              <a:ext uri="{FF2B5EF4-FFF2-40B4-BE49-F238E27FC236}">
                <a16:creationId xmlns:a16="http://schemas.microsoft.com/office/drawing/2014/main" id="{DB54C0BD-069F-4809-A2BC-58008E03B991}"/>
              </a:ext>
            </a:extLst>
          </p:cNvPr>
          <p:cNvSpPr txBox="1">
            <a:spLocks noChangeArrowheads="1"/>
          </p:cNvSpPr>
          <p:nvPr/>
        </p:nvSpPr>
        <p:spPr bwMode="auto">
          <a:xfrm>
            <a:off x="2659063" y="3214688"/>
            <a:ext cx="47196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Your appropriate behavior in class assures everyone of an environment conducive to learning.  Some possible rewards for continuous appropriate behavior are: intrinsic value (satisfaction of learning), verbal praise,  and gryphon bucks.</a:t>
            </a:r>
          </a:p>
        </p:txBody>
      </p:sp>
      <p:sp>
        <p:nvSpPr>
          <p:cNvPr id="2059" name="TextBox 31">
            <a:extLst>
              <a:ext uri="{FF2B5EF4-FFF2-40B4-BE49-F238E27FC236}">
                <a16:creationId xmlns:a16="http://schemas.microsoft.com/office/drawing/2014/main" id="{97CF1FE0-99C0-401C-8ABD-8FB6294F8ADA}"/>
              </a:ext>
            </a:extLst>
          </p:cNvPr>
          <p:cNvSpPr txBox="1">
            <a:spLocks noChangeArrowheads="1"/>
          </p:cNvSpPr>
          <p:nvPr/>
        </p:nvSpPr>
        <p:spPr bwMode="auto">
          <a:xfrm>
            <a:off x="2797175" y="4627563"/>
            <a:ext cx="4651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en-US" sz="1200" dirty="0">
                <a:latin typeface="Simplicity" pitchFamily="2" charset="0"/>
              </a:rPr>
              <a:t>Students </a:t>
            </a:r>
            <a:r>
              <a:rPr lang="it-IT" altLang="en-US" sz="1200" dirty="0" err="1">
                <a:latin typeface="Simplicity" pitchFamily="2" charset="0"/>
              </a:rPr>
              <a:t>will</a:t>
            </a:r>
            <a:r>
              <a:rPr lang="it-IT" altLang="en-US" sz="1200">
                <a:latin typeface="Simplicity" pitchFamily="2" charset="0"/>
              </a:rPr>
              <a:t> be </a:t>
            </a:r>
            <a:r>
              <a:rPr lang="it-IT" altLang="en-US" sz="1200" err="1">
                <a:latin typeface="Simplicity" pitchFamily="2" charset="0"/>
              </a:rPr>
              <a:t>issued</a:t>
            </a:r>
            <a:r>
              <a:rPr lang="it-IT" altLang="en-US" sz="1200">
                <a:latin typeface="Simplicity" pitchFamily="2" charset="0"/>
              </a:rPr>
              <a:t> </a:t>
            </a:r>
            <a:r>
              <a:rPr lang="it-IT" altLang="en-US" sz="1200" err="1">
                <a:latin typeface="Simplicity" pitchFamily="2" charset="0"/>
              </a:rPr>
              <a:t>consequences</a:t>
            </a:r>
            <a:r>
              <a:rPr lang="it-IT" altLang="en-US" sz="1200">
                <a:latin typeface="Simplicity" pitchFamily="2" charset="0"/>
              </a:rPr>
              <a:t> </a:t>
            </a:r>
            <a:r>
              <a:rPr lang="it-IT" altLang="en-US" sz="1200" err="1">
                <a:latin typeface="Simplicity" pitchFamily="2" charset="0"/>
              </a:rPr>
              <a:t>should</a:t>
            </a:r>
            <a:r>
              <a:rPr lang="it-IT" altLang="en-US" sz="1200">
                <a:latin typeface="Simplicity" pitchFamily="2" charset="0"/>
              </a:rPr>
              <a:t> </a:t>
            </a:r>
            <a:r>
              <a:rPr lang="it-IT" altLang="en-US" sz="1200" err="1">
                <a:latin typeface="Simplicity" pitchFamily="2" charset="0"/>
              </a:rPr>
              <a:t>they</a:t>
            </a:r>
            <a:r>
              <a:rPr lang="it-IT" altLang="en-US" sz="1200">
                <a:latin typeface="Simplicity" pitchFamily="2" charset="0"/>
              </a:rPr>
              <a:t> </a:t>
            </a:r>
            <a:r>
              <a:rPr lang="it-IT" altLang="en-US" sz="1200" err="1">
                <a:latin typeface="Simplicity" pitchFamily="2" charset="0"/>
              </a:rPr>
              <a:t>choose</a:t>
            </a:r>
            <a:r>
              <a:rPr lang="it-IT" altLang="en-US" sz="1200">
                <a:latin typeface="Simplicity" pitchFamily="2" charset="0"/>
              </a:rPr>
              <a:t> to </a:t>
            </a:r>
            <a:r>
              <a:rPr lang="it-IT" altLang="en-US" sz="1200" err="1">
                <a:latin typeface="Simplicity" pitchFamily="2" charset="0"/>
              </a:rPr>
              <a:t>not</a:t>
            </a:r>
            <a:r>
              <a:rPr lang="it-IT" altLang="en-US" sz="1200">
                <a:latin typeface="Simplicity" pitchFamily="2" charset="0"/>
              </a:rPr>
              <a:t> </a:t>
            </a:r>
            <a:r>
              <a:rPr lang="it-IT" altLang="en-US" sz="1200" err="1">
                <a:latin typeface="Simplicity" pitchFamily="2" charset="0"/>
              </a:rPr>
              <a:t>abide</a:t>
            </a:r>
            <a:r>
              <a:rPr lang="it-IT" altLang="en-US" sz="1200">
                <a:latin typeface="Simplicity" pitchFamily="2" charset="0"/>
              </a:rPr>
              <a:t> by </a:t>
            </a:r>
            <a:r>
              <a:rPr lang="it-IT" altLang="en-US" sz="1200" err="1">
                <a:latin typeface="Simplicity" pitchFamily="2" charset="0"/>
              </a:rPr>
              <a:t>classroom</a:t>
            </a:r>
            <a:r>
              <a:rPr lang="it-IT" altLang="en-US" sz="1200">
                <a:latin typeface="Simplicity" pitchFamily="2" charset="0"/>
              </a:rPr>
              <a:t> </a:t>
            </a:r>
            <a:r>
              <a:rPr lang="it-IT" altLang="en-US" sz="1200" err="1">
                <a:latin typeface="Simplicity" pitchFamily="2" charset="0"/>
              </a:rPr>
              <a:t>rules</a:t>
            </a:r>
            <a:r>
              <a:rPr lang="it-IT" altLang="en-US" sz="1200">
                <a:latin typeface="Simplicity" pitchFamily="2" charset="0"/>
              </a:rPr>
              <a:t> and </a:t>
            </a:r>
            <a:r>
              <a:rPr lang="it-IT" altLang="en-US" sz="1200" err="1">
                <a:latin typeface="Simplicity" pitchFamily="2" charset="0"/>
              </a:rPr>
              <a:t>expectations</a:t>
            </a:r>
            <a:r>
              <a:rPr lang="it-IT" altLang="en-US" sz="1200">
                <a:latin typeface="Simplicity" pitchFamily="2" charset="0"/>
              </a:rPr>
              <a:t>. </a:t>
            </a:r>
            <a:r>
              <a:rPr lang="it-IT" altLang="en-US" sz="1200" err="1">
                <a:latin typeface="Simplicity" pitchFamily="2" charset="0"/>
              </a:rPr>
              <a:t>Examples</a:t>
            </a:r>
            <a:r>
              <a:rPr lang="it-IT" altLang="en-US" sz="1200">
                <a:latin typeface="Simplicity" pitchFamily="2" charset="0"/>
              </a:rPr>
              <a:t> of </a:t>
            </a:r>
            <a:r>
              <a:rPr lang="it-IT" altLang="en-US" sz="1200" err="1">
                <a:latin typeface="Simplicity" pitchFamily="2" charset="0"/>
              </a:rPr>
              <a:t>such</a:t>
            </a:r>
            <a:r>
              <a:rPr lang="it-IT" altLang="en-US" sz="1200">
                <a:latin typeface="Simplicity" pitchFamily="2" charset="0"/>
              </a:rPr>
              <a:t> </a:t>
            </a:r>
            <a:r>
              <a:rPr lang="it-IT" altLang="en-US" sz="1200" err="1">
                <a:latin typeface="Simplicity" pitchFamily="2" charset="0"/>
              </a:rPr>
              <a:t>consequences</a:t>
            </a:r>
            <a:r>
              <a:rPr lang="it-IT" altLang="en-US" sz="1200">
                <a:latin typeface="Simplicity" pitchFamily="2" charset="0"/>
              </a:rPr>
              <a:t> </a:t>
            </a:r>
            <a:r>
              <a:rPr lang="it-IT" altLang="en-US" sz="1200" err="1">
                <a:latin typeface="Simplicity" pitchFamily="2" charset="0"/>
              </a:rPr>
              <a:t>may</a:t>
            </a:r>
            <a:r>
              <a:rPr lang="it-IT" altLang="en-US" sz="1200">
                <a:latin typeface="Simplicity" pitchFamily="2" charset="0"/>
              </a:rPr>
              <a:t> be: a </a:t>
            </a:r>
            <a:r>
              <a:rPr lang="it-IT" altLang="en-US" sz="1200" err="1">
                <a:latin typeface="Simplicity" pitchFamily="2" charset="0"/>
              </a:rPr>
              <a:t>warning</a:t>
            </a:r>
            <a:r>
              <a:rPr lang="it-IT" altLang="en-US" sz="1200">
                <a:latin typeface="Simplicity" pitchFamily="2" charset="0"/>
              </a:rPr>
              <a:t>, in-</a:t>
            </a:r>
            <a:r>
              <a:rPr lang="it-IT" altLang="en-US" sz="1200" err="1">
                <a:latin typeface="Simplicity" pitchFamily="2" charset="0"/>
              </a:rPr>
              <a:t>class</a:t>
            </a:r>
            <a:r>
              <a:rPr lang="it-IT" altLang="en-US" sz="1200">
                <a:latin typeface="Simplicity" pitchFamily="2" charset="0"/>
              </a:rPr>
              <a:t> discipline (</a:t>
            </a:r>
            <a:r>
              <a:rPr lang="it-IT" altLang="en-US" sz="1200" err="1">
                <a:latin typeface="Simplicity" pitchFamily="2" charset="0"/>
              </a:rPr>
              <a:t>bounce</a:t>
            </a:r>
            <a:r>
              <a:rPr lang="it-IT" altLang="en-US" sz="1200">
                <a:latin typeface="Simplicity" pitchFamily="2" charset="0"/>
              </a:rPr>
              <a:t>, </a:t>
            </a:r>
            <a:r>
              <a:rPr lang="it-IT" altLang="en-US" sz="1200" err="1">
                <a:latin typeface="Simplicity" pitchFamily="2" charset="0"/>
              </a:rPr>
              <a:t>classroom</a:t>
            </a:r>
            <a:r>
              <a:rPr lang="it-IT" altLang="en-US" sz="1200">
                <a:latin typeface="Simplicity" pitchFamily="2" charset="0"/>
              </a:rPr>
              <a:t> </a:t>
            </a:r>
            <a:r>
              <a:rPr lang="it-IT" altLang="en-US" sz="1200" err="1">
                <a:latin typeface="Simplicity" pitchFamily="2" charset="0"/>
              </a:rPr>
              <a:t>isolation</a:t>
            </a:r>
            <a:r>
              <a:rPr lang="it-IT" altLang="en-US" sz="1200">
                <a:latin typeface="Simplicity" pitchFamily="2" charset="0"/>
              </a:rPr>
              <a:t>), </a:t>
            </a:r>
            <a:r>
              <a:rPr lang="it-IT" altLang="en-US" sz="1200" err="1">
                <a:latin typeface="Simplicity" pitchFamily="2" charset="0"/>
              </a:rPr>
              <a:t>student</a:t>
            </a:r>
            <a:r>
              <a:rPr lang="it-IT" altLang="en-US" sz="1200">
                <a:latin typeface="Simplicity" pitchFamily="2" charset="0"/>
              </a:rPr>
              <a:t> conference and/or </a:t>
            </a:r>
            <a:r>
              <a:rPr lang="it-IT" altLang="en-US" sz="1200" err="1">
                <a:latin typeface="Simplicity" pitchFamily="2" charset="0"/>
              </a:rPr>
              <a:t>phone</a:t>
            </a:r>
            <a:r>
              <a:rPr lang="it-IT" altLang="en-US" sz="1200">
                <a:latin typeface="Simplicity" pitchFamily="2" charset="0"/>
              </a:rPr>
              <a:t> call home, </a:t>
            </a:r>
            <a:r>
              <a:rPr lang="it-IT" altLang="en-US" sz="1200" err="1">
                <a:latin typeface="Simplicity" pitchFamily="2" charset="0"/>
              </a:rPr>
              <a:t>recovery</a:t>
            </a:r>
            <a:r>
              <a:rPr lang="it-IT" altLang="en-US" sz="1200">
                <a:latin typeface="Simplicity" pitchFamily="2" charset="0"/>
              </a:rPr>
              <a:t> room, </a:t>
            </a:r>
            <a:r>
              <a:rPr lang="it-IT" altLang="en-US" sz="1200" err="1">
                <a:latin typeface="Simplicity" pitchFamily="2" charset="0"/>
              </a:rPr>
              <a:t>referral</a:t>
            </a:r>
            <a:r>
              <a:rPr lang="it-IT" altLang="en-US" sz="1200">
                <a:latin typeface="Simplicity" pitchFamily="2" charset="0"/>
              </a:rPr>
              <a:t> to the office.  </a:t>
            </a:r>
            <a:r>
              <a:rPr lang="it-IT" altLang="en-US" sz="1200" err="1">
                <a:latin typeface="Simplicity" pitchFamily="2" charset="0"/>
              </a:rPr>
              <a:t>Teacher</a:t>
            </a:r>
            <a:r>
              <a:rPr lang="it-IT" altLang="en-US" sz="1200">
                <a:latin typeface="Simplicity" pitchFamily="2" charset="0"/>
              </a:rPr>
              <a:t> </a:t>
            </a:r>
            <a:r>
              <a:rPr lang="it-IT" altLang="en-US" sz="1200" err="1">
                <a:latin typeface="Simplicity" pitchFamily="2" charset="0"/>
              </a:rPr>
              <a:t>reserves</a:t>
            </a:r>
            <a:r>
              <a:rPr lang="it-IT" altLang="en-US" sz="1200">
                <a:latin typeface="Simplicity" pitchFamily="2" charset="0"/>
              </a:rPr>
              <a:t> the right to </a:t>
            </a:r>
            <a:r>
              <a:rPr lang="it-IT" altLang="en-US" sz="1200" err="1">
                <a:latin typeface="Simplicity" pitchFamily="2" charset="0"/>
              </a:rPr>
              <a:t>assign</a:t>
            </a:r>
            <a:r>
              <a:rPr lang="it-IT" altLang="en-US" sz="1200">
                <a:latin typeface="Simplicity" pitchFamily="2" charset="0"/>
              </a:rPr>
              <a:t> </a:t>
            </a:r>
            <a:r>
              <a:rPr lang="it-IT" altLang="en-US" sz="1200" err="1">
                <a:latin typeface="Simplicity" pitchFamily="2" charset="0"/>
              </a:rPr>
              <a:t>punishment</a:t>
            </a:r>
            <a:r>
              <a:rPr lang="it-IT" altLang="en-US" sz="1200">
                <a:latin typeface="Simplicity" pitchFamily="2" charset="0"/>
              </a:rPr>
              <a:t> </a:t>
            </a:r>
            <a:r>
              <a:rPr lang="it-IT" altLang="en-US" sz="1200" err="1">
                <a:latin typeface="Simplicity" pitchFamily="2" charset="0"/>
              </a:rPr>
              <a:t>based</a:t>
            </a:r>
            <a:r>
              <a:rPr lang="it-IT" altLang="en-US" sz="1200">
                <a:latin typeface="Simplicity" pitchFamily="2" charset="0"/>
              </a:rPr>
              <a:t> on offense. </a:t>
            </a:r>
            <a:endParaRPr lang="en-US" altLang="en-US" sz="1200">
              <a:latin typeface="Simplicity" pitchFamily="2" charset="0"/>
            </a:endParaRPr>
          </a:p>
        </p:txBody>
      </p:sp>
      <p:sp>
        <p:nvSpPr>
          <p:cNvPr id="2060" name="TextBox 32">
            <a:extLst>
              <a:ext uri="{FF2B5EF4-FFF2-40B4-BE49-F238E27FC236}">
                <a16:creationId xmlns:a16="http://schemas.microsoft.com/office/drawing/2014/main" id="{1B553803-73F2-446F-BFD0-29C75D009EDE}"/>
              </a:ext>
            </a:extLst>
          </p:cNvPr>
          <p:cNvSpPr txBox="1">
            <a:spLocks noChangeArrowheads="1"/>
          </p:cNvSpPr>
          <p:nvPr/>
        </p:nvSpPr>
        <p:spPr bwMode="auto">
          <a:xfrm>
            <a:off x="2659063" y="6748463"/>
            <a:ext cx="4651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Late work will be accepted but, there will be a cut off time. Students will be notified in advance of cut off deadlines. The Health department has a cut off time of two days before grades are due at the end of the quarter. </a:t>
            </a:r>
          </a:p>
        </p:txBody>
      </p:sp>
      <p:sp>
        <p:nvSpPr>
          <p:cNvPr id="35" name="TextBox 34">
            <a:extLst>
              <a:ext uri="{FF2B5EF4-FFF2-40B4-BE49-F238E27FC236}">
                <a16:creationId xmlns:a16="http://schemas.microsoft.com/office/drawing/2014/main" id="{2BED366B-09AB-4E26-9CE4-D26BC0F9C68B}"/>
              </a:ext>
            </a:extLst>
          </p:cNvPr>
          <p:cNvSpPr txBox="1"/>
          <p:nvPr/>
        </p:nvSpPr>
        <p:spPr>
          <a:xfrm>
            <a:off x="2738438" y="1624013"/>
            <a:ext cx="2454275"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Course Description</a:t>
            </a:r>
            <a:endParaRPr lang="en-US" sz="1400" b="1" spc="10">
              <a:latin typeface="Hoefler Text"/>
              <a:ea typeface="+mn-ea"/>
              <a:cs typeface="Arial Unicode MS"/>
            </a:endParaRPr>
          </a:p>
        </p:txBody>
      </p:sp>
      <p:sp>
        <p:nvSpPr>
          <p:cNvPr id="36" name="TextBox 35">
            <a:extLst>
              <a:ext uri="{FF2B5EF4-FFF2-40B4-BE49-F238E27FC236}">
                <a16:creationId xmlns:a16="http://schemas.microsoft.com/office/drawing/2014/main" id="{D798F042-3008-4479-A891-2D8DFC0EAB8A}"/>
              </a:ext>
            </a:extLst>
          </p:cNvPr>
          <p:cNvSpPr txBox="1"/>
          <p:nvPr/>
        </p:nvSpPr>
        <p:spPr>
          <a:xfrm>
            <a:off x="2659063" y="2806700"/>
            <a:ext cx="4179887"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do I get if I follow class rules?</a:t>
            </a:r>
            <a:endParaRPr lang="en-US" sz="1400" b="1" spc="10">
              <a:latin typeface="Hoefler Text"/>
              <a:ea typeface="+mn-ea"/>
              <a:cs typeface="Arial Unicode MS"/>
            </a:endParaRPr>
          </a:p>
        </p:txBody>
      </p:sp>
      <p:sp>
        <p:nvSpPr>
          <p:cNvPr id="2063" name="TextBox 36">
            <a:extLst>
              <a:ext uri="{FF2B5EF4-FFF2-40B4-BE49-F238E27FC236}">
                <a16:creationId xmlns:a16="http://schemas.microsoft.com/office/drawing/2014/main" id="{375F17B7-D57F-4EB0-93CD-1A58D06FEF5A}"/>
              </a:ext>
            </a:extLst>
          </p:cNvPr>
          <p:cNvSpPr txBox="1">
            <a:spLocks noChangeArrowheads="1"/>
          </p:cNvSpPr>
          <p:nvPr/>
        </p:nvSpPr>
        <p:spPr bwMode="auto">
          <a:xfrm>
            <a:off x="2679700" y="4437063"/>
            <a:ext cx="4719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spcAft>
                <a:spcPts val="600"/>
              </a:spcAft>
              <a:buFontTx/>
              <a:buNone/>
            </a:pPr>
            <a:r>
              <a:rPr lang="en-US" altLang="en-US" sz="1400" b="1">
                <a:latin typeface="My Underwood" pitchFamily="2" charset="0"/>
                <a:ea typeface="Arial Unicode MS" panose="020B0604020202020204" pitchFamily="34" charset="-128"/>
                <a:cs typeface="Arial Unicode MS" panose="020B0604020202020204" pitchFamily="34" charset="-128"/>
              </a:rPr>
              <a:t>What are the consequences if I don’t follow class rules?</a:t>
            </a:r>
            <a:endParaRPr lang="en-US" altLang="en-US" sz="1400" b="1">
              <a:latin typeface="Hoefler Text" charset="0"/>
              <a:ea typeface="Arial Unicode MS" panose="020B0604020202020204" pitchFamily="34" charset="-128"/>
              <a:cs typeface="Arial Unicode MS" panose="020B0604020202020204" pitchFamily="34" charset="-128"/>
            </a:endParaRPr>
          </a:p>
        </p:txBody>
      </p:sp>
      <p:sp>
        <p:nvSpPr>
          <p:cNvPr id="38" name="TextBox 37">
            <a:extLst>
              <a:ext uri="{FF2B5EF4-FFF2-40B4-BE49-F238E27FC236}">
                <a16:creationId xmlns:a16="http://schemas.microsoft.com/office/drawing/2014/main" id="{8BFAFC54-7340-40EB-B604-216F7DDCEE8D}"/>
              </a:ext>
            </a:extLst>
          </p:cNvPr>
          <p:cNvSpPr txBox="1"/>
          <p:nvPr/>
        </p:nvSpPr>
        <p:spPr>
          <a:xfrm>
            <a:off x="2671763" y="6570060"/>
            <a:ext cx="4718050"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happens if I turn in an assignment late?</a:t>
            </a:r>
            <a:endParaRPr lang="en-US" sz="1400" b="1" spc="10">
              <a:latin typeface="Hoefler Text"/>
              <a:ea typeface="+mn-ea"/>
              <a:cs typeface="Arial Unicode MS"/>
            </a:endParaRPr>
          </a:p>
        </p:txBody>
      </p:sp>
      <p:sp>
        <p:nvSpPr>
          <p:cNvPr id="39" name="TextBox 38">
            <a:extLst>
              <a:ext uri="{FF2B5EF4-FFF2-40B4-BE49-F238E27FC236}">
                <a16:creationId xmlns:a16="http://schemas.microsoft.com/office/drawing/2014/main" id="{2B85B492-5FA0-4DB2-8052-43B52356D025}"/>
              </a:ext>
            </a:extLst>
          </p:cNvPr>
          <p:cNvSpPr txBox="1"/>
          <p:nvPr/>
        </p:nvSpPr>
        <p:spPr>
          <a:xfrm>
            <a:off x="2738438" y="5653088"/>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Where do I go to find important information and assignments?</a:t>
            </a:r>
            <a:endParaRPr lang="en-US" sz="1400" b="1" spc="10">
              <a:latin typeface="Hoefler Text"/>
              <a:ea typeface="+mn-ea"/>
              <a:cs typeface="Arial Unicode MS"/>
            </a:endParaRPr>
          </a:p>
        </p:txBody>
      </p:sp>
      <p:sp>
        <p:nvSpPr>
          <p:cNvPr id="2066" name="TextBox 32">
            <a:extLst>
              <a:ext uri="{FF2B5EF4-FFF2-40B4-BE49-F238E27FC236}">
                <a16:creationId xmlns:a16="http://schemas.microsoft.com/office/drawing/2014/main" id="{D88F723B-602C-49C6-9E31-8D6F70F9F5C8}"/>
              </a:ext>
            </a:extLst>
          </p:cNvPr>
          <p:cNvSpPr txBox="1">
            <a:spLocks noChangeArrowheads="1"/>
          </p:cNvSpPr>
          <p:nvPr/>
        </p:nvSpPr>
        <p:spPr bwMode="auto">
          <a:xfrm>
            <a:off x="2782888" y="6073775"/>
            <a:ext cx="4514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The class website Canvas will be your go-to spot to see and submit assignments as well as to check your grades in the course</a:t>
            </a:r>
          </a:p>
        </p:txBody>
      </p:sp>
      <p:sp>
        <p:nvSpPr>
          <p:cNvPr id="2068" name="TextBox 32">
            <a:extLst>
              <a:ext uri="{FF2B5EF4-FFF2-40B4-BE49-F238E27FC236}">
                <a16:creationId xmlns:a16="http://schemas.microsoft.com/office/drawing/2014/main" id="{6F4F422A-94D6-4D47-8D98-C904997AB76D}"/>
              </a:ext>
            </a:extLst>
          </p:cNvPr>
          <p:cNvSpPr txBox="1">
            <a:spLocks noChangeArrowheads="1"/>
          </p:cNvSpPr>
          <p:nvPr/>
        </p:nvSpPr>
        <p:spPr bwMode="auto">
          <a:xfrm>
            <a:off x="2646363" y="7828885"/>
            <a:ext cx="46513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Students who score below mastery (75%) will be given the opportunity to correct the assignment.  It is the student’s responsibility for initiating the correction of the assignment. If assignment is completed, or submitted or corrected at any time after the original due date before the final deadline of the quarter grades will be fixed accordingly. </a:t>
            </a:r>
          </a:p>
        </p:txBody>
      </p:sp>
      <p:sp>
        <p:nvSpPr>
          <p:cNvPr id="22" name="TextBox 21">
            <a:extLst>
              <a:ext uri="{FF2B5EF4-FFF2-40B4-BE49-F238E27FC236}">
                <a16:creationId xmlns:a16="http://schemas.microsoft.com/office/drawing/2014/main" id="{BBEEED5C-A2A7-4C99-BB3D-6251FD3BF8DB}"/>
              </a:ext>
            </a:extLst>
          </p:cNvPr>
          <p:cNvSpPr txBox="1"/>
          <p:nvPr/>
        </p:nvSpPr>
        <p:spPr>
          <a:xfrm>
            <a:off x="2709069" y="7583707"/>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dirty="0">
                <a:latin typeface="My Underwood"/>
                <a:ea typeface="+mn-ea"/>
                <a:cs typeface="Arial Unicode MS"/>
              </a:rPr>
              <a:t>What happens if I fail an assignment?</a:t>
            </a:r>
            <a:endParaRPr lang="en-US" sz="1400" b="1" spc="10" dirty="0">
              <a:latin typeface="Hoefler Text"/>
              <a:ea typeface="+mn-ea"/>
              <a:cs typeface="Arial Unicode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officeArt object">
            <a:extLst>
              <a:ext uri="{FF2B5EF4-FFF2-40B4-BE49-F238E27FC236}">
                <a16:creationId xmlns:a16="http://schemas.microsoft.com/office/drawing/2014/main" id="{1EF92ED3-5FE3-4794-AC60-C0531061F33A}"/>
              </a:ext>
            </a:extLst>
          </p:cNvPr>
          <p:cNvSpPr>
            <a:spLocks noChangeArrowheads="1"/>
          </p:cNvSpPr>
          <p:nvPr/>
        </p:nvSpPr>
        <p:spPr bwMode="auto">
          <a:xfrm>
            <a:off x="333375" y="657225"/>
            <a:ext cx="2236788" cy="9388475"/>
          </a:xfrm>
          <a:prstGeom prst="rect">
            <a:avLst/>
          </a:prstGeom>
          <a:solidFill>
            <a:srgbClr val="EBEBE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6200" tIns="76200" rIns="76200" bIns="76200"/>
          <a:lstStyle>
            <a:lvl1pPr>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600" dirty="0">
                <a:solidFill>
                  <a:srgbClr val="000000"/>
                </a:solidFill>
                <a:latin typeface="Avenir Next Regular" charset="0"/>
                <a:ea typeface="Arial Unicode MS" panose="020B0604020202020204" pitchFamily="34" charset="-128"/>
                <a:cs typeface="Arial Unicode MS" panose="020B0604020202020204" pitchFamily="34" charset="-128"/>
              </a:rPr>
              <a:t> </a:t>
            </a: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1000"/>
              </a:spcAft>
              <a:buFontTx/>
              <a:buNone/>
            </a:pPr>
            <a:r>
              <a:rPr lang="en-US" altLang="en-US" sz="4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spcAft>
                <a:spcPts val="1000"/>
              </a:spcAft>
              <a:buFontTx/>
              <a:buNone/>
            </a:pPr>
            <a:endParaRPr lang="en-US" altLang="en-US" sz="3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600"/>
              </a:spcAft>
              <a:buFontTx/>
              <a:buNone/>
            </a:pPr>
            <a:endParaRPr lang="en-US" altLang="en-US" sz="1400" b="1" dirty="0">
              <a:solidFill>
                <a:srgbClr val="008E00"/>
              </a:solidFill>
              <a:latin typeface="My Underwood" pitchFamily="2" charset="0"/>
              <a:ea typeface="Arial Unicode MS" panose="020B0604020202020204" pitchFamily="34" charset="-128"/>
              <a:cs typeface="Arial Unicode MS" panose="020B0604020202020204" pitchFamily="34" charset="-128"/>
            </a:endParaRPr>
          </a:p>
        </p:txBody>
      </p:sp>
      <p:cxnSp>
        <p:nvCxnSpPr>
          <p:cNvPr id="3075" name="officeArt object">
            <a:extLst>
              <a:ext uri="{FF2B5EF4-FFF2-40B4-BE49-F238E27FC236}">
                <a16:creationId xmlns:a16="http://schemas.microsoft.com/office/drawing/2014/main" id="{272B811A-0028-4571-859B-3C71FB29B056}"/>
              </a:ext>
            </a:extLst>
          </p:cNvPr>
          <p:cNvCxnSpPr>
            <a:cxnSpLocks noChangeShapeType="1"/>
          </p:cNvCxnSpPr>
          <p:nvPr/>
        </p:nvCxnSpPr>
        <p:spPr bwMode="auto">
          <a:xfrm>
            <a:off x="333375" y="9531350"/>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cxnSp>
        <p:nvCxnSpPr>
          <p:cNvPr id="3076" name="officeArt object">
            <a:extLst>
              <a:ext uri="{FF2B5EF4-FFF2-40B4-BE49-F238E27FC236}">
                <a16:creationId xmlns:a16="http://schemas.microsoft.com/office/drawing/2014/main" id="{6AEAE141-6F1B-42B3-BEDC-5CDFA37447C8}"/>
              </a:ext>
            </a:extLst>
          </p:cNvPr>
          <p:cNvCxnSpPr>
            <a:cxnSpLocks noChangeShapeType="1"/>
          </p:cNvCxnSpPr>
          <p:nvPr/>
        </p:nvCxnSpPr>
        <p:spPr bwMode="auto">
          <a:xfrm>
            <a:off x="333375" y="515938"/>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sp>
        <p:nvSpPr>
          <p:cNvPr id="3077" name="TextBox 26">
            <a:extLst>
              <a:ext uri="{FF2B5EF4-FFF2-40B4-BE49-F238E27FC236}">
                <a16:creationId xmlns:a16="http://schemas.microsoft.com/office/drawing/2014/main" id="{24BC5F63-B5EF-4F6C-A0EB-998DB5445FD4}"/>
              </a:ext>
            </a:extLst>
          </p:cNvPr>
          <p:cNvSpPr txBox="1">
            <a:spLocks noChangeArrowheads="1"/>
          </p:cNvSpPr>
          <p:nvPr/>
        </p:nvSpPr>
        <p:spPr bwMode="auto">
          <a:xfrm>
            <a:off x="2717800" y="723900"/>
            <a:ext cx="47196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dirty="0">
                <a:latin typeface="Simplicity" pitchFamily="2" charset="0"/>
              </a:rPr>
              <a:t>Parents and students are strongly encouraged to check the </a:t>
            </a:r>
            <a:r>
              <a:rPr lang="en-US" altLang="en-US" sz="1200" b="1" u="sng" dirty="0">
                <a:latin typeface="Simplicity" pitchFamily="2" charset="0"/>
              </a:rPr>
              <a:t>Parent Portal </a:t>
            </a:r>
            <a:r>
              <a:rPr lang="en-US" altLang="en-US" sz="1200" dirty="0">
                <a:latin typeface="Simplicity" pitchFamily="2" charset="0"/>
              </a:rPr>
              <a:t>on a consistent basis to view the most current grades for EVERY class.</a:t>
            </a:r>
          </a:p>
        </p:txBody>
      </p:sp>
      <p:graphicFrame>
        <p:nvGraphicFramePr>
          <p:cNvPr id="3" name="Table 2">
            <a:extLst>
              <a:ext uri="{FF2B5EF4-FFF2-40B4-BE49-F238E27FC236}">
                <a16:creationId xmlns:a16="http://schemas.microsoft.com/office/drawing/2014/main" id="{E88AA5DF-F46D-4425-8390-79AC052BE2CB}"/>
              </a:ext>
            </a:extLst>
          </p:cNvPr>
          <p:cNvGraphicFramePr>
            <a:graphicFrameLocks noGrp="1"/>
          </p:cNvGraphicFramePr>
          <p:nvPr/>
        </p:nvGraphicFramePr>
        <p:xfrm>
          <a:off x="396875" y="981075"/>
          <a:ext cx="2085975" cy="1524000"/>
        </p:xfrm>
        <a:graphic>
          <a:graphicData uri="http://schemas.openxmlformats.org/drawingml/2006/table">
            <a:tbl>
              <a:tblPr firstRow="1" bandRow="1">
                <a:tableStyleId>{5C22544A-7EE6-4342-B048-85BDC9FD1C3A}</a:tableStyleId>
              </a:tblPr>
              <a:tblGrid>
                <a:gridCol w="609441">
                  <a:extLst>
                    <a:ext uri="{9D8B030D-6E8A-4147-A177-3AD203B41FA5}">
                      <a16:colId xmlns:a16="http://schemas.microsoft.com/office/drawing/2014/main" val="20000"/>
                    </a:ext>
                  </a:extLst>
                </a:gridCol>
                <a:gridCol w="1476534">
                  <a:extLst>
                    <a:ext uri="{9D8B030D-6E8A-4147-A177-3AD203B41FA5}">
                      <a16:colId xmlns:a16="http://schemas.microsoft.com/office/drawing/2014/main" val="20001"/>
                    </a:ext>
                  </a:extLst>
                </a:gridCol>
              </a:tblGrid>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A</a:t>
                      </a:r>
                    </a:p>
                  </a:txBody>
                  <a:tcPr marL="91463" marR="91463" marT="45687" marB="45687">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90% - 100%</a:t>
                      </a:r>
                    </a:p>
                  </a:txBody>
                  <a:tcPr marL="91463" marR="91463" marT="45687" marB="45687">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B</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80%</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- 89%</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C</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70% - 79%</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D</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60% - 69%</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F</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509412"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All Things Pink Skinny" panose="02000203000000000000" pitchFamily="2" charset="0"/>
                          <a:ea typeface="All Things Pink Skinny" panose="02000203000000000000" pitchFamily="2" charset="0"/>
                          <a:cs typeface="Arial Narrow"/>
                        </a:rPr>
                        <a:t>=</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Below 60%</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4" name="TextBox 23">
            <a:extLst>
              <a:ext uri="{FF2B5EF4-FFF2-40B4-BE49-F238E27FC236}">
                <a16:creationId xmlns:a16="http://schemas.microsoft.com/office/drawing/2014/main" id="{FD388CC6-4DF8-4192-AF87-0C09B2FA023E}"/>
              </a:ext>
            </a:extLst>
          </p:cNvPr>
          <p:cNvSpPr txBox="1"/>
          <p:nvPr/>
        </p:nvSpPr>
        <p:spPr>
          <a:xfrm>
            <a:off x="568325" y="663575"/>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Grade Scale</a:t>
            </a:r>
            <a:endParaRPr lang="en-US" sz="1400" b="1" spc="10" dirty="0">
              <a:latin typeface="Hoefler Text"/>
              <a:ea typeface="+mn-ea"/>
              <a:cs typeface="Arial Unicode MS"/>
            </a:endParaRPr>
          </a:p>
        </p:txBody>
      </p:sp>
      <p:sp>
        <p:nvSpPr>
          <p:cNvPr id="42" name="TextBox 41">
            <a:extLst>
              <a:ext uri="{FF2B5EF4-FFF2-40B4-BE49-F238E27FC236}">
                <a16:creationId xmlns:a16="http://schemas.microsoft.com/office/drawing/2014/main" id="{9EF0DD0B-BB9F-43D8-B091-801274A5DE08}"/>
              </a:ext>
            </a:extLst>
          </p:cNvPr>
          <p:cNvSpPr txBox="1"/>
          <p:nvPr/>
        </p:nvSpPr>
        <p:spPr>
          <a:xfrm>
            <a:off x="500063" y="4052888"/>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Grading Policy</a:t>
            </a:r>
            <a:endParaRPr lang="en-US" sz="1400" b="1" spc="10" dirty="0">
              <a:latin typeface="Hoefler Text"/>
              <a:ea typeface="+mn-ea"/>
              <a:cs typeface="Arial Unicode MS"/>
            </a:endParaRPr>
          </a:p>
        </p:txBody>
      </p:sp>
      <p:sp>
        <p:nvSpPr>
          <p:cNvPr id="3091" name="Rectangle 43">
            <a:extLst>
              <a:ext uri="{FF2B5EF4-FFF2-40B4-BE49-F238E27FC236}">
                <a16:creationId xmlns:a16="http://schemas.microsoft.com/office/drawing/2014/main" id="{D4A437CD-C298-4D9B-921A-435EC30F3B0A}"/>
              </a:ext>
            </a:extLst>
          </p:cNvPr>
          <p:cNvSpPr>
            <a:spLocks noChangeArrowheads="1"/>
          </p:cNvSpPr>
          <p:nvPr/>
        </p:nvSpPr>
        <p:spPr bwMode="auto">
          <a:xfrm>
            <a:off x="298450" y="4456113"/>
            <a:ext cx="21844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100" dirty="0">
                <a:latin typeface="All Things Pink Skinny" pitchFamily="2" charset="0"/>
              </a:rPr>
              <a:t>70% Quiz, Projects</a:t>
            </a:r>
          </a:p>
          <a:p>
            <a:pPr algn="ctr" eaLnBrk="1" hangingPunct="1">
              <a:spcBef>
                <a:spcPct val="0"/>
              </a:spcBef>
              <a:buFontTx/>
              <a:buNone/>
            </a:pPr>
            <a:r>
              <a:rPr lang="en-US" altLang="en-US" sz="1100" dirty="0">
                <a:latin typeface="All Things Pink Skinny" pitchFamily="2" charset="0"/>
              </a:rPr>
              <a:t>30% Classwork</a:t>
            </a:r>
          </a:p>
        </p:txBody>
      </p:sp>
      <p:sp>
        <p:nvSpPr>
          <p:cNvPr id="3108" name="Rectangle 44">
            <a:extLst>
              <a:ext uri="{FF2B5EF4-FFF2-40B4-BE49-F238E27FC236}">
                <a16:creationId xmlns:a16="http://schemas.microsoft.com/office/drawing/2014/main" id="{AEEB96CF-D194-449D-9080-BD3F92072F22}"/>
              </a:ext>
            </a:extLst>
          </p:cNvPr>
          <p:cNvSpPr>
            <a:spLocks noChangeArrowheads="1"/>
          </p:cNvSpPr>
          <p:nvPr/>
        </p:nvSpPr>
        <p:spPr bwMode="auto">
          <a:xfrm>
            <a:off x="409575" y="7346950"/>
            <a:ext cx="218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171450" indent="-171450">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Notebook or notebook paper</a:t>
            </a:r>
          </a:p>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Pencils/Pens</a:t>
            </a:r>
          </a:p>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Headphones (occasionally) </a:t>
            </a:r>
          </a:p>
          <a:p>
            <a:pPr marL="0" indent="0" eaLnBrk="1" hangingPunct="1">
              <a:spcBef>
                <a:spcPct val="0"/>
              </a:spcBef>
              <a:buNone/>
              <a:defRPr/>
            </a:pPr>
            <a:endParaRPr lang="en-US" altLang="en-US" sz="1200" dirty="0">
              <a:latin typeface="All Things Pink Skinny" panose="02000203000000000000" pitchFamily="2" charset="0"/>
              <a:ea typeface="All Things Pink Skinny" panose="02000203000000000000" pitchFamily="2" charset="0"/>
            </a:endParaRPr>
          </a:p>
          <a:p>
            <a:pPr eaLnBrk="1" hangingPunct="1">
              <a:spcBef>
                <a:spcPct val="0"/>
              </a:spcBef>
              <a:defRPr/>
            </a:pPr>
            <a:endParaRPr lang="en-US" altLang="en-US" sz="1200" dirty="0">
              <a:latin typeface="All Things Pink Skinny" panose="02000203000000000000" pitchFamily="2" charset="0"/>
              <a:ea typeface="All Things Pink Skinny" panose="02000203000000000000" pitchFamily="2" charset="0"/>
            </a:endParaRPr>
          </a:p>
        </p:txBody>
      </p:sp>
      <p:sp>
        <p:nvSpPr>
          <p:cNvPr id="46" name="TextBox 45">
            <a:extLst>
              <a:ext uri="{FF2B5EF4-FFF2-40B4-BE49-F238E27FC236}">
                <a16:creationId xmlns:a16="http://schemas.microsoft.com/office/drawing/2014/main" id="{8FBB6F9F-9518-46EC-9A08-6199DD7932AA}"/>
              </a:ext>
            </a:extLst>
          </p:cNvPr>
          <p:cNvSpPr txBox="1"/>
          <p:nvPr/>
        </p:nvSpPr>
        <p:spPr>
          <a:xfrm>
            <a:off x="558800" y="7105650"/>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Supplies</a:t>
            </a:r>
            <a:endParaRPr lang="en-US" sz="1400" b="1" spc="10" dirty="0">
              <a:latin typeface="Hoefler Text"/>
              <a:ea typeface="+mn-ea"/>
              <a:cs typeface="Arial Unicode MS"/>
            </a:endParaRPr>
          </a:p>
        </p:txBody>
      </p:sp>
      <p:sp>
        <p:nvSpPr>
          <p:cNvPr id="47" name="TextBox 46">
            <a:extLst>
              <a:ext uri="{FF2B5EF4-FFF2-40B4-BE49-F238E27FC236}">
                <a16:creationId xmlns:a16="http://schemas.microsoft.com/office/drawing/2014/main" id="{1208B55F-F80D-43C5-A3EF-221CBE275253}"/>
              </a:ext>
            </a:extLst>
          </p:cNvPr>
          <p:cNvSpPr txBox="1"/>
          <p:nvPr/>
        </p:nvSpPr>
        <p:spPr>
          <a:xfrm>
            <a:off x="2747963" y="541338"/>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How will I check my grade in class?</a:t>
            </a:r>
            <a:endParaRPr lang="en-US" sz="1400" b="1" spc="10">
              <a:latin typeface="Hoefler Text"/>
              <a:ea typeface="+mn-ea"/>
              <a:cs typeface="Arial Unicode MS"/>
            </a:endParaRPr>
          </a:p>
        </p:txBody>
      </p:sp>
      <p:sp>
        <p:nvSpPr>
          <p:cNvPr id="48" name="TextBox 47">
            <a:extLst>
              <a:ext uri="{FF2B5EF4-FFF2-40B4-BE49-F238E27FC236}">
                <a16:creationId xmlns:a16="http://schemas.microsoft.com/office/drawing/2014/main" id="{DE0DE144-6738-44E2-B5B6-9D6638911B01}"/>
              </a:ext>
            </a:extLst>
          </p:cNvPr>
          <p:cNvSpPr txBox="1"/>
          <p:nvPr/>
        </p:nvSpPr>
        <p:spPr>
          <a:xfrm>
            <a:off x="2833688" y="1223963"/>
            <a:ext cx="4633912"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do I do if I am absent?</a:t>
            </a:r>
            <a:endParaRPr lang="en-US" sz="1400" b="1" spc="10">
              <a:latin typeface="Hoefler Text"/>
              <a:ea typeface="+mn-ea"/>
              <a:cs typeface="Arial Unicode MS"/>
            </a:endParaRPr>
          </a:p>
        </p:txBody>
      </p:sp>
      <p:sp>
        <p:nvSpPr>
          <p:cNvPr id="3096" name="TextBox 48">
            <a:extLst>
              <a:ext uri="{FF2B5EF4-FFF2-40B4-BE49-F238E27FC236}">
                <a16:creationId xmlns:a16="http://schemas.microsoft.com/office/drawing/2014/main" id="{8874C126-C016-467B-8279-20E1CF1E629A}"/>
              </a:ext>
            </a:extLst>
          </p:cNvPr>
          <p:cNvSpPr txBox="1">
            <a:spLocks noChangeArrowheads="1"/>
          </p:cNvSpPr>
          <p:nvPr/>
        </p:nvSpPr>
        <p:spPr bwMode="auto">
          <a:xfrm>
            <a:off x="2855913" y="1341438"/>
            <a:ext cx="47196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dirty="0">
                <a:latin typeface="Simplicity" pitchFamily="2" charset="0"/>
              </a:rPr>
              <a:t>In the case of absence, it is your responsibility to find out what you missed. You can check Canvas to see most assignments.  If you missed any notes, you can a copy from another student.  Do not copy notes missed or complete work missed while in class.  The make-up work school policy is located in the student handbook.</a:t>
            </a:r>
          </a:p>
        </p:txBody>
      </p:sp>
      <p:sp>
        <p:nvSpPr>
          <p:cNvPr id="50" name="TextBox 49">
            <a:extLst>
              <a:ext uri="{FF2B5EF4-FFF2-40B4-BE49-F238E27FC236}">
                <a16:creationId xmlns:a16="http://schemas.microsoft.com/office/drawing/2014/main" id="{AE93EF57-A530-4B04-B667-D6CC8FB7AD5E}"/>
              </a:ext>
            </a:extLst>
          </p:cNvPr>
          <p:cNvSpPr txBox="1"/>
          <p:nvPr/>
        </p:nvSpPr>
        <p:spPr>
          <a:xfrm>
            <a:off x="2736850" y="2373313"/>
            <a:ext cx="4633913" cy="5238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Do I have to complete assignments outside of class?</a:t>
            </a:r>
            <a:endParaRPr lang="en-US" sz="1400" b="1" spc="10">
              <a:latin typeface="Hoefler Text"/>
              <a:ea typeface="+mn-ea"/>
              <a:cs typeface="Arial Unicode MS"/>
            </a:endParaRPr>
          </a:p>
        </p:txBody>
      </p:sp>
      <p:sp>
        <p:nvSpPr>
          <p:cNvPr id="3098" name="TextBox 50">
            <a:extLst>
              <a:ext uri="{FF2B5EF4-FFF2-40B4-BE49-F238E27FC236}">
                <a16:creationId xmlns:a16="http://schemas.microsoft.com/office/drawing/2014/main" id="{F4825236-739B-4312-A767-CBE85D864A27}"/>
              </a:ext>
            </a:extLst>
          </p:cNvPr>
          <p:cNvSpPr txBox="1">
            <a:spLocks noChangeArrowheads="1"/>
          </p:cNvSpPr>
          <p:nvPr/>
        </p:nvSpPr>
        <p:spPr bwMode="auto">
          <a:xfrm>
            <a:off x="2747963" y="2582863"/>
            <a:ext cx="47196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All students will be expected to complete any assigned incomplete classwork or makeup work from an absence. </a:t>
            </a:r>
          </a:p>
        </p:txBody>
      </p:sp>
      <p:sp>
        <p:nvSpPr>
          <p:cNvPr id="52" name="TextBox 51">
            <a:extLst>
              <a:ext uri="{FF2B5EF4-FFF2-40B4-BE49-F238E27FC236}">
                <a16:creationId xmlns:a16="http://schemas.microsoft.com/office/drawing/2014/main" id="{41EDF6FE-EB71-4675-9E35-E4B51BB6876C}"/>
              </a:ext>
            </a:extLst>
          </p:cNvPr>
          <p:cNvSpPr txBox="1"/>
          <p:nvPr/>
        </p:nvSpPr>
        <p:spPr>
          <a:xfrm>
            <a:off x="2701925" y="3317875"/>
            <a:ext cx="4633913"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are our daily procedures?</a:t>
            </a:r>
            <a:endParaRPr lang="en-US" sz="1400" b="1" spc="10">
              <a:latin typeface="Hoefler Text"/>
              <a:ea typeface="+mn-ea"/>
              <a:cs typeface="Arial Unicode MS"/>
            </a:endParaRPr>
          </a:p>
        </p:txBody>
      </p:sp>
      <p:sp>
        <p:nvSpPr>
          <p:cNvPr id="3100" name="TextBox 52">
            <a:extLst>
              <a:ext uri="{FF2B5EF4-FFF2-40B4-BE49-F238E27FC236}">
                <a16:creationId xmlns:a16="http://schemas.microsoft.com/office/drawing/2014/main" id="{9838D7D2-4B4D-486F-BB06-A51E2F50A699}"/>
              </a:ext>
            </a:extLst>
          </p:cNvPr>
          <p:cNvSpPr txBox="1">
            <a:spLocks noChangeArrowheads="1"/>
          </p:cNvSpPr>
          <p:nvPr/>
        </p:nvSpPr>
        <p:spPr bwMode="auto">
          <a:xfrm>
            <a:off x="2708275" y="3625850"/>
            <a:ext cx="4719638"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b="1" u="sng" dirty="0">
                <a:latin typeface="Simplicity" pitchFamily="2" charset="0"/>
              </a:rPr>
              <a:t>Entering the Classroom: </a:t>
            </a:r>
            <a:r>
              <a:rPr lang="en-US" altLang="en-US" sz="1200" dirty="0">
                <a:latin typeface="Simplicity" pitchFamily="2" charset="0"/>
              </a:rPr>
              <a:t>You are expected to enter the room quietly, take a seat in your assigned seat and immediately start working on the warm-up by yourself. </a:t>
            </a:r>
          </a:p>
          <a:p>
            <a:pPr eaLnBrk="1" hangingPunct="1">
              <a:spcBef>
                <a:spcPct val="0"/>
              </a:spcBef>
              <a:buNone/>
            </a:pPr>
            <a:r>
              <a:rPr lang="en-US" altLang="en-US" sz="1200" b="1" u="sng" dirty="0">
                <a:latin typeface="Simplicity" pitchFamily="2" charset="0"/>
              </a:rPr>
              <a:t>Being Prepared: </a:t>
            </a:r>
            <a:r>
              <a:rPr lang="en-US" altLang="en-US" sz="1200" dirty="0">
                <a:latin typeface="Simplicity" pitchFamily="2" charset="0"/>
              </a:rPr>
              <a:t>You are to bring: your Chromebook, a classwork notebook, and a writing utensil to class EVERYDAY. </a:t>
            </a:r>
          </a:p>
          <a:p>
            <a:pPr eaLnBrk="1" hangingPunct="1">
              <a:spcBef>
                <a:spcPct val="0"/>
              </a:spcBef>
              <a:buFontTx/>
              <a:buNone/>
            </a:pPr>
            <a:r>
              <a:rPr lang="en-US" altLang="en-US" sz="1200" b="1" u="sng" dirty="0">
                <a:latin typeface="Simplicity" pitchFamily="2" charset="0"/>
              </a:rPr>
              <a:t>Sharpening Pencils: </a:t>
            </a:r>
            <a:r>
              <a:rPr lang="en-US" altLang="en-US" sz="1200" dirty="0">
                <a:latin typeface="Simplicity" pitchFamily="2" charset="0"/>
              </a:rPr>
              <a:t>If you need to sharpen your pencils, this must be done before class.</a:t>
            </a:r>
          </a:p>
          <a:p>
            <a:pPr eaLnBrk="1" hangingPunct="1">
              <a:spcBef>
                <a:spcPct val="0"/>
              </a:spcBef>
              <a:buNone/>
            </a:pPr>
            <a:r>
              <a:rPr lang="en-US" altLang="en-US" sz="1200" b="1" u="sng" dirty="0">
                <a:latin typeface="Simplicity" pitchFamily="2" charset="0"/>
              </a:rPr>
              <a:t>Disposing of Trash: </a:t>
            </a:r>
            <a:r>
              <a:rPr lang="en-US" altLang="en-US" sz="1200" dirty="0">
                <a:latin typeface="Simplicity" pitchFamily="2" charset="0"/>
              </a:rPr>
              <a:t>You may throw trash away at the end of class upon leaving the room. </a:t>
            </a:r>
          </a:p>
          <a:p>
            <a:pPr eaLnBrk="1" hangingPunct="1">
              <a:spcBef>
                <a:spcPct val="0"/>
              </a:spcBef>
              <a:buNone/>
            </a:pPr>
            <a:r>
              <a:rPr lang="en-US" altLang="en-US" sz="1200" b="1" u="sng" dirty="0">
                <a:latin typeface="Simplicity" pitchFamily="2" charset="0"/>
              </a:rPr>
              <a:t>Bathroom/Locker/Nurse Passes: </a:t>
            </a:r>
            <a:r>
              <a:rPr lang="en-US" altLang="en-US" sz="1200" dirty="0">
                <a:latin typeface="Simplicity" pitchFamily="2" charset="0"/>
              </a:rPr>
              <a:t>During a break in instruction, raise your hand to get the teacher’s attention. You are expected to go to the bathroom before class, only emergencies will be allowed to go.</a:t>
            </a:r>
          </a:p>
          <a:p>
            <a:pPr eaLnBrk="1" hangingPunct="1">
              <a:spcBef>
                <a:spcPct val="0"/>
              </a:spcBef>
              <a:buNone/>
            </a:pPr>
            <a:r>
              <a:rPr lang="en-US" altLang="en-US" sz="1200" b="1" u="sng" dirty="0">
                <a:latin typeface="Simplicity" pitchFamily="2" charset="0"/>
              </a:rPr>
              <a:t>During the Mini-Lesson: </a:t>
            </a:r>
            <a:r>
              <a:rPr lang="en-US" altLang="en-US" sz="1200" dirty="0">
                <a:latin typeface="Simplicity" pitchFamily="2" charset="0"/>
              </a:rPr>
              <a:t>You are expected to pay attention and take notes as directed throughout the mini-lesson.  If you have a question, raise your hand.</a:t>
            </a:r>
          </a:p>
          <a:p>
            <a:pPr eaLnBrk="1" hangingPunct="1">
              <a:spcBef>
                <a:spcPct val="0"/>
              </a:spcBef>
              <a:buNone/>
            </a:pPr>
            <a:r>
              <a:rPr lang="en-US" altLang="en-US" sz="1200" b="1" u="sng" dirty="0">
                <a:latin typeface="Simplicity" pitchFamily="2" charset="0"/>
              </a:rPr>
              <a:t>During Whole Group discussion</a:t>
            </a:r>
            <a:r>
              <a:rPr lang="en-US" altLang="en-US" sz="1200" dirty="0">
                <a:latin typeface="Simplicity" pitchFamily="2" charset="0"/>
              </a:rPr>
              <a:t>: All activities except for listening should be suspended.  </a:t>
            </a:r>
          </a:p>
          <a:p>
            <a:pPr eaLnBrk="1" hangingPunct="1">
              <a:spcBef>
                <a:spcPct val="0"/>
              </a:spcBef>
              <a:buNone/>
            </a:pPr>
            <a:r>
              <a:rPr lang="en-US" altLang="en-US" sz="1200" b="1" u="sng" dirty="0">
                <a:latin typeface="Simplicity" pitchFamily="2" charset="0"/>
              </a:rPr>
              <a:t>During Independent Work: </a:t>
            </a:r>
            <a:r>
              <a:rPr lang="en-US" altLang="en-US" sz="1200" dirty="0">
                <a:latin typeface="Simplicity" pitchFamily="2" charset="0"/>
              </a:rPr>
              <a:t>All attention should be focused on completing the independent work.  Students are expected to remain on task. </a:t>
            </a:r>
          </a:p>
          <a:p>
            <a:pPr eaLnBrk="1" hangingPunct="1">
              <a:spcBef>
                <a:spcPct val="0"/>
              </a:spcBef>
              <a:buNone/>
            </a:pPr>
            <a:r>
              <a:rPr lang="en-US" altLang="en-US" sz="1200" b="1" u="sng" dirty="0">
                <a:latin typeface="Simplicity" pitchFamily="2" charset="0"/>
              </a:rPr>
              <a:t>During Group/Pair Work: </a:t>
            </a:r>
            <a:r>
              <a:rPr lang="en-US" altLang="en-US" sz="1200" dirty="0">
                <a:latin typeface="Simplicity" pitchFamily="2" charset="0"/>
              </a:rPr>
              <a:t>Students are to remain on task, be respectful of others opinions, only have math-talk and  use low voices.</a:t>
            </a:r>
          </a:p>
          <a:p>
            <a:pPr eaLnBrk="1" hangingPunct="1">
              <a:spcBef>
                <a:spcPct val="0"/>
              </a:spcBef>
              <a:buFontTx/>
              <a:buNone/>
            </a:pPr>
            <a:r>
              <a:rPr lang="en-US" altLang="en-US" sz="1200" b="1" u="sng" dirty="0">
                <a:latin typeface="Simplicity" pitchFamily="2" charset="0"/>
              </a:rPr>
              <a:t>Use of Technology: </a:t>
            </a:r>
            <a:r>
              <a:rPr lang="en-US" altLang="en-US" sz="1200" dirty="0">
                <a:latin typeface="Simplicity" pitchFamily="2" charset="0"/>
              </a:rPr>
              <a:t>Chromebooks are to be used for the assigned activity only. Any misuse will result in MIR, lose of privilege or major referral. Cellphones are not permitted in any circumstances. </a:t>
            </a:r>
          </a:p>
          <a:p>
            <a:pPr eaLnBrk="1" hangingPunct="1">
              <a:spcBef>
                <a:spcPct val="0"/>
              </a:spcBef>
              <a:buNone/>
            </a:pPr>
            <a:r>
              <a:rPr lang="en-US" altLang="en-US" sz="1200" b="1" u="sng" dirty="0">
                <a:latin typeface="Simplicity" pitchFamily="2" charset="0"/>
              </a:rPr>
              <a:t>End of Class Dismissal: </a:t>
            </a:r>
            <a:r>
              <a:rPr lang="en-US" altLang="en-US" sz="1200" dirty="0">
                <a:latin typeface="Simplicity" pitchFamily="2" charset="0"/>
              </a:rPr>
              <a:t>Students will be dismissed by the teacher NOT the bell!  Students will not line up until the bell has rung to leave. No packing should take place until the teacher has dismissed. </a:t>
            </a:r>
          </a:p>
          <a:p>
            <a:pPr eaLnBrk="1" hangingPunct="1">
              <a:spcBef>
                <a:spcPct val="0"/>
              </a:spcBef>
              <a:buFontTx/>
              <a:buNone/>
            </a:pPr>
            <a:endParaRPr lang="en-US" altLang="en-US" sz="1200" dirty="0">
              <a:latin typeface="Simplicity" pitchFamily="2" charset="0"/>
            </a:endParaRPr>
          </a:p>
        </p:txBody>
      </p:sp>
      <p:sp>
        <p:nvSpPr>
          <p:cNvPr id="3101" name="officeArt object">
            <a:extLst>
              <a:ext uri="{FF2B5EF4-FFF2-40B4-BE49-F238E27FC236}">
                <a16:creationId xmlns:a16="http://schemas.microsoft.com/office/drawing/2014/main" id="{2992828B-DA5D-42B1-AF6A-3F1A68A44CC3}"/>
              </a:ext>
            </a:extLst>
          </p:cNvPr>
          <p:cNvSpPr>
            <a:spLocks noChangeArrowheads="1"/>
          </p:cNvSpPr>
          <p:nvPr/>
        </p:nvSpPr>
        <p:spPr bwMode="auto">
          <a:xfrm>
            <a:off x="333375" y="179388"/>
            <a:ext cx="71342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None/>
            </a:pPr>
            <a:r>
              <a:rPr lang="en-US" altLang="en-US" sz="1000">
                <a:latin typeface="My Underwood" pitchFamily="2" charset="0"/>
              </a:rPr>
              <a:t>Ms. Ward’s Class      </a:t>
            </a:r>
            <a:r>
              <a:rPr lang="en-US" altLang="en-US" sz="1000" err="1">
                <a:latin typeface="My Underwood" pitchFamily="2" charset="0"/>
              </a:rPr>
              <a:t>C.C.Griffin</a:t>
            </a:r>
            <a:r>
              <a:rPr lang="en-US" altLang="en-US" sz="1000">
                <a:latin typeface="My Underwood" pitchFamily="2" charset="0"/>
              </a:rPr>
              <a:t> Middle School	2018-2019 School Year Team Mountaineers</a:t>
            </a:r>
          </a:p>
        </p:txBody>
      </p:sp>
      <p:sp>
        <p:nvSpPr>
          <p:cNvPr id="3102" name="officeArt object">
            <a:extLst>
              <a:ext uri="{FF2B5EF4-FFF2-40B4-BE49-F238E27FC236}">
                <a16:creationId xmlns:a16="http://schemas.microsoft.com/office/drawing/2014/main" id="{CEFA4449-D908-4420-97B6-0FC767F22668}"/>
              </a:ext>
            </a:extLst>
          </p:cNvPr>
          <p:cNvSpPr>
            <a:spLocks noChangeArrowheads="1"/>
          </p:cNvSpPr>
          <p:nvPr/>
        </p:nvSpPr>
        <p:spPr bwMode="auto">
          <a:xfrm>
            <a:off x="333375" y="9569450"/>
            <a:ext cx="713422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None/>
            </a:pPr>
            <a:r>
              <a:rPr lang="en-US" altLang="en-US" sz="1000" dirty="0">
                <a:latin typeface="My Underwood" pitchFamily="2" charset="0"/>
              </a:rPr>
              <a:t>		</a:t>
            </a:r>
          </a:p>
        </p:txBody>
      </p:sp>
      <p:pic>
        <p:nvPicPr>
          <p:cNvPr id="3103" name="Picture 1">
            <a:extLst>
              <a:ext uri="{FF2B5EF4-FFF2-40B4-BE49-F238E27FC236}">
                <a16:creationId xmlns:a16="http://schemas.microsoft.com/office/drawing/2014/main" id="{E8A96A47-306D-4AC0-B858-15A0C9DB6D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850" y="2573338"/>
            <a:ext cx="1654175"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1321</TotalTime>
  <Words>558</Words>
  <Application>Microsoft Macintosh PowerPoint</Application>
  <PresentationFormat>Custom</PresentationFormat>
  <Paragraphs>89</Paragraphs>
  <Slides>2</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vt:i4>
      </vt:variant>
    </vt:vector>
  </HeadingPairs>
  <TitlesOfParts>
    <vt:vector size="19" baseType="lpstr">
      <vt:lpstr>Arial Unicode MS</vt:lpstr>
      <vt:lpstr>ＭＳ Ｐゴシック</vt:lpstr>
      <vt:lpstr>ＭＳ Ｐゴシック</vt:lpstr>
      <vt:lpstr>A Gentle Touch</vt:lpstr>
      <vt:lpstr>A little sunshine</vt:lpstr>
      <vt:lpstr>Agent Orange</vt:lpstr>
      <vt:lpstr>All Things Pink Skinny</vt:lpstr>
      <vt:lpstr>Arial</vt:lpstr>
      <vt:lpstr>Arial Narrow</vt:lpstr>
      <vt:lpstr>Avenir Next Regular</vt:lpstr>
      <vt:lpstr>Black boys on mopeds</vt:lpstr>
      <vt:lpstr>Calibri</vt:lpstr>
      <vt:lpstr>Hoefler Text</vt:lpstr>
      <vt:lpstr>KG Second Chances Solid</vt:lpstr>
      <vt:lpstr>My Underwood</vt:lpstr>
      <vt:lpstr>Simplicity</vt:lpstr>
      <vt:lpstr>Office Theme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Tori A Gorosave</dc:creator>
  <cp:lastModifiedBy>Sara Holbrooks</cp:lastModifiedBy>
  <cp:revision>106</cp:revision>
  <cp:lastPrinted>2017-08-23T16:46:11Z</cp:lastPrinted>
  <dcterms:created xsi:type="dcterms:W3CDTF">2015-07-15T01:17:38Z</dcterms:created>
  <dcterms:modified xsi:type="dcterms:W3CDTF">2019-08-22T16:01:50Z</dcterms:modified>
</cp:coreProperties>
</file>