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39" d="100"/>
          <a:sy n="39" d="100"/>
        </p:scale>
        <p:origin x="60" y="6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C185D1-BB4F-41FF-9680-D29DD43C16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BFF3C2-81E4-46D3-A4E1-A7392E194B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2601B8-9F1B-4BA8-BCCD-45C7773DF2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B83D1-46BC-4389-87B0-C792FF99EAAD}" type="datetimeFigureOut">
              <a:rPr lang="en-US" smtClean="0"/>
              <a:t>4/1/2022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1290B4-7EB1-4EB3-9144-0A0800708A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7B3D09-B368-4593-BADC-532E4989F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1104B-47A8-4FA1-BBDE-AE9119DFF3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6233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ACAD6C-3747-4E2E-9FB8-01E9C8B8D9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945A3C-A2CE-4CD9-8F7B-A7A97D55B2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9360A0-2562-43E7-975F-22D9773A33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B83D1-46BC-4389-87B0-C792FF99EAAD}" type="datetimeFigureOut">
              <a:rPr lang="en-US" smtClean="0"/>
              <a:t>4/1/2022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BE595E-0846-41EB-94F6-19D1264F2C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173836-98F3-4F9F-851A-41DCABED2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1104B-47A8-4FA1-BBDE-AE9119DFF3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4069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ADD24-4DE6-4696-9985-EFB8CEE0F0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962A7F-030C-4E84-A818-A1B31E5378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F35FB3-94BA-4D57-ABEB-0B85D0D4A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B83D1-46BC-4389-87B0-C792FF99EAAD}" type="datetimeFigureOut">
              <a:rPr lang="en-US" smtClean="0"/>
              <a:t>4/1/2022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E0A09A-B796-4FF2-9953-18231EF8F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BD540-8203-4D18-9C39-59CBF2551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1104B-47A8-4FA1-BBDE-AE9119DFF3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8648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4A31EA-5062-462D-8950-86D38D696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02D7FF-9E0F-4658-83A0-9C257DF10A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FC9D7E-0B1C-4761-9AC1-480DBB2C21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4BCA2D-57E0-464F-8363-158356753C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B83D1-46BC-4389-87B0-C792FF99EAAD}" type="datetimeFigureOut">
              <a:rPr lang="en-US" smtClean="0"/>
              <a:t>4/1/2022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DBF786-53C7-4AC7-96A4-5D7920C526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F16EF2-E9CD-4ED5-9081-716FA1D95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1104B-47A8-4FA1-BBDE-AE9119DFF3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6664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8DCE4B-A73E-4AB9-876D-683560A429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1A71C8-2E17-4718-ABD6-35650688C6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2AE63A-F6EE-4959-B529-E5551E8CAD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C5B3C86-2AA0-4586-9D54-348E960667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CC073AE-D6FF-43AF-8C63-536C9D264FC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7088B38-B7D4-493F-B820-B509DD94A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B83D1-46BC-4389-87B0-C792FF99EAAD}" type="datetimeFigureOut">
              <a:rPr lang="en-US" smtClean="0"/>
              <a:t>4/1/2022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C66921-64A2-44BF-A26A-8085E419F1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5AFDE4-5D17-4F24-8A27-0A0FE4484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1104B-47A8-4FA1-BBDE-AE9119DFF3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040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608065-2239-4FCD-9757-735E23B10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FF521B1-A6BF-4CCD-AFAA-FC3368278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B83D1-46BC-4389-87B0-C792FF99EAAD}" type="datetimeFigureOut">
              <a:rPr lang="en-US" smtClean="0"/>
              <a:t>4/1/2022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D3B969-93D9-46C7-AB00-33B8C59B9D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039617-A924-4908-BB3A-568010CC0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1104B-47A8-4FA1-BBDE-AE9119DFF3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6382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79BF0FC-82A1-4F15-972C-A5C06EC5B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B83D1-46BC-4389-87B0-C792FF99EAAD}" type="datetimeFigureOut">
              <a:rPr lang="en-US" smtClean="0"/>
              <a:t>4/1/2022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F1A160-15F6-4F90-8602-1BC5B7D6E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3F1670-26D3-490A-9412-3576585BB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1104B-47A8-4FA1-BBDE-AE9119DFF3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1238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D253E-8890-489A-964E-51233D8CB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D65F3-D0B1-43DE-A7A6-925FA96D8B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294B97-0EC0-4924-916A-45CBA41932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62476D-983B-43D0-888A-DD430B4B30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B83D1-46BC-4389-87B0-C792FF99EAAD}" type="datetimeFigureOut">
              <a:rPr lang="en-US" smtClean="0"/>
              <a:t>4/1/2022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E4B2B8-3FF6-4E1B-9576-1A2A1FD05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D43EB7-48B4-4D18-943F-EDD97DE70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1104B-47A8-4FA1-BBDE-AE9119DFF3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4078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70D374-5A30-4116-9893-41529F71D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1F9E1B4-B41C-46D1-92A9-3D66BEEFB7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529685-2EB1-4533-8501-9C154BD3D9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2CC481-1B4C-494D-9030-7A132E6AA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B83D1-46BC-4389-87B0-C792FF99EAAD}" type="datetimeFigureOut">
              <a:rPr lang="en-US" smtClean="0"/>
              <a:t>4/1/2022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612290-7016-48F4-91B6-9BCC2984D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3FAC79-F4FA-4535-AF67-AFD07E102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1104B-47A8-4FA1-BBDE-AE9119DFF3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8984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5B206F-848A-4DD1-B731-7F3BA6EF40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C72281-B3FE-4CCE-A2C5-869BCA0EF3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14D5AA-1782-4F03-9642-B5A4D8D96F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B83D1-46BC-4389-87B0-C792FF99EAAD}" type="datetimeFigureOut">
              <a:rPr lang="en-US" smtClean="0"/>
              <a:t>4/1/2022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12280C-0A25-4B26-B069-A3D976D501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CB3EE6-940E-4885-8767-7CC268BCD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1104B-47A8-4FA1-BBDE-AE9119DFF3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2280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8505ED4-D81E-4DCD-BC32-8968E4FCF3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530908E-EC81-45B9-9D13-1026ECA294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C21FEE-3A68-40EB-99A3-8EE4DCB76D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B83D1-46BC-4389-87B0-C792FF99EAAD}" type="datetimeFigureOut">
              <a:rPr lang="en-US" smtClean="0"/>
              <a:t>4/1/2022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EB5330-A8AB-4E87-90F6-3789A407F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2D1C57-6173-4AD7-BF34-90BE099D5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1104B-47A8-4FA1-BBDE-AE9119DFF3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1640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C8BF0DA-B3A7-40F9-B1A5-C2F8EFCA4A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404B44-2348-47AC-B837-91E3DE14AF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556190-4CF1-471B-B230-6BD5774537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FB83D1-46BC-4389-87B0-C792FF99EAAD}" type="datetimeFigureOut">
              <a:rPr lang="en-US" smtClean="0"/>
              <a:t>4/1/2022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9D6D73-511C-4CC6-B948-FACB1D9F1B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648AEE-49AE-4ABA-B8E3-548FDE2642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A1104B-47A8-4FA1-BBDE-AE9119DFF3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245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The Soviet Union - WorldAtlas">
            <a:extLst>
              <a:ext uri="{FF2B5EF4-FFF2-40B4-BE49-F238E27FC236}">
                <a16:creationId xmlns:a16="http://schemas.microsoft.com/office/drawing/2014/main" id="{0FE86FC1-723D-4792-AD0C-4C217E0E07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573"/>
            <a:ext cx="12245782" cy="6880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Mikhail Gorbachev: Putin Is an Obstacle to Progress | Time">
            <a:extLst>
              <a:ext uri="{FF2B5EF4-FFF2-40B4-BE49-F238E27FC236}">
                <a16:creationId xmlns:a16="http://schemas.microsoft.com/office/drawing/2014/main" id="{AA389B80-4FD2-4D23-8D9C-AA7DEABA41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2066" y="4941217"/>
            <a:ext cx="1383637" cy="1770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39F85E5-CF00-4C5F-B740-3BA2521A2C91}"/>
              </a:ext>
            </a:extLst>
          </p:cNvPr>
          <p:cNvSpPr txBox="1"/>
          <p:nvPr/>
        </p:nvSpPr>
        <p:spPr>
          <a:xfrm>
            <a:off x="10442858" y="4200555"/>
            <a:ext cx="18420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Mikhail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b="1" dirty="0">
                <a:solidFill>
                  <a:schemeClr val="bg1"/>
                </a:solidFill>
              </a:rPr>
              <a:t>Gorbachev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46C4DF4-EFC0-4846-B24B-CE8E7569BF70}"/>
              </a:ext>
            </a:extLst>
          </p:cNvPr>
          <p:cNvSpPr txBox="1"/>
          <p:nvPr/>
        </p:nvSpPr>
        <p:spPr>
          <a:xfrm>
            <a:off x="4088597" y="102515"/>
            <a:ext cx="7684693" cy="571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ctr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800" b="1" i="1" kern="140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I’m peerless, now hear this, I’m fearless</a:t>
            </a:r>
            <a:endParaRPr lang="en-US" sz="2800" b="1" kern="140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3839694F-9233-4B06-8964-C7F3890CC7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1957155"/>
              </p:ext>
            </p:extLst>
          </p:nvPr>
        </p:nvGraphicFramePr>
        <p:xfrm>
          <a:off x="2610134" y="2905042"/>
          <a:ext cx="8753750" cy="730737"/>
        </p:xfrm>
        <a:graphic>
          <a:graphicData uri="http://schemas.openxmlformats.org/drawingml/2006/table">
            <a:tbl>
              <a:tblPr/>
              <a:tblGrid>
                <a:gridCol w="8753750">
                  <a:extLst>
                    <a:ext uri="{9D8B030D-6E8A-4147-A177-3AD203B41FA5}">
                      <a16:colId xmlns:a16="http://schemas.microsoft.com/office/drawing/2014/main" val="3161845947"/>
                    </a:ext>
                  </a:extLst>
                </a:gridCol>
              </a:tblGrid>
              <a:tr h="730737"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800" b="1" i="1" kern="14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When I was on the Russian scene</a:t>
                      </a:r>
                      <a:endParaRPr lang="en-US" sz="2800" b="1" i="1" dirty="0">
                        <a:solidFill>
                          <a:schemeClr val="bg1"/>
                        </a:solidFill>
                      </a:endParaRPr>
                    </a:p>
                  </a:txBody>
                  <a:tcPr marL="36576" marR="36576" marT="36576" marB="3657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0158715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FDC9EA36-ABEC-487F-8622-0600E3AE3FDF}"/>
              </a:ext>
            </a:extLst>
          </p:cNvPr>
          <p:cNvSpPr txBox="1"/>
          <p:nvPr/>
        </p:nvSpPr>
        <p:spPr>
          <a:xfrm>
            <a:off x="1543561" y="614054"/>
            <a:ext cx="10512142" cy="571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9000"/>
              </a:lnSpc>
              <a:spcAft>
                <a:spcPts val="600"/>
              </a:spcAft>
            </a:pPr>
            <a:r>
              <a:rPr lang="en-US" sz="2800" b="1" i="1" kern="1400" dirty="0">
                <a:solidFill>
                  <a:schemeClr val="bg1"/>
                </a:solidFill>
                <a:latin typeface="Calibri" panose="020F0502020204030204" pitchFamily="34" charset="0"/>
              </a:rPr>
              <a:t>Make the connection from where your heart to where your ear is</a:t>
            </a:r>
            <a:endParaRPr lang="en-US" sz="2800" b="1" i="1" kern="140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452EE33-D9B3-49F3-AC1D-5917D63821D1}"/>
              </a:ext>
            </a:extLst>
          </p:cNvPr>
          <p:cNvSpPr txBox="1"/>
          <p:nvPr/>
        </p:nvSpPr>
        <p:spPr>
          <a:xfrm>
            <a:off x="2394317" y="3531083"/>
            <a:ext cx="94094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i="1" kern="1400" dirty="0">
                <a:solidFill>
                  <a:schemeClr val="bg1"/>
                </a:solidFill>
                <a:latin typeface="Calibri" panose="020F0502020204030204" pitchFamily="34" charset="0"/>
              </a:rPr>
              <a:t>I realized communism as it was, was not a dream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743006D-B5FB-4CC8-B672-DAE59E2940E3}"/>
              </a:ext>
            </a:extLst>
          </p:cNvPr>
          <p:cNvSpPr txBox="1"/>
          <p:nvPr/>
        </p:nvSpPr>
        <p:spPr>
          <a:xfrm>
            <a:off x="316277" y="5207418"/>
            <a:ext cx="7684693" cy="571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9000"/>
              </a:lnSpc>
              <a:spcAft>
                <a:spcPts val="600"/>
              </a:spcAft>
            </a:pPr>
            <a:r>
              <a:rPr lang="en-US" sz="2800" b="1" i="1" kern="1400" dirty="0">
                <a:solidFill>
                  <a:schemeClr val="bg1"/>
                </a:solidFill>
                <a:latin typeface="Calibri" panose="020F0502020204030204" pitchFamily="34" charset="0"/>
              </a:rPr>
              <a:t>But more like a nightmare, Stalin left us so scared</a:t>
            </a:r>
            <a:endParaRPr lang="en-US" sz="2800" b="1" kern="140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3D6D9E2-B19C-4E5F-9825-BE2080640E1D}"/>
              </a:ext>
            </a:extLst>
          </p:cNvPr>
          <p:cNvSpPr txBox="1"/>
          <p:nvPr/>
        </p:nvSpPr>
        <p:spPr>
          <a:xfrm>
            <a:off x="316277" y="5958098"/>
            <a:ext cx="8491647" cy="571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9000"/>
              </a:lnSpc>
              <a:spcAft>
                <a:spcPts val="600"/>
              </a:spcAft>
            </a:pPr>
            <a:r>
              <a:rPr lang="en-US" sz="2800" b="1" i="1" kern="1400" dirty="0">
                <a:solidFill>
                  <a:schemeClr val="bg1"/>
                </a:solidFill>
                <a:latin typeface="Calibri" panose="020F0502020204030204" pitchFamily="34" charset="0"/>
              </a:rPr>
              <a:t>Send us to the Gulag, look around and no one cares</a:t>
            </a:r>
            <a:endParaRPr lang="en-US" sz="2800" b="1" i="1" kern="140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3753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The Soviet Union - WorldAtlas">
            <a:extLst>
              <a:ext uri="{FF2B5EF4-FFF2-40B4-BE49-F238E27FC236}">
                <a16:creationId xmlns:a16="http://schemas.microsoft.com/office/drawing/2014/main" id="{0FE86FC1-723D-4792-AD0C-4C217E0E07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573"/>
            <a:ext cx="12245782" cy="6880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Mikhail Gorbachev: Putin Is an Obstacle to Progress | Time">
            <a:extLst>
              <a:ext uri="{FF2B5EF4-FFF2-40B4-BE49-F238E27FC236}">
                <a16:creationId xmlns:a16="http://schemas.microsoft.com/office/drawing/2014/main" id="{AA389B80-4FD2-4D23-8D9C-AA7DEABA41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2066" y="4941217"/>
            <a:ext cx="1383637" cy="1770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39F85E5-CF00-4C5F-B740-3BA2521A2C91}"/>
              </a:ext>
            </a:extLst>
          </p:cNvPr>
          <p:cNvSpPr txBox="1"/>
          <p:nvPr/>
        </p:nvSpPr>
        <p:spPr>
          <a:xfrm>
            <a:off x="10442858" y="4200555"/>
            <a:ext cx="18420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Mikhail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b="1" dirty="0">
                <a:solidFill>
                  <a:schemeClr val="bg1"/>
                </a:solidFill>
              </a:rPr>
              <a:t>Gorbachev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46C4DF4-EFC0-4846-B24B-CE8E7569BF70}"/>
              </a:ext>
            </a:extLst>
          </p:cNvPr>
          <p:cNvSpPr txBox="1"/>
          <p:nvPr/>
        </p:nvSpPr>
        <p:spPr>
          <a:xfrm>
            <a:off x="4088597" y="102515"/>
            <a:ext cx="7684693" cy="571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ctr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800" b="1" i="1" kern="140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How can I stop this? I asked my wife, she said</a:t>
            </a:r>
            <a:endParaRPr lang="en-US" sz="2800" b="1" kern="140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3839694F-9233-4B06-8964-C7F3890CC7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792601"/>
              </p:ext>
            </p:extLst>
          </p:nvPr>
        </p:nvGraphicFramePr>
        <p:xfrm>
          <a:off x="2610134" y="2905042"/>
          <a:ext cx="8753750" cy="730737"/>
        </p:xfrm>
        <a:graphic>
          <a:graphicData uri="http://schemas.openxmlformats.org/drawingml/2006/table">
            <a:tbl>
              <a:tblPr/>
              <a:tblGrid>
                <a:gridCol w="8753750">
                  <a:extLst>
                    <a:ext uri="{9D8B030D-6E8A-4147-A177-3AD203B41FA5}">
                      <a16:colId xmlns:a16="http://schemas.microsoft.com/office/drawing/2014/main" val="3161845947"/>
                    </a:ext>
                  </a:extLst>
                </a:gridCol>
              </a:tblGrid>
              <a:tr h="730737"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800" b="1" i="1" kern="14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That’s what I did, kid, brought the truth to the light</a:t>
                      </a:r>
                      <a:endParaRPr lang="en-US" sz="2800" b="1" i="1" dirty="0">
                        <a:solidFill>
                          <a:schemeClr val="bg1"/>
                        </a:solidFill>
                      </a:endParaRPr>
                    </a:p>
                  </a:txBody>
                  <a:tcPr marL="36576" marR="36576" marT="36576" marB="3657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0158715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FDC9EA36-ABEC-487F-8622-0600E3AE3FDF}"/>
              </a:ext>
            </a:extLst>
          </p:cNvPr>
          <p:cNvSpPr txBox="1"/>
          <p:nvPr/>
        </p:nvSpPr>
        <p:spPr>
          <a:xfrm>
            <a:off x="2610134" y="619063"/>
            <a:ext cx="10512142" cy="571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9000"/>
              </a:lnSpc>
              <a:spcAft>
                <a:spcPts val="600"/>
              </a:spcAft>
            </a:pPr>
            <a:r>
              <a:rPr lang="en-US" sz="2800" b="1" i="1" kern="1400" dirty="0">
                <a:solidFill>
                  <a:schemeClr val="bg1"/>
                </a:solidFill>
                <a:latin typeface="Calibri" panose="020F0502020204030204" pitchFamily="34" charset="0"/>
              </a:rPr>
              <a:t>work hard my love and wait until the time is right, so</a:t>
            </a:r>
            <a:endParaRPr lang="en-US" sz="2800" b="1" i="1" kern="140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452EE33-D9B3-49F3-AC1D-5917D63821D1}"/>
              </a:ext>
            </a:extLst>
          </p:cNvPr>
          <p:cNvSpPr txBox="1"/>
          <p:nvPr/>
        </p:nvSpPr>
        <p:spPr>
          <a:xfrm>
            <a:off x="2394317" y="3531083"/>
            <a:ext cx="94094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i="1" kern="1400" dirty="0">
                <a:solidFill>
                  <a:schemeClr val="bg1"/>
                </a:solidFill>
                <a:latin typeface="Calibri" panose="020F0502020204030204" pitchFamily="34" charset="0"/>
              </a:rPr>
              <a:t>Glasnost, we called it, man our hope was bright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743006D-B5FB-4CC8-B672-DAE59E2940E3}"/>
              </a:ext>
            </a:extLst>
          </p:cNvPr>
          <p:cNvSpPr txBox="1"/>
          <p:nvPr/>
        </p:nvSpPr>
        <p:spPr>
          <a:xfrm>
            <a:off x="316277" y="5207418"/>
            <a:ext cx="7684693" cy="571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9000"/>
              </a:lnSpc>
              <a:spcAft>
                <a:spcPts val="600"/>
              </a:spcAft>
            </a:pPr>
            <a:r>
              <a:rPr lang="en-US" sz="2800" b="1" i="1" kern="1400" dirty="0">
                <a:solidFill>
                  <a:schemeClr val="bg1"/>
                </a:solidFill>
                <a:latin typeface="Calibri" panose="020F0502020204030204" pitchFamily="34" charset="0"/>
              </a:rPr>
              <a:t>As the leader of the nation, made us take flight</a:t>
            </a:r>
            <a:endParaRPr lang="en-US" sz="2800" b="1" kern="140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3D6D9E2-B19C-4E5F-9825-BE2080640E1D}"/>
              </a:ext>
            </a:extLst>
          </p:cNvPr>
          <p:cNvSpPr txBox="1"/>
          <p:nvPr/>
        </p:nvSpPr>
        <p:spPr>
          <a:xfrm>
            <a:off x="316277" y="5958098"/>
            <a:ext cx="8491647" cy="571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9000"/>
              </a:lnSpc>
              <a:spcAft>
                <a:spcPts val="600"/>
              </a:spcAft>
            </a:pPr>
            <a:r>
              <a:rPr lang="en-US" sz="2800" b="1" i="1" kern="1400" dirty="0">
                <a:solidFill>
                  <a:schemeClr val="bg1"/>
                </a:solidFill>
                <a:latin typeface="Calibri" panose="020F0502020204030204" pitchFamily="34" charset="0"/>
              </a:rPr>
              <a:t>Perestroika helped the economy reach new heights</a:t>
            </a:r>
            <a:endParaRPr lang="en-US" sz="2800" b="1" i="1" kern="140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6420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The Soviet Union - WorldAtlas">
            <a:extLst>
              <a:ext uri="{FF2B5EF4-FFF2-40B4-BE49-F238E27FC236}">
                <a16:creationId xmlns:a16="http://schemas.microsoft.com/office/drawing/2014/main" id="{0FE86FC1-723D-4792-AD0C-4C217E0E07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573"/>
            <a:ext cx="12245782" cy="6880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Mikhail Gorbachev: Putin Is an Obstacle to Progress | Time">
            <a:extLst>
              <a:ext uri="{FF2B5EF4-FFF2-40B4-BE49-F238E27FC236}">
                <a16:creationId xmlns:a16="http://schemas.microsoft.com/office/drawing/2014/main" id="{AA389B80-4FD2-4D23-8D9C-AA7DEABA41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2066" y="4941217"/>
            <a:ext cx="1383637" cy="1770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39F85E5-CF00-4C5F-B740-3BA2521A2C91}"/>
              </a:ext>
            </a:extLst>
          </p:cNvPr>
          <p:cNvSpPr txBox="1"/>
          <p:nvPr/>
        </p:nvSpPr>
        <p:spPr>
          <a:xfrm>
            <a:off x="10442858" y="4200555"/>
            <a:ext cx="18420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Mikhail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b="1" dirty="0">
                <a:solidFill>
                  <a:schemeClr val="bg1"/>
                </a:solidFill>
              </a:rPr>
              <a:t>Gorbachev</a:t>
            </a:r>
          </a:p>
        </p:txBody>
      </p:sp>
    </p:spTree>
    <p:extLst>
      <p:ext uri="{BB962C8B-B14F-4D97-AF65-F5344CB8AC3E}">
        <p14:creationId xmlns:p14="http://schemas.microsoft.com/office/powerpoint/2010/main" val="7095894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The Soviet Union - WorldAtlas">
            <a:extLst>
              <a:ext uri="{FF2B5EF4-FFF2-40B4-BE49-F238E27FC236}">
                <a16:creationId xmlns:a16="http://schemas.microsoft.com/office/drawing/2014/main" id="{0FE86FC1-723D-4792-AD0C-4C217E0E07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573"/>
            <a:ext cx="12245782" cy="6880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Mikhail Gorbachev: Putin Is an Obstacle to Progress | Time">
            <a:extLst>
              <a:ext uri="{FF2B5EF4-FFF2-40B4-BE49-F238E27FC236}">
                <a16:creationId xmlns:a16="http://schemas.microsoft.com/office/drawing/2014/main" id="{AA389B80-4FD2-4D23-8D9C-AA7DEABA41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2066" y="4941217"/>
            <a:ext cx="1383637" cy="1770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39F85E5-CF00-4C5F-B740-3BA2521A2C91}"/>
              </a:ext>
            </a:extLst>
          </p:cNvPr>
          <p:cNvSpPr txBox="1"/>
          <p:nvPr/>
        </p:nvSpPr>
        <p:spPr>
          <a:xfrm>
            <a:off x="10442858" y="4200555"/>
            <a:ext cx="18420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Mikhail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b="1" dirty="0">
                <a:solidFill>
                  <a:schemeClr val="bg1"/>
                </a:solidFill>
              </a:rPr>
              <a:t>Gorbachev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46C4DF4-EFC0-4846-B24B-CE8E7569BF70}"/>
              </a:ext>
            </a:extLst>
          </p:cNvPr>
          <p:cNvSpPr txBox="1"/>
          <p:nvPr/>
        </p:nvSpPr>
        <p:spPr>
          <a:xfrm>
            <a:off x="2610135" y="102515"/>
            <a:ext cx="9163156" cy="571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ctr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800" b="1" i="1" kern="140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Sat down with Reagan, brought peace between our nations</a:t>
            </a:r>
            <a:endParaRPr lang="en-US" sz="2800" b="1" kern="140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3839694F-9233-4B06-8964-C7F3890CC7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0347708"/>
              </p:ext>
            </p:extLst>
          </p:nvPr>
        </p:nvGraphicFramePr>
        <p:xfrm>
          <a:off x="2610134" y="2905042"/>
          <a:ext cx="8753750" cy="730737"/>
        </p:xfrm>
        <a:graphic>
          <a:graphicData uri="http://schemas.openxmlformats.org/drawingml/2006/table">
            <a:tbl>
              <a:tblPr/>
              <a:tblGrid>
                <a:gridCol w="8753750">
                  <a:extLst>
                    <a:ext uri="{9D8B030D-6E8A-4147-A177-3AD203B41FA5}">
                      <a16:colId xmlns:a16="http://schemas.microsoft.com/office/drawing/2014/main" val="3161845947"/>
                    </a:ext>
                  </a:extLst>
                </a:gridCol>
              </a:tblGrid>
              <a:tr h="730737"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800" b="1" i="1" kern="14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But freedoms brought fears to the old regime</a:t>
                      </a:r>
                      <a:endParaRPr lang="en-US" sz="2800" b="1" i="1" dirty="0">
                        <a:solidFill>
                          <a:schemeClr val="bg1"/>
                        </a:solidFill>
                      </a:endParaRPr>
                    </a:p>
                  </a:txBody>
                  <a:tcPr marL="36576" marR="36576" marT="36576" marB="3657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0158715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FDC9EA36-ABEC-487F-8622-0600E3AE3FDF}"/>
              </a:ext>
            </a:extLst>
          </p:cNvPr>
          <p:cNvSpPr txBox="1"/>
          <p:nvPr/>
        </p:nvSpPr>
        <p:spPr>
          <a:xfrm>
            <a:off x="2610134" y="619063"/>
            <a:ext cx="10512142" cy="571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9000"/>
              </a:lnSpc>
              <a:spcAft>
                <a:spcPts val="600"/>
              </a:spcAft>
            </a:pPr>
            <a:r>
              <a:rPr lang="en-US" sz="2800" b="1" i="1" kern="1400" dirty="0">
                <a:solidFill>
                  <a:schemeClr val="bg1"/>
                </a:solidFill>
                <a:latin typeface="Calibri" panose="020F0502020204030204" pitchFamily="34" charset="0"/>
              </a:rPr>
              <a:t>We got rid of nuclear weapons left and right </a:t>
            </a:r>
            <a:endParaRPr lang="en-US" sz="2800" b="1" i="1" kern="140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452EE33-D9B3-49F3-AC1D-5917D63821D1}"/>
              </a:ext>
            </a:extLst>
          </p:cNvPr>
          <p:cNvSpPr txBox="1"/>
          <p:nvPr/>
        </p:nvSpPr>
        <p:spPr>
          <a:xfrm>
            <a:off x="2394317" y="3531083"/>
            <a:ext cx="94094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i="1" kern="1400" dirty="0">
                <a:solidFill>
                  <a:schemeClr val="bg1"/>
                </a:solidFill>
                <a:latin typeface="Calibri" panose="020F0502020204030204" pitchFamily="34" charset="0"/>
              </a:rPr>
              <a:t>Used to ruling by force, man those guys were mean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743006D-B5FB-4CC8-B672-DAE59E2940E3}"/>
              </a:ext>
            </a:extLst>
          </p:cNvPr>
          <p:cNvSpPr txBox="1"/>
          <p:nvPr/>
        </p:nvSpPr>
        <p:spPr>
          <a:xfrm>
            <a:off x="316277" y="5207418"/>
            <a:ext cx="8491647" cy="571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9000"/>
              </a:lnSpc>
              <a:spcAft>
                <a:spcPts val="600"/>
              </a:spcAft>
            </a:pPr>
            <a:r>
              <a:rPr lang="en-US" sz="2800" b="1" i="1" kern="1400" dirty="0">
                <a:solidFill>
                  <a:schemeClr val="bg1"/>
                </a:solidFill>
                <a:latin typeface="Calibri" panose="020F0502020204030204" pitchFamily="34" charset="0"/>
              </a:rPr>
              <a:t>They tried to take me out, a coup to bring to my knees</a:t>
            </a:r>
            <a:endParaRPr lang="en-US" sz="2800" b="1" kern="140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3D6D9E2-B19C-4E5F-9825-BE2080640E1D}"/>
              </a:ext>
            </a:extLst>
          </p:cNvPr>
          <p:cNvSpPr txBox="1"/>
          <p:nvPr/>
        </p:nvSpPr>
        <p:spPr>
          <a:xfrm>
            <a:off x="316277" y="5958098"/>
            <a:ext cx="9409442" cy="571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9000"/>
              </a:lnSpc>
              <a:spcAft>
                <a:spcPts val="600"/>
              </a:spcAft>
            </a:pPr>
            <a:r>
              <a:rPr lang="en-US" sz="2800" b="1" i="1" kern="1400" dirty="0">
                <a:solidFill>
                  <a:schemeClr val="bg1"/>
                </a:solidFill>
                <a:latin typeface="Calibri" panose="020F0502020204030204" pitchFamily="34" charset="0"/>
              </a:rPr>
              <a:t>But I was brave and strong, refused to give in to their schemes</a:t>
            </a:r>
            <a:endParaRPr lang="en-US" sz="2800" b="1" i="1" kern="140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1922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The Soviet Union - WorldAtlas">
            <a:extLst>
              <a:ext uri="{FF2B5EF4-FFF2-40B4-BE49-F238E27FC236}">
                <a16:creationId xmlns:a16="http://schemas.microsoft.com/office/drawing/2014/main" id="{0FE86FC1-723D-4792-AD0C-4C217E0E07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573"/>
            <a:ext cx="12245782" cy="6880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Mikhail Gorbachev: Putin Is an Obstacle to Progress | Time">
            <a:extLst>
              <a:ext uri="{FF2B5EF4-FFF2-40B4-BE49-F238E27FC236}">
                <a16:creationId xmlns:a16="http://schemas.microsoft.com/office/drawing/2014/main" id="{AA389B80-4FD2-4D23-8D9C-AA7DEABA41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2066" y="4941217"/>
            <a:ext cx="1383637" cy="1770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39F85E5-CF00-4C5F-B740-3BA2521A2C91}"/>
              </a:ext>
            </a:extLst>
          </p:cNvPr>
          <p:cNvSpPr txBox="1"/>
          <p:nvPr/>
        </p:nvSpPr>
        <p:spPr>
          <a:xfrm>
            <a:off x="10442858" y="4200555"/>
            <a:ext cx="18420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Mikhail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b="1" dirty="0">
                <a:solidFill>
                  <a:schemeClr val="bg1"/>
                </a:solidFill>
              </a:rPr>
              <a:t>Gorbachev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46C4DF4-EFC0-4846-B24B-CE8E7569BF70}"/>
              </a:ext>
            </a:extLst>
          </p:cNvPr>
          <p:cNvSpPr txBox="1"/>
          <p:nvPr/>
        </p:nvSpPr>
        <p:spPr>
          <a:xfrm>
            <a:off x="2610135" y="102515"/>
            <a:ext cx="9163156" cy="571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ctr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800" b="1" i="1" kern="140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Found a way out that left the Russian people free</a:t>
            </a:r>
            <a:endParaRPr lang="en-US" sz="2800" b="1" kern="140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3839694F-9233-4B06-8964-C7F3890CC7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2755513"/>
              </p:ext>
            </p:extLst>
          </p:nvPr>
        </p:nvGraphicFramePr>
        <p:xfrm>
          <a:off x="2610134" y="2905042"/>
          <a:ext cx="8753750" cy="730737"/>
        </p:xfrm>
        <a:graphic>
          <a:graphicData uri="http://schemas.openxmlformats.org/drawingml/2006/table">
            <a:tbl>
              <a:tblPr/>
              <a:tblGrid>
                <a:gridCol w="8753750">
                  <a:extLst>
                    <a:ext uri="{9D8B030D-6E8A-4147-A177-3AD203B41FA5}">
                      <a16:colId xmlns:a16="http://schemas.microsoft.com/office/drawing/2014/main" val="3161845947"/>
                    </a:ext>
                  </a:extLst>
                </a:gridCol>
              </a:tblGrid>
              <a:tr h="730737"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800" b="1" i="1" kern="14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I was forced to step down, but I held my head proud</a:t>
                      </a:r>
                      <a:endParaRPr lang="en-US" sz="2800" b="1" i="1" dirty="0">
                        <a:solidFill>
                          <a:schemeClr val="bg1"/>
                        </a:solidFill>
                      </a:endParaRPr>
                    </a:p>
                  </a:txBody>
                  <a:tcPr marL="36576" marR="36576" marT="36576" marB="3657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0158715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FDC9EA36-ABEC-487F-8622-0600E3AE3FDF}"/>
              </a:ext>
            </a:extLst>
          </p:cNvPr>
          <p:cNvSpPr txBox="1"/>
          <p:nvPr/>
        </p:nvSpPr>
        <p:spPr>
          <a:xfrm>
            <a:off x="2610134" y="619063"/>
            <a:ext cx="10512142" cy="571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9000"/>
              </a:lnSpc>
              <a:spcAft>
                <a:spcPts val="600"/>
              </a:spcAft>
            </a:pPr>
            <a:r>
              <a:rPr lang="en-US" sz="2800" b="1" i="1" kern="1400">
                <a:solidFill>
                  <a:schemeClr val="bg1"/>
                </a:solidFill>
                <a:latin typeface="Calibri" panose="020F0502020204030204" pitchFamily="34" charset="0"/>
              </a:rPr>
              <a:t>Didn’t budge an inch when they tried to kill me </a:t>
            </a:r>
            <a:endParaRPr lang="en-US" sz="2800" b="1" i="1" kern="140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452EE33-D9B3-49F3-AC1D-5917D63821D1}"/>
              </a:ext>
            </a:extLst>
          </p:cNvPr>
          <p:cNvSpPr txBox="1"/>
          <p:nvPr/>
        </p:nvSpPr>
        <p:spPr>
          <a:xfrm>
            <a:off x="2394317" y="3531083"/>
            <a:ext cx="94094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i="1" kern="1400" dirty="0">
                <a:solidFill>
                  <a:schemeClr val="bg1"/>
                </a:solidFill>
                <a:latin typeface="Calibri" panose="020F0502020204030204" pitchFamily="34" charset="0"/>
              </a:rPr>
              <a:t>My country would survive all the nonsense going down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743006D-B5FB-4CC8-B672-DAE59E2940E3}"/>
              </a:ext>
            </a:extLst>
          </p:cNvPr>
          <p:cNvSpPr txBox="1"/>
          <p:nvPr/>
        </p:nvSpPr>
        <p:spPr>
          <a:xfrm>
            <a:off x="316277" y="5207418"/>
            <a:ext cx="7684693" cy="571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9000"/>
              </a:lnSpc>
              <a:spcAft>
                <a:spcPts val="600"/>
              </a:spcAft>
            </a:pPr>
            <a:r>
              <a:rPr lang="en-US" sz="2800" b="1" i="1" kern="1400" dirty="0">
                <a:solidFill>
                  <a:schemeClr val="bg1"/>
                </a:solidFill>
                <a:latin typeface="Calibri" panose="020F0502020204030204" pitchFamily="34" charset="0"/>
              </a:rPr>
              <a:t>So you Americans with your heads up in the clouds</a:t>
            </a:r>
            <a:endParaRPr lang="en-US" sz="2800" b="1" kern="140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3D6D9E2-B19C-4E5F-9825-BE2080640E1D}"/>
              </a:ext>
            </a:extLst>
          </p:cNvPr>
          <p:cNvSpPr txBox="1"/>
          <p:nvPr/>
        </p:nvSpPr>
        <p:spPr>
          <a:xfrm>
            <a:off x="316277" y="5958098"/>
            <a:ext cx="9890404" cy="571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9000"/>
              </a:lnSpc>
              <a:spcAft>
                <a:spcPts val="600"/>
              </a:spcAft>
            </a:pPr>
            <a:r>
              <a:rPr lang="en-US" sz="2800" b="1" i="1" kern="1400">
                <a:solidFill>
                  <a:schemeClr val="bg1"/>
                </a:solidFill>
                <a:latin typeface="Calibri" panose="020F0502020204030204" pitchFamily="34" charset="0"/>
              </a:rPr>
              <a:t>When you hear my name in history, you’d better write this down</a:t>
            </a:r>
            <a:endParaRPr lang="en-US" sz="2800" b="1" i="1" kern="140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7895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The Soviet Union - WorldAtlas">
            <a:extLst>
              <a:ext uri="{FF2B5EF4-FFF2-40B4-BE49-F238E27FC236}">
                <a16:creationId xmlns:a16="http://schemas.microsoft.com/office/drawing/2014/main" id="{0FE86FC1-723D-4792-AD0C-4C217E0E07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573"/>
            <a:ext cx="12245782" cy="6880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Mikhail Gorbachev: Putin Is an Obstacle to Progress | Time">
            <a:extLst>
              <a:ext uri="{FF2B5EF4-FFF2-40B4-BE49-F238E27FC236}">
                <a16:creationId xmlns:a16="http://schemas.microsoft.com/office/drawing/2014/main" id="{AA389B80-4FD2-4D23-8D9C-AA7DEABA41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2066" y="4941217"/>
            <a:ext cx="1383637" cy="1770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39F85E5-CF00-4C5F-B740-3BA2521A2C91}"/>
              </a:ext>
            </a:extLst>
          </p:cNvPr>
          <p:cNvSpPr txBox="1"/>
          <p:nvPr/>
        </p:nvSpPr>
        <p:spPr>
          <a:xfrm>
            <a:off x="10442858" y="4200555"/>
            <a:ext cx="18420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Mikhail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b="1" dirty="0">
                <a:solidFill>
                  <a:schemeClr val="bg1"/>
                </a:solidFill>
              </a:rPr>
              <a:t>Gorbachev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46C4DF4-EFC0-4846-B24B-CE8E7569BF70}"/>
              </a:ext>
            </a:extLst>
          </p:cNvPr>
          <p:cNvSpPr txBox="1"/>
          <p:nvPr/>
        </p:nvSpPr>
        <p:spPr>
          <a:xfrm>
            <a:off x="754455" y="4523720"/>
            <a:ext cx="9163156" cy="571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ctr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800" b="1" i="1" kern="140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I sacrificed myself for the betterment of my nation</a:t>
            </a:r>
            <a:endParaRPr lang="en-US" sz="2800" b="1" kern="140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DC9EA36-ABEC-487F-8622-0600E3AE3FDF}"/>
              </a:ext>
            </a:extLst>
          </p:cNvPr>
          <p:cNvSpPr txBox="1"/>
          <p:nvPr/>
        </p:nvSpPr>
        <p:spPr>
          <a:xfrm>
            <a:off x="361204" y="5254787"/>
            <a:ext cx="10512142" cy="571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9000"/>
              </a:lnSpc>
              <a:spcAft>
                <a:spcPts val="600"/>
              </a:spcAft>
            </a:pPr>
            <a:r>
              <a:rPr lang="en-US" sz="2800" b="1" i="1" kern="1400" dirty="0">
                <a:solidFill>
                  <a:schemeClr val="bg1"/>
                </a:solidFill>
                <a:latin typeface="Calibri" panose="020F0502020204030204" pitchFamily="34" charset="0"/>
              </a:rPr>
              <a:t>Gorbachev a name that deserves acclimation</a:t>
            </a:r>
            <a:endParaRPr lang="en-US" sz="2800" b="1" i="1" kern="140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0594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294</Words>
  <Application>Microsoft Office PowerPoint</Application>
  <PresentationFormat>Widescreen</PresentationFormat>
  <Paragraphs>32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Knight</dc:creator>
  <cp:lastModifiedBy>James Knight</cp:lastModifiedBy>
  <cp:revision>4</cp:revision>
  <dcterms:created xsi:type="dcterms:W3CDTF">2022-01-04T15:40:49Z</dcterms:created>
  <dcterms:modified xsi:type="dcterms:W3CDTF">2022-04-01T15:33:33Z</dcterms:modified>
</cp:coreProperties>
</file>