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9" r:id="rId14"/>
    <p:sldId id="278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7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AAF8-364E-49BA-8C91-B20231A15B9B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D775-5FC3-4648-AB7B-567F4DB159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90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AAF8-364E-49BA-8C91-B20231A15B9B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D775-5FC3-4648-AB7B-567F4DB159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86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AAF8-364E-49BA-8C91-B20231A15B9B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D775-5FC3-4648-AB7B-567F4DB159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668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AAF8-364E-49BA-8C91-B20231A15B9B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D775-5FC3-4648-AB7B-567F4DB159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90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AAF8-364E-49BA-8C91-B20231A15B9B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D775-5FC3-4648-AB7B-567F4DB159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360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AAF8-364E-49BA-8C91-B20231A15B9B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D775-5FC3-4648-AB7B-567F4DB159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299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AAF8-364E-49BA-8C91-B20231A15B9B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D775-5FC3-4648-AB7B-567F4DB159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392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AAF8-364E-49BA-8C91-B20231A15B9B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D775-5FC3-4648-AB7B-567F4DB159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006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AAF8-364E-49BA-8C91-B20231A15B9B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D775-5FC3-4648-AB7B-567F4DB159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51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AAF8-364E-49BA-8C91-B20231A15B9B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D775-5FC3-4648-AB7B-567F4DB159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5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AAF8-364E-49BA-8C91-B20231A15B9B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D775-5FC3-4648-AB7B-567F4DB159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162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>
                <a:solidFill>
                  <a:srgbClr val="DFDCB7"/>
                </a:solidFill>
              </a:rPr>
              <a:pPr/>
              <a:t>5/31/2016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462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>
                <a:solidFill>
                  <a:srgbClr val="DFDCB7"/>
                </a:solidFill>
              </a:rPr>
              <a:pPr/>
              <a:t>5/31/2016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603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>
                <a:solidFill>
                  <a:srgbClr val="DFDCB7"/>
                </a:solidFill>
              </a:rPr>
              <a:pPr/>
              <a:t>5/31/2016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383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>
                <a:solidFill>
                  <a:srgbClr val="DFDCB7"/>
                </a:solidFill>
              </a:rPr>
              <a:pPr/>
              <a:t>5/31/2016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637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>
                <a:solidFill>
                  <a:srgbClr val="DFDCB7"/>
                </a:solidFill>
              </a:rPr>
              <a:pPr/>
              <a:t>5/31/2016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144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>
                <a:solidFill>
                  <a:srgbClr val="DFDCB7"/>
                </a:solidFill>
              </a:rPr>
              <a:pPr/>
              <a:t>5/31/2016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123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>
                <a:solidFill>
                  <a:srgbClr val="DFDCB7"/>
                </a:solidFill>
              </a:rPr>
              <a:pPr/>
              <a:t>5/31/2016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664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>
                <a:solidFill>
                  <a:srgbClr val="DFDCB7"/>
                </a:solidFill>
              </a:rPr>
              <a:pPr/>
              <a:t>5/31/2016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3322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>
                <a:solidFill>
                  <a:srgbClr val="DFDCB7"/>
                </a:solidFill>
              </a:rPr>
              <a:pPr/>
              <a:t>5/31/2016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>
                <a:solidFill>
                  <a:srgbClr val="DFDCB7"/>
                </a:solidFill>
              </a:rPr>
              <a:pPr/>
              <a:t>5/31/2016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9961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>
                <a:solidFill>
                  <a:srgbClr val="DFDCB7"/>
                </a:solidFill>
              </a:rPr>
              <a:pPr/>
              <a:t>5/31/2016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866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AAF8-364E-49BA-8C91-B20231A15B9B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BD775-5FC3-4648-AB7B-567F4DB159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75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B824B2E-5DEB-467D-AF63-AA75D09AE41E}" type="datetimeFigureOut">
              <a:rPr lang="en-US" smtClean="0">
                <a:solidFill>
                  <a:srgbClr val="DFDCB7"/>
                </a:solidFill>
              </a:rPr>
              <a:pPr/>
              <a:t>5/31/2016</a:t>
            </a:fld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831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1.02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Understand effective leadership and communication skills.</a:t>
            </a:r>
          </a:p>
        </p:txBody>
      </p:sp>
    </p:spTree>
    <p:extLst>
      <p:ext uri="{BB962C8B-B14F-4D97-AF65-F5344CB8AC3E}">
        <p14:creationId xmlns:p14="http://schemas.microsoft.com/office/powerpoint/2010/main" val="228373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Leadership Development  in FFA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1</a:t>
            </a:r>
            <a:r>
              <a:rPr lang="en-US" dirty="0"/>
              <a:t>. Purpose</a:t>
            </a:r>
          </a:p>
          <a:p>
            <a:pPr lvl="1"/>
            <a:r>
              <a:rPr lang="en-US" dirty="0"/>
              <a:t>Develops confidence, character and </a:t>
            </a:r>
            <a:r>
              <a:rPr lang="en-US" dirty="0" smtClean="0"/>
              <a:t>citizenship</a:t>
            </a:r>
            <a:endParaRPr lang="en-US" dirty="0"/>
          </a:p>
          <a:p>
            <a:pPr lvl="1"/>
            <a:r>
              <a:rPr lang="en-US" dirty="0"/>
              <a:t>Builds cooperative attitudes that help students work with </a:t>
            </a:r>
            <a:r>
              <a:rPr lang="en-US" dirty="0" smtClean="0"/>
              <a:t>others</a:t>
            </a:r>
            <a:endParaRPr lang="en-US" dirty="0"/>
          </a:p>
          <a:p>
            <a:pPr lvl="1"/>
            <a:r>
              <a:rPr lang="en-US" dirty="0"/>
              <a:t>Encourages the improvement of </a:t>
            </a:r>
            <a:r>
              <a:rPr lang="en-US" dirty="0" smtClean="0"/>
              <a:t>scholarship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09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Leadership Development  in FFA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/>
              <a:t>2. </a:t>
            </a:r>
            <a:r>
              <a:rPr lang="en-US" dirty="0"/>
              <a:t>Ways and Means</a:t>
            </a:r>
          </a:p>
          <a:p>
            <a:pPr lvl="1"/>
            <a:r>
              <a:rPr lang="en-US" dirty="0"/>
              <a:t>Develop an appreciation of FFA traditions</a:t>
            </a:r>
          </a:p>
          <a:p>
            <a:pPr lvl="2"/>
            <a:r>
              <a:rPr lang="en-US" dirty="0"/>
              <a:t>Colors- National Blue and Corn Gold</a:t>
            </a:r>
          </a:p>
          <a:p>
            <a:pPr lvl="2"/>
            <a:r>
              <a:rPr lang="en-US" dirty="0"/>
              <a:t>Program of Activities (POA) </a:t>
            </a:r>
          </a:p>
          <a:p>
            <a:pPr lvl="3"/>
            <a:r>
              <a:rPr lang="en-US" dirty="0" smtClean="0"/>
              <a:t>calendar </a:t>
            </a:r>
            <a:r>
              <a:rPr lang="en-US" dirty="0"/>
              <a:t>of activities that provides fun opportunities for members, creates a better chapter and provides service to the local </a:t>
            </a:r>
            <a:r>
              <a:rPr lang="en-US" dirty="0" smtClean="0"/>
              <a:t>community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29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Leadership Development  in FFA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/>
              <a:t>2. </a:t>
            </a:r>
            <a:r>
              <a:rPr lang="en-US" dirty="0"/>
              <a:t>Ways and </a:t>
            </a:r>
            <a:r>
              <a:rPr lang="en-US" dirty="0" smtClean="0"/>
              <a:t>Means continued</a:t>
            </a:r>
            <a:endParaRPr lang="en-US" dirty="0"/>
          </a:p>
          <a:p>
            <a:pPr lvl="2"/>
            <a:r>
              <a:rPr lang="en-US" dirty="0" smtClean="0"/>
              <a:t>Symbols and their meaning:</a:t>
            </a:r>
          </a:p>
          <a:p>
            <a:pPr marL="1394460" lvl="3" indent="-342900">
              <a:buFont typeface="+mj-lt"/>
              <a:buAutoNum type="arabicPeriod"/>
            </a:pPr>
            <a:r>
              <a:rPr lang="en-US" dirty="0" smtClean="0"/>
              <a:t>Eagle</a:t>
            </a:r>
          </a:p>
          <a:p>
            <a:pPr lvl="4"/>
            <a:r>
              <a:rPr lang="en-US" dirty="0" smtClean="0"/>
              <a:t>National Scope of FFA                                    </a:t>
            </a:r>
          </a:p>
          <a:p>
            <a:pPr marL="1394460" lvl="3" indent="-342900">
              <a:buFont typeface="+mj-lt"/>
              <a:buAutoNum type="arabicPeriod"/>
            </a:pPr>
            <a:r>
              <a:rPr lang="en-US" dirty="0" smtClean="0"/>
              <a:t>Plow</a:t>
            </a:r>
          </a:p>
          <a:p>
            <a:pPr lvl="4"/>
            <a:r>
              <a:rPr lang="en-US" dirty="0" smtClean="0"/>
              <a:t>Labor and tillage of the soil                                </a:t>
            </a:r>
          </a:p>
          <a:p>
            <a:pPr marL="1394460" lvl="3" indent="-342900">
              <a:buFont typeface="+mj-lt"/>
              <a:buAutoNum type="arabicPeriod"/>
            </a:pPr>
            <a:r>
              <a:rPr lang="en-US" dirty="0" smtClean="0"/>
              <a:t>Owl</a:t>
            </a:r>
          </a:p>
          <a:p>
            <a:pPr lvl="4"/>
            <a:r>
              <a:rPr lang="en-US" dirty="0" smtClean="0"/>
              <a:t>Knowledge and wisdom                                                     </a:t>
            </a:r>
          </a:p>
          <a:p>
            <a:pPr marL="1394460" lvl="3" indent="-342900">
              <a:buFont typeface="+mj-lt"/>
              <a:buAutoNum type="arabicPeriod"/>
            </a:pPr>
            <a:r>
              <a:rPr lang="en-US" dirty="0" smtClean="0"/>
              <a:t>Rising Sun</a:t>
            </a:r>
          </a:p>
          <a:p>
            <a:pPr lvl="4"/>
            <a:r>
              <a:rPr lang="en-US" dirty="0" smtClean="0"/>
              <a:t>Progressive nature of agriculture</a:t>
            </a:r>
          </a:p>
          <a:p>
            <a:pPr lvl="4"/>
            <a:r>
              <a:rPr lang="en-US" dirty="0" smtClean="0"/>
              <a:t>Need for cooperative effort to reach common goals</a:t>
            </a:r>
          </a:p>
          <a:p>
            <a:pPr marL="1394460" lvl="3" indent="-342900">
              <a:buFont typeface="+mj-lt"/>
              <a:buAutoNum type="arabicPeriod"/>
            </a:pPr>
            <a:r>
              <a:rPr lang="en-US" dirty="0" smtClean="0"/>
              <a:t>Ear of corn</a:t>
            </a:r>
          </a:p>
          <a:p>
            <a:pPr lvl="4"/>
            <a:r>
              <a:rPr lang="en-US" dirty="0" smtClean="0"/>
              <a:t>Unity</a:t>
            </a:r>
          </a:p>
          <a:p>
            <a:pPr lvl="4"/>
            <a:r>
              <a:rPr lang="en-US" dirty="0" smtClean="0"/>
              <a:t>FFA is a national organization with members from across the U.S. and Puerto Rico     </a:t>
            </a:r>
          </a:p>
          <a:p>
            <a:pPr marL="1394460" lvl="3" indent="-342900">
              <a:buFont typeface="+mj-lt"/>
              <a:buAutoNum type="arabicPeriod"/>
            </a:pPr>
            <a:r>
              <a:rPr lang="en-US" dirty="0" smtClean="0"/>
              <a:t>Lettering “Agricultural Education” and “FFA”</a:t>
            </a:r>
          </a:p>
          <a:p>
            <a:pPr lvl="4"/>
            <a:r>
              <a:rPr lang="en-US" dirty="0" smtClean="0"/>
              <a:t>signifies the combination of learning and leadership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73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Leadership Development  in FFA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/>
              <a:t>2. </a:t>
            </a:r>
            <a:r>
              <a:rPr lang="en-US" dirty="0"/>
              <a:t>Ways and </a:t>
            </a:r>
            <a:r>
              <a:rPr lang="en-US" dirty="0" smtClean="0"/>
              <a:t>Means continued:</a:t>
            </a:r>
            <a:endParaRPr lang="en-US" dirty="0"/>
          </a:p>
          <a:p>
            <a:pPr lvl="1"/>
            <a:r>
              <a:rPr lang="en-US" dirty="0" smtClean="0"/>
              <a:t>The FFA </a:t>
            </a:r>
            <a:r>
              <a:rPr lang="en-US" dirty="0"/>
              <a:t>Motto:</a:t>
            </a:r>
            <a:endParaRPr lang="en-US" sz="1800" dirty="0"/>
          </a:p>
          <a:p>
            <a:pPr marL="114300" indent="0" algn="ctr">
              <a:buNone/>
            </a:pPr>
            <a:r>
              <a:rPr lang="en-US" sz="4000" dirty="0"/>
              <a:t>Learning to Do</a:t>
            </a:r>
          </a:p>
          <a:p>
            <a:pPr marL="114300" indent="0" algn="ctr">
              <a:buNone/>
            </a:pPr>
            <a:r>
              <a:rPr lang="en-US" sz="4000" dirty="0"/>
              <a:t> Doing to Learn</a:t>
            </a:r>
          </a:p>
          <a:p>
            <a:pPr marL="114300" indent="0" algn="ctr">
              <a:buNone/>
            </a:pPr>
            <a:r>
              <a:rPr lang="en-US" sz="4000" dirty="0"/>
              <a:t> Earning to Live</a:t>
            </a:r>
          </a:p>
          <a:p>
            <a:pPr marL="114300" indent="0" algn="ctr">
              <a:buNone/>
            </a:pPr>
            <a:r>
              <a:rPr lang="en-US" sz="4000" dirty="0"/>
              <a:t> Living to Serve</a:t>
            </a:r>
          </a:p>
        </p:txBody>
      </p:sp>
    </p:spTree>
    <p:extLst>
      <p:ext uri="{BB962C8B-B14F-4D97-AF65-F5344CB8AC3E}">
        <p14:creationId xmlns:p14="http://schemas.microsoft.com/office/powerpoint/2010/main" val="2608277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Leadership Development  in FFA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/>
              <a:t>2. </a:t>
            </a:r>
            <a:r>
              <a:rPr lang="en-US" dirty="0"/>
              <a:t>Ways and </a:t>
            </a:r>
            <a:r>
              <a:rPr lang="en-US" dirty="0" smtClean="0"/>
              <a:t>Means continued</a:t>
            </a:r>
            <a:endParaRPr lang="en-US" dirty="0"/>
          </a:p>
          <a:p>
            <a:pPr lvl="1"/>
            <a:r>
              <a:rPr lang="en-US" dirty="0"/>
              <a:t>Serving in leadership roles as an FFA Officer</a:t>
            </a:r>
            <a:endParaRPr lang="en-US" sz="1800" dirty="0"/>
          </a:p>
          <a:p>
            <a:pPr marL="1120140" lvl="2" indent="-342900">
              <a:buFont typeface="+mj-lt"/>
              <a:buAutoNum type="arabicPeriod"/>
            </a:pPr>
            <a:r>
              <a:rPr lang="en-US" dirty="0"/>
              <a:t>President (rising </a:t>
            </a:r>
            <a:r>
              <a:rPr lang="en-US" dirty="0" smtClean="0"/>
              <a:t>sun)</a:t>
            </a:r>
          </a:p>
          <a:p>
            <a:pPr lvl="3"/>
            <a:r>
              <a:rPr lang="en-US" dirty="0" smtClean="0"/>
              <a:t>presides </a:t>
            </a:r>
            <a:r>
              <a:rPr lang="en-US" dirty="0"/>
              <a:t>over meetings</a:t>
            </a:r>
            <a:endParaRPr lang="en-US" sz="1400" dirty="0"/>
          </a:p>
          <a:p>
            <a:pPr marL="1120140" lvl="2" indent="-342900">
              <a:buFont typeface="+mj-lt"/>
              <a:buAutoNum type="arabicPeriod"/>
            </a:pPr>
            <a:r>
              <a:rPr lang="en-US" dirty="0"/>
              <a:t>Vice president (</a:t>
            </a:r>
            <a:r>
              <a:rPr lang="en-US" dirty="0" smtClean="0"/>
              <a:t>plow)</a:t>
            </a:r>
          </a:p>
          <a:p>
            <a:pPr lvl="3"/>
            <a:r>
              <a:rPr lang="en-US" dirty="0" smtClean="0"/>
              <a:t>coordinates </a:t>
            </a:r>
            <a:r>
              <a:rPr lang="en-US" dirty="0"/>
              <a:t>all committee work</a:t>
            </a:r>
            <a:endParaRPr lang="en-US" sz="1400" dirty="0"/>
          </a:p>
          <a:p>
            <a:pPr marL="1120140" lvl="2" indent="-342900">
              <a:buFont typeface="+mj-lt"/>
              <a:buAutoNum type="arabicPeriod"/>
            </a:pPr>
            <a:r>
              <a:rPr lang="en-US" dirty="0"/>
              <a:t>Secretary (ear of </a:t>
            </a:r>
            <a:r>
              <a:rPr lang="en-US" dirty="0" smtClean="0"/>
              <a:t>corn)</a:t>
            </a:r>
          </a:p>
          <a:p>
            <a:pPr lvl="3"/>
            <a:r>
              <a:rPr lang="en-US" dirty="0" smtClean="0"/>
              <a:t>keeps </a:t>
            </a:r>
            <a:r>
              <a:rPr lang="en-US" dirty="0"/>
              <a:t>records of all meetings</a:t>
            </a:r>
            <a:endParaRPr lang="en-US" sz="1400" dirty="0"/>
          </a:p>
          <a:p>
            <a:pPr marL="1120140" lvl="2" indent="-342900">
              <a:buFont typeface="+mj-lt"/>
              <a:buAutoNum type="arabicPeriod"/>
            </a:pPr>
            <a:r>
              <a:rPr lang="en-US" dirty="0"/>
              <a:t>Treasurer (bust of </a:t>
            </a:r>
            <a:r>
              <a:rPr lang="en-US" dirty="0" smtClean="0"/>
              <a:t>Washington)</a:t>
            </a:r>
          </a:p>
          <a:p>
            <a:pPr lvl="3"/>
            <a:r>
              <a:rPr lang="en-US" dirty="0" smtClean="0"/>
              <a:t>keeps </a:t>
            </a:r>
            <a:r>
              <a:rPr lang="en-US" dirty="0"/>
              <a:t>financial records</a:t>
            </a:r>
            <a:endParaRPr lang="en-US" sz="1400" dirty="0"/>
          </a:p>
          <a:p>
            <a:pPr marL="1120140" lvl="2" indent="-342900">
              <a:buFont typeface="+mj-lt"/>
              <a:buAutoNum type="arabicPeriod"/>
            </a:pPr>
            <a:r>
              <a:rPr lang="en-US" dirty="0"/>
              <a:t>Reporter (</a:t>
            </a:r>
            <a:r>
              <a:rPr lang="en-US" dirty="0" smtClean="0"/>
              <a:t>flag)</a:t>
            </a:r>
          </a:p>
          <a:p>
            <a:pPr lvl="3"/>
            <a:r>
              <a:rPr lang="en-US" dirty="0" smtClean="0"/>
              <a:t>public </a:t>
            </a:r>
            <a:r>
              <a:rPr lang="en-US" dirty="0"/>
              <a:t>relations</a:t>
            </a:r>
            <a:endParaRPr lang="en-US" sz="1400" dirty="0"/>
          </a:p>
          <a:p>
            <a:pPr marL="1120140" lvl="2" indent="-342900">
              <a:buFont typeface="+mj-lt"/>
              <a:buAutoNum type="arabicPeriod"/>
            </a:pPr>
            <a:r>
              <a:rPr lang="en-US" dirty="0"/>
              <a:t>Sentinel </a:t>
            </a:r>
            <a:r>
              <a:rPr lang="en-US" dirty="0" smtClean="0"/>
              <a:t>(hand clasp and shield of friendship)</a:t>
            </a:r>
          </a:p>
          <a:p>
            <a:pPr lvl="3"/>
            <a:r>
              <a:rPr lang="en-US" dirty="0" smtClean="0"/>
              <a:t>welcomes </a:t>
            </a:r>
            <a:r>
              <a:rPr lang="en-US" dirty="0"/>
              <a:t>guests and visitors</a:t>
            </a:r>
            <a:endParaRPr lang="en-US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974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Leadership Development  in FFA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/>
              <a:t>2. </a:t>
            </a:r>
            <a:r>
              <a:rPr lang="en-US" dirty="0"/>
              <a:t>Ways and </a:t>
            </a:r>
            <a:r>
              <a:rPr lang="en-US" dirty="0" smtClean="0"/>
              <a:t>Means continued</a:t>
            </a:r>
            <a:endParaRPr lang="en-US" dirty="0"/>
          </a:p>
          <a:p>
            <a:pPr lvl="1"/>
            <a:r>
              <a:rPr lang="en-US" dirty="0"/>
              <a:t>Other opportunities to develop leadership in FFA</a:t>
            </a:r>
            <a:endParaRPr lang="en-US" sz="1800" dirty="0"/>
          </a:p>
          <a:p>
            <a:pPr lvl="2"/>
            <a:r>
              <a:rPr lang="en-US" dirty="0"/>
              <a:t>Leaderships schools, camps and conferences (WLC)</a:t>
            </a:r>
            <a:endParaRPr lang="en-US" sz="1600" dirty="0"/>
          </a:p>
          <a:p>
            <a:pPr lvl="2"/>
            <a:r>
              <a:rPr lang="en-US" dirty="0"/>
              <a:t>Committee involvement  (Community service committee)</a:t>
            </a:r>
            <a:endParaRPr lang="en-US" sz="1600" dirty="0"/>
          </a:p>
          <a:p>
            <a:pPr lvl="2"/>
            <a:r>
              <a:rPr lang="en-US" dirty="0"/>
              <a:t>State and National </a:t>
            </a:r>
            <a:r>
              <a:rPr lang="en-US" dirty="0" smtClean="0"/>
              <a:t>Conventions</a:t>
            </a:r>
          </a:p>
          <a:p>
            <a:pPr lvl="3"/>
            <a:r>
              <a:rPr lang="en-US" sz="1400" dirty="0"/>
              <a:t>Raleigh, North Carolina in June</a:t>
            </a:r>
          </a:p>
          <a:p>
            <a:pPr lvl="3"/>
            <a:r>
              <a:rPr lang="en-US" sz="1400" dirty="0"/>
              <a:t>Louisville, Kentucky in October</a:t>
            </a:r>
          </a:p>
          <a:p>
            <a:pPr lvl="2"/>
            <a:r>
              <a:rPr lang="en-US" dirty="0"/>
              <a:t>Competitive events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65587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3200" dirty="0"/>
              <a:t>Conducting Business Meetings (Agenda)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Agenda</a:t>
            </a:r>
            <a:r>
              <a:rPr lang="en-US" dirty="0"/>
              <a:t>	</a:t>
            </a:r>
            <a:endParaRPr lang="en-US" dirty="0" smtClean="0"/>
          </a:p>
          <a:p>
            <a:pPr lvl="1"/>
            <a:r>
              <a:rPr lang="en-US" dirty="0" smtClean="0"/>
              <a:t>Call to order by the President</a:t>
            </a:r>
          </a:p>
          <a:p>
            <a:pPr lvl="2"/>
            <a:r>
              <a:rPr lang="en-US" dirty="0" smtClean="0"/>
              <a:t>Opening ceremony in FFA meetings</a:t>
            </a:r>
          </a:p>
          <a:p>
            <a:pPr lvl="1"/>
            <a:r>
              <a:rPr lang="en-US" dirty="0" smtClean="0"/>
              <a:t>Minutes </a:t>
            </a:r>
            <a:r>
              <a:rPr lang="en-US" dirty="0"/>
              <a:t>of the previous </a:t>
            </a:r>
            <a:r>
              <a:rPr lang="en-US" dirty="0" smtClean="0"/>
              <a:t>meeting</a:t>
            </a:r>
          </a:p>
          <a:p>
            <a:pPr lvl="2"/>
            <a:r>
              <a:rPr lang="en-US" dirty="0"/>
              <a:t>r</a:t>
            </a:r>
            <a:r>
              <a:rPr lang="en-US" dirty="0" smtClean="0"/>
              <a:t>ead </a:t>
            </a:r>
            <a:r>
              <a:rPr lang="en-US" dirty="0"/>
              <a:t>by the </a:t>
            </a:r>
            <a:r>
              <a:rPr lang="en-US" dirty="0" smtClean="0"/>
              <a:t>Secretary</a:t>
            </a:r>
          </a:p>
          <a:p>
            <a:pPr lvl="2"/>
            <a:r>
              <a:rPr lang="en-US" dirty="0" smtClean="0"/>
              <a:t>approved </a:t>
            </a:r>
            <a:r>
              <a:rPr lang="en-US" dirty="0"/>
              <a:t>by the body in accordance to organizational by-laws and parliamentary </a:t>
            </a:r>
            <a:r>
              <a:rPr lang="en-US" dirty="0" smtClean="0"/>
              <a:t>procedure</a:t>
            </a:r>
          </a:p>
          <a:p>
            <a:pPr lvl="2"/>
            <a:r>
              <a:rPr lang="en-US" dirty="0" smtClean="0"/>
              <a:t>reminds </a:t>
            </a:r>
            <a:r>
              <a:rPr lang="en-US" dirty="0"/>
              <a:t>members of what occurred at the last </a:t>
            </a:r>
            <a:r>
              <a:rPr lang="en-US" dirty="0" smtClean="0"/>
              <a:t>meeting</a:t>
            </a:r>
            <a:endParaRPr lang="en-US" dirty="0"/>
          </a:p>
          <a:p>
            <a:pPr lvl="1"/>
            <a:r>
              <a:rPr lang="en-US" dirty="0"/>
              <a:t>Treasurer </a:t>
            </a:r>
            <a:r>
              <a:rPr lang="en-US" dirty="0" smtClean="0"/>
              <a:t>reports</a:t>
            </a:r>
          </a:p>
          <a:p>
            <a:pPr lvl="1"/>
            <a:r>
              <a:rPr lang="en-US" dirty="0" smtClean="0"/>
              <a:t>Report </a:t>
            </a:r>
            <a:r>
              <a:rPr lang="en-US" dirty="0"/>
              <a:t>on Chapter Program of Activities (POA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presented </a:t>
            </a:r>
            <a:r>
              <a:rPr lang="en-US" dirty="0"/>
              <a:t>by officers and committee </a:t>
            </a:r>
            <a:r>
              <a:rPr lang="en-US" dirty="0" smtClean="0"/>
              <a:t>chairperson</a:t>
            </a:r>
            <a:endParaRPr lang="en-US" dirty="0"/>
          </a:p>
          <a:p>
            <a:pPr lvl="1"/>
            <a:r>
              <a:rPr lang="en-US" dirty="0"/>
              <a:t>Old </a:t>
            </a:r>
            <a:r>
              <a:rPr lang="en-US" dirty="0" smtClean="0"/>
              <a:t>Business</a:t>
            </a:r>
          </a:p>
          <a:p>
            <a:pPr lvl="1"/>
            <a:r>
              <a:rPr lang="en-US" dirty="0" smtClean="0"/>
              <a:t>New Business</a:t>
            </a:r>
          </a:p>
          <a:p>
            <a:pPr lvl="2"/>
            <a:r>
              <a:rPr lang="en-US" dirty="0" smtClean="0"/>
              <a:t>presented </a:t>
            </a:r>
            <a:r>
              <a:rPr lang="en-US" dirty="0"/>
              <a:t>by members in the form of </a:t>
            </a:r>
            <a:r>
              <a:rPr lang="en-US" dirty="0" smtClean="0"/>
              <a:t>motions</a:t>
            </a:r>
            <a:endParaRPr lang="en-US" dirty="0"/>
          </a:p>
          <a:p>
            <a:pPr lvl="1"/>
            <a:r>
              <a:rPr lang="en-US" dirty="0"/>
              <a:t>Adjournment and closing </a:t>
            </a:r>
            <a:r>
              <a:rPr lang="en-US" dirty="0" smtClean="0"/>
              <a:t>ceremony</a:t>
            </a:r>
          </a:p>
          <a:p>
            <a:pPr lvl="2"/>
            <a:r>
              <a:rPr lang="en-US" dirty="0" smtClean="0"/>
              <a:t>occurs </a:t>
            </a:r>
            <a:r>
              <a:rPr lang="en-US" dirty="0"/>
              <a:t>by either passing a </a:t>
            </a:r>
            <a:r>
              <a:rPr lang="en-US" dirty="0" smtClean="0"/>
              <a:t>motion </a:t>
            </a:r>
            <a:r>
              <a:rPr lang="en-US" dirty="0"/>
              <a:t>or by consensus of the </a:t>
            </a:r>
            <a:r>
              <a:rPr lang="en-US" dirty="0" smtClean="0"/>
              <a:t>body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527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3200" dirty="0"/>
              <a:t>Conducting Business Meetings (Agenda)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Purpose for an agenda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agenda keeps the meeting moving </a:t>
            </a:r>
            <a:r>
              <a:rPr lang="en-US" dirty="0" smtClean="0"/>
              <a:t>forward</a:t>
            </a:r>
            <a:endParaRPr lang="en-US" dirty="0"/>
          </a:p>
          <a:p>
            <a:pPr lvl="1"/>
            <a:r>
              <a:rPr lang="en-US" dirty="0" smtClean="0"/>
              <a:t>The </a:t>
            </a:r>
            <a:r>
              <a:rPr lang="en-US" dirty="0"/>
              <a:t>agenda forms the framework for the development of a good </a:t>
            </a:r>
            <a:r>
              <a:rPr lang="en-US" dirty="0" smtClean="0"/>
              <a:t>meeting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30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General Principles of Parliamentary Procedure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457200">
              <a:buFont typeface="+mj-lt"/>
              <a:buAutoNum type="arabicPeriod"/>
            </a:pPr>
            <a:r>
              <a:rPr lang="en-US" dirty="0" smtClean="0"/>
              <a:t>Extends </a:t>
            </a:r>
            <a:r>
              <a:rPr lang="en-US" dirty="0"/>
              <a:t>courtesy to </a:t>
            </a:r>
            <a:r>
              <a:rPr lang="en-US" dirty="0" smtClean="0"/>
              <a:t>everyone</a:t>
            </a:r>
            <a:endParaRPr lang="en-US" dirty="0"/>
          </a:p>
          <a:p>
            <a:pPr lvl="1"/>
            <a:r>
              <a:rPr lang="en-US" dirty="0"/>
              <a:t>Members must be recognized to </a:t>
            </a:r>
            <a:r>
              <a:rPr lang="en-US" dirty="0" smtClean="0"/>
              <a:t>speak</a:t>
            </a:r>
          </a:p>
          <a:p>
            <a:pPr lvl="2"/>
            <a:r>
              <a:rPr lang="en-US" dirty="0" smtClean="0"/>
              <a:t>except </a:t>
            </a:r>
            <a:r>
              <a:rPr lang="en-US" dirty="0"/>
              <a:t>in cases of emergency or to enforce parliamentary </a:t>
            </a:r>
            <a:r>
              <a:rPr lang="en-US" dirty="0" smtClean="0"/>
              <a:t>law</a:t>
            </a:r>
            <a:endParaRPr lang="en-US" dirty="0"/>
          </a:p>
          <a:p>
            <a:pPr lvl="1"/>
            <a:r>
              <a:rPr lang="en-US" dirty="0"/>
              <a:t>Members ask the president for recognition to </a:t>
            </a:r>
            <a:r>
              <a:rPr lang="en-US" dirty="0" smtClean="0"/>
              <a:t>speak</a:t>
            </a:r>
          </a:p>
          <a:p>
            <a:pPr lvl="2"/>
            <a:r>
              <a:rPr lang="en-US" dirty="0" smtClean="0"/>
              <a:t>standing </a:t>
            </a:r>
            <a:r>
              <a:rPr lang="en-US" dirty="0"/>
              <a:t>and saying    ” Madame/Mr. President”   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Focuses </a:t>
            </a:r>
            <a:r>
              <a:rPr lang="en-US" dirty="0"/>
              <a:t>on one thing at a </a:t>
            </a:r>
            <a:r>
              <a:rPr lang="en-US" dirty="0" smtClean="0"/>
              <a:t>time</a:t>
            </a:r>
            <a:endParaRPr lang="en-US" dirty="0"/>
          </a:p>
          <a:p>
            <a:pPr lvl="1"/>
            <a:r>
              <a:rPr lang="en-US" dirty="0" smtClean="0"/>
              <a:t>only </a:t>
            </a:r>
            <a:r>
              <a:rPr lang="en-US" dirty="0"/>
              <a:t>one motion on the floor at a </a:t>
            </a:r>
            <a:r>
              <a:rPr lang="en-US" dirty="0" smtClean="0"/>
              <a:t>time</a:t>
            </a:r>
            <a:endParaRPr lang="en-US" dirty="0"/>
          </a:p>
          <a:p>
            <a:pPr lvl="1"/>
            <a:r>
              <a:rPr lang="en-US" dirty="0" smtClean="0"/>
              <a:t>a main </a:t>
            </a:r>
            <a:r>
              <a:rPr lang="en-US" dirty="0"/>
              <a:t>motion is presented by saying “I move </a:t>
            </a:r>
            <a:r>
              <a:rPr lang="en-US" dirty="0" smtClean="0"/>
              <a:t>to/that…”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407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General Principles of Parliamentary Procedure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457200">
              <a:buFont typeface="+mj-lt"/>
              <a:buAutoNum type="arabicPeriod" startAt="3"/>
            </a:pPr>
            <a:r>
              <a:rPr lang="en-US" dirty="0" smtClean="0"/>
              <a:t>Observes </a:t>
            </a:r>
            <a:r>
              <a:rPr lang="en-US" dirty="0"/>
              <a:t>the rule of the </a:t>
            </a:r>
            <a:r>
              <a:rPr lang="en-US" dirty="0" smtClean="0"/>
              <a:t>majority</a:t>
            </a:r>
            <a:endParaRPr lang="en-US" dirty="0"/>
          </a:p>
          <a:p>
            <a:pPr lvl="1"/>
            <a:r>
              <a:rPr lang="en-US" dirty="0"/>
              <a:t>Only main motions that have been seconded can be </a:t>
            </a:r>
            <a:r>
              <a:rPr lang="en-US" dirty="0" smtClean="0"/>
              <a:t>discussed</a:t>
            </a:r>
            <a:endParaRPr lang="en-US" dirty="0"/>
          </a:p>
          <a:p>
            <a:pPr lvl="1"/>
            <a:r>
              <a:rPr lang="en-US" dirty="0"/>
              <a:t>Most motions require a simple majority to pass </a:t>
            </a:r>
          </a:p>
          <a:p>
            <a:pPr lvl="1"/>
            <a:r>
              <a:rPr lang="en-US" dirty="0" smtClean="0"/>
              <a:t>Action </a:t>
            </a:r>
            <a:r>
              <a:rPr lang="en-US" dirty="0"/>
              <a:t>only after the passing of a </a:t>
            </a:r>
            <a:r>
              <a:rPr lang="en-US" dirty="0" smtClean="0"/>
              <a:t>motion</a:t>
            </a:r>
            <a:endParaRPr lang="en-US" dirty="0"/>
          </a:p>
          <a:p>
            <a:pPr marL="571500" indent="-457200">
              <a:buFont typeface="+mj-lt"/>
              <a:buAutoNum type="arabicPeriod" startAt="3"/>
            </a:pPr>
            <a:r>
              <a:rPr lang="en-US" dirty="0" smtClean="0"/>
              <a:t>Ensures </a:t>
            </a:r>
            <a:r>
              <a:rPr lang="en-US" dirty="0"/>
              <a:t>the rights of the </a:t>
            </a:r>
            <a:r>
              <a:rPr lang="en-US" dirty="0" smtClean="0"/>
              <a:t>minority  </a:t>
            </a:r>
            <a:endParaRPr lang="en-US" dirty="0"/>
          </a:p>
          <a:p>
            <a:pPr lvl="1"/>
            <a:r>
              <a:rPr lang="en-US" dirty="0"/>
              <a:t>Everyone has the right to voice their opinion during discussion of a motion regardless of which side they may be </a:t>
            </a:r>
            <a:r>
              <a:rPr lang="en-US" dirty="0" smtClean="0"/>
              <a:t>on</a:t>
            </a:r>
            <a:endParaRPr lang="en-US" dirty="0"/>
          </a:p>
          <a:p>
            <a:pPr lvl="2"/>
            <a:r>
              <a:rPr lang="en-US" dirty="0"/>
              <a:t>Therefore, a motion to stop discussion requires a 2/3 vote to </a:t>
            </a:r>
            <a:r>
              <a:rPr lang="en-US" dirty="0" smtClean="0"/>
              <a:t>pass</a:t>
            </a:r>
          </a:p>
          <a:p>
            <a:pPr lvl="3"/>
            <a:r>
              <a:rPr lang="en-US" dirty="0" smtClean="0"/>
              <a:t>20 </a:t>
            </a:r>
            <a:r>
              <a:rPr lang="en-US" dirty="0"/>
              <a:t>out of 30 would have to vote to end </a:t>
            </a:r>
            <a:r>
              <a:rPr lang="en-US" dirty="0" smtClean="0"/>
              <a:t>discussion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264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10" y="461210"/>
            <a:ext cx="8944181" cy="597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336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89" y="445419"/>
            <a:ext cx="10164007" cy="568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861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 Main 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Introduce new business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dirty="0"/>
              <a:t>Address the presiding </a:t>
            </a:r>
            <a:r>
              <a:rPr lang="en-US" dirty="0" smtClean="0"/>
              <a:t>officer</a:t>
            </a:r>
            <a:endParaRPr lang="en-US" dirty="0"/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Receive </a:t>
            </a:r>
            <a:r>
              <a:rPr lang="en-US" dirty="0"/>
              <a:t>recognition to </a:t>
            </a:r>
            <a:r>
              <a:rPr lang="en-US" dirty="0" smtClean="0"/>
              <a:t>speak</a:t>
            </a:r>
            <a:endParaRPr lang="en-US" dirty="0"/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State </a:t>
            </a:r>
            <a:r>
              <a:rPr lang="en-US" dirty="0"/>
              <a:t>the </a:t>
            </a:r>
            <a:r>
              <a:rPr lang="en-US" dirty="0" smtClean="0"/>
              <a:t>motion</a:t>
            </a:r>
          </a:p>
          <a:p>
            <a:pPr lvl="2"/>
            <a:r>
              <a:rPr lang="en-US" i="1" dirty="0"/>
              <a:t>“I move that our FFA chapter conduct a community service project.”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Someone seconds </a:t>
            </a:r>
            <a:r>
              <a:rPr lang="en-US" dirty="0"/>
              <a:t>the </a:t>
            </a:r>
            <a:r>
              <a:rPr lang="en-US" dirty="0" smtClean="0"/>
              <a:t>motion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Discussed </a:t>
            </a:r>
            <a:r>
              <a:rPr lang="en-US" dirty="0"/>
              <a:t>by the </a:t>
            </a:r>
            <a:r>
              <a:rPr lang="en-US" dirty="0" smtClean="0"/>
              <a:t>group</a:t>
            </a:r>
            <a:endParaRPr lang="en-US" dirty="0"/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Vote</a:t>
            </a:r>
            <a:endParaRPr lang="en-US" dirty="0"/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Chair </a:t>
            </a:r>
            <a:r>
              <a:rPr lang="en-US" dirty="0"/>
              <a:t>announces result of </a:t>
            </a:r>
            <a:r>
              <a:rPr lang="en-US" dirty="0" smtClean="0"/>
              <a:t>vote</a:t>
            </a:r>
            <a:endParaRPr lang="en-US" dirty="0"/>
          </a:p>
          <a:p>
            <a:r>
              <a:rPr lang="en-US" dirty="0" smtClean="0"/>
              <a:t>Requires a second</a:t>
            </a:r>
          </a:p>
          <a:p>
            <a:r>
              <a:rPr lang="en-US" dirty="0" smtClean="0"/>
              <a:t>Debatable</a:t>
            </a:r>
          </a:p>
          <a:p>
            <a:r>
              <a:rPr lang="en-US" dirty="0" smtClean="0"/>
              <a:t>Amendable</a:t>
            </a:r>
          </a:p>
          <a:p>
            <a:r>
              <a:rPr lang="en-US" dirty="0" smtClean="0"/>
              <a:t>Majority vote required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143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 Amendment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Alter </a:t>
            </a:r>
            <a:r>
              <a:rPr lang="en-US" dirty="0"/>
              <a:t>or </a:t>
            </a:r>
            <a:r>
              <a:rPr lang="en-US" dirty="0" smtClean="0"/>
              <a:t>change a motion</a:t>
            </a:r>
          </a:p>
          <a:p>
            <a:pPr lvl="1"/>
            <a:r>
              <a:rPr lang="en-US" dirty="0" smtClean="0"/>
              <a:t>adding</a:t>
            </a:r>
          </a:p>
          <a:p>
            <a:pPr lvl="1"/>
            <a:r>
              <a:rPr lang="en-US" dirty="0" smtClean="0"/>
              <a:t>striking out</a:t>
            </a:r>
          </a:p>
          <a:p>
            <a:pPr lvl="1"/>
            <a:r>
              <a:rPr lang="en-US" dirty="0" smtClean="0"/>
              <a:t>Substituting</a:t>
            </a:r>
          </a:p>
          <a:p>
            <a:r>
              <a:rPr lang="en-US" dirty="0" smtClean="0"/>
              <a:t>Requires a second</a:t>
            </a:r>
          </a:p>
          <a:p>
            <a:r>
              <a:rPr lang="en-US" dirty="0" smtClean="0"/>
              <a:t>Debatable</a:t>
            </a:r>
          </a:p>
          <a:p>
            <a:r>
              <a:rPr lang="en-US" dirty="0" smtClean="0"/>
              <a:t>Amendable</a:t>
            </a:r>
          </a:p>
          <a:p>
            <a:r>
              <a:rPr lang="en-US" dirty="0" smtClean="0"/>
              <a:t>Majority vote required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720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 Refer to a Committee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put the motion in the hands of a small group</a:t>
            </a:r>
          </a:p>
          <a:p>
            <a:pPr lvl="1"/>
            <a:r>
              <a:rPr lang="en-US" i="1" dirty="0"/>
              <a:t>“I move </a:t>
            </a:r>
            <a:r>
              <a:rPr lang="en-US" i="1" dirty="0" smtClean="0"/>
              <a:t>to refer this motion to a committee of three people appointed by the chair, who will report back at the next regular meeting”</a:t>
            </a:r>
            <a:endParaRPr lang="en-US" i="1" dirty="0"/>
          </a:p>
          <a:p>
            <a:r>
              <a:rPr lang="en-US" dirty="0" smtClean="0"/>
              <a:t>Requires a second</a:t>
            </a:r>
          </a:p>
          <a:p>
            <a:r>
              <a:rPr lang="en-US" dirty="0" smtClean="0"/>
              <a:t>Debatable</a:t>
            </a:r>
          </a:p>
          <a:p>
            <a:r>
              <a:rPr lang="en-US" dirty="0" smtClean="0"/>
              <a:t>Amendable</a:t>
            </a:r>
          </a:p>
          <a:p>
            <a:r>
              <a:rPr lang="en-US" dirty="0" smtClean="0"/>
              <a:t>Majority vote required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287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 Previous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</a:t>
            </a:r>
            <a:r>
              <a:rPr lang="en-US" smtClean="0"/>
              <a:t>stop debate</a:t>
            </a:r>
            <a:endParaRPr lang="en-US" dirty="0" smtClean="0"/>
          </a:p>
          <a:p>
            <a:pPr lvl="1"/>
            <a:r>
              <a:rPr lang="en-US" i="1" dirty="0" smtClean="0"/>
              <a:t>“I move the Previous Question.”</a:t>
            </a:r>
          </a:p>
          <a:p>
            <a:r>
              <a:rPr lang="en-US" dirty="0" smtClean="0"/>
              <a:t>Requires a second</a:t>
            </a:r>
          </a:p>
          <a:p>
            <a:r>
              <a:rPr lang="en-US" dirty="0" smtClean="0"/>
              <a:t>Not Debatable</a:t>
            </a:r>
          </a:p>
          <a:p>
            <a:r>
              <a:rPr lang="en-US" dirty="0" smtClean="0"/>
              <a:t>Not Amendable</a:t>
            </a:r>
          </a:p>
          <a:p>
            <a:r>
              <a:rPr lang="en-US" dirty="0" smtClean="0"/>
              <a:t>2/3 Majority vote required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328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 Suspend the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Allow </a:t>
            </a:r>
            <a:r>
              <a:rPr lang="en-US" dirty="0" smtClean="0"/>
              <a:t>the chapter </a:t>
            </a:r>
            <a:r>
              <a:rPr lang="en-US" dirty="0"/>
              <a:t>to </a:t>
            </a:r>
            <a:r>
              <a:rPr lang="en-US" dirty="0" smtClean="0"/>
              <a:t>act in </a:t>
            </a:r>
            <a:r>
              <a:rPr lang="en-US" dirty="0"/>
              <a:t>a way </a:t>
            </a:r>
            <a:r>
              <a:rPr lang="en-US" dirty="0" smtClean="0"/>
              <a:t>that would be against the rules of parliamentary law</a:t>
            </a:r>
            <a:r>
              <a:rPr lang="en-US" dirty="0"/>
              <a:t>.</a:t>
            </a:r>
          </a:p>
          <a:p>
            <a:pPr lvl="1"/>
            <a:r>
              <a:rPr lang="en-US" i="1" dirty="0" smtClean="0"/>
              <a:t>“I move to suspend the rules and waive the reading of the minutes.”</a:t>
            </a:r>
          </a:p>
          <a:p>
            <a:r>
              <a:rPr lang="en-US" dirty="0" smtClean="0"/>
              <a:t>Requires a second</a:t>
            </a:r>
          </a:p>
          <a:p>
            <a:r>
              <a:rPr lang="en-US" dirty="0" smtClean="0"/>
              <a:t>Not Debatable</a:t>
            </a:r>
          </a:p>
          <a:p>
            <a:r>
              <a:rPr lang="en-US" dirty="0" smtClean="0"/>
              <a:t>Not Amendable</a:t>
            </a:r>
          </a:p>
          <a:p>
            <a:r>
              <a:rPr lang="en-US" dirty="0" smtClean="0"/>
              <a:t>2/3 Majority vote required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630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 Point of 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Enforces the rules of parliamentary law</a:t>
            </a:r>
            <a:r>
              <a:rPr lang="en-US" dirty="0"/>
              <a:t>.</a:t>
            </a:r>
          </a:p>
          <a:p>
            <a:pPr lvl="1"/>
            <a:r>
              <a:rPr lang="en-US" i="1" dirty="0" smtClean="0"/>
              <a:t>“I rise to a Point of Order.”</a:t>
            </a:r>
          </a:p>
          <a:p>
            <a:r>
              <a:rPr lang="en-US" dirty="0" smtClean="0"/>
              <a:t>No second required</a:t>
            </a:r>
          </a:p>
          <a:p>
            <a:r>
              <a:rPr lang="en-US" dirty="0" smtClean="0"/>
              <a:t>Not Debatable</a:t>
            </a:r>
          </a:p>
          <a:p>
            <a:r>
              <a:rPr lang="en-US" dirty="0" smtClean="0"/>
              <a:t>Not Amendable</a:t>
            </a:r>
          </a:p>
          <a:p>
            <a:r>
              <a:rPr lang="en-US" dirty="0" smtClean="0"/>
              <a:t>No vote taken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1072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 Adjourn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Ends the meeting</a:t>
            </a:r>
            <a:endParaRPr lang="en-US" dirty="0"/>
          </a:p>
          <a:p>
            <a:pPr lvl="1"/>
            <a:r>
              <a:rPr lang="en-US" i="1" dirty="0" smtClean="0"/>
              <a:t>“I move to adjourn.”</a:t>
            </a:r>
          </a:p>
          <a:p>
            <a:r>
              <a:rPr lang="en-US" dirty="0" smtClean="0"/>
              <a:t>Second required</a:t>
            </a:r>
          </a:p>
          <a:p>
            <a:r>
              <a:rPr lang="en-US" dirty="0" smtClean="0"/>
              <a:t>Not Debatable</a:t>
            </a:r>
          </a:p>
          <a:p>
            <a:r>
              <a:rPr lang="en-US" dirty="0" smtClean="0"/>
              <a:t>Not Amendable</a:t>
            </a:r>
          </a:p>
          <a:p>
            <a:r>
              <a:rPr lang="en-US" dirty="0" smtClean="0"/>
              <a:t>Majority vote </a:t>
            </a:r>
            <a:r>
              <a:rPr lang="en-US" dirty="0"/>
              <a:t>r</a:t>
            </a:r>
            <a:r>
              <a:rPr lang="en-US" dirty="0" smtClean="0"/>
              <a:t>equired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945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Voting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Common methods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Voice vote</a:t>
            </a:r>
          </a:p>
          <a:p>
            <a:pPr lvl="2"/>
            <a:r>
              <a:rPr lang="en-US" dirty="0" smtClean="0"/>
              <a:t>by </a:t>
            </a:r>
            <a:r>
              <a:rPr lang="en-US" dirty="0"/>
              <a:t>saying “aye” or “no”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dirty="0"/>
              <a:t>Rising </a:t>
            </a:r>
            <a:r>
              <a:rPr lang="en-US" dirty="0" smtClean="0"/>
              <a:t>vote</a:t>
            </a:r>
          </a:p>
          <a:p>
            <a:pPr lvl="2"/>
            <a:r>
              <a:rPr lang="en-US" dirty="0" smtClean="0"/>
              <a:t>Standing</a:t>
            </a:r>
          </a:p>
          <a:p>
            <a:pPr lvl="2"/>
            <a:r>
              <a:rPr lang="en-US" dirty="0" smtClean="0"/>
              <a:t>show </a:t>
            </a:r>
            <a:r>
              <a:rPr lang="en-US" dirty="0"/>
              <a:t>of </a:t>
            </a:r>
            <a:r>
              <a:rPr lang="en-US" dirty="0" smtClean="0"/>
              <a:t>hands</a:t>
            </a:r>
            <a:endParaRPr lang="en-US" dirty="0"/>
          </a:p>
          <a:p>
            <a:pPr marL="868680" lvl="1" indent="-457200">
              <a:buFont typeface="+mj-lt"/>
              <a:buAutoNum type="arabicPeriod"/>
            </a:pPr>
            <a:r>
              <a:rPr lang="en-US" dirty="0"/>
              <a:t>Secret </a:t>
            </a:r>
            <a:r>
              <a:rPr lang="en-US" dirty="0" smtClean="0"/>
              <a:t>ballot</a:t>
            </a:r>
          </a:p>
          <a:p>
            <a:pPr lvl="2"/>
            <a:r>
              <a:rPr lang="en-US" dirty="0" smtClean="0"/>
              <a:t>written vote</a:t>
            </a:r>
            <a:endParaRPr lang="en-US" dirty="0"/>
          </a:p>
          <a:p>
            <a:pPr marL="868680" lvl="1" indent="-457200">
              <a:buFont typeface="+mj-lt"/>
              <a:buAutoNum type="arabicPeriod"/>
            </a:pPr>
            <a:r>
              <a:rPr lang="en-US" dirty="0"/>
              <a:t>Roll </a:t>
            </a:r>
            <a:r>
              <a:rPr lang="en-US" dirty="0" smtClean="0"/>
              <a:t>call</a:t>
            </a:r>
          </a:p>
          <a:p>
            <a:pPr lvl="2"/>
            <a:r>
              <a:rPr lang="en-US" dirty="0" smtClean="0"/>
              <a:t>each </a:t>
            </a:r>
            <a:r>
              <a:rPr lang="en-US" dirty="0"/>
              <a:t>member speaking their vote when the secretary calls their </a:t>
            </a:r>
            <a:r>
              <a:rPr lang="en-US" dirty="0" smtClean="0"/>
              <a:t>name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408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Gavel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Taps </a:t>
            </a:r>
            <a:r>
              <a:rPr lang="en-US" dirty="0"/>
              <a:t>are used to signal members of action they should take or to signal the completion of a parliamentary </a:t>
            </a:r>
            <a:r>
              <a:rPr lang="en-US" dirty="0" smtClean="0"/>
              <a:t>action</a:t>
            </a:r>
            <a:endParaRPr lang="en-US" dirty="0"/>
          </a:p>
          <a:p>
            <a:pPr lvl="1"/>
            <a:r>
              <a:rPr lang="en-US" dirty="0"/>
              <a:t>One </a:t>
            </a:r>
            <a:r>
              <a:rPr lang="en-US" dirty="0" smtClean="0"/>
              <a:t>tap</a:t>
            </a:r>
          </a:p>
          <a:p>
            <a:pPr lvl="2"/>
            <a:r>
              <a:rPr lang="en-US" dirty="0" smtClean="0"/>
              <a:t>follows </a:t>
            </a:r>
            <a:r>
              <a:rPr lang="en-US" dirty="0"/>
              <a:t>announcement of </a:t>
            </a:r>
            <a:r>
              <a:rPr lang="en-US" dirty="0" smtClean="0"/>
              <a:t>adjournment</a:t>
            </a:r>
          </a:p>
          <a:p>
            <a:pPr lvl="2"/>
            <a:r>
              <a:rPr lang="en-US" dirty="0" smtClean="0"/>
              <a:t>follows </a:t>
            </a:r>
            <a:r>
              <a:rPr lang="en-US" dirty="0"/>
              <a:t>the completion of a business </a:t>
            </a:r>
            <a:r>
              <a:rPr lang="en-US" dirty="0" smtClean="0"/>
              <a:t>item</a:t>
            </a:r>
          </a:p>
          <a:p>
            <a:pPr lvl="2"/>
            <a:r>
              <a:rPr lang="en-US" dirty="0" smtClean="0"/>
              <a:t>to </a:t>
            </a:r>
            <a:r>
              <a:rPr lang="en-US" dirty="0"/>
              <a:t>be </a:t>
            </a:r>
            <a:r>
              <a:rPr lang="en-US" dirty="0" smtClean="0"/>
              <a:t>seated</a:t>
            </a:r>
            <a:endParaRPr lang="en-US" dirty="0"/>
          </a:p>
          <a:p>
            <a:pPr lvl="1"/>
            <a:r>
              <a:rPr lang="en-US" dirty="0"/>
              <a:t>Two </a:t>
            </a:r>
            <a:r>
              <a:rPr lang="en-US" dirty="0" smtClean="0"/>
              <a:t>taps</a:t>
            </a:r>
          </a:p>
          <a:p>
            <a:pPr lvl="2"/>
            <a:r>
              <a:rPr lang="en-US" dirty="0" smtClean="0"/>
              <a:t>signal </a:t>
            </a:r>
            <a:r>
              <a:rPr lang="en-US" dirty="0"/>
              <a:t>the official start of the meeting and calls the meeting to </a:t>
            </a:r>
            <a:r>
              <a:rPr lang="en-US" dirty="0" smtClean="0"/>
              <a:t>order</a:t>
            </a:r>
            <a:endParaRPr lang="en-US" dirty="0"/>
          </a:p>
          <a:p>
            <a:pPr lvl="1"/>
            <a:r>
              <a:rPr lang="en-US" dirty="0"/>
              <a:t>Three </a:t>
            </a:r>
            <a:r>
              <a:rPr lang="en-US" dirty="0" smtClean="0"/>
              <a:t>taps</a:t>
            </a:r>
          </a:p>
          <a:p>
            <a:pPr lvl="2"/>
            <a:r>
              <a:rPr lang="en-US" dirty="0" smtClean="0"/>
              <a:t>are </a:t>
            </a:r>
            <a:r>
              <a:rPr lang="en-US" dirty="0"/>
              <a:t>used to signal all members to </a:t>
            </a:r>
            <a:r>
              <a:rPr lang="en-US" dirty="0" smtClean="0"/>
              <a:t>stand</a:t>
            </a:r>
          </a:p>
          <a:p>
            <a:pPr lvl="3"/>
            <a:r>
              <a:rPr lang="en-US" dirty="0" smtClean="0"/>
              <a:t>members </a:t>
            </a:r>
            <a:r>
              <a:rPr lang="en-US" dirty="0"/>
              <a:t>are to rise in unison at the third tap of the </a:t>
            </a:r>
            <a:r>
              <a:rPr lang="en-US" dirty="0" smtClean="0"/>
              <a:t>gavel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034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Public Speaking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Oral </a:t>
            </a:r>
            <a:r>
              <a:rPr lang="en-US" dirty="0"/>
              <a:t>communication skills are one of the most important factors in determining career </a:t>
            </a:r>
            <a:r>
              <a:rPr lang="en-US" dirty="0" smtClean="0"/>
              <a:t>success</a:t>
            </a:r>
            <a:endParaRPr lang="en-US" dirty="0"/>
          </a:p>
          <a:p>
            <a:pPr lvl="1"/>
            <a:r>
              <a:rPr lang="en-US" dirty="0"/>
              <a:t>The FFA </a:t>
            </a:r>
            <a:r>
              <a:rPr lang="en-US" dirty="0" smtClean="0"/>
              <a:t>Creed</a:t>
            </a:r>
          </a:p>
          <a:p>
            <a:pPr lvl="2"/>
            <a:r>
              <a:rPr lang="en-US" dirty="0" smtClean="0"/>
              <a:t>gives </a:t>
            </a:r>
            <a:r>
              <a:rPr lang="en-US" dirty="0"/>
              <a:t>students the opportunity to develop basic public speaking </a:t>
            </a:r>
            <a:r>
              <a:rPr lang="en-US" dirty="0" smtClean="0"/>
              <a:t>skills</a:t>
            </a:r>
          </a:p>
          <a:p>
            <a:pPr lvl="2"/>
            <a:r>
              <a:rPr lang="en-US" dirty="0"/>
              <a:t>h</a:t>
            </a:r>
            <a:r>
              <a:rPr lang="en-US" dirty="0" smtClean="0"/>
              <a:t>elps to develop confidence</a:t>
            </a:r>
            <a:endParaRPr lang="en-US" dirty="0"/>
          </a:p>
          <a:p>
            <a:pPr lvl="0"/>
            <a:r>
              <a:rPr lang="en-US" dirty="0"/>
              <a:t>Oral communication can be improved through practice (and more practice)  </a:t>
            </a:r>
            <a:endParaRPr lang="en-US" dirty="0" smtClean="0"/>
          </a:p>
          <a:p>
            <a:r>
              <a:rPr lang="en-US" dirty="0" smtClean="0"/>
              <a:t>Practice </a:t>
            </a:r>
            <a:r>
              <a:rPr lang="en-US" dirty="0"/>
              <a:t>improves the </a:t>
            </a:r>
            <a:r>
              <a:rPr lang="en-US" dirty="0" smtClean="0"/>
              <a:t>speaker stage presence</a:t>
            </a:r>
          </a:p>
          <a:p>
            <a:pPr lvl="2"/>
            <a:r>
              <a:rPr lang="en-US" dirty="0" smtClean="0"/>
              <a:t>Attitude</a:t>
            </a:r>
          </a:p>
          <a:p>
            <a:pPr lvl="2"/>
            <a:r>
              <a:rPr lang="en-US" dirty="0" smtClean="0"/>
              <a:t>Confidence</a:t>
            </a:r>
          </a:p>
          <a:p>
            <a:pPr lvl="2"/>
            <a:r>
              <a:rPr lang="en-US" dirty="0" smtClean="0"/>
              <a:t>Personality</a:t>
            </a:r>
          </a:p>
          <a:p>
            <a:pPr lvl="2"/>
            <a:r>
              <a:rPr lang="en-US" dirty="0" smtClean="0"/>
              <a:t>Ease </a:t>
            </a:r>
            <a:r>
              <a:rPr lang="en-US" dirty="0"/>
              <a:t>before the </a:t>
            </a:r>
            <a:r>
              <a:rPr lang="en-US" dirty="0" smtClean="0"/>
              <a:t>audience</a:t>
            </a:r>
          </a:p>
          <a:p>
            <a:pPr lvl="2"/>
            <a:r>
              <a:rPr lang="en-US" dirty="0" smtClean="0"/>
              <a:t>Personal appearance</a:t>
            </a:r>
          </a:p>
          <a:p>
            <a:pPr lvl="2"/>
            <a:r>
              <a:rPr lang="en-US" dirty="0" smtClean="0"/>
              <a:t>Poise</a:t>
            </a:r>
          </a:p>
          <a:p>
            <a:pPr lvl="2"/>
            <a:r>
              <a:rPr lang="en-US" dirty="0" smtClean="0"/>
              <a:t>Posture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505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 FFA Creed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History</a:t>
            </a:r>
            <a:endParaRPr lang="en-US" dirty="0"/>
          </a:p>
          <a:p>
            <a:pPr lvl="1"/>
            <a:r>
              <a:rPr lang="en-US" dirty="0"/>
              <a:t>Written by E.M. </a:t>
            </a:r>
            <a:r>
              <a:rPr lang="en-US" dirty="0" smtClean="0"/>
              <a:t>Tiffany</a:t>
            </a:r>
            <a:endParaRPr lang="en-US" dirty="0"/>
          </a:p>
          <a:p>
            <a:pPr lvl="1"/>
            <a:r>
              <a:rPr lang="en-US" dirty="0"/>
              <a:t>Adopted at the 3</a:t>
            </a:r>
            <a:r>
              <a:rPr lang="en-US" baseline="30000" dirty="0"/>
              <a:t>rd</a:t>
            </a:r>
            <a:r>
              <a:rPr lang="en-US" dirty="0"/>
              <a:t> National FFA Convention in </a:t>
            </a:r>
            <a:r>
              <a:rPr lang="en-US" dirty="0" smtClean="0"/>
              <a:t>1930</a:t>
            </a:r>
            <a:endParaRPr lang="en-US" dirty="0"/>
          </a:p>
          <a:p>
            <a:pPr lvl="1"/>
            <a:r>
              <a:rPr lang="en-US" dirty="0"/>
              <a:t>Revised in 1965 and </a:t>
            </a:r>
            <a:r>
              <a:rPr lang="en-US" dirty="0" smtClean="0"/>
              <a:t>1990</a:t>
            </a:r>
            <a:endParaRPr lang="en-US" dirty="0"/>
          </a:p>
          <a:p>
            <a:pPr lvl="1"/>
            <a:r>
              <a:rPr lang="en-US" dirty="0"/>
              <a:t>Each of the 5 paragraphs begins with “I believe……”</a:t>
            </a:r>
          </a:p>
          <a:p>
            <a:r>
              <a:rPr lang="en-US" dirty="0" smtClean="0"/>
              <a:t>Use </a:t>
            </a:r>
            <a:endParaRPr lang="en-US" dirty="0"/>
          </a:p>
          <a:p>
            <a:pPr lvl="1"/>
            <a:r>
              <a:rPr lang="en-US" dirty="0"/>
              <a:t>Basic statement of beliefs that helps members understand the importance of </a:t>
            </a:r>
            <a:r>
              <a:rPr lang="en-US" dirty="0" smtClean="0"/>
              <a:t>FFA</a:t>
            </a:r>
            <a:endParaRPr lang="en-US" dirty="0"/>
          </a:p>
          <a:p>
            <a:pPr lvl="1"/>
            <a:r>
              <a:rPr lang="en-US" dirty="0"/>
              <a:t>Expresses belief in work ethic, fairness, patriotism, and tradition that all members can </a:t>
            </a:r>
            <a:r>
              <a:rPr lang="en-US" dirty="0" smtClean="0"/>
              <a:t>share</a:t>
            </a:r>
            <a:endParaRPr lang="en-US" dirty="0"/>
          </a:p>
          <a:p>
            <a:pPr lvl="1"/>
            <a:r>
              <a:rPr lang="en-US" dirty="0" smtClean="0"/>
              <a:t>Requirement for the first </a:t>
            </a:r>
            <a:r>
              <a:rPr lang="en-US" dirty="0"/>
              <a:t>degree of FFA </a:t>
            </a:r>
            <a:r>
              <a:rPr lang="en-US" dirty="0" smtClean="0"/>
              <a:t>membership</a:t>
            </a:r>
          </a:p>
          <a:p>
            <a:pPr lvl="2"/>
            <a:r>
              <a:rPr lang="en-US" dirty="0" err="1" smtClean="0"/>
              <a:t>Greenhand</a:t>
            </a:r>
            <a:r>
              <a:rPr lang="en-US" dirty="0" smtClean="0"/>
              <a:t> Degree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27726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976</Words>
  <Application>Microsoft Office PowerPoint</Application>
  <PresentationFormat>Widescreen</PresentationFormat>
  <Paragraphs>204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Cambria</vt:lpstr>
      <vt:lpstr>Office Theme</vt:lpstr>
      <vt:lpstr>Adjacency</vt:lpstr>
      <vt:lpstr>Objective 1.02</vt:lpstr>
      <vt:lpstr>Leadership Development  in FFA</vt:lpstr>
      <vt:lpstr>Leadership Development  in FFA</vt:lpstr>
      <vt:lpstr>Leadership Development  in FFA</vt:lpstr>
      <vt:lpstr>Leadership Development  in FFA</vt:lpstr>
      <vt:lpstr>Leadership Development  in FFA</vt:lpstr>
      <vt:lpstr>Leadership Development  in FFA</vt:lpstr>
      <vt:lpstr>Conducting Business Meetings (Agenda)</vt:lpstr>
      <vt:lpstr>Conducting Business Meetings (Agenda)</vt:lpstr>
      <vt:lpstr>General Principles of Parliamentary Procedure</vt:lpstr>
      <vt:lpstr>General Principles of Parliamentary Procedure</vt:lpstr>
      <vt:lpstr>PowerPoint Presentation</vt:lpstr>
      <vt:lpstr>PowerPoint Presentation</vt:lpstr>
      <vt:lpstr> Main Motion</vt:lpstr>
      <vt:lpstr> Amendment</vt:lpstr>
      <vt:lpstr> Refer to a Committee</vt:lpstr>
      <vt:lpstr> Previous Question</vt:lpstr>
      <vt:lpstr> Suspend the Rules</vt:lpstr>
      <vt:lpstr> Point of Order</vt:lpstr>
      <vt:lpstr> Adjourn</vt:lpstr>
      <vt:lpstr>Voting</vt:lpstr>
      <vt:lpstr>Gavel</vt:lpstr>
      <vt:lpstr>Public Speaking</vt:lpstr>
      <vt:lpstr>The FFA Creed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Objective 1.02</dc:title>
  <dc:creator>Brandon Smith</dc:creator>
  <cp:lastModifiedBy>Abigail Carriker</cp:lastModifiedBy>
  <cp:revision>3</cp:revision>
  <dcterms:created xsi:type="dcterms:W3CDTF">2015-07-28T18:46:06Z</dcterms:created>
  <dcterms:modified xsi:type="dcterms:W3CDTF">2016-05-31T13:41:24Z</dcterms:modified>
</cp:coreProperties>
</file>