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FF"/>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63"/>
    <p:restoredTop sz="94673"/>
  </p:normalViewPr>
  <p:slideViewPr>
    <p:cSldViewPr snapToGrid="0" snapToObjects="1">
      <p:cViewPr varScale="1">
        <p:scale>
          <a:sx n="107" d="100"/>
          <a:sy n="107" d="100"/>
        </p:scale>
        <p:origin x="1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940A-9EC8-614A-83F7-0F718E0F01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E39A3A-9C6B-BD47-90D0-3E79BF7E1E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8FC6F2-3794-4842-9272-88E667702EBA}"/>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0F95DA38-5C6E-7940-B2B6-83D084A90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A64C32-CCF6-1B40-B63C-D03DA0771D38}"/>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1873345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D827-BA9F-1D4F-A203-B0B128B40F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D4F6E8-06A7-A344-B4A2-EA89D7DBBB3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745C0-A35A-2F46-B147-47EC74E85F51}"/>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67579A82-2987-9E4B-A9ED-80B9FCAF2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EFE98B-00AD-0F41-92CF-CFE09915F4DD}"/>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327004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93CF-F0DE-9640-8CE9-00D3488FF4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7B0F7A-0EE3-574E-94E1-FBDC4E6DB1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F72F98F-FEBD-8247-8E89-ACFB22AB66AC}"/>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F446BE29-AD62-8249-9B14-EAF6E6DD3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AADC1-F2CD-7D4D-A7F2-A7BF586D8D36}"/>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189429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58B59-D251-424D-B449-DD55A9F2C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1C089E-A061-4043-84C1-C78672557C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900FD3-CAE5-5947-B632-10F208BBA11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4DA014-D512-4C45-B717-9F8CF0FBC69E}"/>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6" name="Footer Placeholder 5">
            <a:extLst>
              <a:ext uri="{FF2B5EF4-FFF2-40B4-BE49-F238E27FC236}">
                <a16:creationId xmlns:a16="http://schemas.microsoft.com/office/drawing/2014/main" id="{9B522CF9-F68F-A944-B333-7FE87E5780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CBFFA-9017-C546-818C-55993D52CE22}"/>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230750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3323E-D48B-C540-9720-1D8F0851D4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1AA77F-F2DC-234B-8D2C-DE410C60C3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D1AB65-6015-E044-8CE0-948814EE103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F98B06-C3FD-804A-91FC-4FC4507505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F798585-474C-D340-A526-25CA390F7B6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4E59E6-E62F-B24F-9939-01B9F5B5C733}"/>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8" name="Footer Placeholder 7">
            <a:extLst>
              <a:ext uri="{FF2B5EF4-FFF2-40B4-BE49-F238E27FC236}">
                <a16:creationId xmlns:a16="http://schemas.microsoft.com/office/drawing/2014/main" id="{84E7D1AF-9FCB-3541-BDD6-9DFF25580E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FDDF0C-F8D5-574A-A093-1154F7FCAA4B}"/>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377324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0CDC-AAF0-9243-B0E0-82380DAD3D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7E7DDB-71D0-E445-B7B6-AE46A3491B46}"/>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4" name="Footer Placeholder 3">
            <a:extLst>
              <a:ext uri="{FF2B5EF4-FFF2-40B4-BE49-F238E27FC236}">
                <a16:creationId xmlns:a16="http://schemas.microsoft.com/office/drawing/2014/main" id="{4904A514-3D92-584D-9C29-B5E4837794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5B8623-6220-924A-AF5C-32B2DD2AB713}"/>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3311031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4712C-11E0-CD49-BF59-001EF3EFCE39}"/>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3" name="Footer Placeholder 2">
            <a:extLst>
              <a:ext uri="{FF2B5EF4-FFF2-40B4-BE49-F238E27FC236}">
                <a16:creationId xmlns:a16="http://schemas.microsoft.com/office/drawing/2014/main" id="{0B08E8FA-637A-7E40-A905-E17FBDA4A1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790C0B-9911-374F-844A-EF8296FA11FA}"/>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1155002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A3965-0AC5-2A41-978B-2310DC2282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7DD27A-DA72-CC41-926E-424FFDD795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50BF51-3C9C-9C4B-9D9D-58305A7A4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7B0F8A-AD46-C749-BB32-FDA428A3330F}"/>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6" name="Footer Placeholder 5">
            <a:extLst>
              <a:ext uri="{FF2B5EF4-FFF2-40B4-BE49-F238E27FC236}">
                <a16:creationId xmlns:a16="http://schemas.microsoft.com/office/drawing/2014/main" id="{457C76F8-3996-5046-8098-92DAE3E86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E42B58-3B90-D641-8B53-ADD4BC24817E}"/>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193410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3E2E-3300-914E-9ACB-B07D9CB9A0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6CB24B-0554-4F4B-A491-D1633D0FDF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7521A5-5F95-814A-B8B7-569F9A7BC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E55379D-73E1-1F43-B147-CD2E38372DFF}"/>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6" name="Footer Placeholder 5">
            <a:extLst>
              <a:ext uri="{FF2B5EF4-FFF2-40B4-BE49-F238E27FC236}">
                <a16:creationId xmlns:a16="http://schemas.microsoft.com/office/drawing/2014/main" id="{DD45007B-DB34-FA43-B814-2EFF0A733A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2470E-10DF-244F-B5C5-743AB50C085A}"/>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4224084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55A2-B706-FD43-B720-7F4E09402F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B22117-2CC2-CC42-80BE-553F4EC9B5F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86795E-6900-434F-ACB3-4D888FFB8701}"/>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12553C50-50C2-BF4A-BC74-F7D15BA91F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060D87-3314-0D42-BEDA-6C8C1A40CBF1}"/>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1400322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CB1F92-4E1E-0A43-BAF0-5244C6259D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FD9A3D-52A8-3347-AD70-7255D9E949D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05219-B635-F64D-98FB-C6D7972BD3C7}"/>
              </a:ext>
            </a:extLst>
          </p:cNvPr>
          <p:cNvSpPr>
            <a:spLocks noGrp="1"/>
          </p:cNvSpPr>
          <p:nvPr>
            <p:ph type="dt" sz="half" idx="10"/>
          </p:nvPr>
        </p:nvSpPr>
        <p:spPr/>
        <p:txBody>
          <a:body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BD7483C4-042B-B84E-BC06-816822E94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EDF18-F455-564B-85CB-69BF6C1A26FE}"/>
              </a:ext>
            </a:extLst>
          </p:cNvPr>
          <p:cNvSpPr>
            <a:spLocks noGrp="1"/>
          </p:cNvSpPr>
          <p:nvPr>
            <p:ph type="sldNum" sz="quarter" idx="12"/>
          </p:nvPr>
        </p:nvSpPr>
        <p:spPr/>
        <p:txBody>
          <a:bodyPr/>
          <a:lstStyle/>
          <a:p>
            <a:fld id="{C15D5302-688E-484C-9417-26A8885F88F7}" type="slidenum">
              <a:rPr lang="en-US" smtClean="0"/>
              <a:t>‹#›</a:t>
            </a:fld>
            <a:endParaRPr lang="en-US"/>
          </a:p>
        </p:txBody>
      </p:sp>
    </p:spTree>
    <p:extLst>
      <p:ext uri="{BB962C8B-B14F-4D97-AF65-F5344CB8AC3E}">
        <p14:creationId xmlns:p14="http://schemas.microsoft.com/office/powerpoint/2010/main" val="227840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4463E4-E168-4147-9BEE-27424D653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058105-36F7-D442-BF5B-1DE8F1141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BF6C9E-8382-8840-8703-608EC23F2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B6433-5277-734E-AB8C-932837DA2611}" type="datetimeFigureOut">
              <a:rPr lang="en-US" smtClean="0"/>
              <a:t>3/27/20</a:t>
            </a:fld>
            <a:endParaRPr lang="en-US"/>
          </a:p>
        </p:txBody>
      </p:sp>
      <p:sp>
        <p:nvSpPr>
          <p:cNvPr id="5" name="Footer Placeholder 4">
            <a:extLst>
              <a:ext uri="{FF2B5EF4-FFF2-40B4-BE49-F238E27FC236}">
                <a16:creationId xmlns:a16="http://schemas.microsoft.com/office/drawing/2014/main" id="{466D7BF9-D1EF-7844-8326-C787B27A1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92ADFD-7AC0-314D-B110-134729769C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D5302-688E-484C-9417-26A8885F88F7}" type="slidenum">
              <a:rPr lang="en-US" smtClean="0"/>
              <a:t>‹#›</a:t>
            </a:fld>
            <a:endParaRPr lang="en-US"/>
          </a:p>
        </p:txBody>
      </p:sp>
    </p:spTree>
    <p:extLst>
      <p:ext uri="{BB962C8B-B14F-4D97-AF65-F5344CB8AC3E}">
        <p14:creationId xmlns:p14="http://schemas.microsoft.com/office/powerpoint/2010/main" val="1949736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7FFE-F5EB-7544-97BE-53336F50CBE4}"/>
              </a:ext>
            </a:extLst>
          </p:cNvPr>
          <p:cNvSpPr>
            <a:spLocks noGrp="1"/>
          </p:cNvSpPr>
          <p:nvPr>
            <p:ph type="ctrTitle"/>
          </p:nvPr>
        </p:nvSpPr>
        <p:spPr>
          <a:xfrm>
            <a:off x="1598478" y="2006600"/>
            <a:ext cx="9144000" cy="3378200"/>
          </a:xfrm>
          <a:noFill/>
          <a:ln w="31750">
            <a:noFill/>
          </a:ln>
        </p:spPr>
        <p:txBody>
          <a:bodyPr>
            <a:noAutofit/>
          </a:bodyPr>
          <a:lstStyle/>
          <a:p>
            <a:r>
              <a:rPr lang="en-US" sz="8800" dirty="0">
                <a:ln w="50800">
                  <a:solidFill>
                    <a:schemeClr val="tx1"/>
                  </a:solidFill>
                </a:ln>
                <a:noFill/>
                <a:latin typeface="AGMomster Medium" panose="02000603000000000000" pitchFamily="2" charset="0"/>
                <a:ea typeface="AGMomster Medium" panose="02000603000000000000" pitchFamily="2" charset="0"/>
              </a:rPr>
              <a:t>Writing </a:t>
            </a:r>
            <a:br>
              <a:rPr lang="en-US" sz="8800" dirty="0">
                <a:ln w="50800">
                  <a:solidFill>
                    <a:schemeClr val="tx1"/>
                  </a:solidFill>
                </a:ln>
                <a:noFill/>
                <a:latin typeface="AGMomster Medium" panose="02000603000000000000" pitchFamily="2" charset="0"/>
                <a:ea typeface="AGMomster Medium" panose="02000603000000000000" pitchFamily="2" charset="0"/>
              </a:rPr>
            </a:br>
            <a:r>
              <a:rPr lang="en-US" sz="8800" dirty="0">
                <a:ln w="50800">
                  <a:solidFill>
                    <a:schemeClr val="tx1"/>
                  </a:solidFill>
                </a:ln>
                <a:noFill/>
                <a:latin typeface="AGMomster Medium" panose="02000603000000000000" pitchFamily="2" charset="0"/>
                <a:ea typeface="AGMomster Medium" panose="02000603000000000000" pitchFamily="2" charset="0"/>
              </a:rPr>
              <a:t>a </a:t>
            </a:r>
            <a:br>
              <a:rPr lang="en-US" sz="8800" dirty="0">
                <a:latin typeface="AGMomster Medium" panose="02000603000000000000" pitchFamily="2" charset="0"/>
                <a:ea typeface="AGMomster Medium" panose="02000603000000000000" pitchFamily="2" charset="0"/>
              </a:rPr>
            </a:br>
            <a:r>
              <a:rPr lang="en-US" sz="8800">
                <a:ln w="19050">
                  <a:solidFill>
                    <a:schemeClr val="tx1"/>
                  </a:solidFill>
                </a:ln>
                <a:solidFill>
                  <a:srgbClr val="92D050"/>
                </a:solidFill>
                <a:latin typeface="AGMomster Medium" panose="02000603000000000000" pitchFamily="2" charset="0"/>
                <a:ea typeface="AGMomster Medium" panose="02000603000000000000" pitchFamily="2" charset="0"/>
              </a:rPr>
              <a:t>CounterClaim</a:t>
            </a:r>
            <a:endParaRPr lang="en-US" sz="8800" dirty="0">
              <a:ln w="19050">
                <a:solidFill>
                  <a:schemeClr val="tx1"/>
                </a:solidFill>
              </a:ln>
              <a:solidFill>
                <a:srgbClr val="92D050"/>
              </a:solidFill>
              <a:latin typeface="AGMomster Medium" panose="02000603000000000000" pitchFamily="2" charset="0"/>
              <a:ea typeface="AGMomster Medium" panose="02000603000000000000" pitchFamily="2" charset="0"/>
            </a:endParaRPr>
          </a:p>
        </p:txBody>
      </p:sp>
    </p:spTree>
    <p:extLst>
      <p:ext uri="{BB962C8B-B14F-4D97-AF65-F5344CB8AC3E}">
        <p14:creationId xmlns:p14="http://schemas.microsoft.com/office/powerpoint/2010/main" val="1387711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0" y="0"/>
            <a:ext cx="12014200" cy="6426200"/>
          </a:xfrm>
        </p:spPr>
        <p:txBody>
          <a:bodyPr>
            <a:noAutofit/>
          </a:bodyPr>
          <a:lstStyle/>
          <a:p>
            <a:pPr algn="l"/>
            <a:r>
              <a:rPr lang="en-US" dirty="0">
                <a:latin typeface="AGCanYouNotBold" panose="02000803000000000000" pitchFamily="2" charset="0"/>
                <a:ea typeface="AGCanYouNotBold" panose="02000803000000000000" pitchFamily="2" charset="0"/>
              </a:rPr>
              <a:t>In a good opinion/argument paper, the writer always </a:t>
            </a:r>
            <a:r>
              <a:rPr lang="en-US" u="sng" dirty="0">
                <a:solidFill>
                  <a:srgbClr val="FF0000"/>
                </a:solidFill>
                <a:latin typeface="AGCanYouNotBold" panose="02000803000000000000" pitchFamily="2" charset="0"/>
                <a:ea typeface="AGCanYouNotBold" panose="02000803000000000000" pitchFamily="2" charset="0"/>
              </a:rPr>
              <a:t>acknowledges</a:t>
            </a:r>
            <a:r>
              <a:rPr lang="en-US" u="sng" dirty="0">
                <a:latin typeface="AGCanYouNotBold" panose="02000803000000000000" pitchFamily="2" charset="0"/>
                <a:ea typeface="AGCanYouNotBold" panose="02000803000000000000" pitchFamily="2" charset="0"/>
              </a:rPr>
              <a:t> the </a:t>
            </a:r>
            <a:r>
              <a:rPr lang="en-US" sz="6600" u="sng" dirty="0">
                <a:ln w="12700">
                  <a:solidFill>
                    <a:schemeClr val="tx1"/>
                  </a:solidFill>
                </a:ln>
                <a:solidFill>
                  <a:srgbClr val="92D050"/>
                </a:solidFill>
                <a:latin typeface="AGCanYouNotBold" panose="02000803000000000000" pitchFamily="2" charset="0"/>
                <a:ea typeface="AGCanYouNotBold" panose="02000803000000000000" pitchFamily="2" charset="0"/>
              </a:rPr>
              <a:t>counter claim</a:t>
            </a:r>
            <a:r>
              <a:rPr lang="en-US" dirty="0">
                <a:latin typeface="AGCanYouNotBold" panose="02000803000000000000" pitchFamily="2" charset="0"/>
                <a:ea typeface="AGCanYouNotBold" panose="02000803000000000000" pitchFamily="2" charset="0"/>
              </a:rPr>
              <a:t>, or the opposing opinion. However, the </a:t>
            </a:r>
            <a:r>
              <a:rPr lang="en-US" u="sng" dirty="0">
                <a:solidFill>
                  <a:srgbClr val="FF0000"/>
                </a:solidFill>
                <a:latin typeface="AGCanYouNotBold" panose="02000803000000000000" pitchFamily="2" charset="0"/>
                <a:ea typeface="AGCanYouNotBold" panose="02000803000000000000" pitchFamily="2" charset="0"/>
              </a:rPr>
              <a:t>writer must discredit the counterclaim</a:t>
            </a:r>
            <a:r>
              <a:rPr lang="en-US" dirty="0">
                <a:latin typeface="AGCanYouNotBold" panose="02000803000000000000" pitchFamily="2" charset="0"/>
                <a:ea typeface="AGCanYouNotBold" panose="02000803000000000000" pitchFamily="2" charset="0"/>
              </a:rPr>
              <a:t>… show how it is wrong.</a:t>
            </a:r>
          </a:p>
        </p:txBody>
      </p:sp>
    </p:spTree>
    <p:extLst>
      <p:ext uri="{BB962C8B-B14F-4D97-AF65-F5344CB8AC3E}">
        <p14:creationId xmlns:p14="http://schemas.microsoft.com/office/powerpoint/2010/main" val="1872368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304800" y="177800"/>
            <a:ext cx="11379200" cy="6502400"/>
          </a:xfrm>
        </p:spPr>
        <p:txBody>
          <a:bodyPr>
            <a:noAutofit/>
          </a:bodyPr>
          <a:lstStyle/>
          <a:p>
            <a:pPr algn="l"/>
            <a:r>
              <a:rPr lang="en-US" sz="4800" dirty="0">
                <a:latin typeface="AGCanYouNotBold" panose="02000803000000000000" pitchFamily="2" charset="0"/>
                <a:ea typeface="AGCanYouNotBold" panose="02000803000000000000" pitchFamily="2" charset="0"/>
              </a:rPr>
              <a:t>Here is an example of a strong Counter claim paragraph. This counterclaim paragraph is from the article ”</a:t>
            </a:r>
            <a:r>
              <a:rPr lang="en-US" sz="4800" dirty="0" err="1">
                <a:latin typeface="AGCanYouNotBold" panose="02000803000000000000" pitchFamily="2" charset="0"/>
                <a:ea typeface="AGCanYouNotBold" panose="02000803000000000000" pitchFamily="2" charset="0"/>
              </a:rPr>
              <a:t>Zoochois</a:t>
            </a:r>
            <a:r>
              <a:rPr lang="en-US" sz="4800" dirty="0">
                <a:latin typeface="AGCanYouNotBold" panose="02000803000000000000" pitchFamily="2" charset="0"/>
                <a:ea typeface="AGCanYouNotBold" panose="02000803000000000000" pitchFamily="2" charset="0"/>
              </a:rPr>
              <a:t>”</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a:t>
            </a:r>
            <a:r>
              <a:rPr lang="en-US" sz="4800" dirty="0">
                <a:solidFill>
                  <a:srgbClr val="FF0000"/>
                </a:solidFill>
                <a:latin typeface="AGCanYouNotBold" panose="02000803000000000000" pitchFamily="2" charset="0"/>
                <a:ea typeface="AGCanYouNotBold" panose="02000803000000000000" pitchFamily="2" charset="0"/>
              </a:rPr>
              <a:t>Although zoos claim that their main purpose is to help prevent animals from becoming extinct and to help educate people about animals, we think the only thing zoos do is make animals crazy.”</a:t>
            </a:r>
          </a:p>
        </p:txBody>
      </p:sp>
    </p:spTree>
    <p:extLst>
      <p:ext uri="{BB962C8B-B14F-4D97-AF65-F5344CB8AC3E}">
        <p14:creationId xmlns:p14="http://schemas.microsoft.com/office/powerpoint/2010/main" val="187872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28600" y="0"/>
            <a:ext cx="11963400" cy="6527800"/>
          </a:xfrm>
        </p:spPr>
        <p:txBody>
          <a:bodyPr anchor="t">
            <a:noAutofit/>
          </a:bodyPr>
          <a:lstStyle/>
          <a:p>
            <a:pPr algn="l"/>
            <a:br>
              <a:rPr lang="en-US" sz="4800" dirty="0">
                <a:latin typeface="AGCanYouNotBold" panose="02000803000000000000" pitchFamily="2" charset="0"/>
                <a:ea typeface="AGCanYouNotBold" panose="02000803000000000000" pitchFamily="2" charset="0"/>
              </a:rPr>
            </a:br>
            <a:r>
              <a:rPr lang="en-US" sz="4800" dirty="0">
                <a:solidFill>
                  <a:srgbClr val="FF0000"/>
                </a:solidFill>
                <a:latin typeface="AGCanYouNotBold" panose="02000803000000000000" pitchFamily="2" charset="0"/>
                <a:ea typeface="AGCanYouNotBold" panose="02000803000000000000" pitchFamily="2" charset="0"/>
              </a:rPr>
              <a:t>“Although zoos claim that their main purpose is to help prevent animals from becoming extinct and to help educate people about animals, we think the only thing zoos do is make animals crazy.”</a:t>
            </a:r>
            <a:br>
              <a:rPr lang="en-US" sz="4800" dirty="0">
                <a:solidFill>
                  <a:srgbClr val="FF0000"/>
                </a:solidFill>
                <a:latin typeface="AGCanYouNotBold" panose="02000803000000000000" pitchFamily="2" charset="0"/>
                <a:ea typeface="AGCanYouNotBold" panose="02000803000000000000" pitchFamily="2" charset="0"/>
              </a:rPr>
            </a:br>
            <a:br>
              <a:rPr lang="en-US" sz="4800" dirty="0">
                <a:solidFill>
                  <a:srgbClr val="FF0000"/>
                </a:solidFill>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Think about what the author did first in this paragraph.</a:t>
            </a:r>
          </a:p>
        </p:txBody>
      </p:sp>
    </p:spTree>
    <p:extLst>
      <p:ext uri="{BB962C8B-B14F-4D97-AF65-F5344CB8AC3E}">
        <p14:creationId xmlns:p14="http://schemas.microsoft.com/office/powerpoint/2010/main" val="4032321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04800"/>
            <a:ext cx="11988800" cy="6045200"/>
          </a:xfrm>
        </p:spPr>
        <p:txBody>
          <a:bodyPr>
            <a:noAutofit/>
          </a:bodyPr>
          <a:lstStyle/>
          <a:p>
            <a:pPr algn="l"/>
            <a:br>
              <a:rPr lang="en-US" sz="4800" dirty="0">
                <a:latin typeface="AGCanYouNotBold" panose="02000803000000000000" pitchFamily="2" charset="0"/>
                <a:ea typeface="AGCanYouNotBold" panose="02000803000000000000" pitchFamily="2" charset="0"/>
              </a:rPr>
            </a:br>
            <a:r>
              <a:rPr lang="en-US" sz="4800" dirty="0">
                <a:solidFill>
                  <a:srgbClr val="FF0000"/>
                </a:solidFill>
                <a:latin typeface="AGCanYouNotBold" panose="02000803000000000000" pitchFamily="2" charset="0"/>
                <a:ea typeface="AGCanYouNotBold" panose="02000803000000000000" pitchFamily="2" charset="0"/>
              </a:rPr>
              <a:t>“Although zoos claim that their main purpose is to help prevent animals from becoming extinct and to help educate people about animals, </a:t>
            </a:r>
            <a:br>
              <a:rPr lang="en-US" sz="4800" dirty="0">
                <a:solidFill>
                  <a:srgbClr val="FF0000"/>
                </a:solidFill>
                <a:latin typeface="AGCanYouNotBold" panose="02000803000000000000" pitchFamily="2" charset="0"/>
                <a:ea typeface="AGCanYouNotBold" panose="02000803000000000000" pitchFamily="2" charset="0"/>
              </a:rPr>
            </a:br>
            <a:br>
              <a:rPr lang="en-US" sz="4800" dirty="0">
                <a:solidFill>
                  <a:srgbClr val="FF0000"/>
                </a:solidFill>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The writers stated the other sides claim… they acknowledge the counterclaim.</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411638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81000"/>
            <a:ext cx="11988800" cy="6045200"/>
          </a:xfrm>
        </p:spPr>
        <p:txBody>
          <a:bodyPr anchor="t">
            <a:noAutofit/>
          </a:bodyPr>
          <a:lstStyle/>
          <a:p>
            <a:pPr algn="l"/>
            <a:r>
              <a:rPr lang="en-US" sz="4800" dirty="0">
                <a:latin typeface="AGCanYouNotBold" panose="02000803000000000000" pitchFamily="2" charset="0"/>
                <a:ea typeface="AGCanYouNotBold" panose="02000803000000000000" pitchFamily="2" charset="0"/>
              </a:rPr>
              <a:t>Now, we need to think about how the writer did this.</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*I believe the writer most likely thought through their own claim and thought about how someone might be able to argue it.</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2531193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81000"/>
            <a:ext cx="11988800" cy="6045200"/>
          </a:xfrm>
        </p:spPr>
        <p:txBody>
          <a:bodyPr anchor="t">
            <a:noAutofit/>
          </a:bodyPr>
          <a:lstStyle/>
          <a:p>
            <a:pPr algn="l"/>
            <a:r>
              <a:rPr lang="en-US" sz="4800" dirty="0">
                <a:solidFill>
                  <a:srgbClr val="FF0000"/>
                </a:solidFill>
                <a:latin typeface="AGCanYouNotBold" panose="02000803000000000000" pitchFamily="2" charset="0"/>
                <a:ea typeface="AGCanYouNotBold" panose="02000803000000000000" pitchFamily="2" charset="0"/>
              </a:rPr>
              <a:t>Items people might be able to argue about Chocolate milk in schools:</a:t>
            </a:r>
            <a:br>
              <a:rPr lang="en-US" sz="4800" dirty="0">
                <a:solidFill>
                  <a:srgbClr val="FF0000"/>
                </a:solidFill>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Added sugar in chocolate milk causes obesity in children</a:t>
            </a: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Drinking too much chocolate milk can cause diseases later in life</a:t>
            </a: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Children aren’t use to drinking chocolate milk in schools</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1594287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81000"/>
            <a:ext cx="11988800" cy="6045200"/>
          </a:xfrm>
        </p:spPr>
        <p:txBody>
          <a:bodyPr anchor="t">
            <a:noAutofit/>
          </a:bodyPr>
          <a:lstStyle/>
          <a:p>
            <a:pPr algn="l"/>
            <a:r>
              <a:rPr lang="en-US" sz="4800" dirty="0">
                <a:solidFill>
                  <a:srgbClr val="FF0000"/>
                </a:solidFill>
                <a:latin typeface="AGCanYouNotBold" panose="02000803000000000000" pitchFamily="2" charset="0"/>
                <a:ea typeface="AGCanYouNotBold" panose="02000803000000000000" pitchFamily="2" charset="0"/>
              </a:rPr>
              <a:t>Items people might be able to argue about Chocolate milk not allowed in schools:</a:t>
            </a:r>
            <a:br>
              <a:rPr lang="en-US" sz="4800" dirty="0">
                <a:solidFill>
                  <a:srgbClr val="FF0000"/>
                </a:solidFill>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chocolate milk is healthy</a:t>
            </a: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chocolate milk doesn’t have much added sugar</a:t>
            </a: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 students will pick other sugary drinks if chocolate milk is not offered.</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1366355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81000"/>
            <a:ext cx="11988800" cy="6045200"/>
          </a:xfrm>
        </p:spPr>
        <p:txBody>
          <a:bodyPr anchor="t">
            <a:noAutofit/>
          </a:bodyPr>
          <a:lstStyle/>
          <a:p>
            <a:pPr algn="l"/>
            <a:r>
              <a:rPr lang="en-US" sz="4800" dirty="0">
                <a:latin typeface="AGCanYouNotBold" panose="02000803000000000000" pitchFamily="2" charset="0"/>
                <a:ea typeface="AGCanYouNotBold" panose="02000803000000000000" pitchFamily="2" charset="0"/>
              </a:rPr>
              <a:t>Think about one of the reasons you have to support your claim.</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What would the opposing side be able to argue about your reason?</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Select a reason from your claim that the could be argued.</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229955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381000"/>
            <a:ext cx="11988800" cy="6045200"/>
          </a:xfrm>
        </p:spPr>
        <p:txBody>
          <a:bodyPr anchor="t">
            <a:noAutofit/>
          </a:bodyPr>
          <a:lstStyle/>
          <a:p>
            <a:pPr algn="l"/>
            <a:r>
              <a:rPr lang="en-US" sz="4800" dirty="0">
                <a:latin typeface="AGCanYouNotBold" panose="02000803000000000000" pitchFamily="2" charset="0"/>
                <a:ea typeface="AGCanYouNotBold" panose="02000803000000000000" pitchFamily="2" charset="0"/>
              </a:rPr>
              <a:t>Let’s look back at the counterclaim from “</a:t>
            </a:r>
            <a:r>
              <a:rPr lang="en-US" sz="4800" dirty="0" err="1">
                <a:latin typeface="AGCanYouNotBold" panose="02000803000000000000" pitchFamily="2" charset="0"/>
                <a:ea typeface="AGCanYouNotBold" panose="02000803000000000000" pitchFamily="2" charset="0"/>
              </a:rPr>
              <a:t>Zoochois</a:t>
            </a:r>
            <a:r>
              <a:rPr lang="en-US" sz="4800" dirty="0">
                <a:latin typeface="AGCanYouNotBold" panose="02000803000000000000" pitchFamily="2" charset="0"/>
                <a:ea typeface="AGCanYouNotBold" panose="02000803000000000000" pitchFamily="2" charset="0"/>
              </a:rPr>
              <a:t>”</a:t>
            </a:r>
            <a:br>
              <a:rPr lang="en-US" sz="4800" dirty="0">
                <a:latin typeface="AGCanYouNotBold" panose="02000803000000000000" pitchFamily="2" charset="0"/>
                <a:ea typeface="AGCanYouNotBold" panose="02000803000000000000" pitchFamily="2" charset="0"/>
              </a:rPr>
            </a:br>
            <a:r>
              <a:rPr lang="en-US" sz="4800" dirty="0">
                <a:solidFill>
                  <a:srgbClr val="FF0000"/>
                </a:solidFill>
                <a:latin typeface="AGCanYouNotBold" panose="02000803000000000000" pitchFamily="2" charset="0"/>
                <a:ea typeface="AGCanYouNotBold" panose="02000803000000000000" pitchFamily="2" charset="0"/>
              </a:rPr>
              <a:t>“Although zoos claim that their main purpose is to help prevent animals from becoming extinct and to help educate people about animals, we think the only thing zoos do is make animals crazy.”</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3417957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0"/>
            <a:ext cx="11988800" cy="6858000"/>
          </a:xfrm>
        </p:spPr>
        <p:txBody>
          <a:bodyPr anchor="t">
            <a:noAutofit/>
          </a:bodyPr>
          <a:lstStyle/>
          <a:p>
            <a:pPr algn="l"/>
            <a:r>
              <a:rPr lang="en-US" sz="4800" dirty="0">
                <a:latin typeface="AGCanYouNotBold" panose="02000803000000000000" pitchFamily="2" charset="0"/>
                <a:ea typeface="AGCanYouNotBold" panose="02000803000000000000" pitchFamily="2" charset="0"/>
              </a:rPr>
              <a:t>Next the writers of “</a:t>
            </a:r>
            <a:r>
              <a:rPr lang="en-US" sz="4800" dirty="0" err="1">
                <a:latin typeface="AGCanYouNotBold" panose="02000803000000000000" pitchFamily="2" charset="0"/>
                <a:ea typeface="AGCanYouNotBold" panose="02000803000000000000" pitchFamily="2" charset="0"/>
              </a:rPr>
              <a:t>Zoochois</a:t>
            </a:r>
            <a:r>
              <a:rPr lang="en-US" sz="4800" dirty="0">
                <a:latin typeface="AGCanYouNotBold" panose="02000803000000000000" pitchFamily="2" charset="0"/>
                <a:ea typeface="AGCanYouNotBold" panose="02000803000000000000" pitchFamily="2" charset="0"/>
              </a:rPr>
              <a:t>”, discredited the counterclaim with their main reason animals should not be in zoos.</a:t>
            </a:r>
            <a:r>
              <a:rPr lang="en-US" sz="4800" dirty="0">
                <a:solidFill>
                  <a:srgbClr val="FF0000"/>
                </a:solidFill>
                <a:latin typeface="AGCanYouNotBold" panose="02000803000000000000" pitchFamily="2" charset="0"/>
                <a:ea typeface="AGCanYouNotBold" panose="02000803000000000000" pitchFamily="2" charset="0"/>
              </a:rPr>
              <a:t>”…we think the </a:t>
            </a:r>
            <a:r>
              <a:rPr lang="en-US" sz="4800" u="sng" dirty="0">
                <a:solidFill>
                  <a:srgbClr val="FF0000"/>
                </a:solidFill>
                <a:latin typeface="AGCanYouNotBold" panose="02000803000000000000" pitchFamily="2" charset="0"/>
                <a:ea typeface="AGCanYouNotBold" panose="02000803000000000000" pitchFamily="2" charset="0"/>
              </a:rPr>
              <a:t>only thing zoos do is make animals crazy</a:t>
            </a:r>
            <a:r>
              <a:rPr lang="en-US" sz="4800" dirty="0">
                <a:solidFill>
                  <a:srgbClr val="FF0000"/>
                </a:solidFill>
                <a:latin typeface="AGCanYouNotBold" panose="02000803000000000000" pitchFamily="2" charset="0"/>
                <a:ea typeface="AGCanYouNotBold" panose="02000803000000000000" pitchFamily="2" charset="0"/>
              </a:rPr>
              <a:t>.”</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Now, think about how you could discredit the counter claim. Use the </a:t>
            </a:r>
            <a:r>
              <a:rPr lang="en-US" sz="4800" dirty="0" err="1">
                <a:latin typeface="AGCanYouNotBold" panose="02000803000000000000" pitchFamily="2" charset="0"/>
                <a:ea typeface="AGCanYouNotBold" panose="02000803000000000000" pitchFamily="2" charset="0"/>
              </a:rPr>
              <a:t>STRONGest</a:t>
            </a:r>
            <a:r>
              <a:rPr lang="en-US" sz="4800" dirty="0">
                <a:latin typeface="AGCanYouNotBold" panose="02000803000000000000" pitchFamily="2" charset="0"/>
                <a:ea typeface="AGCanYouNotBold" panose="02000803000000000000" pitchFamily="2" charset="0"/>
              </a:rPr>
              <a:t> reason from your paper that will show the counter claim is wrong.</a:t>
            </a:r>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Tree>
    <p:extLst>
      <p:ext uri="{BB962C8B-B14F-4D97-AF65-F5344CB8AC3E}">
        <p14:creationId xmlns:p14="http://schemas.microsoft.com/office/powerpoint/2010/main" val="2403826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0"/>
            <a:ext cx="11988800" cy="6858000"/>
          </a:xfrm>
        </p:spPr>
        <p:txBody>
          <a:bodyPr anchor="t">
            <a:noAutofit/>
          </a:bodyPr>
          <a:lstStyle/>
          <a:p>
            <a:pPr algn="l"/>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pic>
        <p:nvPicPr>
          <p:cNvPr id="3" name="Picture 2">
            <a:extLst>
              <a:ext uri="{FF2B5EF4-FFF2-40B4-BE49-F238E27FC236}">
                <a16:creationId xmlns:a16="http://schemas.microsoft.com/office/drawing/2014/main" id="{E493DC44-1C52-7343-94B0-92800C9081AF}"/>
              </a:ext>
            </a:extLst>
          </p:cNvPr>
          <p:cNvPicPr>
            <a:picLocks noChangeAspect="1"/>
          </p:cNvPicPr>
          <p:nvPr/>
        </p:nvPicPr>
        <p:blipFill>
          <a:blip r:embed="rId2"/>
          <a:stretch>
            <a:fillRect/>
          </a:stretch>
        </p:blipFill>
        <p:spPr>
          <a:xfrm>
            <a:off x="101600" y="-199004"/>
            <a:ext cx="12090400" cy="7057004"/>
          </a:xfrm>
          <a:prstGeom prst="rect">
            <a:avLst/>
          </a:prstGeom>
        </p:spPr>
      </p:pic>
      <p:sp>
        <p:nvSpPr>
          <p:cNvPr id="5" name="TextBox 4">
            <a:extLst>
              <a:ext uri="{FF2B5EF4-FFF2-40B4-BE49-F238E27FC236}">
                <a16:creationId xmlns:a16="http://schemas.microsoft.com/office/drawing/2014/main" id="{F3DDF40C-C18A-4F4A-B0C9-4D744A1D1ECB}"/>
              </a:ext>
            </a:extLst>
          </p:cNvPr>
          <p:cNvSpPr txBox="1"/>
          <p:nvPr/>
        </p:nvSpPr>
        <p:spPr>
          <a:xfrm>
            <a:off x="330200" y="279400"/>
            <a:ext cx="11252200" cy="769441"/>
          </a:xfrm>
          <a:prstGeom prst="rect">
            <a:avLst/>
          </a:prstGeom>
          <a:solidFill>
            <a:srgbClr val="00B0F0"/>
          </a:solidFill>
          <a:ln w="34925">
            <a:solidFill>
              <a:schemeClr val="tx1"/>
            </a:solidFill>
          </a:ln>
        </p:spPr>
        <p:txBody>
          <a:bodyPr wrap="square" rtlCol="0">
            <a:spAutoFit/>
          </a:bodyPr>
          <a:lstStyle/>
          <a:p>
            <a:pPr algn="ctr"/>
            <a:r>
              <a:rPr lang="en-US" sz="3600" dirty="0">
                <a:ln w="3175">
                  <a:noFill/>
                </a:ln>
                <a:latin typeface="AGCanYouNotBold" panose="02000803000000000000" pitchFamily="2" charset="0"/>
                <a:ea typeface="AGCanYouNotBold" panose="02000803000000000000" pitchFamily="2" charset="0"/>
              </a:rPr>
              <a:t>Ways to state and discredit </a:t>
            </a:r>
            <a:r>
              <a:rPr lang="en-US" sz="4400" dirty="0">
                <a:ln w="34925">
                  <a:solidFill>
                    <a:schemeClr val="tx1"/>
                  </a:solidFill>
                </a:ln>
                <a:solidFill>
                  <a:srgbClr val="92D050"/>
                </a:solidFill>
                <a:latin typeface="AGCanYouNotBold" panose="02000803000000000000" pitchFamily="2" charset="0"/>
                <a:ea typeface="AGCanYouNotBold" panose="02000803000000000000" pitchFamily="2" charset="0"/>
              </a:rPr>
              <a:t>Counter Claims</a:t>
            </a:r>
          </a:p>
        </p:txBody>
      </p:sp>
      <p:sp>
        <p:nvSpPr>
          <p:cNvPr id="6" name="TextBox 5">
            <a:extLst>
              <a:ext uri="{FF2B5EF4-FFF2-40B4-BE49-F238E27FC236}">
                <a16:creationId xmlns:a16="http://schemas.microsoft.com/office/drawing/2014/main" id="{3703EE78-3037-E142-950D-30331A5B24A9}"/>
              </a:ext>
            </a:extLst>
          </p:cNvPr>
          <p:cNvSpPr txBox="1"/>
          <p:nvPr/>
        </p:nvSpPr>
        <p:spPr>
          <a:xfrm>
            <a:off x="508000" y="5288340"/>
            <a:ext cx="11379200" cy="1569660"/>
          </a:xfrm>
          <a:prstGeom prst="rect">
            <a:avLst/>
          </a:prstGeom>
          <a:solidFill>
            <a:srgbClr val="00B0F0"/>
          </a:solidFill>
          <a:ln w="25400">
            <a:solidFill>
              <a:schemeClr val="tx1"/>
            </a:solidFill>
          </a:ln>
        </p:spPr>
        <p:txBody>
          <a:bodyPr wrap="square" rtlCol="0">
            <a:spAutoFit/>
          </a:bodyPr>
          <a:lstStyle/>
          <a:p>
            <a:r>
              <a:rPr lang="en-US" sz="3200" dirty="0">
                <a:latin typeface="AGCanYouNotBold" panose="02000803000000000000" pitchFamily="2" charset="0"/>
                <a:ea typeface="AGCanYouNotBold" panose="02000803000000000000" pitchFamily="2" charset="0"/>
              </a:rPr>
              <a:t>The 3 dots is where you would place the counter claim. The phrase after the 3 dots is where you place your strongest reason.</a:t>
            </a:r>
          </a:p>
        </p:txBody>
      </p:sp>
    </p:spTree>
    <p:extLst>
      <p:ext uri="{BB962C8B-B14F-4D97-AF65-F5344CB8AC3E}">
        <p14:creationId xmlns:p14="http://schemas.microsoft.com/office/powerpoint/2010/main" val="3828084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0"/>
            <a:ext cx="11988800" cy="6629400"/>
          </a:xfrm>
        </p:spPr>
        <p:txBody>
          <a:bodyPr anchor="t">
            <a:noAutofit/>
          </a:bodyPr>
          <a:lstStyle/>
          <a:p>
            <a:pPr algn="l"/>
            <a:r>
              <a:rPr lang="en-US" sz="4800" dirty="0">
                <a:latin typeface="AGCanYouNotBold" panose="02000803000000000000" pitchFamily="2" charset="0"/>
                <a:ea typeface="AGCanYouNotBold" panose="02000803000000000000" pitchFamily="2" charset="0"/>
              </a:rPr>
              <a:t>Now its time to write your counter claim paragraph.</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Go to Google Classroom</a:t>
            </a:r>
            <a:br>
              <a:rPr lang="en-US" sz="4800" dirty="0">
                <a:latin typeface="AGCanYouNotBold" panose="02000803000000000000" pitchFamily="2" charset="0"/>
                <a:ea typeface="AGCanYouNotBold" panose="02000803000000000000" pitchFamily="2" charset="0"/>
              </a:rPr>
            </a:br>
            <a:br>
              <a:rPr lang="en-US" sz="4800" dirty="0">
                <a:latin typeface="AGCanYouNotBold" panose="02000803000000000000" pitchFamily="2" charset="0"/>
                <a:ea typeface="AGCanYouNotBold" panose="02000803000000000000" pitchFamily="2" charset="0"/>
              </a:rPr>
            </a:br>
            <a:r>
              <a:rPr lang="en-US" sz="4000" dirty="0">
                <a:solidFill>
                  <a:srgbClr val="FF0000"/>
                </a:solidFill>
                <a:latin typeface="AGCanYouNotBold" panose="02000803000000000000" pitchFamily="2" charset="0"/>
                <a:ea typeface="AGCanYouNotBold" panose="02000803000000000000" pitchFamily="2" charset="0"/>
              </a:rPr>
              <a:t>If you have difficulty accessing Google Classroom, here are some steps to get you there.</a:t>
            </a:r>
            <a:br>
              <a:rPr lang="en-US" sz="4800" dirty="0">
                <a:latin typeface="AGCanYouNotBold" panose="02000803000000000000" pitchFamily="2" charset="0"/>
                <a:ea typeface="AGCanYouNotBold" panose="02000803000000000000" pitchFamily="2" charset="0"/>
              </a:rPr>
            </a:br>
            <a:r>
              <a:rPr lang="en-US" sz="4800" dirty="0">
                <a:latin typeface="AGCanYouNotBold" panose="02000803000000000000" pitchFamily="2" charset="0"/>
                <a:ea typeface="AGCanYouNotBold" panose="02000803000000000000" pitchFamily="2" charset="0"/>
              </a:rPr>
              <a:t>School webpage.        Clever.       Mrs. Shakespeare’s page.        Google Classroom icon….VIOLA!!!</a:t>
            </a:r>
          </a:p>
        </p:txBody>
      </p:sp>
      <p:sp>
        <p:nvSpPr>
          <p:cNvPr id="7" name="Right Arrow 6">
            <a:extLst>
              <a:ext uri="{FF2B5EF4-FFF2-40B4-BE49-F238E27FC236}">
                <a16:creationId xmlns:a16="http://schemas.microsoft.com/office/drawing/2014/main" id="{7DE01C10-ABB6-3F46-A025-90CA01037B5C}"/>
              </a:ext>
            </a:extLst>
          </p:cNvPr>
          <p:cNvSpPr/>
          <p:nvPr/>
        </p:nvSpPr>
        <p:spPr>
          <a:xfrm>
            <a:off x="6096000" y="5321300"/>
            <a:ext cx="1041400" cy="381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C60DC45F-3D98-704B-ABE9-7CD810F6D56B}"/>
              </a:ext>
            </a:extLst>
          </p:cNvPr>
          <p:cNvSpPr/>
          <p:nvPr/>
        </p:nvSpPr>
        <p:spPr>
          <a:xfrm>
            <a:off x="8331200" y="4597400"/>
            <a:ext cx="1041400" cy="381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3195CECB-E839-0A43-AF47-FE95318E20BF}"/>
              </a:ext>
            </a:extLst>
          </p:cNvPr>
          <p:cNvSpPr/>
          <p:nvPr/>
        </p:nvSpPr>
        <p:spPr>
          <a:xfrm>
            <a:off x="5054600" y="4597400"/>
            <a:ext cx="1041400" cy="381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395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smCheck">
          <a:fgClr>
            <a:srgbClr val="00B0F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D8CB8-B551-E847-908A-7466ED9201FB}"/>
              </a:ext>
            </a:extLst>
          </p:cNvPr>
          <p:cNvSpPr>
            <a:spLocks noGrp="1"/>
          </p:cNvSpPr>
          <p:nvPr>
            <p:ph type="ctrTitle"/>
          </p:nvPr>
        </p:nvSpPr>
        <p:spPr>
          <a:xfrm>
            <a:off x="203200" y="0"/>
            <a:ext cx="11988800" cy="6045200"/>
          </a:xfrm>
        </p:spPr>
        <p:txBody>
          <a:bodyPr anchor="t">
            <a:noAutofit/>
          </a:bodyPr>
          <a:lstStyle/>
          <a:p>
            <a:pPr algn="l"/>
            <a:br>
              <a:rPr lang="en-US" sz="4800" dirty="0">
                <a:latin typeface="AGCanYouNotBold" panose="02000803000000000000" pitchFamily="2" charset="0"/>
                <a:ea typeface="AGCanYouNotBold" panose="02000803000000000000" pitchFamily="2" charset="0"/>
              </a:rPr>
            </a:br>
            <a:endParaRPr lang="en-US" sz="4800" dirty="0">
              <a:latin typeface="AGCanYouNotBold" panose="02000803000000000000" pitchFamily="2" charset="0"/>
              <a:ea typeface="AGCanYouNotBold" panose="02000803000000000000" pitchFamily="2" charset="0"/>
            </a:endParaRPr>
          </a:p>
        </p:txBody>
      </p:sp>
      <p:sp>
        <p:nvSpPr>
          <p:cNvPr id="2" name="TextBox 1">
            <a:extLst>
              <a:ext uri="{FF2B5EF4-FFF2-40B4-BE49-F238E27FC236}">
                <a16:creationId xmlns:a16="http://schemas.microsoft.com/office/drawing/2014/main" id="{0C47273D-210B-9A4B-B745-A188FEC4A447}"/>
              </a:ext>
            </a:extLst>
          </p:cNvPr>
          <p:cNvSpPr txBox="1"/>
          <p:nvPr/>
        </p:nvSpPr>
        <p:spPr>
          <a:xfrm>
            <a:off x="482600" y="482600"/>
            <a:ext cx="10541000" cy="5509200"/>
          </a:xfrm>
          <a:prstGeom prst="rect">
            <a:avLst/>
          </a:prstGeom>
          <a:noFill/>
        </p:spPr>
        <p:txBody>
          <a:bodyPr wrap="square" rtlCol="0">
            <a:spAutoFit/>
          </a:bodyPr>
          <a:lstStyle/>
          <a:p>
            <a:r>
              <a:rPr lang="en-US" sz="4400" dirty="0">
                <a:latin typeface="AGCanYouNotBold" panose="02000803000000000000" pitchFamily="2" charset="0"/>
                <a:ea typeface="AGCanYouNotBold" panose="02000803000000000000" pitchFamily="2" charset="0"/>
              </a:rPr>
              <a:t>Once</a:t>
            </a:r>
            <a:r>
              <a:rPr lang="en-US" sz="4400" dirty="0"/>
              <a:t> </a:t>
            </a:r>
            <a:r>
              <a:rPr lang="en-US" sz="4400" dirty="0">
                <a:latin typeface="AGCanYouNotBold" panose="02000803000000000000" pitchFamily="2" charset="0"/>
                <a:ea typeface="AGCanYouNotBold" panose="02000803000000000000" pitchFamily="2" charset="0"/>
              </a:rPr>
              <a:t>in Google Classroom, compose your counterclaim paragraph under the second ”body” paragraph.</a:t>
            </a:r>
          </a:p>
          <a:p>
            <a:endParaRPr lang="en-US" sz="4400" dirty="0">
              <a:latin typeface="AGCanYouNotBold" panose="02000803000000000000" pitchFamily="2" charset="0"/>
              <a:ea typeface="AGCanYouNotBold" panose="02000803000000000000" pitchFamily="2" charset="0"/>
            </a:endParaRPr>
          </a:p>
          <a:p>
            <a:r>
              <a:rPr lang="en-US" sz="4400" dirty="0">
                <a:latin typeface="AGCanYouNotBold" panose="02000803000000000000" pitchFamily="2" charset="0"/>
                <a:ea typeface="AGCanYouNotBold" panose="02000803000000000000" pitchFamily="2" charset="0"/>
              </a:rPr>
              <a:t>I look forward to reading your counter claim. </a:t>
            </a:r>
          </a:p>
          <a:p>
            <a:r>
              <a:rPr lang="en-US" sz="4400" dirty="0">
                <a:latin typeface="AGCanYouNotBold" panose="02000803000000000000" pitchFamily="2" charset="0"/>
                <a:ea typeface="AGCanYouNotBold" panose="02000803000000000000" pitchFamily="2" charset="0"/>
              </a:rPr>
              <a:t>Once counter claims are written and I see them, you will receive a DOJO</a:t>
            </a:r>
          </a:p>
        </p:txBody>
      </p:sp>
    </p:spTree>
    <p:extLst>
      <p:ext uri="{BB962C8B-B14F-4D97-AF65-F5344CB8AC3E}">
        <p14:creationId xmlns:p14="http://schemas.microsoft.com/office/powerpoint/2010/main" val="175468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TotalTime>
  <Words>614</Words>
  <Application>Microsoft Macintosh PowerPoint</Application>
  <PresentationFormat>Widescreen</PresentationFormat>
  <Paragraphs>20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AGCanYouNotBold</vt:lpstr>
      <vt:lpstr>AGMomster Medium</vt:lpstr>
      <vt:lpstr>Arial</vt:lpstr>
      <vt:lpstr>Calibri</vt:lpstr>
      <vt:lpstr>Calibri Light</vt:lpstr>
      <vt:lpstr>Office Theme</vt:lpstr>
      <vt:lpstr>Writing  a  CounterClaim</vt:lpstr>
      <vt:lpstr>In a good opinion/argument paper, the writer always acknowledges the counter claim, or the opposing opinion. However, the writer must discredit the counterclaim… show how it is wrong.</vt:lpstr>
      <vt:lpstr>Here is an example of a strong Counter claim paragraph. This counterclaim paragraph is from the article ”Zoochois”  “Although zoos claim that their main purpose is to help prevent animals from becoming extinct and to help educate people about animals, we think the only thing zoos do is make animals crazy.”</vt:lpstr>
      <vt:lpstr> “Although zoos claim that their main purpose is to help prevent animals from becoming extinct and to help educate people about animals, we think the only thing zoos do is make animals crazy.”  Think about what the author did first in this paragraph.</vt:lpstr>
      <vt:lpstr> “Although zoos claim that their main purpose is to help prevent animals from becoming extinct and to help educate people about animals,   The writers stated the other sides claim… they acknowledge the counterclaim. </vt:lpstr>
      <vt:lpstr>Now, we need to think about how the writer did this.   *I believe the writer most likely thought through their own claim and thought about how someone might be able to argue it. </vt:lpstr>
      <vt:lpstr>Items people might be able to argue about Chocolate milk in schools:  * Added sugar in chocolate milk causes obesity in children * Drinking too much chocolate milk can cause diseases later in life * Children aren’t use to drinking chocolate milk in schools </vt:lpstr>
      <vt:lpstr>Items people might be able to argue about Chocolate milk not allowed in schools:  * chocolate milk is healthy * chocolate milk doesn’t have much added sugar * students will pick other sugary drinks if chocolate milk is not offered.   </vt:lpstr>
      <vt:lpstr>Think about one of the reasons you have to support your claim.  What would the opposing side be able to argue about your reason?  Select a reason from your claim that the could be argued. </vt:lpstr>
      <vt:lpstr>Let’s look back at the counterclaim from “Zoochois” “Although zoos claim that their main purpose is to help prevent animals from becoming extinct and to help educate people about animals, we think the only thing zoos do is make animals crazy.” </vt:lpstr>
      <vt:lpstr>Next the writers of “Zoochois”, discredited the counterclaim with their main reason animals should not be in zoos.”…we think the only thing zoos do is make animals crazy.”  Now, think about how you could discredit the counter claim. Use the STRONGest reason from your paper that will show the counter claim is wrong. </vt:lpstr>
      <vt:lpstr> </vt:lpstr>
      <vt:lpstr>Now its time to write your counter claim paragraph.  Go to Google Classroom  If you have difficulty accessing Google Classroom, here are some steps to get you there. School webpage.        Clever.       Mrs. Shakespeare’s page.        Google Classroom icon….VIOLA!!!</vt:lpstr>
      <vt:lpstr>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Counter Claim</dc:title>
  <dc:creator>Microsoft Office User</dc:creator>
  <cp:lastModifiedBy>Microsoft Office User</cp:lastModifiedBy>
  <cp:revision>13</cp:revision>
  <dcterms:created xsi:type="dcterms:W3CDTF">2020-03-16T13:31:48Z</dcterms:created>
  <dcterms:modified xsi:type="dcterms:W3CDTF">2020-03-27T20:26:27Z</dcterms:modified>
</cp:coreProperties>
</file>