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48" r:id="rId1"/>
  </p:sldMasterIdLst>
  <p:sldIdLst>
    <p:sldId id="256" r:id="rId2"/>
    <p:sldId id="259" r:id="rId3"/>
    <p:sldId id="257" r:id="rId4"/>
    <p:sldId id="258" r:id="rId5"/>
    <p:sldId id="260" r:id="rId6"/>
    <p:sldId id="266" r:id="rId7"/>
    <p:sldId id="262" r:id="rId8"/>
    <p:sldId id="261" r:id="rId9"/>
    <p:sldId id="263"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599"/>
  </p:normalViewPr>
  <p:slideViewPr>
    <p:cSldViewPr snapToGrid="0" snapToObjects="1">
      <p:cViewPr varScale="1">
        <p:scale>
          <a:sx n="112" d="100"/>
          <a:sy n="112" d="100"/>
        </p:scale>
        <p:origin x="57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05C49A2-4987-7540-9EBA-6ECA90118EB3}" type="datetimeFigureOut">
              <a:rPr lang="en-US" smtClean="0"/>
              <a:t>2/26/19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08071-E7B2-7B44-9CC1-7B0A7AF82E6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5C49A2-4987-7540-9EBA-6ECA90118EB3}" type="datetimeFigureOut">
              <a:rPr lang="en-US" smtClean="0"/>
              <a:t>2/26/19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08071-E7B2-7B44-9CC1-7B0A7AF82E6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5C49A2-4987-7540-9EBA-6ECA90118EB3}" type="datetimeFigureOut">
              <a:rPr lang="en-US" smtClean="0"/>
              <a:t>2/26/19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08071-E7B2-7B44-9CC1-7B0A7AF82E6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05C49A2-4987-7540-9EBA-6ECA90118EB3}" type="datetimeFigureOut">
              <a:rPr lang="en-US" smtClean="0"/>
              <a:t>2/26/19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708071-E7B2-7B44-9CC1-7B0A7AF82E6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05C49A2-4987-7540-9EBA-6ECA90118EB3}" type="datetimeFigureOut">
              <a:rPr lang="en-US" smtClean="0"/>
              <a:t>2/26/19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708071-E7B2-7B44-9CC1-7B0A7AF82E6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5C49A2-4987-7540-9EBA-6ECA90118EB3}" type="datetimeFigureOut">
              <a:rPr lang="en-US" smtClean="0"/>
              <a:t>2/26/19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708071-E7B2-7B44-9CC1-7B0A7AF82E6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05C49A2-4987-7540-9EBA-6ECA90118EB3}" type="datetimeFigureOut">
              <a:rPr lang="en-US" smtClean="0"/>
              <a:t>2/26/19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0708071-E7B2-7B44-9CC1-7B0A7AF82E6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05C49A2-4987-7540-9EBA-6ECA90118EB3}" type="datetimeFigureOut">
              <a:rPr lang="en-US" smtClean="0"/>
              <a:t>2/26/19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0708071-E7B2-7B44-9CC1-7B0A7AF82E6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5C49A2-4987-7540-9EBA-6ECA90118EB3}" type="datetimeFigureOut">
              <a:rPr lang="en-US" smtClean="0"/>
              <a:t>2/26/19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708071-E7B2-7B44-9CC1-7B0A7AF82E6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5C49A2-4987-7540-9EBA-6ECA90118EB3}" type="datetimeFigureOut">
              <a:rPr lang="en-US" smtClean="0"/>
              <a:t>2/26/19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08071-E7B2-7B44-9CC1-7B0A7AF82E6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5C49A2-4987-7540-9EBA-6ECA90118EB3}" type="datetimeFigureOut">
              <a:rPr lang="en-US" smtClean="0"/>
              <a:t>2/26/19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08071-E7B2-7B44-9CC1-7B0A7AF82E6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05C49A2-4987-7540-9EBA-6ECA90118EB3}" type="datetimeFigureOut">
              <a:rPr lang="en-US" smtClean="0"/>
              <a:t>2/26/19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0708071-E7B2-7B44-9CC1-7B0A7AF82E6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6930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s://www.youtube.com/watch?v=uBqohRu2RRk"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hyperlink" Target="https://www.youtube.com/watch?v=L1QJlrneJUw"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285750"/>
            <a:ext cx="11212830" cy="3817620"/>
          </a:xfrm>
        </p:spPr>
        <p:txBody>
          <a:bodyPr>
            <a:normAutofit/>
          </a:bodyPr>
          <a:lstStyle/>
          <a:p>
            <a:pPr algn="ctr"/>
            <a:endParaRPr lang="en-US" sz="6600" b="1" u="sng" dirty="0" smtClean="0">
              <a:solidFill>
                <a:srgbClr val="0070C0"/>
              </a:solidFill>
              <a:latin typeface="Cambria" charset="0"/>
              <a:ea typeface="Cambria" charset="0"/>
              <a:cs typeface="Cambria" charset="0"/>
            </a:endParaRPr>
          </a:p>
          <a:p>
            <a:pPr algn="ctr"/>
            <a:r>
              <a:rPr lang="en-US" sz="6600" b="1" u="sng" dirty="0" smtClean="0">
                <a:solidFill>
                  <a:srgbClr val="0070C0"/>
                </a:solidFill>
                <a:latin typeface="Cambria" charset="0"/>
                <a:ea typeface="Cambria" charset="0"/>
                <a:cs typeface="Cambria" charset="0"/>
              </a:rPr>
              <a:t>Winds and Breezes</a:t>
            </a:r>
            <a:endParaRPr lang="en-US" sz="6600" b="1" u="sng" dirty="0">
              <a:solidFill>
                <a:srgbClr val="0070C0"/>
              </a:solidFill>
              <a:latin typeface="Cambria" charset="0"/>
              <a:ea typeface="Cambria" charset="0"/>
              <a:cs typeface="Cambria" charset="0"/>
            </a:endParaRPr>
          </a:p>
        </p:txBody>
      </p:sp>
      <p:sp>
        <p:nvSpPr>
          <p:cNvPr id="4" name="TextBox 3"/>
          <p:cNvSpPr txBox="1"/>
          <p:nvPr/>
        </p:nvSpPr>
        <p:spPr>
          <a:xfrm>
            <a:off x="4643438" y="2600325"/>
            <a:ext cx="2371724" cy="646331"/>
          </a:xfrm>
          <a:prstGeom prst="rect">
            <a:avLst/>
          </a:prstGeom>
          <a:noFill/>
        </p:spPr>
        <p:txBody>
          <a:bodyPr wrap="square" rtlCol="0">
            <a:spAutoFit/>
          </a:bodyPr>
          <a:lstStyle/>
          <a:p>
            <a:pPr algn="ctr"/>
            <a:r>
              <a:rPr lang="en-US" dirty="0" smtClean="0">
                <a:solidFill>
                  <a:srgbClr val="C00000"/>
                </a:solidFill>
              </a:rPr>
              <a:t>Carl A </a:t>
            </a:r>
            <a:r>
              <a:rPr lang="en-US" dirty="0" err="1" smtClean="0">
                <a:solidFill>
                  <a:srgbClr val="C00000"/>
                </a:solidFill>
              </a:rPr>
              <a:t>Furr</a:t>
            </a:r>
            <a:r>
              <a:rPr lang="en-US" dirty="0" smtClean="0">
                <a:solidFill>
                  <a:srgbClr val="C00000"/>
                </a:solidFill>
              </a:rPr>
              <a:t> Grade 5 </a:t>
            </a:r>
          </a:p>
          <a:p>
            <a:pPr algn="ctr"/>
            <a:r>
              <a:rPr lang="en-US" dirty="0" smtClean="0">
                <a:solidFill>
                  <a:srgbClr val="C00000"/>
                </a:solidFill>
              </a:rPr>
              <a:t>2018-2019</a:t>
            </a:r>
            <a:endParaRPr lang="en-US" dirty="0">
              <a:solidFill>
                <a:srgbClr val="C00000"/>
              </a:solidFill>
            </a:endParaRPr>
          </a:p>
        </p:txBody>
      </p:sp>
    </p:spTree>
    <p:extLst>
      <p:ext uri="{BB962C8B-B14F-4D97-AF65-F5344CB8AC3E}">
        <p14:creationId xmlns:p14="http://schemas.microsoft.com/office/powerpoint/2010/main" val="1754023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9864090" cy="1096427"/>
          </a:xfrm>
        </p:spPr>
        <p:txBody>
          <a:bodyPr>
            <a:normAutofit/>
          </a:bodyPr>
          <a:lstStyle/>
          <a:p>
            <a:pPr algn="ctr"/>
            <a:r>
              <a:rPr lang="en-US" sz="5400" b="1" u="sng" dirty="0" smtClean="0">
                <a:solidFill>
                  <a:srgbClr val="0070C0"/>
                </a:solidFill>
                <a:latin typeface="Cambria" charset="0"/>
                <a:ea typeface="Cambria" charset="0"/>
                <a:cs typeface="Cambria" charset="0"/>
              </a:rPr>
              <a:t>What Causes Wind? </a:t>
            </a:r>
            <a:endParaRPr lang="en-US" sz="5400" b="1" u="sng" dirty="0">
              <a:solidFill>
                <a:srgbClr val="0070C0"/>
              </a:solidFill>
              <a:latin typeface="Cambria" charset="0"/>
              <a:ea typeface="Cambria" charset="0"/>
              <a:cs typeface="Cambria" charset="0"/>
            </a:endParaRPr>
          </a:p>
        </p:txBody>
      </p:sp>
      <p:sp>
        <p:nvSpPr>
          <p:cNvPr id="3" name="Content Placeholder 2"/>
          <p:cNvSpPr>
            <a:spLocks noGrp="1"/>
          </p:cNvSpPr>
          <p:nvPr>
            <p:ph idx="1"/>
          </p:nvPr>
        </p:nvSpPr>
        <p:spPr>
          <a:xfrm>
            <a:off x="354330" y="1737360"/>
            <a:ext cx="11715750" cy="4652010"/>
          </a:xfrm>
        </p:spPr>
        <p:txBody>
          <a:bodyPr>
            <a:normAutofit/>
          </a:bodyPr>
          <a:lstStyle/>
          <a:p>
            <a:r>
              <a:rPr lang="en-US" sz="3200" dirty="0" smtClean="0">
                <a:latin typeface="Cambria" charset="0"/>
                <a:ea typeface="Cambria" charset="0"/>
                <a:cs typeface="Cambria" charset="0"/>
              </a:rPr>
              <a:t>Wind is the movement of air caused by differences in air pressure. The </a:t>
            </a:r>
            <a:r>
              <a:rPr lang="en-US" sz="3200" u="sng" dirty="0" smtClean="0">
                <a:latin typeface="Cambria" charset="0"/>
                <a:ea typeface="Cambria" charset="0"/>
                <a:cs typeface="Cambria" charset="0"/>
              </a:rPr>
              <a:t>uneven heating </a:t>
            </a:r>
            <a:r>
              <a:rPr lang="en-US" sz="3200" dirty="0" smtClean="0">
                <a:latin typeface="Cambria" charset="0"/>
                <a:ea typeface="Cambria" charset="0"/>
                <a:cs typeface="Cambria" charset="0"/>
              </a:rPr>
              <a:t>of the earth produces these pressure belts, which cause winds; the air rises and sinks (</a:t>
            </a:r>
            <a:r>
              <a:rPr lang="en-US" sz="3200" u="sng" dirty="0" smtClean="0">
                <a:latin typeface="Cambria" charset="0"/>
                <a:ea typeface="Cambria" charset="0"/>
                <a:cs typeface="Cambria" charset="0"/>
              </a:rPr>
              <a:t>convection currents</a:t>
            </a:r>
            <a:r>
              <a:rPr lang="en-US" sz="3200" dirty="0" smtClean="0">
                <a:latin typeface="Cambria" charset="0"/>
                <a:ea typeface="Cambria" charset="0"/>
                <a:cs typeface="Cambria" charset="0"/>
              </a:rPr>
              <a:t>). When this happens at the poles of the earth, global winds occur. These winds move all over the world. </a:t>
            </a:r>
            <a:endParaRPr lang="en-US" sz="3200" dirty="0">
              <a:latin typeface="Cambria" charset="0"/>
              <a:ea typeface="Cambria" charset="0"/>
              <a:cs typeface="Cambria"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692" y="3634175"/>
            <a:ext cx="3966408" cy="2965103"/>
          </a:xfrm>
          <a:prstGeom prst="rect">
            <a:avLst/>
          </a:prstGeom>
        </p:spPr>
      </p:pic>
      <p:sp>
        <p:nvSpPr>
          <p:cNvPr id="5" name="TextBox 4"/>
          <p:cNvSpPr txBox="1"/>
          <p:nvPr/>
        </p:nvSpPr>
        <p:spPr>
          <a:xfrm>
            <a:off x="1097280" y="4937760"/>
            <a:ext cx="2964646" cy="369332"/>
          </a:xfrm>
          <a:prstGeom prst="rect">
            <a:avLst/>
          </a:prstGeom>
          <a:noFill/>
        </p:spPr>
        <p:txBody>
          <a:bodyPr wrap="square" rtlCol="0">
            <a:spAutoFit/>
          </a:bodyPr>
          <a:lstStyle/>
          <a:p>
            <a:r>
              <a:rPr lang="en-US" dirty="0" smtClean="0">
                <a:solidFill>
                  <a:srgbClr val="C00000"/>
                </a:solidFill>
                <a:hlinkClick r:id="rId3"/>
              </a:rPr>
              <a:t>Bill Nye video on wind</a:t>
            </a:r>
            <a:endParaRPr lang="en-US" dirty="0">
              <a:solidFill>
                <a:srgbClr val="C00000"/>
              </a:solidFill>
            </a:endParaRPr>
          </a:p>
        </p:txBody>
      </p:sp>
    </p:spTree>
    <p:extLst>
      <p:ext uri="{BB962C8B-B14F-4D97-AF65-F5344CB8AC3E}">
        <p14:creationId xmlns:p14="http://schemas.microsoft.com/office/powerpoint/2010/main" val="250213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u="sng" dirty="0" smtClean="0">
                <a:solidFill>
                  <a:srgbClr val="0070C0"/>
                </a:solidFill>
                <a:latin typeface="Cambria" charset="0"/>
                <a:ea typeface="Cambria" charset="0"/>
                <a:cs typeface="Cambria" charset="0"/>
              </a:rPr>
              <a:t>Global Winds</a:t>
            </a:r>
            <a:endParaRPr lang="en-US" sz="5400" b="1" u="sng" dirty="0">
              <a:solidFill>
                <a:srgbClr val="0070C0"/>
              </a:solidFill>
              <a:latin typeface="Cambria" charset="0"/>
              <a:ea typeface="Cambria" charset="0"/>
              <a:cs typeface="Cambria" charset="0"/>
            </a:endParaRPr>
          </a:p>
        </p:txBody>
      </p:sp>
      <p:sp>
        <p:nvSpPr>
          <p:cNvPr id="3" name="Content Placeholder 2"/>
          <p:cNvSpPr>
            <a:spLocks noGrp="1"/>
          </p:cNvSpPr>
          <p:nvPr>
            <p:ph idx="1"/>
          </p:nvPr>
        </p:nvSpPr>
        <p:spPr>
          <a:xfrm>
            <a:off x="1097280" y="1634490"/>
            <a:ext cx="10058400" cy="4234604"/>
          </a:xfrm>
        </p:spPr>
        <p:txBody>
          <a:bodyPr>
            <a:normAutofit/>
          </a:bodyPr>
          <a:lstStyle/>
          <a:p>
            <a:r>
              <a:rPr lang="en-US" sz="3600" dirty="0"/>
              <a:t>Global winds are patterns of wind that happen all over the world. They are created by the spin of the earth and the difference in temperatures. </a:t>
            </a:r>
          </a:p>
          <a:p>
            <a:endParaRPr lang="en-US" sz="3600" dirty="0"/>
          </a:p>
          <a:p>
            <a:endParaRPr lang="en-US" sz="4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5160" y="3085247"/>
            <a:ext cx="3602001" cy="3704590"/>
          </a:xfrm>
          <a:prstGeom prst="rect">
            <a:avLst/>
          </a:prstGeom>
        </p:spPr>
      </p:pic>
    </p:spTree>
    <p:extLst>
      <p:ext uri="{BB962C8B-B14F-4D97-AF65-F5344CB8AC3E}">
        <p14:creationId xmlns:p14="http://schemas.microsoft.com/office/powerpoint/2010/main" val="967089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411480"/>
            <a:ext cx="10058400" cy="1325880"/>
          </a:xfrm>
        </p:spPr>
        <p:txBody>
          <a:bodyPr>
            <a:normAutofit/>
          </a:bodyPr>
          <a:lstStyle/>
          <a:p>
            <a:pPr algn="ctr"/>
            <a:r>
              <a:rPr lang="en-US" sz="5400" b="1" u="sng" dirty="0" smtClean="0">
                <a:solidFill>
                  <a:srgbClr val="0070C0"/>
                </a:solidFill>
                <a:latin typeface="Cambria" charset="0"/>
                <a:ea typeface="Cambria" charset="0"/>
                <a:cs typeface="Cambria" charset="0"/>
              </a:rPr>
              <a:t>Prevailing Westerlies</a:t>
            </a:r>
            <a:endParaRPr lang="en-US" sz="5400" b="1" u="sng" dirty="0">
              <a:solidFill>
                <a:srgbClr val="0070C0"/>
              </a:solidFill>
              <a:latin typeface="Cambria" charset="0"/>
              <a:ea typeface="Cambria" charset="0"/>
              <a:cs typeface="Cambria" charset="0"/>
            </a:endParaRPr>
          </a:p>
        </p:txBody>
      </p:sp>
      <p:sp>
        <p:nvSpPr>
          <p:cNvPr id="3" name="Content Placeholder 2"/>
          <p:cNvSpPr>
            <a:spLocks noGrp="1"/>
          </p:cNvSpPr>
          <p:nvPr>
            <p:ph idx="1"/>
          </p:nvPr>
        </p:nvSpPr>
        <p:spPr>
          <a:xfrm>
            <a:off x="1303020" y="1737360"/>
            <a:ext cx="10058400" cy="4023360"/>
          </a:xfrm>
        </p:spPr>
        <p:txBody>
          <a:bodyPr>
            <a:normAutofit/>
          </a:bodyPr>
          <a:lstStyle/>
          <a:p>
            <a:r>
              <a:rPr lang="en-US" sz="4000" dirty="0" smtClean="0"/>
              <a:t>These winds predict </a:t>
            </a:r>
            <a:r>
              <a:rPr lang="en-US" sz="4000" u="sng" dirty="0" smtClean="0"/>
              <a:t>most</a:t>
            </a:r>
            <a:r>
              <a:rPr lang="en-US" sz="4000" dirty="0" smtClean="0"/>
              <a:t> of our weather. They blow from west to east across the United States (California to North Carolina).</a:t>
            </a:r>
          </a:p>
          <a:p>
            <a:endParaRPr lang="en-US" sz="4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3700" y="3616960"/>
            <a:ext cx="4688840" cy="3172344"/>
          </a:xfrm>
          <a:prstGeom prst="rect">
            <a:avLst/>
          </a:prstGeom>
        </p:spPr>
      </p:pic>
    </p:spTree>
    <p:extLst>
      <p:ext uri="{BB962C8B-B14F-4D97-AF65-F5344CB8AC3E}">
        <p14:creationId xmlns:p14="http://schemas.microsoft.com/office/powerpoint/2010/main" val="1224569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411480"/>
            <a:ext cx="10058400" cy="1325880"/>
          </a:xfrm>
        </p:spPr>
        <p:txBody>
          <a:bodyPr>
            <a:normAutofit/>
          </a:bodyPr>
          <a:lstStyle/>
          <a:p>
            <a:pPr algn="ctr"/>
            <a:r>
              <a:rPr lang="en-US" sz="5400" b="1" u="sng" dirty="0" smtClean="0">
                <a:solidFill>
                  <a:srgbClr val="0070C0"/>
                </a:solidFill>
                <a:latin typeface="Cambria" charset="0"/>
                <a:ea typeface="Cambria" charset="0"/>
                <a:cs typeface="Cambria" charset="0"/>
              </a:rPr>
              <a:t>Polar Easterlies</a:t>
            </a:r>
            <a:endParaRPr lang="en-US" sz="5400" b="1" u="sng" dirty="0">
              <a:solidFill>
                <a:srgbClr val="0070C0"/>
              </a:solidFill>
              <a:latin typeface="Cambria" charset="0"/>
              <a:ea typeface="Cambria" charset="0"/>
              <a:cs typeface="Cambria" charset="0"/>
            </a:endParaRPr>
          </a:p>
        </p:txBody>
      </p:sp>
      <p:sp>
        <p:nvSpPr>
          <p:cNvPr id="3" name="Content Placeholder 2"/>
          <p:cNvSpPr>
            <a:spLocks noGrp="1"/>
          </p:cNvSpPr>
          <p:nvPr>
            <p:ph idx="1"/>
          </p:nvPr>
        </p:nvSpPr>
        <p:spPr>
          <a:xfrm>
            <a:off x="331470" y="1737360"/>
            <a:ext cx="11738610" cy="4994910"/>
          </a:xfrm>
        </p:spPr>
        <p:txBody>
          <a:bodyPr>
            <a:normAutofit/>
          </a:bodyPr>
          <a:lstStyle/>
          <a:p>
            <a:r>
              <a:rPr lang="en-US" sz="3600" dirty="0"/>
              <a:t>These winds blow close to the north and south poles. They blow away from the poles and curve east to west</a:t>
            </a:r>
            <a:r>
              <a:rPr lang="en-US" sz="3600" dirty="0" smtClean="0"/>
              <a:t>. These winds are </a:t>
            </a:r>
            <a:r>
              <a:rPr lang="en-US" sz="3600" u="sng" dirty="0" smtClean="0"/>
              <a:t>cold</a:t>
            </a:r>
            <a:r>
              <a:rPr lang="en-US" sz="3600" dirty="0" smtClean="0"/>
              <a:t>, dry winds. </a:t>
            </a:r>
          </a:p>
          <a:p>
            <a:endParaRPr lang="en-US" sz="3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9965" y="3015846"/>
            <a:ext cx="3601720" cy="3716424"/>
          </a:xfrm>
          <a:prstGeom prst="rect">
            <a:avLst/>
          </a:prstGeom>
        </p:spPr>
      </p:pic>
    </p:spTree>
    <p:extLst>
      <p:ext uri="{BB962C8B-B14F-4D97-AF65-F5344CB8AC3E}">
        <p14:creationId xmlns:p14="http://schemas.microsoft.com/office/powerpoint/2010/main" val="1006357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smtClean="0">
                <a:solidFill>
                  <a:srgbClr val="0070C0"/>
                </a:solidFill>
                <a:latin typeface="Cambria" charset="0"/>
                <a:ea typeface="Cambria" charset="0"/>
                <a:cs typeface="Cambria" charset="0"/>
              </a:rPr>
              <a:t>Trade Winds</a:t>
            </a:r>
            <a:endParaRPr lang="en-US" b="1" u="sng" dirty="0">
              <a:solidFill>
                <a:srgbClr val="0070C0"/>
              </a:solidFill>
              <a:latin typeface="Cambria" charset="0"/>
              <a:ea typeface="Cambria" charset="0"/>
              <a:cs typeface="Cambria" charset="0"/>
            </a:endParaRPr>
          </a:p>
        </p:txBody>
      </p:sp>
      <p:sp>
        <p:nvSpPr>
          <p:cNvPr id="3" name="Content Placeholder 2"/>
          <p:cNvSpPr>
            <a:spLocks noGrp="1"/>
          </p:cNvSpPr>
          <p:nvPr>
            <p:ph idx="1"/>
          </p:nvPr>
        </p:nvSpPr>
        <p:spPr/>
        <p:txBody>
          <a:bodyPr>
            <a:normAutofit/>
          </a:bodyPr>
          <a:lstStyle/>
          <a:p>
            <a:r>
              <a:rPr lang="en-US" sz="2800" dirty="0" smtClean="0">
                <a:latin typeface="Cambria" charset="0"/>
                <a:ea typeface="Cambria" charset="0"/>
                <a:cs typeface="Cambria" charset="0"/>
              </a:rPr>
              <a:t>Trade winds are winds that circle near the </a:t>
            </a:r>
            <a:r>
              <a:rPr lang="en-US" sz="2800" u="sng" dirty="0" smtClean="0">
                <a:latin typeface="Cambria" charset="0"/>
                <a:ea typeface="Cambria" charset="0"/>
                <a:cs typeface="Cambria" charset="0"/>
              </a:rPr>
              <a:t>equator</a:t>
            </a:r>
            <a:r>
              <a:rPr lang="en-US" sz="2800" dirty="0" smtClean="0">
                <a:latin typeface="Cambria" charset="0"/>
                <a:ea typeface="Cambria" charset="0"/>
                <a:cs typeface="Cambria" charset="0"/>
              </a:rPr>
              <a:t>. Trade winds have been used by ships sailing the ocean for centuries. They help ship captains know which direction they are going. </a:t>
            </a:r>
            <a:endParaRPr lang="en-US" sz="2800" dirty="0">
              <a:latin typeface="Cambria" charset="0"/>
              <a:ea typeface="Cambria" charset="0"/>
              <a:cs typeface="Cambria"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0469" y="3284220"/>
            <a:ext cx="3752021" cy="3322320"/>
          </a:xfrm>
          <a:prstGeom prst="rect">
            <a:avLst/>
          </a:prstGeom>
        </p:spPr>
      </p:pic>
    </p:spTree>
    <p:extLst>
      <p:ext uri="{BB962C8B-B14F-4D97-AF65-F5344CB8AC3E}">
        <p14:creationId xmlns:p14="http://schemas.microsoft.com/office/powerpoint/2010/main" val="214484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u="sng" dirty="0" smtClean="0">
                <a:solidFill>
                  <a:srgbClr val="0070C0"/>
                </a:solidFill>
                <a:latin typeface="Cambria" charset="0"/>
                <a:ea typeface="Cambria" charset="0"/>
                <a:cs typeface="Cambria" charset="0"/>
              </a:rPr>
              <a:t>Local Winds</a:t>
            </a:r>
            <a:endParaRPr lang="en-US" sz="6000" b="1" u="sng" dirty="0">
              <a:solidFill>
                <a:srgbClr val="0070C0"/>
              </a:solidFill>
              <a:latin typeface="Cambria" charset="0"/>
              <a:ea typeface="Cambria" charset="0"/>
              <a:cs typeface="Cambria" charset="0"/>
            </a:endParaRPr>
          </a:p>
        </p:txBody>
      </p:sp>
      <p:sp>
        <p:nvSpPr>
          <p:cNvPr id="3" name="Content Placeholder 2"/>
          <p:cNvSpPr>
            <a:spLocks noGrp="1"/>
          </p:cNvSpPr>
          <p:nvPr>
            <p:ph idx="1"/>
          </p:nvPr>
        </p:nvSpPr>
        <p:spPr/>
        <p:txBody>
          <a:bodyPr>
            <a:noAutofit/>
          </a:bodyPr>
          <a:lstStyle/>
          <a:p>
            <a:r>
              <a:rPr lang="en-US" sz="3200" dirty="0" smtClean="0"/>
              <a:t>Local winds in one particular area. Types of local winds include:</a:t>
            </a:r>
          </a:p>
          <a:p>
            <a:pPr>
              <a:buFont typeface="Wingdings" charset="2"/>
              <a:buChar char="Ø"/>
            </a:pPr>
            <a:r>
              <a:rPr lang="en-US" sz="3200" dirty="0" smtClean="0"/>
              <a:t>Sea breeze</a:t>
            </a:r>
          </a:p>
          <a:p>
            <a:pPr>
              <a:buFont typeface="Wingdings" charset="2"/>
              <a:buChar char="Ø"/>
            </a:pPr>
            <a:r>
              <a:rPr lang="en-US" sz="3200" dirty="0" smtClean="0"/>
              <a:t>Land breeze</a:t>
            </a:r>
          </a:p>
          <a:p>
            <a:pPr>
              <a:buFont typeface="Wingdings" charset="2"/>
              <a:buChar char="Ø"/>
            </a:pPr>
            <a:r>
              <a:rPr lang="en-US" sz="3200" dirty="0" smtClean="0"/>
              <a:t>Mountain breeze</a:t>
            </a:r>
          </a:p>
          <a:p>
            <a:pPr>
              <a:buFont typeface="Wingdings" charset="2"/>
              <a:buChar char="Ø"/>
            </a:pPr>
            <a:r>
              <a:rPr lang="en-US" sz="3200" dirty="0" smtClean="0"/>
              <a:t>Valley breeze</a:t>
            </a:r>
            <a:endParaRPr lang="en-US" sz="3200" dirty="0"/>
          </a:p>
        </p:txBody>
      </p:sp>
    </p:spTree>
    <p:extLst>
      <p:ext uri="{BB962C8B-B14F-4D97-AF65-F5344CB8AC3E}">
        <p14:creationId xmlns:p14="http://schemas.microsoft.com/office/powerpoint/2010/main" val="1272863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35540" cy="1153577"/>
          </a:xfrm>
        </p:spPr>
        <p:txBody>
          <a:bodyPr>
            <a:normAutofit/>
          </a:bodyPr>
          <a:lstStyle/>
          <a:p>
            <a:pPr algn="ctr"/>
            <a:r>
              <a:rPr lang="en-US" sz="6000" b="1" u="sng" dirty="0" smtClean="0">
                <a:solidFill>
                  <a:srgbClr val="0070C0"/>
                </a:solidFill>
                <a:latin typeface="Cambria" charset="0"/>
                <a:ea typeface="Cambria" charset="0"/>
                <a:cs typeface="Cambria" charset="0"/>
              </a:rPr>
              <a:t>Sea Breeze</a:t>
            </a:r>
            <a:endParaRPr lang="en-US" sz="6000" b="1" u="sng" dirty="0">
              <a:solidFill>
                <a:srgbClr val="0070C0"/>
              </a:solidFill>
              <a:latin typeface="Cambria" charset="0"/>
              <a:ea typeface="Cambria" charset="0"/>
              <a:cs typeface="Cambria" charset="0"/>
            </a:endParaRPr>
          </a:p>
        </p:txBody>
      </p:sp>
      <p:sp>
        <p:nvSpPr>
          <p:cNvPr id="3" name="Content Placeholder 2"/>
          <p:cNvSpPr>
            <a:spLocks noGrp="1"/>
          </p:cNvSpPr>
          <p:nvPr>
            <p:ph idx="1"/>
          </p:nvPr>
        </p:nvSpPr>
        <p:spPr>
          <a:xfrm>
            <a:off x="228600" y="1691640"/>
            <a:ext cx="11475720" cy="5166360"/>
          </a:xfrm>
        </p:spPr>
        <p:txBody>
          <a:bodyPr/>
          <a:lstStyle/>
          <a:p>
            <a:r>
              <a:rPr lang="en-US" sz="2800" u="sng" dirty="0">
                <a:solidFill>
                  <a:srgbClr val="FF0000"/>
                </a:solidFill>
              </a:rPr>
              <a:t>During the day</a:t>
            </a:r>
            <a:r>
              <a:rPr lang="en-US" sz="2800" dirty="0">
                <a:solidFill>
                  <a:schemeClr val="tx1"/>
                </a:solidFill>
              </a:rPr>
              <a:t>, the sun heats the ocean and the land. The land heats up much quicker than the large ocean </a:t>
            </a:r>
            <a:r>
              <a:rPr lang="en-US" sz="2800" dirty="0" smtClean="0">
                <a:solidFill>
                  <a:schemeClr val="tx1"/>
                </a:solidFill>
              </a:rPr>
              <a:t>does. </a:t>
            </a:r>
            <a:r>
              <a:rPr lang="en-US" sz="2800" dirty="0">
                <a:solidFill>
                  <a:schemeClr val="tx1"/>
                </a:solidFill>
              </a:rPr>
              <a:t>T</a:t>
            </a:r>
            <a:r>
              <a:rPr lang="en-US" sz="2800" dirty="0" smtClean="0">
                <a:solidFill>
                  <a:schemeClr val="tx1"/>
                </a:solidFill>
              </a:rPr>
              <a:t>his </a:t>
            </a:r>
            <a:r>
              <a:rPr lang="en-US" sz="2800" dirty="0">
                <a:solidFill>
                  <a:schemeClr val="tx1"/>
                </a:solidFill>
              </a:rPr>
              <a:t>causes the air above the land to heat up and rise.  The cool air from the water moves toward the land to replace the rising warm air. </a:t>
            </a:r>
            <a:r>
              <a:rPr lang="en-US" sz="2800" dirty="0" smtClean="0">
                <a:solidFill>
                  <a:schemeClr val="tx1"/>
                </a:solidFill>
              </a:rPr>
              <a:t> When the air moves from the sea to the land, this </a:t>
            </a:r>
            <a:r>
              <a:rPr lang="en-US" sz="2800" dirty="0">
                <a:solidFill>
                  <a:schemeClr val="tx1"/>
                </a:solidFill>
              </a:rPr>
              <a:t>is called a </a:t>
            </a:r>
            <a:r>
              <a:rPr lang="en-US" sz="2800" u="sng" dirty="0">
                <a:solidFill>
                  <a:srgbClr val="FF0000"/>
                </a:solidFill>
              </a:rPr>
              <a:t>sea breeze.</a:t>
            </a:r>
          </a:p>
          <a:p>
            <a:endParaRPr lang="en-US" u="sng" dirty="0">
              <a:solidFill>
                <a:srgbClr val="FF0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3425" y="3324860"/>
            <a:ext cx="5923250" cy="3315970"/>
          </a:xfrm>
          <a:prstGeom prst="rect">
            <a:avLst/>
          </a:prstGeom>
        </p:spPr>
      </p:pic>
    </p:spTree>
    <p:extLst>
      <p:ext uri="{BB962C8B-B14F-4D97-AF65-F5344CB8AC3E}">
        <p14:creationId xmlns:p14="http://schemas.microsoft.com/office/powerpoint/2010/main" val="500738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12680" cy="1347887"/>
          </a:xfrm>
        </p:spPr>
        <p:txBody>
          <a:bodyPr>
            <a:normAutofit/>
          </a:bodyPr>
          <a:lstStyle/>
          <a:p>
            <a:pPr algn="ctr"/>
            <a:r>
              <a:rPr lang="en-US" sz="5400" b="1" u="sng" dirty="0" smtClean="0">
                <a:solidFill>
                  <a:srgbClr val="0070C0"/>
                </a:solidFill>
                <a:latin typeface="Cambria" charset="0"/>
                <a:ea typeface="Cambria" charset="0"/>
                <a:cs typeface="Cambria" charset="0"/>
              </a:rPr>
              <a:t>Land Breeze</a:t>
            </a:r>
            <a:endParaRPr lang="en-US" sz="5400" b="1" u="sng" dirty="0">
              <a:solidFill>
                <a:srgbClr val="0070C0"/>
              </a:solidFill>
              <a:latin typeface="Cambria" charset="0"/>
              <a:ea typeface="Cambria" charset="0"/>
              <a:cs typeface="Cambria" charset="0"/>
            </a:endParaRPr>
          </a:p>
        </p:txBody>
      </p:sp>
      <p:sp>
        <p:nvSpPr>
          <p:cNvPr id="3" name="Content Placeholder 2"/>
          <p:cNvSpPr>
            <a:spLocks noGrp="1"/>
          </p:cNvSpPr>
          <p:nvPr>
            <p:ph idx="1"/>
          </p:nvPr>
        </p:nvSpPr>
        <p:spPr>
          <a:xfrm>
            <a:off x="160020" y="1634490"/>
            <a:ext cx="11852910" cy="5143500"/>
          </a:xfrm>
        </p:spPr>
        <p:txBody>
          <a:bodyPr/>
          <a:lstStyle/>
          <a:p>
            <a:r>
              <a:rPr lang="en-US" sz="3200" u="sng" dirty="0">
                <a:solidFill>
                  <a:srgbClr val="FF0000"/>
                </a:solidFill>
              </a:rPr>
              <a:t>At night, </a:t>
            </a:r>
            <a:r>
              <a:rPr lang="en-US" sz="3200" dirty="0"/>
              <a:t>a land breeze occurs near the ocean. The air above the land cools down fast, while the air above water stays warm. The cool air from the land sinks and moves toward the ocean to replace the rising warm air. </a:t>
            </a:r>
            <a:r>
              <a:rPr lang="en-US" sz="3200" dirty="0" smtClean="0"/>
              <a:t>When the air blows from the land out to the sea, this is called a </a:t>
            </a:r>
            <a:r>
              <a:rPr lang="en-US" sz="3200" u="sng" dirty="0">
                <a:solidFill>
                  <a:srgbClr val="FF0000"/>
                </a:solidFill>
              </a:rPr>
              <a:t>land breeze</a:t>
            </a:r>
            <a:r>
              <a:rPr lang="en-US" u="sng" dirty="0">
                <a:solidFill>
                  <a:srgbClr val="FF0000"/>
                </a:solidFill>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9860" y="3469640"/>
            <a:ext cx="4871865" cy="3388360"/>
          </a:xfrm>
          <a:prstGeom prst="rect">
            <a:avLst/>
          </a:prstGeom>
        </p:spPr>
      </p:pic>
      <p:sp>
        <p:nvSpPr>
          <p:cNvPr id="5" name="TextBox 4"/>
          <p:cNvSpPr txBox="1"/>
          <p:nvPr/>
        </p:nvSpPr>
        <p:spPr>
          <a:xfrm>
            <a:off x="274320" y="4709160"/>
            <a:ext cx="3133396" cy="369332"/>
          </a:xfrm>
          <a:prstGeom prst="rect">
            <a:avLst/>
          </a:prstGeom>
          <a:noFill/>
        </p:spPr>
        <p:txBody>
          <a:bodyPr wrap="square" rtlCol="0">
            <a:spAutoFit/>
          </a:bodyPr>
          <a:lstStyle/>
          <a:p>
            <a:r>
              <a:rPr lang="en-US" dirty="0" smtClean="0">
                <a:hlinkClick r:id="rId3"/>
              </a:rPr>
              <a:t>Land and Sea Breeze Video</a:t>
            </a:r>
            <a:endParaRPr lang="en-US" dirty="0"/>
          </a:p>
        </p:txBody>
      </p:sp>
    </p:spTree>
    <p:extLst>
      <p:ext uri="{BB962C8B-B14F-4D97-AF65-F5344CB8AC3E}">
        <p14:creationId xmlns:p14="http://schemas.microsoft.com/office/powerpoint/2010/main" val="2127741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u="sng" dirty="0" smtClean="0">
                <a:latin typeface="Cambria" charset="0"/>
                <a:ea typeface="Cambria" charset="0"/>
                <a:cs typeface="Cambria" charset="0"/>
              </a:rPr>
              <a:t>Valley Breeze</a:t>
            </a:r>
            <a:endParaRPr lang="en-US" sz="5400" b="1" u="sng" dirty="0">
              <a:latin typeface="Cambria" charset="0"/>
              <a:ea typeface="Cambria" charset="0"/>
              <a:cs typeface="Cambria" charset="0"/>
            </a:endParaRPr>
          </a:p>
        </p:txBody>
      </p:sp>
      <p:sp>
        <p:nvSpPr>
          <p:cNvPr id="3" name="Content Placeholder 2"/>
          <p:cNvSpPr>
            <a:spLocks noGrp="1"/>
          </p:cNvSpPr>
          <p:nvPr>
            <p:ph idx="1"/>
          </p:nvPr>
        </p:nvSpPr>
        <p:spPr>
          <a:xfrm>
            <a:off x="388620" y="1737360"/>
            <a:ext cx="11612880" cy="5040630"/>
          </a:xfrm>
        </p:spPr>
        <p:txBody>
          <a:bodyPr/>
          <a:lstStyle/>
          <a:p>
            <a:r>
              <a:rPr lang="en-US" sz="3200" u="sng" dirty="0">
                <a:solidFill>
                  <a:srgbClr val="FF0000"/>
                </a:solidFill>
              </a:rPr>
              <a:t>During the day,</a:t>
            </a:r>
            <a:r>
              <a:rPr lang="en-US" sz="3200" dirty="0"/>
              <a:t> the sun heats the valley air quickly. The warm air rises and moves up the mountain. This creates a </a:t>
            </a:r>
            <a:r>
              <a:rPr lang="en-US" sz="3200" u="sng" dirty="0">
                <a:solidFill>
                  <a:srgbClr val="FF0000"/>
                </a:solidFill>
              </a:rPr>
              <a:t>valley breeze.</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7389" y="3188117"/>
            <a:ext cx="5291475" cy="3716020"/>
          </a:xfrm>
          <a:prstGeom prst="rect">
            <a:avLst/>
          </a:prstGeom>
        </p:spPr>
      </p:pic>
    </p:spTree>
    <p:extLst>
      <p:ext uri="{BB962C8B-B14F-4D97-AF65-F5344CB8AC3E}">
        <p14:creationId xmlns:p14="http://schemas.microsoft.com/office/powerpoint/2010/main" val="222897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u="sng" dirty="0" smtClean="0">
                <a:latin typeface="Cambria" charset="0"/>
                <a:ea typeface="Cambria" charset="0"/>
                <a:cs typeface="Cambria" charset="0"/>
              </a:rPr>
              <a:t>Mountain Breeze</a:t>
            </a:r>
            <a:endParaRPr lang="en-US" sz="5400" dirty="0"/>
          </a:p>
        </p:txBody>
      </p:sp>
      <p:sp>
        <p:nvSpPr>
          <p:cNvPr id="3" name="Content Placeholder 2"/>
          <p:cNvSpPr>
            <a:spLocks noGrp="1"/>
          </p:cNvSpPr>
          <p:nvPr>
            <p:ph idx="1"/>
          </p:nvPr>
        </p:nvSpPr>
        <p:spPr>
          <a:xfrm>
            <a:off x="388620" y="1737360"/>
            <a:ext cx="11544300" cy="4972050"/>
          </a:xfrm>
        </p:spPr>
        <p:txBody>
          <a:bodyPr/>
          <a:lstStyle/>
          <a:p>
            <a:r>
              <a:rPr lang="en-US" sz="3200" u="sng" dirty="0" smtClean="0">
                <a:solidFill>
                  <a:srgbClr val="FF0000"/>
                </a:solidFill>
              </a:rPr>
              <a:t>At night,</a:t>
            </a:r>
            <a:r>
              <a:rPr lang="en-US" sz="3200" dirty="0" smtClean="0"/>
              <a:t> the mountain air cools </a:t>
            </a:r>
            <a:r>
              <a:rPr lang="en-US" sz="3200" dirty="0"/>
              <a:t>faster than the valley. The cool air sinks down the mountain causing the wind to move in the opposite direction. This creates a </a:t>
            </a:r>
            <a:r>
              <a:rPr lang="en-US" sz="3200" u="sng" dirty="0">
                <a:solidFill>
                  <a:srgbClr val="FF0000"/>
                </a:solidFill>
              </a:rPr>
              <a:t>mountain breeze.</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6839" y="3310890"/>
            <a:ext cx="4794222" cy="3485273"/>
          </a:xfrm>
          <a:prstGeom prst="rect">
            <a:avLst/>
          </a:prstGeom>
        </p:spPr>
      </p:pic>
    </p:spTree>
    <p:extLst>
      <p:ext uri="{BB962C8B-B14F-4D97-AF65-F5344CB8AC3E}">
        <p14:creationId xmlns:p14="http://schemas.microsoft.com/office/powerpoint/2010/main" val="103521133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1545</TotalTime>
  <Words>405</Words>
  <Application>Microsoft Macintosh PowerPoint</Application>
  <PresentationFormat>Widescreen</PresentationFormat>
  <Paragraphs>30</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Calibri Light</vt:lpstr>
      <vt:lpstr>Cambria</vt:lpstr>
      <vt:lpstr>Wingdings</vt:lpstr>
      <vt:lpstr>Retrospect</vt:lpstr>
      <vt:lpstr>PowerPoint Presentation</vt:lpstr>
      <vt:lpstr>What Causes Wind? </vt:lpstr>
      <vt:lpstr>Global Winds</vt:lpstr>
      <vt:lpstr>Prevailing Westerlies</vt:lpstr>
      <vt:lpstr>Polar Easterlies</vt:lpstr>
      <vt:lpstr>Trade Winds</vt:lpstr>
      <vt:lpstr>Local Winds</vt:lpstr>
      <vt:lpstr>Sea Breeze</vt:lpstr>
      <vt:lpstr>Land Breeze</vt:lpstr>
      <vt:lpstr>Valley Breeze</vt:lpstr>
      <vt:lpstr>Mountain Breeze</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11</cp:revision>
  <dcterms:created xsi:type="dcterms:W3CDTF">2019-02-26T00:37:56Z</dcterms:created>
  <dcterms:modified xsi:type="dcterms:W3CDTF">2019-02-27T12:47:22Z</dcterms:modified>
</cp:coreProperties>
</file>