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77" r:id="rId10"/>
    <p:sldId id="271" r:id="rId11"/>
    <p:sldId id="272" r:id="rId12"/>
    <p:sldId id="275" r:id="rId13"/>
    <p:sldId id="273" r:id="rId14"/>
    <p:sldId id="274" r:id="rId15"/>
    <p:sldId id="265" r:id="rId16"/>
    <p:sldId id="266" r:id="rId17"/>
    <p:sldId id="276" r:id="rId18"/>
    <p:sldId id="267" r:id="rId19"/>
    <p:sldId id="284" r:id="rId20"/>
    <p:sldId id="278" r:id="rId21"/>
    <p:sldId id="279" r:id="rId22"/>
    <p:sldId id="280" r:id="rId23"/>
    <p:sldId id="281" r:id="rId24"/>
    <p:sldId id="282" r:id="rId25"/>
    <p:sldId id="283" r:id="rId26"/>
    <p:sldId id="285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90" y="-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08E18-F1A9-4447-8B06-2C6C74F1A429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87377-9B96-4B8C-BB3E-393B931616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623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Such as the stress response.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2C518-719F-CC4F-88C5-3F272205E2E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29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more effects, </a:t>
            </a:r>
            <a:r>
              <a:rPr lang="en-US" smtClean="0"/>
              <a:t>see Appendix 1 on the Lesson Plan.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2C518-719F-CC4F-88C5-3F272205E2E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343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Needs</a:t>
            </a:r>
            <a:r>
              <a:rPr lang="en-US" baseline="0" dirty="0" smtClean="0"/>
              <a:t> to be a healthy balance between sympathetic and parasympathetic.  These 2 systems are constantly active, thus constantly trying to maintain balance.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dirty="0" smtClean="0"/>
              <a:t>http://www.google.com/imgres?q=balance&amp;num=10&amp;um=1&amp;hl=en&amp;biw=1920&amp;bih=950&amp;tbm=isch&amp;tbnid=uOr_BMGMwPZHlM:&amp;imgrefurl=http://www.crystalvaults.com/pages/crystal_harmony.php&amp;docid=CNXY7ZEZW1AbcM&amp;imgurl=http://www.crystalvaults.com/images/balance_yinyang_symbol.gif&amp;w=352&amp;h=341&amp;ei=t6a6TvHfIIjg2AW735j-Bg&amp;zoom=1&amp;iact=hc&amp;vpx=542&amp;vpy=317&amp;dur=560&amp;hovh=221&amp;hovw=228&amp;tx=117&amp;ty=109&amp;sig=106962588013688018438&amp;sqi=2&amp;page=1&amp;tbnh=132&amp;tbnw=136&amp;start=0&amp;ndsp=51&amp;ved=1t:429,r:12,s: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2C518-719F-CC4F-88C5-3F272205E2E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460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87377-9B96-4B8C-BB3E-393B931616B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15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http://www.mayoclinic.com/health/generalized-anxiety-disorder/DS00502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9777C-4227-B742-8398-AB220B9EBC3C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http://www.nimh.nih.gov/health/publications/social-phobia-social-anxiety-disorder-always-embarrassed/what-is-social-phobia.shtml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9777C-4227-B742-8398-AB220B9EBC3C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http://www.mayoclinic.com/health/post-traumatic-stress-disorder/DS00246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9777C-4227-B742-8398-AB220B9EBC3C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http://www.mayoclinic.com/health/panic-attacks/DS00338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9777C-4227-B742-8398-AB220B9EBC3C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2/7/2014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2/7/2014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2/7/2014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2/7/2014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2/7/2014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2/7/2014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2/7/2014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2/7/2014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2/7/2014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2/7/2014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2/7/2014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9DF87-2A22-4066-941B-6689DE4D846D}" type="datetimeFigureOut">
              <a:rPr lang="en-US" smtClean="0"/>
              <a:t>2/7/2014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cgrawhill.ca/web_resources/sch/GlencoeHealthsamplech1.pdf" TargetMode="Externa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nbc.com/id/45859025/America_s_Most_Stressful_Jobs_2012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Health and Wellness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65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Health?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1600" dirty="0" smtClean="0"/>
              <a:t>Defined as the combination of physical, mental/emotional and social well being, your health is something that is constantly changing.  </a:t>
            </a:r>
          </a:p>
          <a:p>
            <a:r>
              <a:rPr lang="en-US" sz="1600" b="1" dirty="0" smtClean="0">
                <a:solidFill>
                  <a:srgbClr val="7030A0"/>
                </a:solidFill>
              </a:rPr>
              <a:t>Who’s responsible for your health?</a:t>
            </a:r>
          </a:p>
          <a:p>
            <a:r>
              <a:rPr lang="en-US" dirty="0" smtClean="0"/>
              <a:t>Draw the Health Triangle</a:t>
            </a:r>
          </a:p>
          <a:p>
            <a:r>
              <a:rPr lang="en-US" sz="1600" b="1" dirty="0" smtClean="0">
                <a:solidFill>
                  <a:srgbClr val="7030A0"/>
                </a:solidFill>
              </a:rPr>
              <a:t>Why is it important to keep it balanced?</a:t>
            </a:r>
            <a:endParaRPr lang="en-US" sz="1600" b="1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990600"/>
            <a:ext cx="5181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338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Physical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Basically how well your body functions.</a:t>
            </a:r>
          </a:p>
          <a:p>
            <a:pPr marL="0" indent="0">
              <a:buNone/>
            </a:pPr>
            <a:r>
              <a:rPr lang="en-US" dirty="0" smtClean="0"/>
              <a:t>Normally you should be able to perform daily activities with energy, deal with everyday stress, avoid injury, and resist disease.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But how does one achieve such greatness?</a:t>
            </a:r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Rest: </a:t>
            </a:r>
            <a:r>
              <a:rPr lang="en-US" dirty="0" smtClean="0"/>
              <a:t>How many hours of sleep should you get?</a:t>
            </a:r>
          </a:p>
          <a:p>
            <a:pPr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Eat/fluids: </a:t>
            </a:r>
            <a:r>
              <a:rPr lang="en-US" dirty="0" smtClean="0"/>
              <a:t>How often should you eat and how much water should you get per day?</a:t>
            </a:r>
          </a:p>
          <a:p>
            <a:pPr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Physical activity: </a:t>
            </a:r>
            <a:r>
              <a:rPr lang="en-US" dirty="0" smtClean="0"/>
              <a:t>How long should you exercise?</a:t>
            </a:r>
          </a:p>
          <a:p>
            <a:pPr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Abstinence: </a:t>
            </a:r>
            <a:r>
              <a:rPr lang="en-US" dirty="0" smtClean="0"/>
              <a:t>What should you avoid?</a:t>
            </a:r>
          </a:p>
          <a:p>
            <a:pPr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Hygiene: </a:t>
            </a:r>
            <a:r>
              <a:rPr lang="en-US" dirty="0" smtClean="0"/>
              <a:t>What should you do daily?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46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Mental/Emotional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This is about your feelings/thoughts about yourself, how you meet the demands of daily life and how you cope with problems that occur in life.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So what are you?</a:t>
            </a:r>
          </a:p>
          <a:p>
            <a:pPr marL="0" indent="0">
              <a:buNone/>
            </a:pPr>
            <a:r>
              <a:rPr lang="en-US" dirty="0" smtClean="0"/>
              <a:t>Positive, negative, optimist, pessimist, type A personality or type B personality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rgbClr val="FFFF00"/>
                </a:solidFill>
              </a:rPr>
              <a:t>Spiritual Health </a:t>
            </a:r>
            <a:r>
              <a:rPr lang="en-US" dirty="0" smtClean="0"/>
              <a:t>is a deep-seated sense of meaning and purpose in life. </a:t>
            </a:r>
          </a:p>
          <a:p>
            <a:pPr marL="0" indent="0">
              <a:buNone/>
            </a:pPr>
            <a:r>
              <a:rPr lang="en-US" dirty="0" smtClean="0"/>
              <a:t>Who am I and what am I here for?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As person who is mentally/emotional healthy you……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Enjoy challenges that help you grow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Accept responsibility for your actions and make thoughtful and responsible decisions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Have a sense of control of your life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Can deal with life’s stresses and </a:t>
            </a:r>
            <a:r>
              <a:rPr lang="en-US" dirty="0" smtClean="0"/>
              <a:t>frustrations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Can express your emotions in appropriate ways</a:t>
            </a:r>
          </a:p>
        </p:txBody>
      </p:sp>
    </p:spTree>
    <p:extLst>
      <p:ext uri="{BB962C8B-B14F-4D97-AF65-F5344CB8AC3E}">
        <p14:creationId xmlns:p14="http://schemas.microsoft.com/office/powerpoint/2010/main" val="271530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/>
              <a:t>S</a:t>
            </a:r>
            <a:r>
              <a:rPr lang="en-US" dirty="0" smtClean="0"/>
              <a:t>ocial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Basically….. Your ability to get along with others.</a:t>
            </a:r>
          </a:p>
          <a:p>
            <a:r>
              <a:rPr lang="en-US" dirty="0" smtClean="0"/>
              <a:t>What is your social network?</a:t>
            </a:r>
          </a:p>
          <a:p>
            <a:pPr marL="0" indent="0">
              <a:buNone/>
            </a:pPr>
            <a:r>
              <a:rPr lang="en-US" dirty="0" smtClean="0"/>
              <a:t>Family</a:t>
            </a:r>
          </a:p>
          <a:p>
            <a:pPr marL="0" indent="0">
              <a:buNone/>
            </a:pPr>
            <a:r>
              <a:rPr lang="en-US" dirty="0" smtClean="0"/>
              <a:t>Friends</a:t>
            </a:r>
          </a:p>
          <a:p>
            <a:pPr marL="0" indent="0">
              <a:buNone/>
            </a:pPr>
            <a:r>
              <a:rPr lang="en-US" dirty="0" smtClean="0"/>
              <a:t>Teachers</a:t>
            </a:r>
          </a:p>
          <a:p>
            <a:pPr marL="0" indent="0">
              <a:buNone/>
            </a:pPr>
            <a:r>
              <a:rPr lang="en-US" dirty="0" smtClean="0"/>
              <a:t>Members of your community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How do you maintain a healthy relationship?</a:t>
            </a:r>
          </a:p>
          <a:p>
            <a:pPr marL="0" indent="0">
              <a:buNone/>
            </a:pPr>
            <a:r>
              <a:rPr lang="en-US" dirty="0" smtClean="0"/>
              <a:t>Seeking and lending support when needed</a:t>
            </a:r>
          </a:p>
          <a:p>
            <a:pPr marL="0" indent="0">
              <a:buNone/>
            </a:pPr>
            <a:r>
              <a:rPr lang="en-US" dirty="0" smtClean="0"/>
              <a:t>Communicating clearly and listening to others</a:t>
            </a:r>
          </a:p>
          <a:p>
            <a:pPr marL="0" indent="0">
              <a:buNone/>
            </a:pPr>
            <a:r>
              <a:rPr lang="en-US" dirty="0" smtClean="0"/>
              <a:t>Showing respect and care for yourself and others</a:t>
            </a:r>
          </a:p>
          <a:p>
            <a:pPr>
              <a:buFont typeface="Courier New" pitchFamily="49" charset="0"/>
              <a:buChar char="o"/>
            </a:pPr>
            <a:r>
              <a:rPr lang="en-US" b="1" dirty="0" smtClean="0">
                <a:solidFill>
                  <a:srgbClr val="FFFF00"/>
                </a:solidFill>
              </a:rPr>
              <a:t>What do you consider an unhealthy relationships?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65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2660650" cy="1185861"/>
          </a:xfrm>
        </p:spPr>
        <p:txBody>
          <a:bodyPr/>
          <a:lstStyle/>
          <a:p>
            <a:r>
              <a:rPr lang="en-US" dirty="0" smtClean="0"/>
              <a:t>Keeping it all balanced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457200"/>
            <a:ext cx="4605546" cy="6030913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www.mcgrawhill.ca/web_resources/sch/GlencoeHealthsamplech1.pdf</a:t>
            </a:r>
            <a:endParaRPr lang="en-US" dirty="0" smtClean="0"/>
          </a:p>
          <a:p>
            <a:pPr marL="0" indent="0">
              <a:buNone/>
            </a:pPr>
            <a:r>
              <a:rPr lang="en-US" sz="1400" dirty="0" smtClean="0"/>
              <a:t>Page 4</a:t>
            </a:r>
          </a:p>
          <a:p>
            <a:pPr marL="0" indent="0">
              <a:buNone/>
            </a:pPr>
            <a:r>
              <a:rPr lang="en-US" b="1" dirty="0" smtClean="0"/>
              <a:t>To keep balance you should also set goals for your health.</a:t>
            </a:r>
          </a:p>
          <a:p>
            <a:pPr marL="0" indent="0">
              <a:buNone/>
            </a:pPr>
            <a:r>
              <a:rPr lang="en-US" b="1" i="1" dirty="0">
                <a:solidFill>
                  <a:srgbClr val="FFFF00"/>
                </a:solidFill>
              </a:rPr>
              <a:t>Choose a goal that will </a:t>
            </a:r>
            <a:r>
              <a:rPr lang="en-US" b="1" i="1" dirty="0" smtClean="0">
                <a:solidFill>
                  <a:srgbClr val="FFFF00"/>
                </a:solidFill>
              </a:rPr>
              <a:t>enhance your </a:t>
            </a:r>
            <a:r>
              <a:rPr lang="en-US" b="1" i="1" dirty="0">
                <a:solidFill>
                  <a:srgbClr val="FFFF00"/>
                </a:solidFill>
              </a:rPr>
              <a:t>health and the health </a:t>
            </a:r>
            <a:r>
              <a:rPr lang="en-US" b="1" i="1" dirty="0" smtClean="0">
                <a:solidFill>
                  <a:srgbClr val="FFFF00"/>
                </a:solidFill>
              </a:rPr>
              <a:t>of others</a:t>
            </a:r>
            <a:r>
              <a:rPr lang="en-US" b="1" i="1" dirty="0">
                <a:solidFill>
                  <a:srgbClr val="FFFF00"/>
                </a:solidFill>
              </a:rPr>
              <a:t>. Apply the </a:t>
            </a:r>
            <a:r>
              <a:rPr lang="en-US" b="1" i="1" dirty="0" smtClean="0">
                <a:solidFill>
                  <a:srgbClr val="FFFF00"/>
                </a:solidFill>
              </a:rPr>
              <a:t>goal-setting steps </a:t>
            </a:r>
            <a:r>
              <a:rPr lang="en-US" b="1" i="1" dirty="0">
                <a:solidFill>
                  <a:srgbClr val="FFFF00"/>
                </a:solidFill>
              </a:rPr>
              <a:t>to help you reach your goal.</a:t>
            </a:r>
          </a:p>
          <a:p>
            <a:pPr>
              <a:buAutoNum type="arabicPeriod"/>
            </a:pPr>
            <a:r>
              <a:rPr lang="en-US" b="1" dirty="0" smtClean="0"/>
              <a:t>Identify </a:t>
            </a:r>
            <a:r>
              <a:rPr lang="en-US" b="1" dirty="0"/>
              <a:t>a specific goal and </a:t>
            </a:r>
            <a:r>
              <a:rPr lang="en-US" b="1" dirty="0" smtClean="0"/>
              <a:t>    </a:t>
            </a:r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  write</a:t>
            </a:r>
            <a:r>
              <a:rPr lang="en-US" b="1" dirty="0"/>
              <a:t> </a:t>
            </a:r>
            <a:r>
              <a:rPr lang="en-US" b="1" dirty="0" smtClean="0"/>
              <a:t>it </a:t>
            </a:r>
            <a:r>
              <a:rPr lang="en-US" b="1" dirty="0"/>
              <a:t>down.</a:t>
            </a:r>
          </a:p>
          <a:p>
            <a:pPr marL="0" indent="0">
              <a:buNone/>
            </a:pPr>
            <a:r>
              <a:rPr lang="en-US" b="1" dirty="0"/>
              <a:t>2. Is your goal measurable?</a:t>
            </a:r>
          </a:p>
          <a:p>
            <a:pPr marL="0" indent="0">
              <a:buNone/>
            </a:pPr>
            <a:r>
              <a:rPr lang="en-US" b="1" dirty="0"/>
              <a:t>3. Is your goal attainable?</a:t>
            </a:r>
          </a:p>
          <a:p>
            <a:pPr marL="0" indent="0">
              <a:buNone/>
            </a:pPr>
            <a:r>
              <a:rPr lang="en-US" b="1" dirty="0"/>
              <a:t>4. Is your goal realistic?</a:t>
            </a:r>
          </a:p>
          <a:p>
            <a:pPr marL="0" indent="0">
              <a:buNone/>
            </a:pPr>
            <a:r>
              <a:rPr lang="en-US" b="1" dirty="0"/>
              <a:t>5. Is your goal achievable in an</a:t>
            </a:r>
          </a:p>
          <a:p>
            <a:pPr marL="0" indent="0">
              <a:buNone/>
            </a:pPr>
            <a:r>
              <a:rPr lang="en-US" b="1" dirty="0" smtClean="0"/>
              <a:t>     appropriate timeline?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Once you have set your goals what should you do next?</a:t>
            </a:r>
          </a:p>
          <a:p>
            <a:pPr marL="0" indent="0">
              <a:buNone/>
            </a:pPr>
            <a:r>
              <a:rPr lang="en-US" dirty="0" smtClean="0"/>
              <a:t>Monitor, adjust (break it into smaller goals), and ask for help when you need it.</a:t>
            </a:r>
            <a:endParaRPr lang="en-US" b="1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219201"/>
            <a:ext cx="3289092" cy="548640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When your health triangle is balanced, you have a high degree of wellness.</a:t>
            </a:r>
          </a:p>
          <a:p>
            <a:r>
              <a:rPr lang="en-US" sz="1400" dirty="0" smtClean="0"/>
              <a:t>(an overall state of wellbeing or total health)</a:t>
            </a:r>
          </a:p>
          <a:p>
            <a:r>
              <a:rPr lang="en-US" sz="1400" dirty="0" smtClean="0"/>
              <a:t>The Health continuum shows you what can happen when your health triangle gets out of balance.</a:t>
            </a:r>
          </a:p>
          <a:p>
            <a:endParaRPr lang="en-US" dirty="0"/>
          </a:p>
          <a:p>
            <a:r>
              <a:rPr lang="en-US" sz="1400" b="1" dirty="0" smtClean="0">
                <a:solidFill>
                  <a:srgbClr val="FFFF00"/>
                </a:solidFill>
              </a:rPr>
              <a:t>What are the risks factors that can cause this imbalance and possible lead to chronic disease?</a:t>
            </a:r>
          </a:p>
          <a:p>
            <a:r>
              <a:rPr lang="en-US" sz="1400" dirty="0" smtClean="0"/>
              <a:t>Heart disease,</a:t>
            </a:r>
            <a:r>
              <a:rPr lang="en-US" sz="1400" dirty="0"/>
              <a:t> </a:t>
            </a:r>
            <a:r>
              <a:rPr lang="en-US" sz="1400" dirty="0" smtClean="0"/>
              <a:t>smoking, over weight/obesity, poor nutrition  or physical activity, and lack of health screenings</a:t>
            </a:r>
          </a:p>
          <a:p>
            <a:r>
              <a:rPr lang="en-US" sz="1400" b="1" dirty="0" smtClean="0">
                <a:solidFill>
                  <a:srgbClr val="FFFF00"/>
                </a:solidFill>
              </a:rPr>
              <a:t>What are considered “health screenings”?</a:t>
            </a:r>
          </a:p>
        </p:txBody>
      </p:sp>
    </p:spTree>
    <p:extLst>
      <p:ext uri="{BB962C8B-B14F-4D97-AF65-F5344CB8AC3E}">
        <p14:creationId xmlns:p14="http://schemas.microsoft.com/office/powerpoint/2010/main" val="83649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affect your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Heredity</a:t>
            </a:r>
          </a:p>
          <a:p>
            <a:pPr marL="0" indent="0">
              <a:buNone/>
            </a:pPr>
            <a:r>
              <a:rPr lang="en-US" dirty="0" smtClean="0"/>
              <a:t>What can you inherit from your family?</a:t>
            </a:r>
          </a:p>
          <a:p>
            <a:pPr>
              <a:buFont typeface="Courier New" pitchFamily="49" charset="0"/>
              <a:buChar char="o"/>
            </a:pPr>
            <a:r>
              <a:rPr lang="en-US" b="1" dirty="0" smtClean="0">
                <a:solidFill>
                  <a:srgbClr val="FFFF00"/>
                </a:solidFill>
              </a:rPr>
              <a:t>Environment</a:t>
            </a:r>
          </a:p>
          <a:p>
            <a:pPr marL="0" indent="0">
              <a:buNone/>
            </a:pPr>
            <a:r>
              <a:rPr lang="en-US" dirty="0" smtClean="0"/>
              <a:t>How does your Physical environment, social environment and culture affect you?</a:t>
            </a:r>
          </a:p>
          <a:p>
            <a:r>
              <a:rPr lang="en-US" b="1" dirty="0">
                <a:solidFill>
                  <a:srgbClr val="FFFF00"/>
                </a:solidFill>
              </a:rPr>
              <a:t>Attitude</a:t>
            </a:r>
          </a:p>
          <a:p>
            <a:pPr marL="0" indent="0">
              <a:buNone/>
            </a:pPr>
            <a:r>
              <a:rPr lang="en-US" dirty="0"/>
              <a:t>How does the way you view situations affect your health?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524000"/>
            <a:ext cx="3962399" cy="4724399"/>
          </a:xfrm>
        </p:spPr>
        <p:txBody>
          <a:bodyPr>
            <a:normAutofit fontScale="92500" lnSpcReduction="10000"/>
          </a:bodyPr>
          <a:lstStyle/>
          <a:p>
            <a:pPr>
              <a:buFont typeface="Courier New" pitchFamily="49" charset="0"/>
              <a:buChar char="o"/>
            </a:pPr>
            <a:r>
              <a:rPr lang="en-US" b="1" dirty="0" smtClean="0">
                <a:solidFill>
                  <a:srgbClr val="FFFF00"/>
                </a:solidFill>
              </a:rPr>
              <a:t>Behavior</a:t>
            </a:r>
          </a:p>
          <a:p>
            <a:pPr marL="0" indent="0">
              <a:buNone/>
            </a:pPr>
            <a:r>
              <a:rPr lang="en-US" dirty="0" smtClean="0"/>
              <a:t>Do you avoid high-risk behaviors and practice healthful behaviors?</a:t>
            </a:r>
          </a:p>
          <a:p>
            <a:pPr marL="0" indent="0">
              <a:buNone/>
            </a:pPr>
            <a:r>
              <a:rPr lang="en-US" dirty="0" smtClean="0"/>
              <a:t>Can your behavior cause problems for the people around you?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Courier New" pitchFamily="49" charset="0"/>
              <a:buChar char="o"/>
            </a:pPr>
            <a:r>
              <a:rPr lang="en-US" b="1" dirty="0" smtClean="0">
                <a:solidFill>
                  <a:srgbClr val="FFFF00"/>
                </a:solidFill>
              </a:rPr>
              <a:t>Media and Technology</a:t>
            </a:r>
          </a:p>
          <a:p>
            <a:pPr marL="0" indent="0">
              <a:buNone/>
            </a:pPr>
            <a:r>
              <a:rPr lang="en-US" dirty="0" smtClean="0"/>
              <a:t>How can this two forms of communication affect your health?</a:t>
            </a:r>
          </a:p>
          <a:p>
            <a:pPr marL="0" indent="0">
              <a:buNone/>
            </a:pPr>
            <a:r>
              <a:rPr lang="en-US" dirty="0" smtClean="0"/>
              <a:t>What are the positives and negatives of both?</a:t>
            </a:r>
          </a:p>
          <a:p>
            <a:pPr marL="0" indent="0">
              <a:buNone/>
            </a:pPr>
            <a:r>
              <a:rPr lang="en-US" dirty="0" smtClean="0"/>
              <a:t>How do you know if it’s a good medical site?</a:t>
            </a:r>
          </a:p>
          <a:p>
            <a:pPr marL="0" indent="0">
              <a:buNone/>
            </a:pPr>
            <a:r>
              <a:rPr lang="en-US" dirty="0" smtClean="0"/>
              <a:t>CDC, AMA, and WHO</a:t>
            </a:r>
          </a:p>
          <a:p>
            <a:pPr>
              <a:buFont typeface="Courier New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0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1" y="34213"/>
            <a:ext cx="6096000" cy="499188"/>
          </a:xfrm>
        </p:spPr>
        <p:txBody>
          <a:bodyPr/>
          <a:lstStyle/>
          <a:p>
            <a:r>
              <a:rPr lang="en-US" dirty="0" smtClean="0"/>
              <a:t>Stress</a:t>
            </a:r>
            <a:endParaRPr lang="en-US" dirty="0"/>
          </a:p>
        </p:txBody>
      </p:sp>
      <p:pic>
        <p:nvPicPr>
          <p:cNvPr id="4" name="Picture 5" descr="valcan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1742" y="609600"/>
            <a:ext cx="5361940" cy="634761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8" name="TextBox 7"/>
          <p:cNvSpPr txBox="1"/>
          <p:nvPr/>
        </p:nvSpPr>
        <p:spPr>
          <a:xfrm>
            <a:off x="2133600" y="5911334"/>
            <a:ext cx="3429000" cy="489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flipH="1">
            <a:off x="5899729" y="3657600"/>
            <a:ext cx="1644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Positive ways to deal with stress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129" y="1295400"/>
            <a:ext cx="22493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Negative </a:t>
            </a:r>
          </a:p>
          <a:p>
            <a:r>
              <a:rPr lang="en-US" b="1" dirty="0">
                <a:solidFill>
                  <a:srgbClr val="7030A0"/>
                </a:solidFill>
              </a:rPr>
              <a:t>w</a:t>
            </a:r>
            <a:r>
              <a:rPr lang="en-US" b="1" dirty="0" smtClean="0">
                <a:solidFill>
                  <a:srgbClr val="7030A0"/>
                </a:solidFill>
              </a:rPr>
              <a:t>ays to </a:t>
            </a:r>
          </a:p>
          <a:p>
            <a:r>
              <a:rPr lang="en-US" b="1" dirty="0">
                <a:solidFill>
                  <a:srgbClr val="7030A0"/>
                </a:solidFill>
              </a:rPr>
              <a:t>d</a:t>
            </a:r>
            <a:r>
              <a:rPr lang="en-US" b="1" dirty="0" smtClean="0">
                <a:solidFill>
                  <a:srgbClr val="7030A0"/>
                </a:solidFill>
              </a:rPr>
              <a:t>eal with stress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609" y="5735426"/>
            <a:ext cx="1792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What can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cause stress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91200" y="5735426"/>
            <a:ext cx="3264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What is positive stress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Verses negative stress?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70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stress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www.cnbc.com/id/45859025/America_s_Most_Stressful_Jobs_2012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What’s the common theme in all of these jobs?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Double bubble map compare and contrast stress for adults and stress for teenagers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25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838199"/>
            <a:ext cx="7583488" cy="1143001"/>
          </a:xfrm>
        </p:spPr>
        <p:txBody>
          <a:bodyPr>
            <a:normAutofit/>
          </a:bodyPr>
          <a:lstStyle/>
          <a:p>
            <a:r>
              <a:rPr lang="en-US" dirty="0" smtClean="0"/>
              <a:t>Components The Stress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675" y="2438401"/>
            <a:ext cx="7232650" cy="2362200"/>
          </a:xfrm>
        </p:spPr>
        <p:txBody>
          <a:bodyPr/>
          <a:lstStyle/>
          <a:p>
            <a:r>
              <a:rPr lang="en-US" dirty="0" smtClean="0"/>
              <a:t>Autonomic Nervous System:  Action within the central nervous system that is “reflexive.”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Sympathetic Nervous System    </a:t>
            </a:r>
          </a:p>
          <a:p>
            <a:pPr marL="514350" indent="-514350">
              <a:buAutoNum type="arabicPeriod"/>
            </a:pPr>
            <a:r>
              <a:rPr lang="en-US" dirty="0" smtClean="0"/>
              <a:t>Parasympathetic Nervous System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599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55675" y="2895600"/>
            <a:ext cx="7232650" cy="3657599"/>
          </a:xfrm>
        </p:spPr>
        <p:txBody>
          <a:bodyPr>
            <a:normAutofit/>
          </a:bodyPr>
          <a:lstStyle/>
          <a:p>
            <a:r>
              <a:rPr lang="en-US" dirty="0"/>
              <a:t>The Sympathetic Nervous System takes an active role in triggering the stress response.</a:t>
            </a:r>
          </a:p>
          <a:p>
            <a:r>
              <a:rPr lang="en-US" dirty="0"/>
              <a:t>The Sympathetic Nervous System </a:t>
            </a:r>
            <a:r>
              <a:rPr lang="en-US" dirty="0" smtClean="0"/>
              <a:t>effects</a:t>
            </a:r>
            <a:r>
              <a:rPr lang="en-US" dirty="0"/>
              <a:t> </a:t>
            </a:r>
            <a:r>
              <a:rPr lang="en-US" dirty="0" smtClean="0"/>
              <a:t>include increased: </a:t>
            </a:r>
          </a:p>
          <a:p>
            <a:pPr lvl="1"/>
            <a:r>
              <a:rPr lang="en-US" i="1" dirty="0" smtClean="0"/>
              <a:t>arousal</a:t>
            </a:r>
          </a:p>
          <a:p>
            <a:pPr lvl="1"/>
            <a:r>
              <a:rPr lang="en-US" i="1" dirty="0" smtClean="0"/>
              <a:t>blood pressure</a:t>
            </a:r>
            <a:endParaRPr lang="en-US" i="1" dirty="0"/>
          </a:p>
          <a:p>
            <a:pPr lvl="1"/>
            <a:r>
              <a:rPr lang="en-US" i="1" dirty="0" smtClean="0"/>
              <a:t>heart rate</a:t>
            </a:r>
          </a:p>
          <a:p>
            <a:pPr lvl="1"/>
            <a:r>
              <a:rPr lang="en-US" i="1" dirty="0" smtClean="0"/>
              <a:t>respiratory rate</a:t>
            </a:r>
            <a:endParaRPr lang="en-US" i="1" dirty="0"/>
          </a:p>
          <a:p>
            <a:pPr lvl="1"/>
            <a:r>
              <a:rPr lang="en-US" i="1" dirty="0" smtClean="0"/>
              <a:t>physical activity</a:t>
            </a:r>
          </a:p>
          <a:p>
            <a:endParaRPr lang="en-US" dirty="0" smtClean="0"/>
          </a:p>
        </p:txBody>
      </p:sp>
      <p:pic>
        <p:nvPicPr>
          <p:cNvPr id="2050" name="Picture 2" descr="C:\Users\moencb\Desktop\fight-or-fligh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28600"/>
            <a:ext cx="4544938" cy="2238998"/>
          </a:xfrm>
          <a:prstGeom prst="rect">
            <a:avLst/>
          </a:prstGeom>
          <a:noFill/>
          <a:ln w="444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1182707"/>
            <a:ext cx="3276600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Fight or Flight = </a:t>
            </a:r>
          </a:p>
          <a:p>
            <a:pPr algn="ctr"/>
            <a:r>
              <a:rPr lang="en-US" sz="2800" dirty="0" smtClean="0"/>
              <a:t>ALARM Stage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760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 flipV="1">
            <a:off x="259082" y="457198"/>
            <a:ext cx="45719" cy="7620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62600" y="685800"/>
            <a:ext cx="3469242" cy="405130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3" descr="fight or fligh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382" y="76199"/>
            <a:ext cx="5357018" cy="6763655"/>
          </a:xfrm>
          <a:noFill/>
        </p:spPr>
      </p:pic>
      <p:sp>
        <p:nvSpPr>
          <p:cNvPr id="6" name="5-Point Star 5"/>
          <p:cNvSpPr/>
          <p:nvPr/>
        </p:nvSpPr>
        <p:spPr>
          <a:xfrm>
            <a:off x="3657600" y="4572000"/>
            <a:ext cx="1828800" cy="2209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Pick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77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675" y="2209800"/>
            <a:ext cx="3844925" cy="2666999"/>
          </a:xfrm>
        </p:spPr>
        <p:txBody>
          <a:bodyPr/>
          <a:lstStyle/>
          <a:p>
            <a:r>
              <a:rPr lang="en-US" dirty="0" smtClean="0"/>
              <a:t>Acts as an equalizer </a:t>
            </a:r>
          </a:p>
          <a:p>
            <a:r>
              <a:rPr lang="en-US" dirty="0" smtClean="0"/>
              <a:t>Brings body functions back to stability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359384"/>
            <a:ext cx="3175819" cy="3076575"/>
          </a:xfrm>
          <a:prstGeom prst="rect">
            <a:avLst/>
          </a:prstGeom>
          <a:noFill/>
          <a:ln w="4127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38400" y="996556"/>
            <a:ext cx="4432874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000" dirty="0" smtClean="0"/>
              <a:t>Resistance Stage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4406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399" y="228600"/>
            <a:ext cx="5638801" cy="1143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Exhaustion Stage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Energy is depleted</a:t>
            </a:r>
          </a:p>
          <a:p>
            <a:r>
              <a:rPr lang="en-US" dirty="0" smtClean="0"/>
              <a:t>Body returns to normal if stress is removed</a:t>
            </a:r>
          </a:p>
          <a:p>
            <a:r>
              <a:rPr lang="en-US" dirty="0" smtClean="0"/>
              <a:t>Body returns to alarm stage if stress continues which can result in stress-related diseases:</a:t>
            </a:r>
          </a:p>
          <a:p>
            <a:pPr lvl="1"/>
            <a:r>
              <a:rPr lang="en-US" dirty="0" smtClean="0"/>
              <a:t>Skin disorders</a:t>
            </a:r>
          </a:p>
          <a:p>
            <a:pPr lvl="1"/>
            <a:r>
              <a:rPr lang="en-US" dirty="0" smtClean="0"/>
              <a:t>Gastrointestinal upset</a:t>
            </a:r>
          </a:p>
          <a:p>
            <a:pPr lvl="1"/>
            <a:r>
              <a:rPr lang="en-US" dirty="0" smtClean="0"/>
              <a:t>Menstrual irregularities</a:t>
            </a:r>
          </a:p>
          <a:p>
            <a:pPr lvl="1"/>
            <a:r>
              <a:rPr lang="en-US" dirty="0" smtClean="0"/>
              <a:t>Cardiovascular disorders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861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warning stres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7889" y="228600"/>
            <a:ext cx="6098116" cy="6553200"/>
          </a:xfrm>
          <a:noFill/>
        </p:spPr>
      </p:pic>
      <p:sp>
        <p:nvSpPr>
          <p:cNvPr id="5" name="5-Point Star 4"/>
          <p:cNvSpPr/>
          <p:nvPr/>
        </p:nvSpPr>
        <p:spPr>
          <a:xfrm>
            <a:off x="4572000" y="2819400"/>
            <a:ext cx="2362200" cy="2667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Pick </a:t>
            </a:r>
          </a:p>
          <a:p>
            <a:pPr algn="ctr"/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0557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stres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89155"/>
            <a:ext cx="5181600" cy="6763110"/>
          </a:xfrm>
          <a:noFill/>
        </p:spPr>
      </p:pic>
      <p:sp>
        <p:nvSpPr>
          <p:cNvPr id="5" name="5-Point Star 4"/>
          <p:cNvSpPr/>
          <p:nvPr/>
        </p:nvSpPr>
        <p:spPr>
          <a:xfrm>
            <a:off x="5486400" y="609600"/>
            <a:ext cx="1905000" cy="2362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Pick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32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7575"/>
            <a:ext cx="8686799" cy="1797424"/>
          </a:xfrm>
        </p:spPr>
        <p:txBody>
          <a:bodyPr>
            <a:normAutofit/>
          </a:bodyPr>
          <a:lstStyle/>
          <a:p>
            <a:r>
              <a:rPr lang="en-US" dirty="0" smtClean="0"/>
              <a:t>Stress-Related </a:t>
            </a:r>
            <a:br>
              <a:rPr lang="en-US" dirty="0" smtClean="0"/>
            </a:br>
            <a:r>
              <a:rPr lang="en-US" dirty="0" smtClean="0"/>
              <a:t>Diseases &amp;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800" y="1904999"/>
            <a:ext cx="3333750" cy="4648201"/>
          </a:xfrm>
        </p:spPr>
        <p:txBody>
          <a:bodyPr>
            <a:normAutofit/>
          </a:bodyPr>
          <a:lstStyle/>
          <a:p>
            <a:r>
              <a:rPr lang="en-US" dirty="0" smtClean="0"/>
              <a:t>Gastrointestinal disorders</a:t>
            </a:r>
          </a:p>
          <a:p>
            <a:r>
              <a:rPr lang="en-US" dirty="0" smtClean="0"/>
              <a:t>Skin Disorders</a:t>
            </a:r>
          </a:p>
          <a:p>
            <a:r>
              <a:rPr lang="en-US" dirty="0" smtClean="0"/>
              <a:t>Cancer</a:t>
            </a:r>
          </a:p>
          <a:p>
            <a:r>
              <a:rPr lang="en-US" dirty="0" smtClean="0"/>
              <a:t>Cardiovascular disorders</a:t>
            </a:r>
          </a:p>
          <a:p>
            <a:r>
              <a:rPr lang="en-US" dirty="0" smtClean="0"/>
              <a:t>Depression</a:t>
            </a:r>
          </a:p>
          <a:p>
            <a:r>
              <a:rPr lang="en-US" dirty="0" smtClean="0"/>
              <a:t>Anxiety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362199"/>
            <a:ext cx="4233273" cy="3340099"/>
          </a:xfrm>
          <a:prstGeom prst="rect">
            <a:avLst/>
          </a:prstGeom>
          <a:ln w="412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33317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Mental Health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990600" y="2500312"/>
            <a:ext cx="3657599" cy="3748088"/>
          </a:xfrm>
        </p:spPr>
        <p:txBody>
          <a:bodyPr>
            <a:normAutofit fontScale="92500" lnSpcReduction="20000"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600" dirty="0" smtClean="0"/>
              <a:t>List what makes you stressed out and the warning signs you get when you are getting stressed.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600" dirty="0" smtClean="0"/>
              <a:t>Now list how you cope with these stresses and decided if the way you cope with them is healthy or unhealthy.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600" dirty="0" smtClean="0"/>
              <a:t>Do you need to improve your ability to cope with stressful situations?  How will you do it? (pick some healthy stress relievers from your notes)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600" dirty="0" smtClean="0"/>
              <a:t>What are some health concerns that could develop from not coping with stress?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**** Normal or Excessive Stress activity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438400"/>
            <a:ext cx="2976958" cy="2039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974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-116752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ht</a:t>
            </a:r>
            <a:r>
              <a:rPr lang="en-US" dirty="0" smtClean="0"/>
              <a:t> </a:t>
            </a:r>
            <a:r>
              <a:rPr lang="en-US" dirty="0"/>
              <a:t>before the test.</a:t>
            </a:r>
          </a:p>
          <a:p>
            <a:r>
              <a:rPr lang="en-US" dirty="0"/>
              <a:t>Believe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09443" y="152401"/>
            <a:ext cx="6077157" cy="685800"/>
          </a:xfrm>
        </p:spPr>
        <p:txBody>
          <a:bodyPr/>
          <a:lstStyle/>
          <a:p>
            <a:r>
              <a:rPr lang="en-US" dirty="0"/>
              <a:t>Tools to Reduce Stress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1000" y="533400"/>
            <a:ext cx="4099719" cy="5714999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Reduce the Number of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Commitments</a:t>
            </a:r>
          </a:p>
          <a:p>
            <a:pPr marL="0" indent="0">
              <a:buNone/>
            </a:pPr>
            <a:r>
              <a:rPr lang="en-US" dirty="0" smtClean="0"/>
              <a:t>We </a:t>
            </a:r>
            <a:r>
              <a:rPr lang="en-US" dirty="0"/>
              <a:t>often fall into a trap that we believe we can take </a:t>
            </a:r>
            <a:r>
              <a:rPr lang="en-US" dirty="0" smtClean="0"/>
              <a:t>on more </a:t>
            </a:r>
            <a:r>
              <a:rPr lang="en-US" dirty="0"/>
              <a:t>than we should. Before you say, “Yes” to a </a:t>
            </a:r>
            <a:r>
              <a:rPr lang="en-US" dirty="0" smtClean="0"/>
              <a:t>request, ask </a:t>
            </a:r>
            <a:r>
              <a:rPr lang="en-US" dirty="0"/>
              <a:t>yourself if you have time to do what is being </a:t>
            </a:r>
            <a:r>
              <a:rPr lang="en-US" dirty="0" smtClean="0"/>
              <a:t>asked. Will </a:t>
            </a:r>
            <a:r>
              <a:rPr lang="en-US" dirty="0"/>
              <a:t>it add stress to your life? Will the rewards outweigh </a:t>
            </a:r>
            <a:r>
              <a:rPr lang="en-US" dirty="0" smtClean="0"/>
              <a:t>the stress</a:t>
            </a:r>
            <a:r>
              <a:rPr lang="en-US" dirty="0"/>
              <a:t>? If you need to say no, politely explain that you </a:t>
            </a:r>
            <a:r>
              <a:rPr lang="en-US" dirty="0" smtClean="0"/>
              <a:t>are not </a:t>
            </a:r>
            <a:r>
              <a:rPr lang="en-US" dirty="0"/>
              <a:t>able to take on an additional activity.</a:t>
            </a: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Time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Management </a:t>
            </a:r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wonderful thing about 9th grade is that you get to choose among many new and </a:t>
            </a:r>
            <a:r>
              <a:rPr lang="en-US" dirty="0" smtClean="0"/>
              <a:t>interesting activities</a:t>
            </a:r>
            <a:r>
              <a:rPr lang="en-US" dirty="0"/>
              <a:t>. But this requires you to take responsibility for scheduling your time efficiently. </a:t>
            </a:r>
            <a:r>
              <a:rPr lang="en-US" dirty="0" smtClean="0"/>
              <a:t>Setting priorities </a:t>
            </a:r>
            <a:r>
              <a:rPr lang="en-US" dirty="0"/>
              <a:t>correctly is a sign of maturity and the best tool for reducing stress. Homework </a:t>
            </a:r>
            <a:r>
              <a:rPr lang="en-US" dirty="0" smtClean="0"/>
              <a:t>and studying </a:t>
            </a:r>
            <a:r>
              <a:rPr lang="en-US" dirty="0"/>
              <a:t>should be at the top of your list. Use a calendar. Place test dates on your </a:t>
            </a:r>
            <a:r>
              <a:rPr lang="en-US" dirty="0" smtClean="0"/>
              <a:t>calendar. Studies </a:t>
            </a:r>
            <a:r>
              <a:rPr lang="en-US" dirty="0"/>
              <a:t>show that individuals who study several nights in a row before a test perform better </a:t>
            </a:r>
            <a:r>
              <a:rPr lang="en-US" dirty="0" smtClean="0"/>
              <a:t>than those </a:t>
            </a:r>
            <a:r>
              <a:rPr lang="en-US" dirty="0"/>
              <a:t>who try to learn all the information the </a:t>
            </a:r>
            <a:r>
              <a:rPr lang="en-US" dirty="0" smtClean="0"/>
              <a:t>night before </a:t>
            </a:r>
            <a:r>
              <a:rPr lang="en-US" dirty="0"/>
              <a:t>the test.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***Calendars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63280" y="609600"/>
            <a:ext cx="4023520" cy="57150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Believe in Yourself</a:t>
            </a:r>
          </a:p>
          <a:p>
            <a:pPr marL="0" indent="0">
              <a:buNone/>
            </a:pPr>
            <a:r>
              <a:rPr lang="en-US" dirty="0"/>
              <a:t>It is easy to think negative thoughts before stressful situations. “I never have been very good </a:t>
            </a:r>
            <a:r>
              <a:rPr lang="en-US" dirty="0" smtClean="0"/>
              <a:t>with math</a:t>
            </a:r>
            <a:r>
              <a:rPr lang="en-US" dirty="0"/>
              <a:t>!” “Everyone knows algebra is hard.” While it may seem more difficult, it is far more </a:t>
            </a:r>
            <a:r>
              <a:rPr lang="en-US" dirty="0" smtClean="0"/>
              <a:t>productive to </a:t>
            </a:r>
            <a:r>
              <a:rPr lang="en-US" dirty="0"/>
              <a:t>concentrate on positive self-talk. Try to come up with sentences with a positive tone. “I </a:t>
            </a:r>
            <a:r>
              <a:rPr lang="en-US" dirty="0" smtClean="0"/>
              <a:t>have been </a:t>
            </a:r>
            <a:r>
              <a:rPr lang="en-US" dirty="0"/>
              <a:t>studying very hard for this test, I’m sure I will do well.” Since this is self-talk, no one will hear </a:t>
            </a:r>
            <a:r>
              <a:rPr lang="en-US" dirty="0" smtClean="0"/>
              <a:t>it but </a:t>
            </a:r>
            <a:r>
              <a:rPr lang="en-US" dirty="0"/>
              <a:t>you. You could even sound like you are bragging. “I am very smart. I am wise, good </a:t>
            </a:r>
            <a:r>
              <a:rPr lang="en-US" dirty="0" smtClean="0"/>
              <a:t>looking, and </a:t>
            </a:r>
            <a:r>
              <a:rPr lang="en-US" dirty="0"/>
              <a:t>cool. I am the master of the universe.” So what if you chuckle to yourself, the trick is to </a:t>
            </a:r>
            <a:r>
              <a:rPr lang="en-US" dirty="0" smtClean="0"/>
              <a:t>relax and </a:t>
            </a:r>
            <a:r>
              <a:rPr lang="en-US" dirty="0"/>
              <a:t>to keep out the negative “vibes”.</a:t>
            </a: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Exercise and Eat Well</a:t>
            </a:r>
          </a:p>
          <a:p>
            <a:pPr marL="0" indent="0">
              <a:buNone/>
            </a:pPr>
            <a:r>
              <a:rPr lang="en-US" dirty="0"/>
              <a:t>A wise man said, If your mind is tired, exercise your body. If your body is tired, exercise your </a:t>
            </a:r>
            <a:r>
              <a:rPr lang="en-US" dirty="0" smtClean="0"/>
              <a:t>mind. If </a:t>
            </a:r>
            <a:r>
              <a:rPr lang="en-US" dirty="0"/>
              <a:t>you have been studying hard, take a break. Try taking a walk, shooting some hoops, or going </a:t>
            </a:r>
            <a:r>
              <a:rPr lang="en-US" dirty="0" smtClean="0"/>
              <a:t>for a </a:t>
            </a:r>
            <a:r>
              <a:rPr lang="en-US" dirty="0"/>
              <a:t>bike ride. When you return, you should feel more mentally awake and ready to return to </a:t>
            </a:r>
            <a:r>
              <a:rPr lang="en-US" dirty="0" smtClean="0"/>
              <a:t>the books</a:t>
            </a:r>
            <a:r>
              <a:rPr lang="en-US" dirty="0"/>
              <a:t>. Anxiety may be accompanied by physical sensations including increased </a:t>
            </a:r>
            <a:r>
              <a:rPr lang="en-US" dirty="0" smtClean="0"/>
              <a:t>heartbeat, shortness </a:t>
            </a:r>
            <a:r>
              <a:rPr lang="en-US" dirty="0"/>
              <a:t>of breath, stomachaches, or head aches. A healthy body will come to your aid.</a:t>
            </a:r>
          </a:p>
        </p:txBody>
      </p:sp>
    </p:spTree>
    <p:extLst>
      <p:ext uri="{BB962C8B-B14F-4D97-AF65-F5344CB8AC3E}">
        <p14:creationId xmlns:p14="http://schemas.microsoft.com/office/powerpoint/2010/main" val="18124434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905000"/>
            <a:ext cx="3429000" cy="2743200"/>
          </a:xfrm>
        </p:spPr>
        <p:txBody>
          <a:bodyPr>
            <a:noAutofit/>
          </a:bodyPr>
          <a:lstStyle/>
          <a:p>
            <a:pPr algn="l"/>
            <a:r>
              <a:rPr lang="en-US" dirty="0" smtClean="0"/>
              <a:t>Mental Disorders </a:t>
            </a:r>
            <a:br>
              <a:rPr lang="en-US" dirty="0" smtClean="0"/>
            </a:br>
            <a:r>
              <a:rPr lang="en-US" dirty="0" smtClean="0"/>
              <a:t>and Symptoms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4521" y="3582362"/>
            <a:ext cx="3853679" cy="2589838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94729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Definition: Severe, ongoing anxiety that interferes with day to day activities.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Treatment methods: </a:t>
            </a:r>
          </a:p>
          <a:p>
            <a:pPr>
              <a:buNone/>
            </a:pPr>
            <a:r>
              <a:rPr lang="en-US" dirty="0" smtClean="0"/>
              <a:t>  medication and/</a:t>
            </a:r>
          </a:p>
          <a:p>
            <a:pPr>
              <a:buNone/>
            </a:pPr>
            <a:r>
              <a:rPr lang="en-US" dirty="0" smtClean="0"/>
              <a:t>  or therapy</a:t>
            </a:r>
          </a:p>
          <a:p>
            <a:endParaRPr lang="en-US" sz="2000" dirty="0"/>
          </a:p>
          <a:p>
            <a:pPr>
              <a:buNone/>
            </a:pPr>
            <a:r>
              <a:rPr lang="en-US" sz="2000" dirty="0" smtClean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Anxiety Disorder</a:t>
            </a:r>
            <a:br>
              <a:rPr lang="en-US" dirty="0" smtClean="0"/>
            </a:br>
            <a:r>
              <a:rPr lang="en-US" dirty="0" smtClean="0"/>
              <a:t>(GAD)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3124200"/>
            <a:ext cx="3590192" cy="2800350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93798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  </a:t>
            </a:r>
            <a:r>
              <a:rPr dirty="0" smtClean="0"/>
              <a:t>Social phobia is a strong fear of being judged by others and of being embarrassed. </a:t>
            </a:r>
            <a:endParaRPr lang="en-US" dirty="0" smtClean="0"/>
          </a:p>
          <a:p>
            <a:r>
              <a:rPr lang="en-US" dirty="0" smtClean="0"/>
              <a:t>Similar to GAD, Social Phobia can also interfere with day to day activities.</a:t>
            </a:r>
          </a:p>
          <a:p>
            <a:endParaRPr lang="en-US" dirty="0" smtClean="0"/>
          </a:p>
          <a:p>
            <a:r>
              <a:rPr lang="en-US" dirty="0" smtClean="0"/>
              <a:t>Treatment methods: </a:t>
            </a:r>
          </a:p>
          <a:p>
            <a:pPr>
              <a:buNone/>
            </a:pPr>
            <a:r>
              <a:rPr lang="en-US" dirty="0" smtClean="0"/>
              <a:t>  medication and or </a:t>
            </a:r>
          </a:p>
          <a:p>
            <a:pPr>
              <a:buNone/>
            </a:pPr>
            <a:r>
              <a:rPr lang="en-US" dirty="0" smtClean="0"/>
              <a:t>  therapy/counseling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Social Phobia</a:t>
            </a:r>
            <a:br>
              <a:rPr lang="en-US" dirty="0" smtClean="0"/>
            </a:br>
            <a:r>
              <a:rPr lang="en-US" dirty="0" smtClean="0"/>
              <a:t>(Social Anxiety Disorder)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3810000"/>
            <a:ext cx="2349500" cy="24892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5963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  OCD is an anxiety disorder that leads people to performing repetitive tasks that interfere with everyday life.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Treatment Methods: </a:t>
            </a:r>
          </a:p>
          <a:p>
            <a:pPr>
              <a:buNone/>
            </a:pPr>
            <a:r>
              <a:rPr lang="en-US" dirty="0" smtClean="0"/>
              <a:t>  medication and </a:t>
            </a:r>
          </a:p>
          <a:p>
            <a:pPr>
              <a:buNone/>
            </a:pPr>
            <a:r>
              <a:rPr lang="en-US" dirty="0" smtClean="0"/>
              <a:t>  behavioral therapy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Obsessive-Compulsive Disorder</a:t>
            </a:r>
            <a:br>
              <a:rPr lang="en-US" dirty="0" smtClean="0"/>
            </a:br>
            <a:r>
              <a:rPr lang="en-US" dirty="0" smtClean="0"/>
              <a:t>(OCD)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3276600"/>
            <a:ext cx="3136900" cy="3149600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4335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 A mental health condition that is triggered by a terrifying event.  Symptoms may include nightmares, flashbacks and severe anxiety.</a:t>
            </a:r>
          </a:p>
          <a:p>
            <a:endParaRPr lang="en-US" dirty="0" smtClean="0"/>
          </a:p>
          <a:p>
            <a:r>
              <a:rPr lang="en-US" dirty="0" smtClean="0"/>
              <a:t>Treatment Methods: </a:t>
            </a:r>
          </a:p>
          <a:p>
            <a:pPr>
              <a:buNone/>
            </a:pPr>
            <a:r>
              <a:rPr lang="en-US" dirty="0" smtClean="0"/>
              <a:t>  therapy and or </a:t>
            </a:r>
          </a:p>
          <a:p>
            <a:pPr>
              <a:buNone/>
            </a:pPr>
            <a:r>
              <a:rPr lang="en-US" dirty="0" smtClean="0"/>
              <a:t>  medication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Post Traumatic Stress Disorder</a:t>
            </a:r>
            <a:br>
              <a:rPr lang="en-US" dirty="0" smtClean="0"/>
            </a:br>
            <a:r>
              <a:rPr lang="en-US" dirty="0" smtClean="0"/>
              <a:t>(PTSD)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5368" y="3733800"/>
            <a:ext cx="3585332" cy="2882900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9890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  An involuntary anxiety or “panic” attack, triggering severe physical reactions.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Treatment Methods: </a:t>
            </a:r>
          </a:p>
          <a:p>
            <a:pPr>
              <a:buNone/>
            </a:pPr>
            <a:r>
              <a:rPr lang="en-US" dirty="0" smtClean="0"/>
              <a:t>  medication and/</a:t>
            </a:r>
          </a:p>
          <a:p>
            <a:pPr>
              <a:buNone/>
            </a:pPr>
            <a:r>
              <a:rPr lang="en-US" dirty="0" smtClean="0"/>
              <a:t>  or therapy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Panic Disorder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3276600"/>
            <a:ext cx="3834643" cy="3225800"/>
          </a:xfrm>
          <a:prstGeom prst="rect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208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Types of Anxiety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295401"/>
            <a:ext cx="3562558" cy="456565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500" dirty="0" smtClean="0"/>
              <a:t>Type </a:t>
            </a:r>
            <a:r>
              <a:rPr lang="en-US" sz="3500" dirty="0"/>
              <a:t>of Anxiety </a:t>
            </a:r>
            <a:endParaRPr lang="en-US" sz="3500" dirty="0" smtClean="0"/>
          </a:p>
          <a:p>
            <a:pPr marL="0" indent="0">
              <a:buNone/>
            </a:pPr>
            <a:r>
              <a:rPr lang="en-US" sz="3500" dirty="0" smtClean="0"/>
              <a:t>1</a:t>
            </a:r>
            <a:r>
              <a:rPr lang="en-US" sz="3500" dirty="0"/>
              <a:t>. Generalized Anxiety </a:t>
            </a:r>
            <a:r>
              <a:rPr lang="en-US" sz="3500" dirty="0" smtClean="0"/>
              <a:t>Disorder</a:t>
            </a:r>
            <a:endParaRPr lang="en-US" sz="3500" dirty="0"/>
          </a:p>
          <a:p>
            <a:pPr marL="0" indent="0">
              <a:buNone/>
            </a:pPr>
            <a:r>
              <a:rPr lang="en-US" sz="3500" dirty="0" smtClean="0"/>
              <a:t>2</a:t>
            </a:r>
            <a:r>
              <a:rPr lang="en-US" sz="3500" dirty="0"/>
              <a:t>. Obsessive Compulsive Disorder</a:t>
            </a:r>
          </a:p>
          <a:p>
            <a:pPr marL="0" indent="0">
              <a:buNone/>
            </a:pPr>
            <a:r>
              <a:rPr lang="en-US" sz="3500" dirty="0" smtClean="0"/>
              <a:t>3</a:t>
            </a:r>
            <a:r>
              <a:rPr lang="en-US" sz="3500" dirty="0"/>
              <a:t>. Panic Disorder</a:t>
            </a:r>
          </a:p>
          <a:p>
            <a:pPr marL="0" indent="0">
              <a:buNone/>
            </a:pPr>
            <a:r>
              <a:rPr lang="en-US" sz="3500" dirty="0" smtClean="0"/>
              <a:t>4</a:t>
            </a:r>
            <a:r>
              <a:rPr lang="en-US" sz="3500" dirty="0"/>
              <a:t>. Post Traumatic Stress Disorder</a:t>
            </a:r>
          </a:p>
          <a:p>
            <a:pPr marL="0" indent="0">
              <a:buNone/>
            </a:pPr>
            <a:r>
              <a:rPr lang="en-US" sz="3500" dirty="0" smtClean="0"/>
              <a:t>5</a:t>
            </a:r>
            <a:r>
              <a:rPr lang="en-US" sz="3500" dirty="0"/>
              <a:t>. Social Phobia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3500" dirty="0"/>
              <a:t>Questions:</a:t>
            </a:r>
          </a:p>
          <a:p>
            <a:pPr marL="0" indent="0">
              <a:buNone/>
            </a:pPr>
            <a:r>
              <a:rPr lang="en-US" sz="3500" dirty="0"/>
              <a:t>1. Can two people experience the same stress yet only one acquires an </a:t>
            </a:r>
            <a:r>
              <a:rPr lang="en-US" sz="3500" dirty="0" smtClean="0"/>
              <a:t>anxiety disorder</a:t>
            </a:r>
            <a:r>
              <a:rPr lang="en-US" sz="3500" dirty="0"/>
              <a:t>? If so, why?</a:t>
            </a:r>
          </a:p>
          <a:p>
            <a:pPr marL="0" indent="0">
              <a:buNone/>
            </a:pPr>
            <a:r>
              <a:rPr lang="en-US" sz="3500" dirty="0"/>
              <a:t>2. If you found out that somebody around you had social anxiety disorder, how </a:t>
            </a:r>
            <a:r>
              <a:rPr lang="en-US" sz="3500" dirty="0" smtClean="0"/>
              <a:t>would knowing </a:t>
            </a:r>
            <a:r>
              <a:rPr lang="en-US" sz="3500" dirty="0"/>
              <a:t>this help to better understand that person?</a:t>
            </a:r>
          </a:p>
          <a:p>
            <a:pPr marL="0" indent="0">
              <a:buNone/>
            </a:pPr>
            <a:r>
              <a:rPr lang="en-US" sz="3500" dirty="0"/>
              <a:t>3. Does an anxiety have to be logical for it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1219200"/>
            <a:ext cx="3718719" cy="4641851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3500" dirty="0"/>
              <a:t>Symptoms</a:t>
            </a: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a. </a:t>
            </a:r>
            <a:r>
              <a:rPr lang="en-US" sz="3500" dirty="0"/>
              <a:t>Unexpected and repeated </a:t>
            </a:r>
            <a:r>
              <a:rPr lang="en-US" sz="3500" dirty="0" smtClean="0"/>
              <a:t>episodes of </a:t>
            </a:r>
            <a:r>
              <a:rPr lang="en-US" sz="3500" dirty="0"/>
              <a:t>intense fear</a:t>
            </a: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b. </a:t>
            </a:r>
            <a:r>
              <a:rPr lang="en-US" sz="3500" dirty="0"/>
              <a:t>A pattern of constant worry </a:t>
            </a:r>
            <a:r>
              <a:rPr lang="en-US" sz="3500" dirty="0" smtClean="0"/>
              <a:t>and anxiety </a:t>
            </a:r>
            <a:r>
              <a:rPr lang="en-US" sz="3500" dirty="0"/>
              <a:t>over many </a:t>
            </a:r>
            <a:r>
              <a:rPr lang="en-US" sz="3500" dirty="0" smtClean="0"/>
              <a:t>different activities </a:t>
            </a:r>
            <a:r>
              <a:rPr lang="en-US" sz="3500" dirty="0"/>
              <a:t>and </a:t>
            </a:r>
            <a:r>
              <a:rPr lang="en-US" sz="3500" dirty="0" smtClean="0"/>
              <a:t>events</a:t>
            </a:r>
            <a:endParaRPr lang="en-US" sz="3500" dirty="0"/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c. </a:t>
            </a:r>
            <a:r>
              <a:rPr lang="en-US" sz="3500" dirty="0"/>
              <a:t>Unwanted and repeated </a:t>
            </a:r>
            <a:r>
              <a:rPr lang="en-US" sz="3500" dirty="0" smtClean="0"/>
              <a:t>thoughts, feelings</a:t>
            </a:r>
            <a:r>
              <a:rPr lang="en-US" sz="3500" dirty="0"/>
              <a:t>, ideas, sensations, </a:t>
            </a:r>
            <a:r>
              <a:rPr lang="en-US" sz="3500" dirty="0" smtClean="0"/>
              <a:t>or behaviors </a:t>
            </a:r>
            <a:r>
              <a:rPr lang="en-US" sz="3500" dirty="0"/>
              <a:t>that make them </a:t>
            </a:r>
            <a:r>
              <a:rPr lang="en-US" sz="3500" dirty="0" smtClean="0"/>
              <a:t>feel driven </a:t>
            </a:r>
            <a:r>
              <a:rPr lang="en-US" sz="3500" dirty="0"/>
              <a:t>to do something</a:t>
            </a: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d</a:t>
            </a:r>
            <a:r>
              <a:rPr lang="en-US" sz="3500" dirty="0">
                <a:solidFill>
                  <a:schemeClr val="bg1"/>
                </a:solidFill>
              </a:rPr>
              <a:t>. </a:t>
            </a:r>
            <a:r>
              <a:rPr lang="en-US" sz="3500" dirty="0"/>
              <a:t>A persistent and irrational fear </a:t>
            </a:r>
            <a:r>
              <a:rPr lang="en-US" sz="3500" dirty="0" smtClean="0"/>
              <a:t>of situations </a:t>
            </a:r>
            <a:r>
              <a:rPr lang="en-US" sz="3500" dirty="0"/>
              <a:t>that may involve </a:t>
            </a:r>
            <a:r>
              <a:rPr lang="en-US" sz="3500" dirty="0" err="1" smtClean="0"/>
              <a:t>scrutinyor</a:t>
            </a:r>
            <a:r>
              <a:rPr lang="en-US" sz="3500" dirty="0" smtClean="0"/>
              <a:t> </a:t>
            </a:r>
            <a:r>
              <a:rPr lang="en-US" sz="3500" dirty="0"/>
              <a:t>judgment by others, such </a:t>
            </a:r>
            <a:r>
              <a:rPr lang="en-US" sz="3500" dirty="0" smtClean="0"/>
              <a:t>as parties </a:t>
            </a:r>
            <a:r>
              <a:rPr lang="en-US" sz="3500" dirty="0"/>
              <a:t>and other social events</a:t>
            </a: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e. </a:t>
            </a:r>
            <a:r>
              <a:rPr lang="en-US" sz="3500" dirty="0"/>
              <a:t>This anxiety can occur after </a:t>
            </a:r>
            <a:r>
              <a:rPr lang="en-US" sz="3500" dirty="0" smtClean="0"/>
              <a:t>you've seen </a:t>
            </a:r>
            <a:r>
              <a:rPr lang="en-US" sz="3500" dirty="0"/>
              <a:t>or experienced a traumatic</a:t>
            </a:r>
          </a:p>
          <a:p>
            <a:pPr marL="0" indent="0">
              <a:buNone/>
            </a:pPr>
            <a:r>
              <a:rPr lang="en-US" sz="3500" dirty="0"/>
              <a:t>event that involved the threat </a:t>
            </a:r>
            <a:r>
              <a:rPr lang="en-US" sz="3500" dirty="0" smtClean="0"/>
              <a:t>of injury </a:t>
            </a:r>
            <a:r>
              <a:rPr lang="en-US" sz="3500" dirty="0"/>
              <a:t>or death</a:t>
            </a:r>
          </a:p>
        </p:txBody>
      </p:sp>
    </p:spTree>
    <p:extLst>
      <p:ext uri="{BB962C8B-B14F-4D97-AF65-F5344CB8AC3E}">
        <p14:creationId xmlns:p14="http://schemas.microsoft.com/office/powerpoint/2010/main" val="701784158"/>
      </p:ext>
    </p:extLst>
  </p:cSld>
  <p:clrMapOvr>
    <a:masterClrMapping/>
  </p:clrMapOvr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TC101972873[[fn=Summer]]</Template>
  <TotalTime>711</TotalTime>
  <Words>1782</Words>
  <Application>Microsoft Office PowerPoint</Application>
  <PresentationFormat>On-screen Show (4:3)</PresentationFormat>
  <Paragraphs>222</Paragraphs>
  <Slides>26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Summer</vt:lpstr>
      <vt:lpstr>Health and Wellness</vt:lpstr>
      <vt:lpstr>What is Health?</vt:lpstr>
      <vt:lpstr>What is Physical Health</vt:lpstr>
      <vt:lpstr>What is Mental/Emotional Health</vt:lpstr>
      <vt:lpstr>What is Social Health</vt:lpstr>
      <vt:lpstr>Keeping it all balanced</vt:lpstr>
      <vt:lpstr>What can affect your health</vt:lpstr>
      <vt:lpstr>Stress</vt:lpstr>
      <vt:lpstr>Job stress</vt:lpstr>
      <vt:lpstr>Components The Stress Response</vt:lpstr>
      <vt:lpstr>PowerPoint Presentation</vt:lpstr>
      <vt:lpstr>PowerPoint Presentation</vt:lpstr>
      <vt:lpstr>PowerPoint Presentation</vt:lpstr>
      <vt:lpstr>Exhaustion Stage</vt:lpstr>
      <vt:lpstr>PowerPoint Presentation</vt:lpstr>
      <vt:lpstr>PowerPoint Presentation</vt:lpstr>
      <vt:lpstr>Stress-Related  Diseases &amp; Conditions</vt:lpstr>
      <vt:lpstr>Your Mental Health</vt:lpstr>
      <vt:lpstr>Tools to Reduce Stress </vt:lpstr>
      <vt:lpstr>Mental Disorders  and Symptoms</vt:lpstr>
      <vt:lpstr>General Anxiety Disorder (GAD)</vt:lpstr>
      <vt:lpstr>Social Phobia (Social Anxiety Disorder)</vt:lpstr>
      <vt:lpstr>Obsessive-Compulsive Disorder (OCD)</vt:lpstr>
      <vt:lpstr>Post Traumatic Stress Disorder (PTSD)</vt:lpstr>
      <vt:lpstr>Panic Disorder</vt:lpstr>
      <vt:lpstr>5 Types of Anxiety </vt:lpstr>
    </vt:vector>
  </TitlesOfParts>
  <Company>Cabarrus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</dc:title>
  <dc:creator>sysop</dc:creator>
  <cp:lastModifiedBy>Windows User</cp:lastModifiedBy>
  <cp:revision>36</cp:revision>
  <dcterms:created xsi:type="dcterms:W3CDTF">2012-08-17T12:17:53Z</dcterms:created>
  <dcterms:modified xsi:type="dcterms:W3CDTF">2014-02-07T13:19:07Z</dcterms:modified>
</cp:coreProperties>
</file>