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9"/>
  </p:normalViewPr>
  <p:slideViewPr>
    <p:cSldViewPr snapToGrid="0" snapToObjects="1">
      <p:cViewPr>
        <p:scale>
          <a:sx n="62" d="100"/>
          <a:sy n="62" d="100"/>
        </p:scale>
        <p:origin x="1880" y="11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D288F-FEFA-404D-ADAF-646FD47651ED}" type="datetimeFigureOut">
              <a:rPr lang="en-US" smtClean="0"/>
              <a:t>11/26/17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EAE04-0A6F-E743-A910-6B2483F1E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358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20CC-D6FA-644A-811D-8CE8DF9E5997}" type="datetimeFigureOut">
              <a:rPr lang="en-US" smtClean="0"/>
              <a:t>11/26/17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41A63-3E88-D749-AD87-52FE9951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0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20CC-D6FA-644A-811D-8CE8DF9E5997}" type="datetimeFigureOut">
              <a:rPr lang="en-US" smtClean="0"/>
              <a:t>11/26/17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41A63-3E88-D749-AD87-52FE9951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35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20CC-D6FA-644A-811D-8CE8DF9E5997}" type="datetimeFigureOut">
              <a:rPr lang="en-US" smtClean="0"/>
              <a:t>11/26/17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41A63-3E88-D749-AD87-52FE9951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523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20CC-D6FA-644A-811D-8CE8DF9E5997}" type="datetimeFigureOut">
              <a:rPr lang="en-US" smtClean="0"/>
              <a:t>11/26/17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41A63-3E88-D749-AD87-52FE9951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744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20CC-D6FA-644A-811D-8CE8DF9E5997}" type="datetimeFigureOut">
              <a:rPr lang="en-US" smtClean="0"/>
              <a:t>11/26/17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41A63-3E88-D749-AD87-52FE9951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829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20CC-D6FA-644A-811D-8CE8DF9E5997}" type="datetimeFigureOut">
              <a:rPr lang="en-US" smtClean="0"/>
              <a:t>11/26/17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41A63-3E88-D749-AD87-52FE9951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022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20CC-D6FA-644A-811D-8CE8DF9E5997}" type="datetimeFigureOut">
              <a:rPr lang="en-US" smtClean="0"/>
              <a:t>11/26/17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41A63-3E88-D749-AD87-52FE9951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394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20CC-D6FA-644A-811D-8CE8DF9E5997}" type="datetimeFigureOut">
              <a:rPr lang="en-US" smtClean="0"/>
              <a:t>11/26/17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41A63-3E88-D749-AD87-52FE9951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62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20CC-D6FA-644A-811D-8CE8DF9E5997}" type="datetimeFigureOut">
              <a:rPr lang="en-US" smtClean="0"/>
              <a:t>11/26/17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41A63-3E88-D749-AD87-52FE9951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968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20CC-D6FA-644A-811D-8CE8DF9E5997}" type="datetimeFigureOut">
              <a:rPr lang="en-US" smtClean="0"/>
              <a:t>11/26/17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41A63-3E88-D749-AD87-52FE9951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60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20CC-D6FA-644A-811D-8CE8DF9E5997}" type="datetimeFigureOut">
              <a:rPr lang="en-US" smtClean="0"/>
              <a:t>11/26/17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41A63-3E88-D749-AD87-52FE9951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32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620CC-D6FA-644A-811D-8CE8DF9E5997}" type="datetimeFigureOut">
              <a:rPr lang="en-US" smtClean="0"/>
              <a:t>11/26/17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41A63-3E88-D749-AD87-52FE99511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2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J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et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/>
            </a:r>
            <a:br>
              <a:rPr lang="en-US" dirty="0">
                <a:latin typeface="DJB Speak Softly" charset="0"/>
                <a:ea typeface="DJB Speak Softly" charset="0"/>
                <a:cs typeface="DJB Speak Softly" charset="0"/>
              </a:rPr>
            </a:b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S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tream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768927"/>
            <a:ext cx="4038600" cy="53572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>
                <a:latin typeface="DJB Speak Softly" charset="0"/>
                <a:ea typeface="DJB Speak Softly" charset="0"/>
                <a:cs typeface="DJB Speak Softly" charset="0"/>
              </a:rPr>
              <a:t>F</a:t>
            </a:r>
            <a:r>
              <a:rPr lang="en-US" sz="3600" dirty="0" smtClean="0">
                <a:latin typeface="DJB Speak Softly" charset="0"/>
                <a:ea typeface="DJB Speak Softly" charset="0"/>
                <a:cs typeface="DJB Speak Softly" charset="0"/>
              </a:rPr>
              <a:t>ast </a:t>
            </a:r>
            <a:r>
              <a:rPr lang="en-US" sz="3600" dirty="0">
                <a:latin typeface="DJB Speak Softly" charset="0"/>
                <a:ea typeface="DJB Speak Softly" charset="0"/>
                <a:cs typeface="DJB Speak Softly" charset="0"/>
              </a:rPr>
              <a:t>flowing, narrow air currents found in the atmosphere (specifically troposphere) that are about 10 km or </a:t>
            </a:r>
            <a:r>
              <a:rPr lang="en-US" sz="3600" dirty="0" smtClean="0">
                <a:latin typeface="DJB Speak Softly" charset="0"/>
                <a:ea typeface="DJB Speak Softly" charset="0"/>
                <a:cs typeface="DJB Speak Softly" charset="0"/>
              </a:rPr>
              <a:t>20,000 ft</a:t>
            </a:r>
            <a:r>
              <a:rPr lang="en-US" sz="3600" dirty="0">
                <a:latin typeface="DJB Speak Softly" charset="0"/>
                <a:ea typeface="DJB Speak Softly" charset="0"/>
                <a:cs typeface="DJB Speak Softly" charset="0"/>
              </a:rPr>
              <a:t>-50,000 </a:t>
            </a:r>
            <a:r>
              <a:rPr lang="en-US" sz="3600" dirty="0" smtClean="0">
                <a:latin typeface="DJB Speak Softly" charset="0"/>
                <a:ea typeface="DJB Speak Softly" charset="0"/>
                <a:cs typeface="DJB Speak Softly" charset="0"/>
              </a:rPr>
              <a:t>ft. </a:t>
            </a:r>
            <a:r>
              <a:rPr lang="en-US" sz="3600" dirty="0">
                <a:latin typeface="DJB Speak Softly" charset="0"/>
                <a:ea typeface="DJB Speak Softly" charset="0"/>
                <a:cs typeface="DJB Speak Softly" charset="0"/>
              </a:rPr>
              <a:t>above Earth's surface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036618"/>
            <a:ext cx="4127500" cy="3616037"/>
          </a:xfrm>
        </p:spPr>
      </p:pic>
    </p:spTree>
    <p:extLst>
      <p:ext uri="{BB962C8B-B14F-4D97-AF65-F5344CB8AC3E}">
        <p14:creationId xmlns:p14="http://schemas.microsoft.com/office/powerpoint/2010/main" val="3826283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Gulf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S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tream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5776" b="-25776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A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warm ocean current that affects the climate of the East Coast of the United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States 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706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A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ir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M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ass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4712" b="-24712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large body of air that has properties similar to the part of Earth's surface over which it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develops.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862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La Nina/El Nino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519545"/>
            <a:ext cx="4038600" cy="5606618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latin typeface="DJB Speak Softly" charset="0"/>
                <a:ea typeface="DJB Speak Softly" charset="0"/>
                <a:cs typeface="DJB Speak Softly" charset="0"/>
              </a:rPr>
              <a:t>El Niño	</a:t>
            </a: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 </a:t>
            </a:r>
          </a:p>
          <a:p>
            <a:pPr marL="0" indent="0">
              <a:buNone/>
            </a:pP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An </a:t>
            </a:r>
            <a:r>
              <a:rPr lang="en-US" sz="3200" dirty="0">
                <a:latin typeface="DJB Speak Softly" charset="0"/>
                <a:ea typeface="DJB Speak Softly" charset="0"/>
                <a:cs typeface="DJB Speak Softly" charset="0"/>
              </a:rPr>
              <a:t>abnormal warming of surface ocean waters in the eastern tropical Pacific.	</a:t>
            </a:r>
            <a:endParaRPr lang="en-US" sz="3200" dirty="0" smtClean="0">
              <a:latin typeface="DJB Speak Softly" charset="0"/>
              <a:ea typeface="DJB Speak Softly" charset="0"/>
              <a:cs typeface="DJB Speak Softly" charset="0"/>
            </a:endParaRPr>
          </a:p>
          <a:p>
            <a:pPr marL="0" indent="0">
              <a:buNone/>
            </a:pPr>
            <a:endParaRPr lang="en-US" sz="3200" dirty="0">
              <a:latin typeface="DJB Speak Softly" charset="0"/>
              <a:ea typeface="DJB Speak Softly" charset="0"/>
              <a:cs typeface="DJB Speak Softly" charset="0"/>
            </a:endParaRPr>
          </a:p>
          <a:p>
            <a:r>
              <a:rPr lang="en-US" sz="3200" dirty="0">
                <a:latin typeface="DJB Speak Softly" charset="0"/>
                <a:ea typeface="DJB Speak Softly" charset="0"/>
                <a:cs typeface="DJB Speak Softly" charset="0"/>
              </a:rPr>
              <a:t>La </a:t>
            </a: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Niña </a:t>
            </a:r>
          </a:p>
          <a:p>
            <a:pPr marL="0" indent="0">
              <a:buNone/>
            </a:pP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A </a:t>
            </a:r>
            <a:r>
              <a:rPr lang="en-US" sz="3200" dirty="0">
                <a:latin typeface="DJB Speak Softly" charset="0"/>
                <a:ea typeface="DJB Speak Softly" charset="0"/>
                <a:cs typeface="DJB Speak Softly" charset="0"/>
              </a:rPr>
              <a:t>lower sea surface temperature across the equatorial eastern central Pacific Ocean</a:t>
            </a:r>
            <a:r>
              <a:rPr lang="en-US" dirty="0"/>
              <a:t>	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12084" b="-120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8569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7"/>
            <a:ext cx="4038600" cy="1886671"/>
          </a:xfrm>
        </p:spPr>
        <p:txBody>
          <a:bodyPr>
            <a:normAutofit/>
          </a:bodyPr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P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revailing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/>
            </a:r>
            <a:br>
              <a:rPr lang="en-US" dirty="0">
                <a:latin typeface="DJB Speak Softly" charset="0"/>
                <a:ea typeface="DJB Speak Softly" charset="0"/>
                <a:cs typeface="DJB Speak Softly" charset="0"/>
              </a:rPr>
            </a:b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W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esterlies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3200" dirty="0" smtClean="0"/>
          </a:p>
          <a:p>
            <a:pPr marL="0" indent="0" algn="ctr">
              <a:buNone/>
            </a:pP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A global </a:t>
            </a:r>
            <a:r>
              <a:rPr lang="en-US" sz="3200" dirty="0">
                <a:latin typeface="DJB Speak Softly" charset="0"/>
                <a:ea typeface="DJB Speak Softly" charset="0"/>
                <a:cs typeface="DJB Speak Softly" charset="0"/>
              </a:rPr>
              <a:t>wind system that lies between 30 degrees and 60 degrees north and south latitude, where surface air moves toward the poles in an easterly </a:t>
            </a: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direction.</a:t>
            </a:r>
          </a:p>
          <a:p>
            <a:pPr marL="0" indent="0" algn="ctr"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DJB Speak Softly" charset="0"/>
                <a:ea typeface="DJB Speak Softly" charset="0"/>
                <a:cs typeface="DJB Speak Softly" charset="0"/>
              </a:rPr>
              <a:t>Moves west to east.</a:t>
            </a:r>
            <a:endParaRPr lang="en-US" sz="3200" b="1" dirty="0">
              <a:solidFill>
                <a:srgbClr val="FF0000"/>
              </a:solidFill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497931"/>
            <a:ext cx="2971800" cy="3092378"/>
          </a:xfrm>
        </p:spPr>
      </p:pic>
    </p:spTree>
    <p:extLst>
      <p:ext uri="{BB962C8B-B14F-4D97-AF65-F5344CB8AC3E}">
        <p14:creationId xmlns:p14="http://schemas.microsoft.com/office/powerpoint/2010/main" val="520759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emperature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dirty="0" smtClean="0"/>
          </a:p>
          <a:p>
            <a:pPr marL="0" indent="0" algn="ctr">
              <a:buNone/>
            </a:pPr>
            <a:r>
              <a:rPr lang="en-US" sz="3600" dirty="0">
                <a:latin typeface="DJB Speak Softly" charset="0"/>
                <a:ea typeface="DJB Speak Softly" charset="0"/>
                <a:cs typeface="DJB Speak Softly" charset="0"/>
              </a:rPr>
              <a:t>M</a:t>
            </a:r>
            <a:r>
              <a:rPr lang="en-US" sz="3600" dirty="0" smtClean="0">
                <a:latin typeface="DJB Speak Softly" charset="0"/>
                <a:ea typeface="DJB Speak Softly" charset="0"/>
                <a:cs typeface="DJB Speak Softly" charset="0"/>
              </a:rPr>
              <a:t>easurement </a:t>
            </a:r>
            <a:r>
              <a:rPr lang="en-US" sz="3600" dirty="0">
                <a:latin typeface="DJB Speak Softly" charset="0"/>
                <a:ea typeface="DJB Speak Softly" charset="0"/>
                <a:cs typeface="DJB Speak Softly" charset="0"/>
              </a:rPr>
              <a:t>of how quickly or how slowly molecules move around, which can be measured in degrees </a:t>
            </a:r>
            <a:r>
              <a:rPr lang="en-US" sz="3600" dirty="0" err="1">
                <a:latin typeface="DJB Speak Softly" charset="0"/>
                <a:ea typeface="DJB Speak Softly" charset="0"/>
                <a:cs typeface="DJB Speak Softly" charset="0"/>
              </a:rPr>
              <a:t>fahrenheit</a:t>
            </a:r>
            <a:r>
              <a:rPr lang="en-US" sz="3600" dirty="0">
                <a:latin typeface="DJB Speak Softly" charset="0"/>
                <a:ea typeface="DJB Speak Softly" charset="0"/>
                <a:cs typeface="DJB Speak Softly" charset="0"/>
              </a:rPr>
              <a:t>, </a:t>
            </a:r>
            <a:r>
              <a:rPr lang="en-US" sz="3600" dirty="0" err="1">
                <a:latin typeface="DJB Speak Softly" charset="0"/>
                <a:ea typeface="DJB Speak Softly" charset="0"/>
                <a:cs typeface="DJB Speak Softly" charset="0"/>
              </a:rPr>
              <a:t>celsius</a:t>
            </a:r>
            <a:r>
              <a:rPr lang="en-US" sz="3600" dirty="0">
                <a:latin typeface="DJB Speak Softly" charset="0"/>
                <a:ea typeface="DJB Speak Softly" charset="0"/>
                <a:cs typeface="DJB Speak Softly" charset="0"/>
              </a:rPr>
              <a:t>, or </a:t>
            </a:r>
            <a:r>
              <a:rPr lang="en-US" sz="3600" dirty="0" smtClean="0">
                <a:latin typeface="DJB Speak Softly" charset="0"/>
                <a:ea typeface="DJB Speak Softly" charset="0"/>
                <a:cs typeface="DJB Speak Softly" charset="0"/>
              </a:rPr>
              <a:t>kelvin.</a:t>
            </a:r>
            <a:endParaRPr lang="en-US" sz="36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70364"/>
            <a:ext cx="3695700" cy="3449781"/>
          </a:xfrm>
        </p:spPr>
      </p:pic>
    </p:spTree>
    <p:extLst>
      <p:ext uri="{BB962C8B-B14F-4D97-AF65-F5344CB8AC3E}">
        <p14:creationId xmlns:p14="http://schemas.microsoft.com/office/powerpoint/2010/main" val="2479989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A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ir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P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ressure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195454" y="274638"/>
            <a:ext cx="3491345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Is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due to the weight of the atmosphere pressing down on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Earth.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49" y="1849582"/>
            <a:ext cx="4305877" cy="3408218"/>
          </a:xfrm>
        </p:spPr>
      </p:pic>
    </p:spTree>
    <p:extLst>
      <p:ext uri="{BB962C8B-B14F-4D97-AF65-F5344CB8AC3E}">
        <p14:creationId xmlns:p14="http://schemas.microsoft.com/office/powerpoint/2010/main" val="1401004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H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umidity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5800" b="-5800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The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amount of water vapor in the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air.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107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H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emisphere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999" b="-2999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039091"/>
            <a:ext cx="4038600" cy="50870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latin typeface="DJB Speak Softly" charset="0"/>
                <a:ea typeface="DJB Speak Softly" charset="0"/>
                <a:cs typeface="DJB Speak Softly" charset="0"/>
              </a:rPr>
              <a:t>One half of a sphere. Earth can be divided into eastern and western hemispheres or northern and southern hemispheres.</a:t>
            </a:r>
          </a:p>
        </p:txBody>
      </p:sp>
    </p:spTree>
    <p:extLst>
      <p:ext uri="{BB962C8B-B14F-4D97-AF65-F5344CB8AC3E}">
        <p14:creationId xmlns:p14="http://schemas.microsoft.com/office/powerpoint/2010/main" val="2831050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hermometer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40744" r="-40744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An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instrument that measures the temperature of the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air.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089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B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arometer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6034" b="-6034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An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instrument that measures air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pressure.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389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A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nemometer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34051" b="-34051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417638"/>
            <a:ext cx="4038600" cy="4708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An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instrument that measures wind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speed.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375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H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ygrometer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6034" b="-6034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W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eather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instrument used to measure relative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humidity.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733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W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ind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V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ane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6034" b="-6034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91133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An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instrument that measures the direction of the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wind.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373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R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ain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G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auge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An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instrument that measures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precipitation.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55" y="1870364"/>
            <a:ext cx="3241963" cy="3637467"/>
          </a:xfrm>
        </p:spPr>
      </p:pic>
    </p:spTree>
    <p:extLst>
      <p:ext uri="{BB962C8B-B14F-4D97-AF65-F5344CB8AC3E}">
        <p14:creationId xmlns:p14="http://schemas.microsoft.com/office/powerpoint/2010/main" val="341075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old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F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ront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9536" b="-9536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35182"/>
            <a:ext cx="4038600" cy="51909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he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transition zone where a </a:t>
            </a:r>
            <a:r>
              <a:rPr lang="en-US" sz="4000" b="1" dirty="0">
                <a:latin typeface="DJB Speak Softly" charset="0"/>
                <a:ea typeface="DJB Speak Softly" charset="0"/>
                <a:cs typeface="DJB Speak Softly" charset="0"/>
              </a:rPr>
              <a:t>cold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 air mass is replacing a warmer air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mass. 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718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1108"/>
            <a:ext cx="4038600" cy="1246909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W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arm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F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ront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42337" b="-42337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18309"/>
            <a:ext cx="4038600" cy="51078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he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transition zone where a warm air mass is replacing a cold air mass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. 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054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O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ccluded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F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ront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6034" b="-6034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W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hen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a cold front overtakes a warm front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. 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508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S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tationary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F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ront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08618" b="-208618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non-moving front where a cold air mass and a warm air mass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meet.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453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irrus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loud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4712" b="-24712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3618"/>
            <a:ext cx="4038600" cy="52325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Feathery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, wispy clouds that often indicate that rain or snow will fall within a few hours.</a:t>
            </a:r>
          </a:p>
        </p:txBody>
      </p:sp>
    </p:spTree>
    <p:extLst>
      <p:ext uri="{BB962C8B-B14F-4D97-AF65-F5344CB8AC3E}">
        <p14:creationId xmlns:p14="http://schemas.microsoft.com/office/powerpoint/2010/main" val="3812314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S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tratus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loud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49616" b="-49616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Smooth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gray clouds that cover the whole sky and usually bring light rain and drizzle.</a:t>
            </a:r>
          </a:p>
        </p:txBody>
      </p:sp>
    </p:spTree>
    <p:extLst>
      <p:ext uri="{BB962C8B-B14F-4D97-AF65-F5344CB8AC3E}">
        <p14:creationId xmlns:p14="http://schemas.microsoft.com/office/powerpoint/2010/main" val="346159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umulus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loud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34051" b="-34051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Fluffy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and white clouds that have a flat bottom. These clouds are associated with sunny weather.</a:t>
            </a:r>
          </a:p>
        </p:txBody>
      </p:sp>
    </p:spTree>
    <p:extLst>
      <p:ext uri="{BB962C8B-B14F-4D97-AF65-F5344CB8AC3E}">
        <p14:creationId xmlns:p14="http://schemas.microsoft.com/office/powerpoint/2010/main" val="20759836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umulonimbus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loud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Clouds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that are associated with weather that is stormy.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2140527"/>
            <a:ext cx="3289300" cy="3491346"/>
          </a:xfrm>
        </p:spPr>
      </p:pic>
    </p:spTree>
    <p:extLst>
      <p:ext uri="{BB962C8B-B14F-4D97-AF65-F5344CB8AC3E}">
        <p14:creationId xmlns:p14="http://schemas.microsoft.com/office/powerpoint/2010/main" val="1785832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W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eather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ondition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of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earth’s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atmosphere at a particular time and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place.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2036618"/>
            <a:ext cx="3632200" cy="3090213"/>
          </a:xfrm>
        </p:spPr>
      </p:pic>
    </p:spTree>
    <p:extLst>
      <p:ext uri="{BB962C8B-B14F-4D97-AF65-F5344CB8AC3E}">
        <p14:creationId xmlns:p14="http://schemas.microsoft.com/office/powerpoint/2010/main" val="2904566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limate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5978" b="-25978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Average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daily weather observed over an extend period of time.</a:t>
            </a:r>
          </a:p>
        </p:txBody>
      </p:sp>
    </p:spTree>
    <p:extLst>
      <p:ext uri="{BB962C8B-B14F-4D97-AF65-F5344CB8AC3E}">
        <p14:creationId xmlns:p14="http://schemas.microsoft.com/office/powerpoint/2010/main" val="2224336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H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urricanes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7880" r="-7880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tropical storm that has winds of about 119 kilometers per hour or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higher.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3977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W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eather Map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33013" b="-33013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84564"/>
            <a:ext cx="4038600" cy="49415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map that shows current weather and makes predictions about how it will change.</a:t>
            </a:r>
          </a:p>
        </p:txBody>
      </p:sp>
    </p:spTree>
    <p:extLst>
      <p:ext uri="{BB962C8B-B14F-4D97-AF65-F5344CB8AC3E}">
        <p14:creationId xmlns:p14="http://schemas.microsoft.com/office/powerpoint/2010/main" val="36250981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Coriolis 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Effect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6034" b="-6034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he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way in which the rotation of the earth causes the winds to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curve.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997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838"/>
            <a:ext cx="4038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onvection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urrents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39087" b="-39087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59873"/>
            <a:ext cx="4038600" cy="50662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ircular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movement of air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caused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by cycle of warm air rising and cool air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sinking.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9319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9708"/>
            <a:ext cx="4038600" cy="128847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L</a:t>
            </a:r>
            <a:r>
              <a:rPr lang="en-US" smtClean="0">
                <a:latin typeface="DJB Speak Softly" charset="0"/>
                <a:ea typeface="DJB Speak Softly" charset="0"/>
                <a:cs typeface="DJB Speak Softly" charset="0"/>
              </a:rPr>
              <a:t>and </a:t>
            </a:r>
            <a:r>
              <a:rPr lang="en-US" smtClean="0">
                <a:latin typeface="DJB Speak Softly" charset="0"/>
                <a:ea typeface="DJB Speak Softly" charset="0"/>
                <a:cs typeface="DJB Speak Softly" charset="0"/>
              </a:rPr>
              <a:t>and </a:t>
            </a:r>
            <a:r>
              <a:rPr lang="en-US" smtClean="0">
                <a:latin typeface="DJB Speak Softly" charset="0"/>
                <a:ea typeface="DJB Speak Softly" charset="0"/>
                <a:cs typeface="DJB Speak Softly" charset="0"/>
              </a:rPr>
              <a:t>Sea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B</a:t>
            </a:r>
            <a:r>
              <a:rPr lang="en-US" smtClean="0">
                <a:latin typeface="DJB Speak Softly" charset="0"/>
                <a:ea typeface="DJB Speak Softly" charset="0"/>
                <a:cs typeface="DJB Speak Softly" charset="0"/>
              </a:rPr>
              <a:t>reezes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38943" b="-38943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200" dirty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he </a:t>
            </a:r>
            <a:r>
              <a:rPr lang="en-US" sz="3200" dirty="0">
                <a:latin typeface="DJB Speak Softly" charset="0"/>
                <a:ea typeface="DJB Speak Softly" charset="0"/>
                <a:cs typeface="DJB Speak Softly" charset="0"/>
              </a:rPr>
              <a:t>two breezes occur along coastal areas or areas with adjacent large water bodies. Water and land have different heating abilities. Water takes a bit more time to warm up and is able to retain the heat longer than land does</a:t>
            </a: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. </a:t>
            </a:r>
            <a:endParaRPr lang="en-US" sz="32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6455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P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recipitation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4712" b="-24712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All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the forms of water, such as rain, sleet, hail and snow, that fall to the ground from the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atmosphere.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9823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E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vaporation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37164" b="-37164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o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change from liquid to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gas.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8104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ranspiration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6034" b="-6034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dirty="0" smtClean="0"/>
          </a:p>
          <a:p>
            <a:pPr marL="0" indent="0" algn="ctr">
              <a:buNone/>
            </a:pPr>
            <a:r>
              <a:rPr lang="en-US" sz="3200" dirty="0">
                <a:latin typeface="DJB Speak Softly" charset="0"/>
                <a:ea typeface="DJB Speak Softly" charset="0"/>
                <a:cs typeface="DJB Speak Softly" charset="0"/>
              </a:rPr>
              <a:t>P</a:t>
            </a: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rocess </a:t>
            </a:r>
            <a:r>
              <a:rPr lang="en-US" sz="3200" dirty="0">
                <a:latin typeface="DJB Speak Softly" charset="0"/>
                <a:ea typeface="DJB Speak Softly" charset="0"/>
                <a:cs typeface="DJB Speak Softly" charset="0"/>
              </a:rPr>
              <a:t>by which moisture is carried through plants from roots to small pores on the underside of leaves, where it changes to vapor and is released to the atmosphere. </a:t>
            </a:r>
            <a:r>
              <a:rPr lang="en-US" sz="3200" dirty="0" smtClean="0">
                <a:latin typeface="DJB Speak Softly" charset="0"/>
                <a:ea typeface="DJB Speak Softly" charset="0"/>
                <a:cs typeface="DJB Speak Softly" charset="0"/>
              </a:rPr>
              <a:t> </a:t>
            </a:r>
            <a:endParaRPr lang="en-US" sz="32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9932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ondensation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50099" b="-50099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hange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of the physical state of matter from gas phase into liquid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phase.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4316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R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unoff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 smtClean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The flow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of water that occurs when excess </a:t>
            </a:r>
            <a:r>
              <a:rPr lang="en-US" sz="4000" dirty="0" err="1" smtClean="0">
                <a:latin typeface="DJB Speak Softly" charset="0"/>
                <a:ea typeface="DJB Speak Softly" charset="0"/>
                <a:cs typeface="DJB Speak Softly" charset="0"/>
              </a:rPr>
              <a:t>stormwater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, meltwater, or other sources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flow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over the earth's surface.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6034" b="-60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11030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611</Words>
  <Application>Microsoft Macintosh PowerPoint</Application>
  <PresentationFormat>On-screen Show (4:3)</PresentationFormat>
  <Paragraphs>129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Calibri</vt:lpstr>
      <vt:lpstr>DJB Speak Softly</vt:lpstr>
      <vt:lpstr>Arial</vt:lpstr>
      <vt:lpstr>Office Theme</vt:lpstr>
      <vt:lpstr>Jet  Stream</vt:lpstr>
      <vt:lpstr>Gulf Stream</vt:lpstr>
      <vt:lpstr>Air Mass</vt:lpstr>
      <vt:lpstr>La Nina/El Nino</vt:lpstr>
      <vt:lpstr>Prevailing  Westerlies</vt:lpstr>
      <vt:lpstr>Temperature</vt:lpstr>
      <vt:lpstr>Air Pressure</vt:lpstr>
      <vt:lpstr>Humidity</vt:lpstr>
      <vt:lpstr>Hemisphere</vt:lpstr>
      <vt:lpstr>Thermometer</vt:lpstr>
      <vt:lpstr>Barometer</vt:lpstr>
      <vt:lpstr>Anemometer</vt:lpstr>
      <vt:lpstr>Hygrometer</vt:lpstr>
      <vt:lpstr>Wind Vane</vt:lpstr>
      <vt:lpstr>Rain Gauge</vt:lpstr>
      <vt:lpstr>Cold Front</vt:lpstr>
      <vt:lpstr>Warm Front</vt:lpstr>
      <vt:lpstr>Occluded Front</vt:lpstr>
      <vt:lpstr>Stationary Front</vt:lpstr>
      <vt:lpstr>Cirrus Cloud</vt:lpstr>
      <vt:lpstr>Stratus Cloud</vt:lpstr>
      <vt:lpstr>Cumulus Cloud</vt:lpstr>
      <vt:lpstr>Cumulonimbus Cloud</vt:lpstr>
      <vt:lpstr>Weather</vt:lpstr>
      <vt:lpstr>Climate</vt:lpstr>
      <vt:lpstr>Hurricanes</vt:lpstr>
      <vt:lpstr>Weather Map</vt:lpstr>
      <vt:lpstr>Coriolis Effect</vt:lpstr>
      <vt:lpstr>Convection Currents</vt:lpstr>
      <vt:lpstr>Land and Sea Breezes</vt:lpstr>
      <vt:lpstr>Precipitation</vt:lpstr>
      <vt:lpstr>Evaporation</vt:lpstr>
      <vt:lpstr>Transpiration</vt:lpstr>
      <vt:lpstr>Condensation</vt:lpstr>
      <vt:lpstr>Runoff</vt:lpstr>
    </vt:vector>
  </TitlesOfParts>
  <Company>ccs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jet stream</dc:title>
  <dc:creator>authorized User</dc:creator>
  <cp:lastModifiedBy>Crista Lantz</cp:lastModifiedBy>
  <cp:revision>11</cp:revision>
  <dcterms:created xsi:type="dcterms:W3CDTF">2015-06-19T14:37:19Z</dcterms:created>
  <dcterms:modified xsi:type="dcterms:W3CDTF">2017-11-26T20:18:54Z</dcterms:modified>
</cp:coreProperties>
</file>