
<file path=[Content_Types].xml><?xml version="1.0" encoding="utf-8"?>
<Types xmlns="http://schemas.openxmlformats.org/package/2006/content-types">
  <Default Extension="xml" ContentType="application/xml"/>
  <Default Extension="jpeg" ContentType="image/jpeg"/>
  <Default Extension="jpg" ContentType="image/jpeg"/>
  <Default Extension="tiff" ContentType="image/tiff"/>
  <Default Extension="rels" ContentType="application/vnd.openxmlformats-package.relationships+xml"/>
  <Default Extension="gif" ContentType="image/gif"/>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892"/>
    <p:restoredTop sz="93093"/>
  </p:normalViewPr>
  <p:slideViewPr>
    <p:cSldViewPr snapToGrid="0" snapToObjects="1">
      <p:cViewPr>
        <p:scale>
          <a:sx n="94" d="100"/>
          <a:sy n="94" d="100"/>
        </p:scale>
        <p:origin x="168" y="4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FE1FE8-5970-984E-AAD9-82177ED0E120}" type="datetimeFigureOut">
              <a:rPr lang="en-US" smtClean="0"/>
              <a:t>10/11/17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57D2DC-8B56-9E4E-9A82-E2F90F78981D}" type="slidenum">
              <a:rPr lang="en-US" smtClean="0"/>
              <a:t>‹#›</a:t>
            </a:fld>
            <a:endParaRPr lang="en-US"/>
          </a:p>
        </p:txBody>
      </p:sp>
    </p:spTree>
    <p:extLst>
      <p:ext uri="{BB962C8B-B14F-4D97-AF65-F5344CB8AC3E}">
        <p14:creationId xmlns:p14="http://schemas.microsoft.com/office/powerpoint/2010/main" val="19618270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57D2DC-8B56-9E4E-9A82-E2F90F78981D}" type="slidenum">
              <a:rPr lang="en-US" smtClean="0"/>
              <a:t>3</a:t>
            </a:fld>
            <a:endParaRPr lang="en-US"/>
          </a:p>
        </p:txBody>
      </p:sp>
    </p:spTree>
    <p:extLst>
      <p:ext uri="{BB962C8B-B14F-4D97-AF65-F5344CB8AC3E}">
        <p14:creationId xmlns:p14="http://schemas.microsoft.com/office/powerpoint/2010/main" val="21110826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57D2DC-8B56-9E4E-9A82-E2F90F78981D}" type="slidenum">
              <a:rPr lang="en-US" smtClean="0"/>
              <a:t>5</a:t>
            </a:fld>
            <a:endParaRPr lang="en-US"/>
          </a:p>
        </p:txBody>
      </p:sp>
    </p:spTree>
    <p:extLst>
      <p:ext uri="{BB962C8B-B14F-4D97-AF65-F5344CB8AC3E}">
        <p14:creationId xmlns:p14="http://schemas.microsoft.com/office/powerpoint/2010/main" val="2417534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dirty="0"/>
              <a:pPr/>
              <a:t>10/11/17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dirty="0"/>
              <a:pPr/>
              <a:t>10/11/17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10/11/17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dirty="0"/>
              <a:pPr/>
              <a:t>10/11/17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dirty="0"/>
              <a:pPr/>
              <a:t>10/11/17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dirty="0"/>
              <a:pPr/>
              <a:t>10/11/17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dirty="0"/>
              <a:pPr/>
              <a:t>10/11/17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0DF5E60-9974-AC48-9591-99C2BB44B7CF}" type="datetimeFigureOut">
              <a:rPr lang="en-US" dirty="0"/>
              <a:pPr/>
              <a:t>10/11/17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smtClean="0"/>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dirty="0"/>
              <a:pPr/>
              <a:t>10/11/17</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smtClean="0"/>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C79C5D-2A6F-F04D-97DA-BEF2467B64E4}" type="datetimeFigureOut">
              <a:rPr lang="en-US" dirty="0"/>
              <a:pPr/>
              <a:t>10/11/17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smtClean="0"/>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10/11/17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smtClean="0"/>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smtClean="0"/>
              <a:t>Click to edit Master text styles</a:t>
            </a:r>
          </a:p>
        </p:txBody>
      </p:sp>
      <p:sp>
        <p:nvSpPr>
          <p:cNvPr id="2" name="Date Placeholder 1"/>
          <p:cNvSpPr>
            <a:spLocks noGrp="1"/>
          </p:cNvSpPr>
          <p:nvPr>
            <p:ph type="dt" sz="half" idx="10"/>
          </p:nvPr>
        </p:nvSpPr>
        <p:spPr/>
        <p:txBody>
          <a:bodyPr/>
          <a:lstStyle/>
          <a:p>
            <a:fld id="{FBF54567-0DE4-3F47-BF90-CB84690072F9}" type="datetimeFigureOut">
              <a:rPr lang="en-US" dirty="0"/>
              <a:pPr/>
              <a:t>10/11/17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dirty="0"/>
              <a:pPr/>
              <a:t>10/11/17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dirty="0"/>
              <a:pPr/>
              <a:t>10/11/17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dirty="0"/>
              <a:pPr/>
              <a:t>10/11/17</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3" r:id="rId9"/>
    <p:sldLayoutId id="2147483657" r:id="rId10"/>
    <p:sldLayoutId id="2147483666" r:id="rId11"/>
    <p:sldLayoutId id="2147483661" r:id="rId12"/>
    <p:sldLayoutId id="2147483658" r:id="rId13"/>
    <p:sldLayoutId id="2147483659"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 Id="rId3"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 Id="rId3" Type="http://schemas.openxmlformats.org/officeDocument/2006/relationships/image" Target="../media/image4.tiff"/></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5.jpg"/><Relationship Id="rId5" Type="http://schemas.openxmlformats.org/officeDocument/2006/relationships/image" Target="../media/image6.jpeg"/><Relationship Id="rId6" Type="http://schemas.openxmlformats.org/officeDocument/2006/relationships/image" Target="../media/image7.jpe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 Id="rId3" Type="http://schemas.openxmlformats.org/officeDocument/2006/relationships/image" Target="../media/image8.jp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jpg"/><Relationship Id="rId5" Type="http://schemas.openxmlformats.org/officeDocument/2006/relationships/image" Target="../media/image11.gif"/><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4" Type="http://schemas.openxmlformats.org/officeDocument/2006/relationships/image" Target="../media/image13.jpg"/><Relationship Id="rId5" Type="http://schemas.openxmlformats.org/officeDocument/2006/relationships/image" Target="../media/image14.gif"/><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4" Type="http://schemas.openxmlformats.org/officeDocument/2006/relationships/image" Target="../media/image16.jpeg"/><Relationship Id="rId5" Type="http://schemas.openxmlformats.org/officeDocument/2006/relationships/image" Target="../media/image17.jpg"/><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4" Type="http://schemas.openxmlformats.org/officeDocument/2006/relationships/image" Target="../media/image19.jpg"/><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11.xml.rels><?xml version="1.0" encoding="UTF-8" standalone="yes"?>
<Relationships xmlns="http://schemas.openxmlformats.org/package/2006/relationships"><Relationship Id="rId3" Type="http://schemas.openxmlformats.org/officeDocument/2006/relationships/hyperlink" Target="https://www.congressforkids.net/Legislativebranch_index.htm" TargetMode="External"/><Relationship Id="rId4" Type="http://schemas.openxmlformats.org/officeDocument/2006/relationships/hyperlink" Target="https://kids-clerk.house.gov/young-learners/" TargetMode="External"/><Relationship Id="rId5" Type="http://schemas.openxmlformats.org/officeDocument/2006/relationships/image" Target="../media/image20.jpg"/><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12.xml.rels><?xml version="1.0" encoding="UTF-8" standalone="yes"?>
<Relationships xmlns="http://schemas.openxmlformats.org/package/2006/relationships"><Relationship Id="rId3" Type="http://schemas.openxmlformats.org/officeDocument/2006/relationships/image" Target="../media/image21.jpg"/><Relationship Id="rId4" Type="http://schemas.openxmlformats.org/officeDocument/2006/relationships/image" Target="../media/image22.jpg"/><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4" Type="http://schemas.openxmlformats.org/officeDocument/2006/relationships/image" Target="../media/image24.jpg"/><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14.xml.rels><?xml version="1.0" encoding="UTF-8" standalone="yes"?>
<Relationships xmlns="http://schemas.openxmlformats.org/package/2006/relationships"><Relationship Id="rId3" Type="http://schemas.openxmlformats.org/officeDocument/2006/relationships/hyperlink" Target="https://kids-clerk.house.gov/young-learners/" TargetMode="External"/><Relationship Id="rId4" Type="http://schemas.openxmlformats.org/officeDocument/2006/relationships/image" Target="../media/image25.gif"/><Relationship Id="rId5" Type="http://schemas.openxmlformats.org/officeDocument/2006/relationships/image" Target="../media/image26.jpg"/><Relationship Id="rId6" Type="http://schemas.openxmlformats.org/officeDocument/2006/relationships/image" Target="../media/image27.png"/><Relationship Id="rId7" Type="http://schemas.openxmlformats.org/officeDocument/2006/relationships/image" Target="../media/image28.png"/><Relationship Id="rId1" Type="http://schemas.openxmlformats.org/officeDocument/2006/relationships/slideLayout" Target="../slideLayouts/slideLayout2.xml"/><Relationship Id="rId2"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65778" y="4161981"/>
            <a:ext cx="10572000" cy="1005638"/>
          </a:xfrm>
        </p:spPr>
        <p:txBody>
          <a:bodyPr/>
          <a:lstStyle/>
          <a:p>
            <a:r>
              <a:rPr lang="en-US" dirty="0" smtClean="0">
                <a:latin typeface="Papyrus" charset="0"/>
                <a:ea typeface="Papyrus" charset="0"/>
                <a:cs typeface="Papyrus" charset="0"/>
              </a:rPr>
              <a:t>“We The People”</a:t>
            </a:r>
            <a:endParaRPr lang="en-US" dirty="0">
              <a:latin typeface="Papyrus" charset="0"/>
              <a:ea typeface="Papyrus" charset="0"/>
              <a:cs typeface="Papyrus" charset="0"/>
            </a:endParaRPr>
          </a:p>
        </p:txBody>
      </p:sp>
      <p:sp>
        <p:nvSpPr>
          <p:cNvPr id="3" name="Subtitle 2"/>
          <p:cNvSpPr>
            <a:spLocks noGrp="1"/>
          </p:cNvSpPr>
          <p:nvPr>
            <p:ph type="subTitle" idx="1"/>
          </p:nvPr>
        </p:nvSpPr>
        <p:spPr>
          <a:xfrm>
            <a:off x="3643066" y="5301009"/>
            <a:ext cx="5368412" cy="434974"/>
          </a:xfrm>
        </p:spPr>
        <p:txBody>
          <a:bodyPr>
            <a:noAutofit/>
          </a:bodyPr>
          <a:lstStyle/>
          <a:p>
            <a:r>
              <a:rPr lang="en-US" sz="2400" dirty="0" smtClean="0">
                <a:latin typeface="Papyrus" charset="0"/>
                <a:ea typeface="Papyrus" charset="0"/>
                <a:cs typeface="Papyrus" charset="0"/>
              </a:rPr>
              <a:t>The United States Constitution</a:t>
            </a:r>
            <a:endParaRPr lang="en-US" sz="2400" dirty="0">
              <a:latin typeface="Papyrus" charset="0"/>
              <a:ea typeface="Papyrus" charset="0"/>
              <a:cs typeface="Papyrus"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56452" y="247517"/>
            <a:ext cx="6255026" cy="3820900"/>
          </a:xfrm>
          <a:prstGeom prst="rect">
            <a:avLst/>
          </a:prstGeom>
        </p:spPr>
      </p:pic>
      <p:sp>
        <p:nvSpPr>
          <p:cNvPr id="4" name="TextBox 3"/>
          <p:cNvSpPr txBox="1"/>
          <p:nvPr/>
        </p:nvSpPr>
        <p:spPr>
          <a:xfrm>
            <a:off x="163773" y="6291618"/>
            <a:ext cx="3024583" cy="276999"/>
          </a:xfrm>
          <a:prstGeom prst="rect">
            <a:avLst/>
          </a:prstGeom>
          <a:noFill/>
        </p:spPr>
        <p:txBody>
          <a:bodyPr wrap="square" rtlCol="0">
            <a:spAutoFit/>
          </a:bodyPr>
          <a:lstStyle/>
          <a:p>
            <a:r>
              <a:rPr lang="en-US" sz="1200" b="1" i="1" dirty="0" smtClean="0">
                <a:latin typeface="Papyrus" charset="0"/>
                <a:ea typeface="Papyrus" charset="0"/>
                <a:cs typeface="Papyrus" charset="0"/>
              </a:rPr>
              <a:t>My American History</a:t>
            </a:r>
            <a:endParaRPr lang="en-US" sz="1200" b="1" i="1" dirty="0">
              <a:latin typeface="Papyrus" charset="0"/>
              <a:ea typeface="Papyrus" charset="0"/>
              <a:cs typeface="Papyrus" charset="0"/>
            </a:endParaRPr>
          </a:p>
        </p:txBody>
      </p:sp>
    </p:spTree>
    <p:extLst>
      <p:ext uri="{BB962C8B-B14F-4D97-AF65-F5344CB8AC3E}">
        <p14:creationId xmlns:p14="http://schemas.microsoft.com/office/powerpoint/2010/main" val="3149725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326" y="374036"/>
            <a:ext cx="6115274" cy="1442339"/>
          </a:xfrm>
        </p:spPr>
        <p:txBody>
          <a:bodyPr/>
          <a:lstStyle/>
          <a:p>
            <a:r>
              <a:rPr lang="en-US" dirty="0" smtClean="0">
                <a:latin typeface="Papyrus" charset="0"/>
                <a:ea typeface="Papyrus" charset="0"/>
                <a:cs typeface="Papyrus" charset="0"/>
              </a:rPr>
              <a:t>“We the people</a:t>
            </a:r>
            <a:r>
              <a:rPr lang="mr-IN" dirty="0" smtClean="0">
                <a:latin typeface="Papyrus" charset="0"/>
                <a:ea typeface="Papyrus" charset="0"/>
                <a:cs typeface="Papyrus" charset="0"/>
              </a:rPr>
              <a:t>…</a:t>
            </a:r>
            <a:r>
              <a:rPr lang="en-US" dirty="0" smtClean="0">
                <a:latin typeface="Papyrus" charset="0"/>
                <a:ea typeface="Papyrus" charset="0"/>
                <a:cs typeface="Papyrus" charset="0"/>
              </a:rPr>
              <a:t>” </a:t>
            </a:r>
            <a:br>
              <a:rPr lang="en-US" dirty="0" smtClean="0">
                <a:latin typeface="Papyrus" charset="0"/>
                <a:ea typeface="Papyrus" charset="0"/>
                <a:cs typeface="Papyrus" charset="0"/>
              </a:rPr>
            </a:br>
            <a:endParaRPr lang="en-US" dirty="0">
              <a:latin typeface="Papyrus" charset="0"/>
              <a:ea typeface="Papyrus" charset="0"/>
              <a:cs typeface="Papyrus" charset="0"/>
            </a:endParaRPr>
          </a:p>
        </p:txBody>
      </p:sp>
      <p:sp>
        <p:nvSpPr>
          <p:cNvPr id="3" name="Content Placeholder 2"/>
          <p:cNvSpPr>
            <a:spLocks noGrp="1"/>
          </p:cNvSpPr>
          <p:nvPr>
            <p:ph idx="1"/>
          </p:nvPr>
        </p:nvSpPr>
        <p:spPr>
          <a:xfrm>
            <a:off x="155325" y="1975513"/>
            <a:ext cx="6115275" cy="3458252"/>
          </a:xfrm>
        </p:spPr>
        <p:txBody>
          <a:bodyPr>
            <a:normAutofit/>
          </a:bodyPr>
          <a:lstStyle/>
          <a:p>
            <a:pPr marL="0" indent="0">
              <a:buNone/>
            </a:pPr>
            <a:r>
              <a:rPr lang="en-US" dirty="0" smtClean="0"/>
              <a:t>The founding fathers of the United States made their </a:t>
            </a:r>
            <a:r>
              <a:rPr lang="en-US" b="1" i="1" dirty="0" smtClean="0"/>
              <a:t>intentions </a:t>
            </a:r>
            <a:r>
              <a:rPr lang="en-US" dirty="0" smtClean="0"/>
              <a:t>clear to Great Britain by signing the Declaration of Independence. </a:t>
            </a:r>
            <a:endParaRPr lang="en-US" dirty="0"/>
          </a:p>
          <a:p>
            <a:pPr marL="0" indent="0">
              <a:buNone/>
            </a:pPr>
            <a:r>
              <a:rPr lang="en-US" dirty="0" smtClean="0"/>
              <a:t>Each of the 13 United States had  its own </a:t>
            </a:r>
            <a:r>
              <a:rPr lang="en-US" b="1" dirty="0" smtClean="0"/>
              <a:t>Constitution,</a:t>
            </a:r>
            <a:r>
              <a:rPr lang="en-US" dirty="0" smtClean="0"/>
              <a:t> but they needed </a:t>
            </a:r>
            <a:r>
              <a:rPr lang="en-US" i="1" dirty="0" smtClean="0"/>
              <a:t>one </a:t>
            </a:r>
            <a:r>
              <a:rPr lang="en-US" dirty="0" smtClean="0"/>
              <a:t>Constitution to become a strong national </a:t>
            </a:r>
            <a:r>
              <a:rPr lang="en-US" b="1" i="1" dirty="0" smtClean="0"/>
              <a:t>government</a:t>
            </a:r>
            <a:r>
              <a:rPr lang="en-US" dirty="0" smtClean="0"/>
              <a:t>.</a:t>
            </a:r>
          </a:p>
          <a:p>
            <a:pPr marL="0" indent="0">
              <a:buNone/>
            </a:pPr>
            <a:r>
              <a:rPr lang="en-US" dirty="0" smtClean="0"/>
              <a:t>After representatives from each state had a long </a:t>
            </a:r>
            <a:r>
              <a:rPr lang="en-US" b="1" i="1" dirty="0" smtClean="0"/>
              <a:t>debate, </a:t>
            </a:r>
            <a:r>
              <a:rPr lang="en-US" dirty="0" smtClean="0"/>
              <a:t>the United States worked together to create the Constitution of the United States of America.</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04005" y="2373639"/>
            <a:ext cx="4247143" cy="2896206"/>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88953" y="155405"/>
            <a:ext cx="2324390" cy="1660970"/>
          </a:xfrm>
          <a:prstGeom prst="rect">
            <a:avLst/>
          </a:prstGeom>
        </p:spPr>
      </p:pic>
      <p:sp>
        <p:nvSpPr>
          <p:cNvPr id="7" name="TextBox 6"/>
          <p:cNvSpPr txBox="1"/>
          <p:nvPr/>
        </p:nvSpPr>
        <p:spPr>
          <a:xfrm>
            <a:off x="155325" y="5269845"/>
            <a:ext cx="6331051" cy="1754326"/>
          </a:xfrm>
          <a:prstGeom prst="rect">
            <a:avLst/>
          </a:prstGeom>
          <a:noFill/>
        </p:spPr>
        <p:txBody>
          <a:bodyPr wrap="square" rtlCol="0">
            <a:spAutoFit/>
          </a:bodyPr>
          <a:lstStyle/>
          <a:p>
            <a:r>
              <a:rPr lang="en-US" sz="1200" b="1" i="1" dirty="0" smtClean="0"/>
              <a:t>Intentions-a plan</a:t>
            </a:r>
          </a:p>
          <a:p>
            <a:r>
              <a:rPr lang="en-US" sz="1200" b="1" i="1" dirty="0" smtClean="0"/>
              <a:t>Constitution-a written plan of government</a:t>
            </a:r>
          </a:p>
          <a:p>
            <a:r>
              <a:rPr lang="en-US" sz="1200" b="1" i="1" dirty="0" smtClean="0"/>
              <a:t>Government-a group of people who lead a  community, state or nation</a:t>
            </a:r>
          </a:p>
          <a:p>
            <a:r>
              <a:rPr lang="en-US" sz="1200" b="1" i="1" dirty="0" smtClean="0"/>
              <a:t>Debate-a formal discussion about a topic in public where different views are presented</a:t>
            </a:r>
          </a:p>
          <a:p>
            <a:endParaRPr lang="en-US" sz="1200" b="1" i="1" dirty="0"/>
          </a:p>
          <a:p>
            <a:r>
              <a:rPr lang="en-US" sz="1200" b="1" i="1" dirty="0">
                <a:latin typeface="Papyrus" charset="0"/>
                <a:ea typeface="Papyrus" charset="0"/>
                <a:cs typeface="Papyrus" charset="0"/>
              </a:rPr>
              <a:t>My American History</a:t>
            </a:r>
          </a:p>
          <a:p>
            <a:endParaRPr lang="en-US" sz="1200" b="1" i="1" dirty="0"/>
          </a:p>
          <a:p>
            <a:endParaRPr lang="en-US" sz="1200" b="1" i="1" dirty="0"/>
          </a:p>
        </p:txBody>
      </p:sp>
      <p:sp>
        <p:nvSpPr>
          <p:cNvPr id="8" name="TextBox 7"/>
          <p:cNvSpPr txBox="1"/>
          <p:nvPr/>
        </p:nvSpPr>
        <p:spPr>
          <a:xfrm>
            <a:off x="6417982" y="5474648"/>
            <a:ext cx="5816998" cy="369332"/>
          </a:xfrm>
          <a:prstGeom prst="rect">
            <a:avLst/>
          </a:prstGeom>
          <a:noFill/>
        </p:spPr>
        <p:txBody>
          <a:bodyPr wrap="square" rtlCol="0">
            <a:spAutoFit/>
          </a:bodyPr>
          <a:lstStyle/>
          <a:p>
            <a:r>
              <a:rPr lang="en-US" dirty="0" smtClean="0">
                <a:latin typeface="Papyrus" charset="0"/>
                <a:ea typeface="Papyrus" charset="0"/>
                <a:cs typeface="Papyrus" charset="0"/>
              </a:rPr>
              <a:t>The Signing of the United States Constitution</a:t>
            </a:r>
            <a:endParaRPr lang="en-US" dirty="0">
              <a:latin typeface="Papyrus" charset="0"/>
              <a:ea typeface="Papyrus" charset="0"/>
              <a:cs typeface="Papyrus" charset="0"/>
            </a:endParaRPr>
          </a:p>
        </p:txBody>
      </p:sp>
    </p:spTree>
    <p:extLst>
      <p:ext uri="{BB962C8B-B14F-4D97-AF65-F5344CB8AC3E}">
        <p14:creationId xmlns:p14="http://schemas.microsoft.com/office/powerpoint/2010/main" val="10808866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5878"/>
            <a:ext cx="9395013" cy="650184"/>
          </a:xfrm>
        </p:spPr>
        <p:txBody>
          <a:bodyPr/>
          <a:lstStyle/>
          <a:p>
            <a:r>
              <a:rPr lang="en-US" dirty="0" smtClean="0">
                <a:latin typeface="Papyrus" charset="0"/>
                <a:ea typeface="Papyrus" charset="0"/>
                <a:cs typeface="Papyrus" charset="0"/>
              </a:rPr>
              <a:t>“We the people of the United States</a:t>
            </a:r>
            <a:r>
              <a:rPr lang="mr-IN" dirty="0" smtClean="0">
                <a:latin typeface="Papyrus" charset="0"/>
                <a:ea typeface="Papyrus" charset="0"/>
                <a:cs typeface="Papyrus" charset="0"/>
              </a:rPr>
              <a:t>…</a:t>
            </a:r>
            <a:r>
              <a:rPr lang="en-US" dirty="0" smtClean="0">
                <a:latin typeface="Papyrus" charset="0"/>
                <a:ea typeface="Papyrus" charset="0"/>
                <a:cs typeface="Papyrus" charset="0"/>
              </a:rPr>
              <a:t>” </a:t>
            </a:r>
            <a:endParaRPr lang="en-US" dirty="0">
              <a:latin typeface="Papyrus" charset="0"/>
              <a:ea typeface="Papyrus" charset="0"/>
              <a:cs typeface="Papyrus" charset="0"/>
            </a:endParaRPr>
          </a:p>
        </p:txBody>
      </p:sp>
      <p:sp>
        <p:nvSpPr>
          <p:cNvPr id="3" name="Content Placeholder 2"/>
          <p:cNvSpPr>
            <a:spLocks noGrp="1"/>
          </p:cNvSpPr>
          <p:nvPr>
            <p:ph idx="1"/>
          </p:nvPr>
        </p:nvSpPr>
        <p:spPr>
          <a:xfrm>
            <a:off x="393695" y="2179730"/>
            <a:ext cx="3149081" cy="2140079"/>
          </a:xfrm>
        </p:spPr>
        <p:txBody>
          <a:bodyPr>
            <a:normAutofit/>
          </a:bodyPr>
          <a:lstStyle/>
          <a:p>
            <a:pPr marL="0" indent="0">
              <a:buNone/>
            </a:pPr>
            <a:r>
              <a:rPr lang="en-US" sz="2400" dirty="0" smtClean="0"/>
              <a:t>The </a:t>
            </a:r>
            <a:r>
              <a:rPr lang="en-US" sz="2400" b="1" dirty="0" smtClean="0"/>
              <a:t>Preamble</a:t>
            </a:r>
            <a:r>
              <a:rPr lang="en-US" sz="2400" dirty="0" smtClean="0"/>
              <a:t> is an </a:t>
            </a:r>
            <a:r>
              <a:rPr lang="en-US" sz="2400" b="1" dirty="0" smtClean="0"/>
              <a:t>introduction </a:t>
            </a:r>
            <a:r>
              <a:rPr lang="en-US" sz="2400" dirty="0" smtClean="0"/>
              <a:t>to the Constitution and summarizes its </a:t>
            </a:r>
            <a:r>
              <a:rPr lang="en-US" sz="2400" b="1" dirty="0" smtClean="0"/>
              <a:t>purpose</a:t>
            </a:r>
            <a:r>
              <a:rPr lang="en-US" sz="2400" dirty="0"/>
              <a:t>.</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20761" y="190485"/>
            <a:ext cx="2324390" cy="1660970"/>
          </a:xfrm>
          <a:prstGeom prst="rect">
            <a:avLst/>
          </a:prstGeom>
        </p:spPr>
      </p:pic>
      <p:sp>
        <p:nvSpPr>
          <p:cNvPr id="10" name="TextBox 9"/>
          <p:cNvSpPr txBox="1"/>
          <p:nvPr/>
        </p:nvSpPr>
        <p:spPr>
          <a:xfrm>
            <a:off x="184659" y="4968811"/>
            <a:ext cx="3704777" cy="1200329"/>
          </a:xfrm>
          <a:prstGeom prst="rect">
            <a:avLst/>
          </a:prstGeom>
          <a:noFill/>
        </p:spPr>
        <p:txBody>
          <a:bodyPr wrap="square" rtlCol="0">
            <a:spAutoFit/>
          </a:bodyPr>
          <a:lstStyle/>
          <a:p>
            <a:r>
              <a:rPr lang="en-US" sz="1200" b="1" i="1" dirty="0" smtClean="0"/>
              <a:t>Preamble-the </a:t>
            </a:r>
            <a:r>
              <a:rPr lang="en-US" sz="1200" b="1" i="1" dirty="0"/>
              <a:t>introduction to  the U.S. </a:t>
            </a:r>
            <a:r>
              <a:rPr lang="en-US" sz="1200" b="1" i="1" dirty="0" smtClean="0"/>
              <a:t>Constitution</a:t>
            </a:r>
          </a:p>
          <a:p>
            <a:r>
              <a:rPr lang="en-US" sz="1200" b="1" i="1" dirty="0"/>
              <a:t>Introduction-the action of introducing something</a:t>
            </a:r>
            <a:r>
              <a:rPr lang="en-US" sz="1200" b="1" i="1" dirty="0" smtClean="0"/>
              <a:t>.</a:t>
            </a:r>
            <a:endParaRPr lang="en-US" sz="1200" b="1" i="1" dirty="0"/>
          </a:p>
          <a:p>
            <a:r>
              <a:rPr lang="en-US" sz="1200" b="1" i="1" dirty="0" smtClean="0"/>
              <a:t>Purpose-why something exists, the reason for why something is done. </a:t>
            </a:r>
            <a:endParaRPr lang="en-US" sz="1200" b="1" i="1"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36097" y="2461519"/>
            <a:ext cx="5762845" cy="3786543"/>
          </a:xfrm>
          <a:prstGeom prst="rect">
            <a:avLst/>
          </a:prstGeom>
        </p:spPr>
      </p:pic>
      <p:sp>
        <p:nvSpPr>
          <p:cNvPr id="8" name="TextBox 7"/>
          <p:cNvSpPr txBox="1"/>
          <p:nvPr/>
        </p:nvSpPr>
        <p:spPr>
          <a:xfrm>
            <a:off x="256068" y="5721172"/>
            <a:ext cx="4011641" cy="276999"/>
          </a:xfrm>
          <a:prstGeom prst="rect">
            <a:avLst/>
          </a:prstGeom>
          <a:noFill/>
        </p:spPr>
        <p:txBody>
          <a:bodyPr wrap="square" rtlCol="0">
            <a:spAutoFit/>
          </a:bodyPr>
          <a:lstStyle/>
          <a:p>
            <a:endParaRPr lang="en-US" sz="1200" dirty="0"/>
          </a:p>
        </p:txBody>
      </p:sp>
      <p:sp>
        <p:nvSpPr>
          <p:cNvPr id="9" name="TextBox 8"/>
          <p:cNvSpPr txBox="1"/>
          <p:nvPr/>
        </p:nvSpPr>
        <p:spPr>
          <a:xfrm>
            <a:off x="256068" y="4691812"/>
            <a:ext cx="3704777" cy="276999"/>
          </a:xfrm>
          <a:prstGeom prst="rect">
            <a:avLst/>
          </a:prstGeom>
          <a:noFill/>
        </p:spPr>
        <p:txBody>
          <a:bodyPr wrap="square" rtlCol="0">
            <a:spAutoFit/>
          </a:bodyPr>
          <a:lstStyle/>
          <a:p>
            <a:endParaRPr lang="en-US" sz="1200" dirty="0"/>
          </a:p>
        </p:txBody>
      </p:sp>
      <p:sp>
        <p:nvSpPr>
          <p:cNvPr id="4" name="TextBox 3"/>
          <p:cNvSpPr txBox="1"/>
          <p:nvPr/>
        </p:nvSpPr>
        <p:spPr>
          <a:xfrm>
            <a:off x="256068" y="6459836"/>
            <a:ext cx="1620957" cy="461665"/>
          </a:xfrm>
          <a:prstGeom prst="rect">
            <a:avLst/>
          </a:prstGeom>
          <a:noFill/>
        </p:spPr>
        <p:txBody>
          <a:bodyPr wrap="none" rtlCol="0">
            <a:spAutoFit/>
          </a:bodyPr>
          <a:lstStyle/>
          <a:p>
            <a:r>
              <a:rPr lang="en-US" sz="1200" b="1" i="1" dirty="0">
                <a:latin typeface="Papyrus" charset="0"/>
                <a:ea typeface="Papyrus" charset="0"/>
                <a:cs typeface="Papyrus" charset="0"/>
              </a:rPr>
              <a:t>My American History</a:t>
            </a:r>
          </a:p>
          <a:p>
            <a:endParaRPr lang="en-US" sz="1200" dirty="0"/>
          </a:p>
        </p:txBody>
      </p:sp>
    </p:spTree>
    <p:extLst>
      <p:ext uri="{BB962C8B-B14F-4D97-AF65-F5344CB8AC3E}">
        <p14:creationId xmlns:p14="http://schemas.microsoft.com/office/powerpoint/2010/main" val="9614353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436" y="148170"/>
            <a:ext cx="9583456" cy="1460656"/>
          </a:xfrm>
        </p:spPr>
        <p:txBody>
          <a:bodyPr/>
          <a:lstStyle/>
          <a:p>
            <a:r>
              <a:rPr lang="en-US" dirty="0">
                <a:latin typeface="Papyrus" charset="0"/>
                <a:ea typeface="Papyrus" charset="0"/>
                <a:cs typeface="Papyrus" charset="0"/>
              </a:rPr>
              <a:t>“We the people of the United States, in order to </a:t>
            </a:r>
            <a:r>
              <a:rPr lang="en-US" dirty="0" smtClean="0">
                <a:latin typeface="Papyrus" charset="0"/>
                <a:ea typeface="Papyrus" charset="0"/>
                <a:cs typeface="Papyrus" charset="0"/>
              </a:rPr>
              <a:t>form</a:t>
            </a:r>
            <a:r>
              <a:rPr lang="mr-IN" dirty="0" smtClean="0">
                <a:latin typeface="Papyrus" charset="0"/>
                <a:ea typeface="Papyrus" charset="0"/>
                <a:cs typeface="Papyrus" charset="0"/>
              </a:rPr>
              <a:t>…</a:t>
            </a:r>
            <a:r>
              <a:rPr lang="en-US" dirty="0" smtClean="0">
                <a:latin typeface="Papyrus" charset="0"/>
                <a:ea typeface="Papyrus" charset="0"/>
                <a:cs typeface="Papyrus" charset="0"/>
              </a:rPr>
              <a:t>”</a:t>
            </a:r>
            <a:endParaRPr lang="en-US" dirty="0">
              <a:latin typeface="Papyrus" charset="0"/>
              <a:ea typeface="Papyrus" charset="0"/>
              <a:cs typeface="Papyrus" charset="0"/>
            </a:endParaRPr>
          </a:p>
        </p:txBody>
      </p:sp>
      <p:sp>
        <p:nvSpPr>
          <p:cNvPr id="3" name="Content Placeholder 2"/>
          <p:cNvSpPr>
            <a:spLocks noGrp="1"/>
          </p:cNvSpPr>
          <p:nvPr>
            <p:ph idx="1"/>
          </p:nvPr>
        </p:nvSpPr>
        <p:spPr>
          <a:xfrm>
            <a:off x="270640" y="3787769"/>
            <a:ext cx="5101156" cy="2505085"/>
          </a:xfrm>
        </p:spPr>
        <p:txBody>
          <a:bodyPr>
            <a:noAutofit/>
          </a:bodyPr>
          <a:lstStyle/>
          <a:p>
            <a:pPr marL="0" indent="0">
              <a:buNone/>
            </a:pPr>
            <a:r>
              <a:rPr lang="en-US" sz="2400" dirty="0"/>
              <a:t>The United States </a:t>
            </a:r>
            <a:r>
              <a:rPr lang="en-US" sz="2400" b="1" dirty="0"/>
              <a:t>Constitution</a:t>
            </a:r>
            <a:r>
              <a:rPr lang="en-US" sz="2400" dirty="0"/>
              <a:t> is a guide </a:t>
            </a:r>
            <a:r>
              <a:rPr lang="en-US" sz="2400" dirty="0" smtClean="0"/>
              <a:t>to help our </a:t>
            </a:r>
            <a:r>
              <a:rPr lang="en-US" sz="2400" dirty="0"/>
              <a:t>nation’s </a:t>
            </a:r>
            <a:r>
              <a:rPr lang="en-US" sz="2400" dirty="0" smtClean="0"/>
              <a:t>leaders in making decisions so our government will run </a:t>
            </a:r>
            <a:r>
              <a:rPr lang="en-US" sz="2400" dirty="0"/>
              <a:t>smoothly in 3 separate, yet equal, </a:t>
            </a:r>
            <a:r>
              <a:rPr lang="en-US" sz="2400" dirty="0" smtClean="0"/>
              <a:t>parts </a:t>
            </a:r>
            <a:r>
              <a:rPr lang="en-US" sz="2400" dirty="0"/>
              <a:t>called </a:t>
            </a:r>
            <a:r>
              <a:rPr lang="en-US" sz="2400" b="1" dirty="0"/>
              <a:t>“branches”.</a:t>
            </a:r>
          </a:p>
          <a:p>
            <a:endParaRPr lang="en-US" sz="24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26892" y="148170"/>
            <a:ext cx="2324390" cy="1660970"/>
          </a:xfrm>
          <a:prstGeom prst="rect">
            <a:avLst/>
          </a:prstGeom>
        </p:spPr>
      </p:pic>
      <p:pic>
        <p:nvPicPr>
          <p:cNvPr id="6" name="Picture 5"/>
          <p:cNvPicPr>
            <a:picLocks noChangeAspect="1"/>
          </p:cNvPicPr>
          <p:nvPr/>
        </p:nvPicPr>
        <p:blipFill>
          <a:blip r:embed="rId3"/>
          <a:stretch>
            <a:fillRect/>
          </a:stretch>
        </p:blipFill>
        <p:spPr>
          <a:xfrm>
            <a:off x="6150947" y="2613900"/>
            <a:ext cx="4356100" cy="2204317"/>
          </a:xfrm>
          <a:prstGeom prst="rect">
            <a:avLst/>
          </a:prstGeom>
        </p:spPr>
      </p:pic>
      <p:sp>
        <p:nvSpPr>
          <p:cNvPr id="7" name="TextBox 6"/>
          <p:cNvSpPr txBox="1"/>
          <p:nvPr/>
        </p:nvSpPr>
        <p:spPr>
          <a:xfrm>
            <a:off x="5500621" y="4919008"/>
            <a:ext cx="5656751" cy="1631216"/>
          </a:xfrm>
          <a:prstGeom prst="rect">
            <a:avLst/>
          </a:prstGeom>
          <a:noFill/>
        </p:spPr>
        <p:txBody>
          <a:bodyPr wrap="square" rtlCol="0">
            <a:spAutoFit/>
          </a:bodyPr>
          <a:lstStyle/>
          <a:p>
            <a:pPr algn="ctr"/>
            <a:r>
              <a:rPr lang="en-US" sz="2000" i="1" dirty="0">
                <a:latin typeface="Papyrus" charset="0"/>
                <a:ea typeface="Papyrus" charset="0"/>
                <a:cs typeface="Papyrus" charset="0"/>
              </a:rPr>
              <a:t>The Capitol Building in Washington, </a:t>
            </a:r>
            <a:r>
              <a:rPr lang="en-US" sz="2000" i="1" dirty="0" smtClean="0">
                <a:latin typeface="Papyrus" charset="0"/>
                <a:ea typeface="Papyrus" charset="0"/>
                <a:cs typeface="Papyrus" charset="0"/>
              </a:rPr>
              <a:t>D.C. </a:t>
            </a:r>
          </a:p>
          <a:p>
            <a:pPr algn="ctr"/>
            <a:r>
              <a:rPr lang="en-US" sz="2000" i="1" dirty="0" smtClean="0">
                <a:latin typeface="Papyrus" charset="0"/>
                <a:ea typeface="Papyrus" charset="0"/>
                <a:cs typeface="Papyrus" charset="0"/>
              </a:rPr>
              <a:t>The Senate </a:t>
            </a:r>
            <a:r>
              <a:rPr lang="en-US" sz="2000" i="1" dirty="0">
                <a:latin typeface="Papyrus" charset="0"/>
                <a:ea typeface="Papyrus" charset="0"/>
                <a:cs typeface="Papyrus" charset="0"/>
              </a:rPr>
              <a:t>and the House of Representatives </a:t>
            </a:r>
            <a:endParaRPr lang="en-US" sz="2000" i="1" dirty="0" smtClean="0">
              <a:latin typeface="Papyrus" charset="0"/>
              <a:ea typeface="Papyrus" charset="0"/>
              <a:cs typeface="Papyrus" charset="0"/>
            </a:endParaRPr>
          </a:p>
          <a:p>
            <a:pPr algn="ctr"/>
            <a:r>
              <a:rPr lang="en-US" sz="2000" i="1" dirty="0" smtClean="0">
                <a:latin typeface="Papyrus" charset="0"/>
                <a:ea typeface="Papyrus" charset="0"/>
                <a:cs typeface="Papyrus" charset="0"/>
              </a:rPr>
              <a:t>make </a:t>
            </a:r>
            <a:r>
              <a:rPr lang="en-US" sz="2000" i="1" dirty="0">
                <a:latin typeface="Papyrus" charset="0"/>
                <a:ea typeface="Papyrus" charset="0"/>
                <a:cs typeface="Papyrus" charset="0"/>
              </a:rPr>
              <a:t>up the </a:t>
            </a:r>
            <a:endParaRPr lang="en-US" sz="2000" i="1" dirty="0" smtClean="0">
              <a:latin typeface="Papyrus" charset="0"/>
              <a:ea typeface="Papyrus" charset="0"/>
              <a:cs typeface="Papyrus" charset="0"/>
            </a:endParaRPr>
          </a:p>
          <a:p>
            <a:pPr algn="ctr"/>
            <a:r>
              <a:rPr lang="en-US" sz="2000" i="1" dirty="0" smtClean="0">
                <a:latin typeface="Papyrus" charset="0"/>
                <a:ea typeface="Papyrus" charset="0"/>
                <a:cs typeface="Papyrus" charset="0"/>
              </a:rPr>
              <a:t>Legislative </a:t>
            </a:r>
            <a:r>
              <a:rPr lang="en-US" sz="2000" i="1" dirty="0">
                <a:latin typeface="Papyrus" charset="0"/>
                <a:ea typeface="Papyrus" charset="0"/>
                <a:cs typeface="Papyrus" charset="0"/>
              </a:rPr>
              <a:t>Branch of the United States. </a:t>
            </a:r>
          </a:p>
          <a:p>
            <a:endParaRPr lang="en-US" sz="2000" dirty="0"/>
          </a:p>
        </p:txBody>
      </p:sp>
      <p:sp>
        <p:nvSpPr>
          <p:cNvPr id="8" name="TextBox 7"/>
          <p:cNvSpPr txBox="1"/>
          <p:nvPr/>
        </p:nvSpPr>
        <p:spPr>
          <a:xfrm>
            <a:off x="316842" y="2246367"/>
            <a:ext cx="4275803" cy="1569660"/>
          </a:xfrm>
          <a:prstGeom prst="rect">
            <a:avLst/>
          </a:prstGeom>
          <a:noFill/>
        </p:spPr>
        <p:txBody>
          <a:bodyPr wrap="square" rtlCol="0">
            <a:spAutoFit/>
          </a:bodyPr>
          <a:lstStyle/>
          <a:p>
            <a:r>
              <a:rPr lang="en-US" sz="2400" dirty="0"/>
              <a:t>A </a:t>
            </a:r>
            <a:r>
              <a:rPr lang="en-US" sz="2400" b="1" dirty="0"/>
              <a:t>Constitution</a:t>
            </a:r>
            <a:r>
              <a:rPr lang="en-US" sz="2400" dirty="0"/>
              <a:t> is a written plan for a government to follow. </a:t>
            </a:r>
          </a:p>
          <a:p>
            <a:endParaRPr lang="en-US" sz="2400" dirty="0"/>
          </a:p>
        </p:txBody>
      </p:sp>
      <p:sp>
        <p:nvSpPr>
          <p:cNvPr id="4" name="TextBox 3"/>
          <p:cNvSpPr txBox="1"/>
          <p:nvPr/>
        </p:nvSpPr>
        <p:spPr>
          <a:xfrm>
            <a:off x="316842" y="6292854"/>
            <a:ext cx="2342308" cy="646331"/>
          </a:xfrm>
          <a:prstGeom prst="rect">
            <a:avLst/>
          </a:prstGeom>
          <a:noFill/>
        </p:spPr>
        <p:txBody>
          <a:bodyPr wrap="none" rtlCol="0">
            <a:spAutoFit/>
          </a:bodyPr>
          <a:lstStyle/>
          <a:p>
            <a:r>
              <a:rPr lang="en-US" b="1" i="1">
                <a:latin typeface="Papyrus" charset="0"/>
                <a:ea typeface="Papyrus" charset="0"/>
                <a:cs typeface="Papyrus" charset="0"/>
              </a:rPr>
              <a:t>My American History</a:t>
            </a:r>
          </a:p>
          <a:p>
            <a:endParaRPr lang="en-US" dirty="0"/>
          </a:p>
        </p:txBody>
      </p:sp>
    </p:spTree>
    <p:extLst>
      <p:ext uri="{BB962C8B-B14F-4D97-AF65-F5344CB8AC3E}">
        <p14:creationId xmlns:p14="http://schemas.microsoft.com/office/powerpoint/2010/main" val="11761270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493" y="219646"/>
            <a:ext cx="9140801" cy="1426469"/>
          </a:xfrm>
        </p:spPr>
        <p:txBody>
          <a:bodyPr/>
          <a:lstStyle/>
          <a:p>
            <a:r>
              <a:rPr lang="en-US" sz="3200" dirty="0">
                <a:latin typeface="Papyrus" charset="0"/>
                <a:ea typeface="Papyrus" charset="0"/>
                <a:cs typeface="Papyrus" charset="0"/>
              </a:rPr>
              <a:t>“</a:t>
            </a:r>
            <a:r>
              <a:rPr lang="en-US" dirty="0">
                <a:latin typeface="Papyrus" charset="0"/>
                <a:ea typeface="Papyrus" charset="0"/>
                <a:cs typeface="Papyrus" charset="0"/>
              </a:rPr>
              <a:t>We the people of the United States, in order to form a more perfect </a:t>
            </a:r>
            <a:r>
              <a:rPr lang="en-US" dirty="0" smtClean="0">
                <a:latin typeface="Papyrus" charset="0"/>
                <a:ea typeface="Papyrus" charset="0"/>
                <a:cs typeface="Papyrus" charset="0"/>
              </a:rPr>
              <a:t>union</a:t>
            </a:r>
            <a:r>
              <a:rPr lang="mr-IN" dirty="0" smtClean="0">
                <a:latin typeface="Papyrus" charset="0"/>
                <a:ea typeface="Papyrus" charset="0"/>
                <a:cs typeface="Papyrus" charset="0"/>
              </a:rPr>
              <a:t>…</a:t>
            </a:r>
            <a:r>
              <a:rPr lang="en-US" dirty="0" smtClean="0">
                <a:latin typeface="Papyrus" charset="0"/>
                <a:ea typeface="Papyrus" charset="0"/>
                <a:cs typeface="Papyrus" charset="0"/>
              </a:rPr>
              <a:t>”</a:t>
            </a:r>
            <a:endParaRPr lang="en-US" dirty="0">
              <a:latin typeface="Papyrus" charset="0"/>
              <a:ea typeface="Papyrus" charset="0"/>
              <a:cs typeface="Papyrus" charset="0"/>
            </a:endParaRPr>
          </a:p>
        </p:txBody>
      </p:sp>
      <p:sp>
        <p:nvSpPr>
          <p:cNvPr id="3" name="Content Placeholder 2"/>
          <p:cNvSpPr>
            <a:spLocks noGrp="1"/>
          </p:cNvSpPr>
          <p:nvPr>
            <p:ph idx="1"/>
          </p:nvPr>
        </p:nvSpPr>
        <p:spPr>
          <a:xfrm>
            <a:off x="1819101" y="2099396"/>
            <a:ext cx="7504193" cy="856815"/>
          </a:xfrm>
        </p:spPr>
        <p:txBody>
          <a:bodyPr>
            <a:normAutofit/>
          </a:bodyPr>
          <a:lstStyle/>
          <a:p>
            <a:pPr marL="0" indent="0" algn="ctr" defTabSz="914400">
              <a:spcBef>
                <a:spcPts val="0"/>
              </a:spcBef>
              <a:spcAft>
                <a:spcPts val="0"/>
              </a:spcAft>
              <a:buClrTx/>
              <a:buNone/>
            </a:pPr>
            <a:r>
              <a:rPr lang="en-US" sz="3200" b="1" i="1" u="sng" dirty="0" smtClean="0">
                <a:latin typeface="Papyrus" charset="0"/>
                <a:ea typeface="Papyrus" charset="0"/>
                <a:cs typeface="Papyrus" charset="0"/>
              </a:rPr>
              <a:t>Why do we have a constitution? </a:t>
            </a:r>
            <a:endParaRPr lang="en-US" sz="2400" b="1" i="1" u="sng" dirty="0" smtClean="0"/>
          </a:p>
          <a:p>
            <a:pPr marL="0" marR="0" lvl="0" indent="0" defTabSz="914400" eaLnBrk="1" fontAlgn="auto" latinLnBrk="0" hangingPunct="1">
              <a:lnSpc>
                <a:spcPct val="100000"/>
              </a:lnSpc>
              <a:spcBef>
                <a:spcPts val="0"/>
              </a:spcBef>
              <a:spcAft>
                <a:spcPts val="0"/>
              </a:spcAft>
              <a:buClrTx/>
              <a:buSzTx/>
              <a:buFontTx/>
              <a:buNone/>
              <a:tabLst/>
              <a:defRPr/>
            </a:pPr>
            <a:endParaRPr lang="en-US" sz="24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11254" y="102396"/>
            <a:ext cx="2324390" cy="1660970"/>
          </a:xfrm>
          <a:prstGeom prst="rect">
            <a:avLst/>
          </a:prstGeom>
        </p:spPr>
      </p:pic>
      <p:sp>
        <p:nvSpPr>
          <p:cNvPr id="9" name="TextBox 8"/>
          <p:cNvSpPr txBox="1"/>
          <p:nvPr/>
        </p:nvSpPr>
        <p:spPr>
          <a:xfrm>
            <a:off x="7092381" y="8543538"/>
            <a:ext cx="3518912" cy="400110"/>
          </a:xfrm>
          <a:prstGeom prst="rect">
            <a:avLst/>
          </a:prstGeom>
          <a:noFill/>
        </p:spPr>
        <p:txBody>
          <a:bodyPr wrap="none" rtlCol="0">
            <a:spAutoFit/>
          </a:bodyPr>
          <a:lstStyle/>
          <a:p>
            <a:r>
              <a:rPr lang="en-US" sz="2000" dirty="0"/>
              <a:t>Ensure </a:t>
            </a:r>
            <a:r>
              <a:rPr lang="en-US" sz="2000" i="1" dirty="0"/>
              <a:t>(</a:t>
            </a:r>
            <a:r>
              <a:rPr lang="en-US" sz="2000" dirty="0"/>
              <a:t>Guarantee) Peace</a:t>
            </a:r>
          </a:p>
        </p:txBody>
      </p:sp>
      <p:sp>
        <p:nvSpPr>
          <p:cNvPr id="10" name="TextBox 9"/>
          <p:cNvSpPr txBox="1"/>
          <p:nvPr/>
        </p:nvSpPr>
        <p:spPr>
          <a:xfrm>
            <a:off x="5348176" y="5704092"/>
            <a:ext cx="2488019" cy="707886"/>
          </a:xfrm>
          <a:prstGeom prst="rect">
            <a:avLst/>
          </a:prstGeom>
          <a:noFill/>
        </p:spPr>
        <p:txBody>
          <a:bodyPr wrap="square" rtlCol="0">
            <a:spAutoFit/>
          </a:bodyPr>
          <a:lstStyle/>
          <a:p>
            <a:r>
              <a:rPr lang="en-US" sz="2000" dirty="0" smtClean="0"/>
              <a:t>To Defend and Protect Our Nation</a:t>
            </a:r>
            <a:endParaRPr lang="en-US" sz="2000" dirty="0"/>
          </a:p>
        </p:txBody>
      </p:sp>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0525" y="4477070"/>
            <a:ext cx="3347290" cy="1896394"/>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60845" y="3268009"/>
            <a:ext cx="3742660" cy="2343538"/>
          </a:xfrm>
          <a:prstGeom prst="rect">
            <a:avLst/>
          </a:prstGeom>
        </p:spPr>
      </p:pic>
      <p:sp>
        <p:nvSpPr>
          <p:cNvPr id="4" name="TextBox 3"/>
          <p:cNvSpPr txBox="1"/>
          <p:nvPr/>
        </p:nvSpPr>
        <p:spPr>
          <a:xfrm>
            <a:off x="236590" y="2515036"/>
            <a:ext cx="4035160" cy="2000548"/>
          </a:xfrm>
          <a:prstGeom prst="rect">
            <a:avLst/>
          </a:prstGeom>
          <a:noFill/>
        </p:spPr>
        <p:txBody>
          <a:bodyPr wrap="square" rtlCol="0">
            <a:spAutoFit/>
          </a:bodyPr>
          <a:lstStyle/>
          <a:p>
            <a:r>
              <a:rPr lang="en-US" sz="2400" b="1" dirty="0" smtClean="0"/>
              <a:t>To Establish Justice </a:t>
            </a:r>
          </a:p>
          <a:p>
            <a:pPr marL="285750" indent="-285750">
              <a:buFont typeface="Arial" charset="0"/>
              <a:buChar char="•"/>
            </a:pPr>
            <a:r>
              <a:rPr lang="en-US" sz="2000" dirty="0"/>
              <a:t>M</a:t>
            </a:r>
            <a:r>
              <a:rPr lang="en-US" sz="2000" dirty="0" smtClean="0"/>
              <a:t>aking laws</a:t>
            </a:r>
          </a:p>
          <a:p>
            <a:pPr marL="285750" indent="-285750">
              <a:buFont typeface="Arial" charset="0"/>
              <a:buChar char="•"/>
            </a:pPr>
            <a:r>
              <a:rPr lang="en-US" sz="2000" dirty="0" smtClean="0"/>
              <a:t>setting up fair and equal courts </a:t>
            </a:r>
          </a:p>
          <a:p>
            <a:pPr marL="285750" indent="-285750">
              <a:buFont typeface="Arial" charset="0"/>
              <a:buChar char="•"/>
            </a:pPr>
            <a:r>
              <a:rPr lang="en-US" sz="2000" dirty="0" smtClean="0"/>
              <a:t>By protecting the rights of all people</a:t>
            </a:r>
            <a:endParaRPr lang="en-US" sz="2000" dirty="0"/>
          </a:p>
        </p:txBody>
      </p:sp>
      <p:sp>
        <p:nvSpPr>
          <p:cNvPr id="8" name="TextBox 7"/>
          <p:cNvSpPr txBox="1"/>
          <p:nvPr/>
        </p:nvSpPr>
        <p:spPr>
          <a:xfrm flipH="1">
            <a:off x="8785796" y="2050305"/>
            <a:ext cx="3406204" cy="923330"/>
          </a:xfrm>
          <a:prstGeom prst="rect">
            <a:avLst/>
          </a:prstGeom>
          <a:noFill/>
        </p:spPr>
        <p:txBody>
          <a:bodyPr wrap="square" rtlCol="0">
            <a:spAutoFit/>
          </a:bodyPr>
          <a:lstStyle/>
          <a:p>
            <a:r>
              <a:rPr lang="en-US" dirty="0" smtClean="0"/>
              <a:t>To Guarantee (Ensure) Peace in Our Country to Enjoy freedom as Americans</a:t>
            </a:r>
            <a:endParaRPr lang="en-US" dirty="0"/>
          </a:p>
        </p:txBody>
      </p:sp>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70814" y="3309086"/>
            <a:ext cx="2350118" cy="3121439"/>
          </a:xfrm>
          <a:prstGeom prst="rect">
            <a:avLst/>
          </a:prstGeom>
        </p:spPr>
      </p:pic>
      <p:sp>
        <p:nvSpPr>
          <p:cNvPr id="6" name="TextBox 5"/>
          <p:cNvSpPr txBox="1"/>
          <p:nvPr/>
        </p:nvSpPr>
        <p:spPr>
          <a:xfrm>
            <a:off x="443230" y="6534834"/>
            <a:ext cx="3228018" cy="646331"/>
          </a:xfrm>
          <a:prstGeom prst="rect">
            <a:avLst/>
          </a:prstGeom>
          <a:noFill/>
        </p:spPr>
        <p:txBody>
          <a:bodyPr wrap="square" rtlCol="0">
            <a:spAutoFit/>
          </a:bodyPr>
          <a:lstStyle/>
          <a:p>
            <a:r>
              <a:rPr lang="en-US" b="1" i="1" dirty="0">
                <a:latin typeface="Papyrus" charset="0"/>
                <a:ea typeface="Papyrus" charset="0"/>
                <a:cs typeface="Papyrus" charset="0"/>
              </a:rPr>
              <a:t>My American History</a:t>
            </a:r>
          </a:p>
          <a:p>
            <a:endParaRPr lang="en-US" dirty="0"/>
          </a:p>
        </p:txBody>
      </p:sp>
    </p:spTree>
    <p:extLst>
      <p:ext uri="{BB962C8B-B14F-4D97-AF65-F5344CB8AC3E}">
        <p14:creationId xmlns:p14="http://schemas.microsoft.com/office/powerpoint/2010/main" val="17282121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88297"/>
            <a:ext cx="10363200" cy="1293455"/>
          </a:xfrm>
        </p:spPr>
        <p:txBody>
          <a:bodyPr/>
          <a:lstStyle/>
          <a:p>
            <a:r>
              <a:rPr lang="en-US" sz="3600" dirty="0">
                <a:latin typeface="Papyrus" charset="0"/>
                <a:ea typeface="Papyrus" charset="0"/>
                <a:cs typeface="Papyrus" charset="0"/>
              </a:rPr>
              <a:t>“We the people of the United States, in order to form a more perfect union, establish </a:t>
            </a:r>
            <a:r>
              <a:rPr lang="en-US" sz="3600" dirty="0" smtClean="0">
                <a:latin typeface="Papyrus" charset="0"/>
                <a:ea typeface="Papyrus" charset="0"/>
                <a:cs typeface="Papyrus" charset="0"/>
              </a:rPr>
              <a:t>justice</a:t>
            </a:r>
            <a:r>
              <a:rPr lang="mr-IN" sz="3600" dirty="0" smtClean="0">
                <a:latin typeface="Papyrus" charset="0"/>
                <a:ea typeface="Papyrus" charset="0"/>
                <a:cs typeface="Papyrus" charset="0"/>
              </a:rPr>
              <a:t>…</a:t>
            </a:r>
            <a:r>
              <a:rPr lang="en-US" sz="3600" dirty="0" smtClean="0">
                <a:latin typeface="Papyrus" charset="0"/>
                <a:ea typeface="Papyrus" charset="0"/>
                <a:cs typeface="Papyrus" charset="0"/>
              </a:rPr>
              <a:t>”</a:t>
            </a:r>
            <a:endParaRPr lang="en-US" sz="3600" dirty="0">
              <a:latin typeface="Papyrus" charset="0"/>
              <a:ea typeface="Papyrus" charset="0"/>
              <a:cs typeface="Papyrus" charset="0"/>
            </a:endParaRPr>
          </a:p>
        </p:txBody>
      </p:sp>
      <p:sp>
        <p:nvSpPr>
          <p:cNvPr id="3" name="Content Placeholder 2"/>
          <p:cNvSpPr>
            <a:spLocks noGrp="1"/>
          </p:cNvSpPr>
          <p:nvPr>
            <p:ph idx="1"/>
          </p:nvPr>
        </p:nvSpPr>
        <p:spPr>
          <a:xfrm>
            <a:off x="159026" y="2239458"/>
            <a:ext cx="4638261" cy="3101168"/>
          </a:xfrm>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400" dirty="0" smtClean="0"/>
              <a:t>The U.S. Constitution provides </a:t>
            </a:r>
            <a:r>
              <a:rPr lang="en-US" sz="2400" b="1" dirty="0" smtClean="0"/>
              <a:t>principles</a:t>
            </a:r>
            <a:r>
              <a:rPr lang="en-US" sz="2400" dirty="0" smtClean="0"/>
              <a:t> which help each branch of our government work together as one.</a:t>
            </a:r>
          </a:p>
          <a:p>
            <a:pPr marL="0" marR="0" lvl="0" indent="0" defTabSz="914400" eaLnBrk="1" fontAlgn="auto" latinLnBrk="0" hangingPunct="1">
              <a:lnSpc>
                <a:spcPct val="100000"/>
              </a:lnSpc>
              <a:spcBef>
                <a:spcPts val="0"/>
              </a:spcBef>
              <a:spcAft>
                <a:spcPts val="0"/>
              </a:spcAft>
              <a:buClrTx/>
              <a:buSzTx/>
              <a:buFontTx/>
              <a:buNone/>
              <a:tabLst/>
              <a:defRPr/>
            </a:pPr>
            <a:r>
              <a:rPr lang="en-US" sz="2400" dirty="0" smtClean="0"/>
              <a:t>Many of these ideas came from the Greek, Roman, British, and Iroquois Indian Civilizations.</a:t>
            </a:r>
            <a:endParaRPr lang="en-US" sz="24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97746" y="188297"/>
            <a:ext cx="2294254" cy="1660970"/>
          </a:xfrm>
          <a:prstGeom prst="rect">
            <a:avLst/>
          </a:prstGeom>
        </p:spPr>
      </p:pic>
      <p:sp>
        <p:nvSpPr>
          <p:cNvPr id="4" name="TextBox 3"/>
          <p:cNvSpPr txBox="1"/>
          <p:nvPr/>
        </p:nvSpPr>
        <p:spPr>
          <a:xfrm>
            <a:off x="159026" y="5452001"/>
            <a:ext cx="3816626" cy="646331"/>
          </a:xfrm>
          <a:prstGeom prst="rect">
            <a:avLst/>
          </a:prstGeom>
          <a:noFill/>
        </p:spPr>
        <p:txBody>
          <a:bodyPr wrap="square" rtlCol="0">
            <a:spAutoFit/>
          </a:bodyPr>
          <a:lstStyle/>
          <a:p>
            <a:r>
              <a:rPr lang="en-US" sz="1200" b="1" i="1" dirty="0" smtClean="0"/>
              <a:t>Principles-the ideas that people follow because they are the reasons for why they do things a certain way and believe in these ideas strongly.</a:t>
            </a:r>
            <a:endParaRPr lang="en-US" sz="1200" b="1" i="1"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13913" y="2116790"/>
            <a:ext cx="3262271" cy="4380334"/>
          </a:xfrm>
          <a:prstGeom prst="rect">
            <a:avLst/>
          </a:prstGeom>
        </p:spPr>
      </p:pic>
      <p:sp>
        <p:nvSpPr>
          <p:cNvPr id="8" name="TextBox 7"/>
          <p:cNvSpPr txBox="1"/>
          <p:nvPr/>
        </p:nvSpPr>
        <p:spPr>
          <a:xfrm>
            <a:off x="5016314" y="2406153"/>
            <a:ext cx="3378572" cy="3970318"/>
          </a:xfrm>
          <a:prstGeom prst="rect">
            <a:avLst/>
          </a:prstGeom>
          <a:noFill/>
        </p:spPr>
        <p:txBody>
          <a:bodyPr wrap="square" rtlCol="0">
            <a:spAutoFit/>
          </a:bodyPr>
          <a:lstStyle/>
          <a:p>
            <a:r>
              <a:rPr lang="en-US" i="1" dirty="0" smtClean="0">
                <a:latin typeface="Papyrus" charset="0"/>
                <a:ea typeface="Papyrus" charset="0"/>
                <a:cs typeface="Papyrus" charset="0"/>
              </a:rPr>
              <a:t>This is  an image of the original  Constitution  of the United States of America on display  for everyone to see 364 days (except </a:t>
            </a:r>
            <a:r>
              <a:rPr lang="en-US" i="1" dirty="0">
                <a:latin typeface="Papyrus" charset="0"/>
                <a:ea typeface="Papyrus" charset="0"/>
                <a:cs typeface="Papyrus" charset="0"/>
              </a:rPr>
              <a:t>for December 25</a:t>
            </a:r>
            <a:r>
              <a:rPr lang="en-US" i="1" baseline="30000" dirty="0">
                <a:latin typeface="Papyrus" charset="0"/>
                <a:ea typeface="Papyrus" charset="0"/>
                <a:cs typeface="Papyrus" charset="0"/>
              </a:rPr>
              <a:t>th</a:t>
            </a:r>
            <a:r>
              <a:rPr lang="en-US" i="1" dirty="0">
                <a:latin typeface="Papyrus" charset="0"/>
                <a:ea typeface="Papyrus" charset="0"/>
                <a:cs typeface="Papyrus" charset="0"/>
              </a:rPr>
              <a:t>) between 10 a.m.-5 p.m. and until 9 p.m. during the summer. </a:t>
            </a:r>
            <a:r>
              <a:rPr lang="en-US" i="1" dirty="0" smtClean="0">
                <a:latin typeface="Papyrus" charset="0"/>
                <a:ea typeface="Papyrus" charset="0"/>
                <a:cs typeface="Papyrus" charset="0"/>
              </a:rPr>
              <a:t>in the National Archives Museum in Washington, D.C. </a:t>
            </a:r>
          </a:p>
          <a:p>
            <a:r>
              <a:rPr lang="en-US" i="1" dirty="0" smtClean="0">
                <a:latin typeface="Papyrus" charset="0"/>
                <a:ea typeface="Papyrus" charset="0"/>
                <a:cs typeface="Papyrus" charset="0"/>
              </a:rPr>
              <a:t>(After hours, the U.S. Constitution is moved by a conveyor belt  to a climate controlled high security vault  to prevent it from fading. </a:t>
            </a:r>
            <a:endParaRPr lang="en-US" i="1" dirty="0">
              <a:latin typeface="Papyrus" charset="0"/>
              <a:ea typeface="Papyrus" charset="0"/>
              <a:cs typeface="Papyrus" charset="0"/>
            </a:endParaRPr>
          </a:p>
        </p:txBody>
      </p:sp>
      <p:sp>
        <p:nvSpPr>
          <p:cNvPr id="6" name="TextBox 5"/>
          <p:cNvSpPr txBox="1"/>
          <p:nvPr/>
        </p:nvSpPr>
        <p:spPr>
          <a:xfrm>
            <a:off x="159026" y="6416027"/>
            <a:ext cx="3143732" cy="646331"/>
          </a:xfrm>
          <a:prstGeom prst="rect">
            <a:avLst/>
          </a:prstGeom>
          <a:noFill/>
        </p:spPr>
        <p:txBody>
          <a:bodyPr wrap="square" rtlCol="0">
            <a:spAutoFit/>
          </a:bodyPr>
          <a:lstStyle/>
          <a:p>
            <a:r>
              <a:rPr lang="en-US" b="1" i="1">
                <a:latin typeface="Papyrus" charset="0"/>
                <a:ea typeface="Papyrus" charset="0"/>
                <a:cs typeface="Papyrus" charset="0"/>
              </a:rPr>
              <a:t>My American History</a:t>
            </a:r>
          </a:p>
          <a:p>
            <a:endParaRPr lang="en-US" dirty="0"/>
          </a:p>
        </p:txBody>
      </p:sp>
    </p:spTree>
    <p:extLst>
      <p:ext uri="{BB962C8B-B14F-4D97-AF65-F5344CB8AC3E}">
        <p14:creationId xmlns:p14="http://schemas.microsoft.com/office/powerpoint/2010/main" val="13447079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507" y="0"/>
            <a:ext cx="9233646" cy="1775261"/>
          </a:xfrm>
        </p:spPr>
        <p:txBody>
          <a:bodyPr/>
          <a:lstStyle/>
          <a:p>
            <a:r>
              <a:rPr lang="en-US" sz="3600" dirty="0">
                <a:latin typeface="Papyrus" charset="0"/>
                <a:ea typeface="Papyrus" charset="0"/>
                <a:cs typeface="Papyrus" charset="0"/>
              </a:rPr>
              <a:t>“We the people of the United States, in </a:t>
            </a:r>
            <a:r>
              <a:rPr lang="en-US" sz="3600" dirty="0" smtClean="0">
                <a:latin typeface="Papyrus" charset="0"/>
                <a:ea typeface="Papyrus" charset="0"/>
                <a:cs typeface="Papyrus" charset="0"/>
              </a:rPr>
              <a:t/>
            </a:r>
            <a:br>
              <a:rPr lang="en-US" sz="3600" dirty="0" smtClean="0">
                <a:latin typeface="Papyrus" charset="0"/>
                <a:ea typeface="Papyrus" charset="0"/>
                <a:cs typeface="Papyrus" charset="0"/>
              </a:rPr>
            </a:br>
            <a:r>
              <a:rPr lang="en-US" sz="3600" dirty="0" smtClean="0">
                <a:latin typeface="Papyrus" charset="0"/>
                <a:ea typeface="Papyrus" charset="0"/>
                <a:cs typeface="Papyrus" charset="0"/>
              </a:rPr>
              <a:t>order </a:t>
            </a:r>
            <a:r>
              <a:rPr lang="en-US" sz="3600" dirty="0">
                <a:latin typeface="Papyrus" charset="0"/>
                <a:ea typeface="Papyrus" charset="0"/>
                <a:cs typeface="Papyrus" charset="0"/>
              </a:rPr>
              <a:t>to form a more perfect union, establish justice, insure domestic </a:t>
            </a:r>
            <a:r>
              <a:rPr lang="en-US" sz="3600" dirty="0" smtClean="0">
                <a:latin typeface="Papyrus" charset="0"/>
                <a:ea typeface="Papyrus" charset="0"/>
                <a:cs typeface="Papyrus" charset="0"/>
              </a:rPr>
              <a:t>tranquility</a:t>
            </a:r>
            <a:r>
              <a:rPr lang="mr-IN" sz="3600" dirty="0" smtClean="0">
                <a:latin typeface="Papyrus" charset="0"/>
                <a:ea typeface="Papyrus" charset="0"/>
                <a:cs typeface="Papyrus" charset="0"/>
              </a:rPr>
              <a:t>…</a:t>
            </a:r>
            <a:r>
              <a:rPr lang="en-US" sz="3600" dirty="0" smtClean="0">
                <a:latin typeface="Papyrus" charset="0"/>
                <a:ea typeface="Papyrus" charset="0"/>
                <a:cs typeface="Papyrus" charset="0"/>
              </a:rPr>
              <a:t>”</a:t>
            </a:r>
            <a:endParaRPr lang="en-US" sz="3600" dirty="0">
              <a:latin typeface="Papyrus" charset="0"/>
              <a:ea typeface="Papyrus" charset="0"/>
              <a:cs typeface="Papyrus" charset="0"/>
            </a:endParaRPr>
          </a:p>
        </p:txBody>
      </p:sp>
      <p:sp>
        <p:nvSpPr>
          <p:cNvPr id="3" name="Content Placeholder 2"/>
          <p:cNvSpPr>
            <a:spLocks noGrp="1"/>
          </p:cNvSpPr>
          <p:nvPr>
            <p:ph idx="1"/>
          </p:nvPr>
        </p:nvSpPr>
        <p:spPr>
          <a:xfrm>
            <a:off x="236895" y="5061179"/>
            <a:ext cx="4865191" cy="1093961"/>
          </a:xfrm>
        </p:spPr>
        <p:txBody>
          <a:bodyPr>
            <a:normAutofit/>
          </a:bodyPr>
          <a:lstStyle/>
          <a:p>
            <a:pPr marL="0" indent="0">
              <a:buNone/>
            </a:pPr>
            <a:r>
              <a:rPr lang="en-US" b="1" i="1" u="sng" dirty="0" smtClean="0"/>
              <a:t>Principle 1: Popular Sovereignty</a:t>
            </a:r>
          </a:p>
          <a:p>
            <a:pPr marL="0" indent="0">
              <a:buNone/>
            </a:pPr>
            <a:r>
              <a:rPr lang="en-US" dirty="0" smtClean="0"/>
              <a:t>People create and give power to the government and its leaders to lead them.</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85435" y="159651"/>
            <a:ext cx="2464676" cy="1660970"/>
          </a:xfrm>
          <a:prstGeom prst="rect">
            <a:avLst/>
          </a:prstGeom>
        </p:spPr>
      </p:pic>
      <p:sp>
        <p:nvSpPr>
          <p:cNvPr id="4" name="TextBox 3"/>
          <p:cNvSpPr txBox="1"/>
          <p:nvPr/>
        </p:nvSpPr>
        <p:spPr>
          <a:xfrm>
            <a:off x="5102086" y="5006725"/>
            <a:ext cx="3201487" cy="1754326"/>
          </a:xfrm>
          <a:prstGeom prst="rect">
            <a:avLst/>
          </a:prstGeom>
          <a:noFill/>
        </p:spPr>
        <p:txBody>
          <a:bodyPr wrap="square" rtlCol="0">
            <a:spAutoFit/>
          </a:bodyPr>
          <a:lstStyle/>
          <a:p>
            <a:r>
              <a:rPr lang="en-US" b="1" i="1" u="sng" dirty="0" smtClean="0"/>
              <a:t>Principle 2 Rule of Law</a:t>
            </a:r>
          </a:p>
          <a:p>
            <a:r>
              <a:rPr lang="en-US" dirty="0" smtClean="0"/>
              <a:t>No one is excused from obeying the law no matter-no matter if they’re rich, poor, weak, or have an important position.</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896" y="2507399"/>
            <a:ext cx="3380948" cy="2348948"/>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82187" y="2167812"/>
            <a:ext cx="2189604" cy="2688535"/>
          </a:xfrm>
          <a:prstGeom prst="rect">
            <a:avLst/>
          </a:prstGeom>
        </p:spPr>
      </p:pic>
      <p:sp>
        <p:nvSpPr>
          <p:cNvPr id="9" name="TextBox 8"/>
          <p:cNvSpPr txBox="1"/>
          <p:nvPr/>
        </p:nvSpPr>
        <p:spPr>
          <a:xfrm>
            <a:off x="3945516" y="2425924"/>
            <a:ext cx="1736671" cy="2585323"/>
          </a:xfrm>
          <a:prstGeom prst="rect">
            <a:avLst/>
          </a:prstGeom>
          <a:noFill/>
        </p:spPr>
        <p:txBody>
          <a:bodyPr wrap="square" rtlCol="0">
            <a:spAutoFit/>
          </a:bodyPr>
          <a:lstStyle/>
          <a:p>
            <a:r>
              <a:rPr lang="en-US" i="1" dirty="0" smtClean="0">
                <a:latin typeface="Papyrus" charset="0"/>
                <a:ea typeface="Papyrus" charset="0"/>
                <a:cs typeface="Papyrus" charset="0"/>
              </a:rPr>
              <a:t>The Magna Carta was signed by King John of England in 1215. It  stated what we now know as the Rule of Law </a:t>
            </a:r>
            <a:endParaRPr lang="en-US" i="1" dirty="0">
              <a:latin typeface="Papyrus" charset="0"/>
              <a:ea typeface="Papyrus" charset="0"/>
              <a:cs typeface="Papyrus" charset="0"/>
            </a:endParaRPr>
          </a:p>
        </p:txBody>
      </p:sp>
      <p:sp>
        <p:nvSpPr>
          <p:cNvPr id="10" name="TextBox 9"/>
          <p:cNvSpPr txBox="1"/>
          <p:nvPr/>
        </p:nvSpPr>
        <p:spPr>
          <a:xfrm>
            <a:off x="8274969" y="5429056"/>
            <a:ext cx="3746538" cy="1200329"/>
          </a:xfrm>
          <a:prstGeom prst="rect">
            <a:avLst/>
          </a:prstGeom>
          <a:noFill/>
        </p:spPr>
        <p:txBody>
          <a:bodyPr wrap="square" rtlCol="0">
            <a:spAutoFit/>
          </a:bodyPr>
          <a:lstStyle/>
          <a:p>
            <a:r>
              <a:rPr lang="en-US" b="1" i="1" u="sng" dirty="0" smtClean="0"/>
              <a:t>Principle 3 Separation of Powers</a:t>
            </a:r>
          </a:p>
          <a:p>
            <a:r>
              <a:rPr lang="en-US" dirty="0" smtClean="0"/>
              <a:t>Each branch of government must function independently from the other branches.</a:t>
            </a:r>
            <a:endParaRPr lang="en-US" dirty="0"/>
          </a:p>
        </p:txBody>
      </p:sp>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24884" y="2167812"/>
            <a:ext cx="4056327" cy="3306604"/>
          </a:xfrm>
          <a:prstGeom prst="rect">
            <a:avLst/>
          </a:prstGeom>
        </p:spPr>
      </p:pic>
      <p:sp>
        <p:nvSpPr>
          <p:cNvPr id="11" name="TextBox 10"/>
          <p:cNvSpPr txBox="1"/>
          <p:nvPr/>
        </p:nvSpPr>
        <p:spPr>
          <a:xfrm>
            <a:off x="327183" y="6359972"/>
            <a:ext cx="2342308" cy="646331"/>
          </a:xfrm>
          <a:prstGeom prst="rect">
            <a:avLst/>
          </a:prstGeom>
          <a:noFill/>
        </p:spPr>
        <p:txBody>
          <a:bodyPr wrap="none" rtlCol="0">
            <a:spAutoFit/>
          </a:bodyPr>
          <a:lstStyle/>
          <a:p>
            <a:r>
              <a:rPr lang="en-US" b="1" i="1">
                <a:latin typeface="Papyrus" charset="0"/>
                <a:ea typeface="Papyrus" charset="0"/>
                <a:cs typeface="Papyrus" charset="0"/>
              </a:rPr>
              <a:t>My American History</a:t>
            </a:r>
          </a:p>
          <a:p>
            <a:endParaRPr lang="en-US" dirty="0"/>
          </a:p>
        </p:txBody>
      </p:sp>
    </p:spTree>
    <p:extLst>
      <p:ext uri="{BB962C8B-B14F-4D97-AF65-F5344CB8AC3E}">
        <p14:creationId xmlns:p14="http://schemas.microsoft.com/office/powerpoint/2010/main" val="11348565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185" y="258670"/>
            <a:ext cx="9699812" cy="1814856"/>
          </a:xfrm>
        </p:spPr>
        <p:txBody>
          <a:bodyPr/>
          <a:lstStyle/>
          <a:p>
            <a:r>
              <a:rPr lang="en-US" sz="3200" dirty="0">
                <a:latin typeface="Papyrus" charset="0"/>
                <a:ea typeface="Papyrus" charset="0"/>
                <a:cs typeface="Papyrus" charset="0"/>
              </a:rPr>
              <a:t>“We the people of the United States, in order to form a more perfect union, establish justice, insure domestic tranquility, provide for </a:t>
            </a:r>
            <a:r>
              <a:rPr lang="en-US" sz="3200" dirty="0" smtClean="0">
                <a:latin typeface="Papyrus" charset="0"/>
                <a:ea typeface="Papyrus" charset="0"/>
                <a:cs typeface="Papyrus" charset="0"/>
              </a:rPr>
              <a:t>the common defense</a:t>
            </a:r>
            <a:r>
              <a:rPr lang="mr-IN" sz="3200" dirty="0" smtClean="0">
                <a:latin typeface="Papyrus" charset="0"/>
                <a:ea typeface="Papyrus" charset="0"/>
                <a:cs typeface="Papyrus" charset="0"/>
              </a:rPr>
              <a:t>…</a:t>
            </a:r>
            <a:r>
              <a:rPr lang="en-US" sz="3200" dirty="0" smtClean="0">
                <a:latin typeface="Papyrus" charset="0"/>
                <a:ea typeface="Papyrus" charset="0"/>
                <a:cs typeface="Papyrus" charset="0"/>
              </a:rPr>
              <a:t>”</a:t>
            </a:r>
            <a:endParaRPr lang="en-US" sz="3200" dirty="0">
              <a:latin typeface="Papyrus" charset="0"/>
              <a:ea typeface="Papyrus" charset="0"/>
              <a:cs typeface="Papyrus"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46025" y="202222"/>
            <a:ext cx="2431470" cy="1513704"/>
          </a:xfrm>
          <a:prstGeom prst="rect">
            <a:avLst/>
          </a:prstGeom>
        </p:spPr>
      </p:pic>
      <p:sp>
        <p:nvSpPr>
          <p:cNvPr id="6" name="Content Placeholder 2"/>
          <p:cNvSpPr txBox="1">
            <a:spLocks/>
          </p:cNvSpPr>
          <p:nvPr/>
        </p:nvSpPr>
        <p:spPr>
          <a:xfrm>
            <a:off x="46077" y="5287606"/>
            <a:ext cx="4061900" cy="1436359"/>
          </a:xfrm>
          <a:prstGeom prst="rect">
            <a:avLst/>
          </a:prstGeom>
          <a:effectLst>
            <a:outerShdw blurRad="50800" dir="14400000">
              <a:srgbClr val="000000">
                <a:alpha val="40000"/>
              </a:srgbClr>
            </a:outerShdw>
          </a:effectLst>
        </p:spPr>
        <p:txBody>
          <a:bodyPr vert="horz" lIns="91440" tIns="45720" rIns="91440" bIns="45720" rtlCol="0" anchor="ctr">
            <a:normAutofit fontScale="92500"/>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pPr marL="0" indent="0">
              <a:buFont typeface="Wingdings 2" charset="2"/>
              <a:buNone/>
            </a:pPr>
            <a:r>
              <a:rPr lang="en-US" b="1" i="1" u="sng" dirty="0" smtClean="0"/>
              <a:t>Principle 4 Checks and Balances</a:t>
            </a:r>
            <a:endParaRPr lang="en-US" b="1" i="1" u="sng" dirty="0"/>
          </a:p>
          <a:p>
            <a:pPr marL="0" indent="0">
              <a:buNone/>
            </a:pPr>
            <a:r>
              <a:rPr lang="en-US" dirty="0">
                <a:latin typeface="+mj-lt"/>
                <a:ea typeface="Book Antiqua" charset="0"/>
                <a:cs typeface="Book Antiqua" charset="0"/>
              </a:rPr>
              <a:t>A system of “</a:t>
            </a:r>
            <a:r>
              <a:rPr lang="en-US" b="1" dirty="0">
                <a:latin typeface="+mj-lt"/>
                <a:ea typeface="Book Antiqua" charset="0"/>
                <a:cs typeface="Book Antiqua" charset="0"/>
              </a:rPr>
              <a:t>Checks and Balances”</a:t>
            </a:r>
            <a:r>
              <a:rPr lang="en-US" dirty="0">
                <a:latin typeface="+mj-lt"/>
                <a:ea typeface="Book Antiqua" charset="0"/>
                <a:cs typeface="Book Antiqua" charset="0"/>
              </a:rPr>
              <a:t> meant no one government branch had more power than another.</a:t>
            </a:r>
          </a:p>
          <a:p>
            <a:endParaRPr lang="en-US" dirty="0"/>
          </a:p>
          <a:p>
            <a:pPr marL="0" indent="0">
              <a:buFont typeface="Wingdings 2" charset="2"/>
              <a:buNone/>
            </a:pPr>
            <a:endParaRPr lang="en-US"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40554" y="2085367"/>
            <a:ext cx="3263130" cy="3250570"/>
          </a:xfrm>
          <a:prstGeom prst="rect">
            <a:avLst/>
          </a:prstGeom>
        </p:spPr>
      </p:pic>
      <p:sp>
        <p:nvSpPr>
          <p:cNvPr id="9" name="TextBox 8"/>
          <p:cNvSpPr txBox="1"/>
          <p:nvPr/>
        </p:nvSpPr>
        <p:spPr>
          <a:xfrm>
            <a:off x="7203684" y="5335937"/>
            <a:ext cx="4604003" cy="1477328"/>
          </a:xfrm>
          <a:prstGeom prst="rect">
            <a:avLst/>
          </a:prstGeom>
          <a:noFill/>
        </p:spPr>
        <p:txBody>
          <a:bodyPr wrap="square" rtlCol="0">
            <a:spAutoFit/>
          </a:bodyPr>
          <a:lstStyle/>
          <a:p>
            <a:r>
              <a:rPr lang="en-US" b="1" i="1" u="sng" dirty="0" smtClean="0"/>
              <a:t>Principle 5 Federalism</a:t>
            </a:r>
          </a:p>
          <a:p>
            <a:r>
              <a:rPr lang="en-US" dirty="0" smtClean="0"/>
              <a:t>National and Federal Government has power to govern and rule the country as a whole, but the states have power to rule over themselves.</a:t>
            </a:r>
            <a:endParaRPr lang="en-US" dirty="0"/>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09742" y="2196073"/>
            <a:ext cx="4023087" cy="3017316"/>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0185" y="2505106"/>
            <a:ext cx="3459176" cy="2350919"/>
          </a:xfrm>
          <a:prstGeom prst="rect">
            <a:avLst/>
          </a:prstGeom>
        </p:spPr>
      </p:pic>
      <p:sp>
        <p:nvSpPr>
          <p:cNvPr id="3" name="TextBox 2"/>
          <p:cNvSpPr txBox="1"/>
          <p:nvPr/>
        </p:nvSpPr>
        <p:spPr>
          <a:xfrm>
            <a:off x="130185" y="6400800"/>
            <a:ext cx="2342308" cy="646331"/>
          </a:xfrm>
          <a:prstGeom prst="rect">
            <a:avLst/>
          </a:prstGeom>
          <a:noFill/>
        </p:spPr>
        <p:txBody>
          <a:bodyPr wrap="none" rtlCol="0">
            <a:spAutoFit/>
          </a:bodyPr>
          <a:lstStyle/>
          <a:p>
            <a:r>
              <a:rPr lang="en-US" b="1" i="1">
                <a:latin typeface="Papyrus" charset="0"/>
                <a:ea typeface="Papyrus" charset="0"/>
                <a:cs typeface="Papyrus" charset="0"/>
              </a:rPr>
              <a:t>My American History</a:t>
            </a:r>
          </a:p>
          <a:p>
            <a:endParaRPr lang="en-US" dirty="0"/>
          </a:p>
        </p:txBody>
      </p:sp>
    </p:spTree>
    <p:extLst>
      <p:ext uri="{BB962C8B-B14F-4D97-AF65-F5344CB8AC3E}">
        <p14:creationId xmlns:p14="http://schemas.microsoft.com/office/powerpoint/2010/main" val="17312290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1718"/>
            <a:ext cx="9430871" cy="2035586"/>
          </a:xfrm>
        </p:spPr>
        <p:txBody>
          <a:bodyPr/>
          <a:lstStyle/>
          <a:p>
            <a:r>
              <a:rPr lang="en-US" sz="3200" dirty="0">
                <a:latin typeface="Papyrus" charset="0"/>
                <a:ea typeface="Papyrus" charset="0"/>
                <a:cs typeface="Papyrus" charset="0"/>
              </a:rPr>
              <a:t>“We the people of the United States, in order to </a:t>
            </a:r>
            <a:r>
              <a:rPr lang="en-US" sz="3200" dirty="0" smtClean="0">
                <a:latin typeface="Papyrus" charset="0"/>
                <a:ea typeface="Papyrus" charset="0"/>
                <a:cs typeface="Papyrus" charset="0"/>
              </a:rPr>
              <a:t/>
            </a:r>
            <a:br>
              <a:rPr lang="en-US" sz="3200" dirty="0" smtClean="0">
                <a:latin typeface="Papyrus" charset="0"/>
                <a:ea typeface="Papyrus" charset="0"/>
                <a:cs typeface="Papyrus" charset="0"/>
              </a:rPr>
            </a:br>
            <a:r>
              <a:rPr lang="en-US" sz="3200" dirty="0" smtClean="0">
                <a:latin typeface="Papyrus" charset="0"/>
                <a:ea typeface="Papyrus" charset="0"/>
                <a:cs typeface="Papyrus" charset="0"/>
              </a:rPr>
              <a:t>form </a:t>
            </a:r>
            <a:r>
              <a:rPr lang="en-US" sz="3200" dirty="0">
                <a:latin typeface="Papyrus" charset="0"/>
                <a:ea typeface="Papyrus" charset="0"/>
                <a:cs typeface="Papyrus" charset="0"/>
              </a:rPr>
              <a:t>a more perfect union, establish justice, insure domestic tranquility, provide for the common defense, promote the general </a:t>
            </a:r>
            <a:r>
              <a:rPr lang="en-US" sz="3200" dirty="0" smtClean="0">
                <a:latin typeface="Papyrus" charset="0"/>
                <a:ea typeface="Papyrus" charset="0"/>
                <a:cs typeface="Papyrus" charset="0"/>
              </a:rPr>
              <a:t>welfare</a:t>
            </a:r>
            <a:r>
              <a:rPr lang="mr-IN" sz="3200" dirty="0" smtClean="0">
                <a:latin typeface="Papyrus" charset="0"/>
                <a:ea typeface="Papyrus" charset="0"/>
                <a:cs typeface="Papyrus" charset="0"/>
              </a:rPr>
              <a:t>…</a:t>
            </a:r>
            <a:r>
              <a:rPr lang="en-US" sz="3200" dirty="0" smtClean="0">
                <a:latin typeface="Papyrus" charset="0"/>
                <a:ea typeface="Papyrus" charset="0"/>
                <a:cs typeface="Papyrus" charset="0"/>
              </a:rPr>
              <a:t>”</a:t>
            </a:r>
            <a:endParaRPr lang="en-US" sz="3200" dirty="0">
              <a:latin typeface="Papyrus" charset="0"/>
              <a:ea typeface="Papyrus" charset="0"/>
              <a:cs typeface="Papyrus" charset="0"/>
            </a:endParaRPr>
          </a:p>
        </p:txBody>
      </p:sp>
      <p:sp>
        <p:nvSpPr>
          <p:cNvPr id="3" name="Content Placeholder 2"/>
          <p:cNvSpPr>
            <a:spLocks noGrp="1"/>
          </p:cNvSpPr>
          <p:nvPr>
            <p:ph idx="1"/>
          </p:nvPr>
        </p:nvSpPr>
        <p:spPr>
          <a:xfrm>
            <a:off x="4048131" y="5585926"/>
            <a:ext cx="4969566" cy="1173708"/>
          </a:xfrm>
        </p:spPr>
        <p:txBody>
          <a:bodyPr/>
          <a:lstStyle/>
          <a:p>
            <a:pPr marL="0" indent="0">
              <a:buNone/>
            </a:pPr>
            <a:r>
              <a:rPr lang="en-US" b="1" i="1" u="sng" dirty="0" smtClean="0"/>
              <a:t>Principle 6 Individual Rights</a:t>
            </a:r>
          </a:p>
          <a:p>
            <a:pPr marL="0" indent="0">
              <a:buNone/>
            </a:pPr>
            <a:r>
              <a:rPr lang="en-US" dirty="0" smtClean="0"/>
              <a:t>Specific rights of American citizens stated in the U.S. Constitution.</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30872" y="71718"/>
            <a:ext cx="2545976" cy="1771582"/>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48131" y="2647037"/>
            <a:ext cx="3940442" cy="2646136"/>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02555" y="2107304"/>
            <a:ext cx="3328973" cy="3801472"/>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1005" y="2441024"/>
            <a:ext cx="3475156" cy="3618581"/>
          </a:xfrm>
          <a:prstGeom prst="rect">
            <a:avLst/>
          </a:prstGeom>
        </p:spPr>
      </p:pic>
      <p:sp>
        <p:nvSpPr>
          <p:cNvPr id="8" name="TextBox 7"/>
          <p:cNvSpPr txBox="1"/>
          <p:nvPr/>
        </p:nvSpPr>
        <p:spPr>
          <a:xfrm>
            <a:off x="518615" y="6393325"/>
            <a:ext cx="2342308" cy="646331"/>
          </a:xfrm>
          <a:prstGeom prst="rect">
            <a:avLst/>
          </a:prstGeom>
          <a:noFill/>
        </p:spPr>
        <p:txBody>
          <a:bodyPr wrap="none" rtlCol="0">
            <a:spAutoFit/>
          </a:bodyPr>
          <a:lstStyle/>
          <a:p>
            <a:r>
              <a:rPr lang="en-US" b="1" i="1">
                <a:latin typeface="Papyrus" charset="0"/>
                <a:ea typeface="Papyrus" charset="0"/>
                <a:cs typeface="Papyrus" charset="0"/>
              </a:rPr>
              <a:t>My American History</a:t>
            </a:r>
          </a:p>
          <a:p>
            <a:endParaRPr lang="en-US" dirty="0"/>
          </a:p>
        </p:txBody>
      </p:sp>
    </p:spTree>
    <p:extLst>
      <p:ext uri="{BB962C8B-B14F-4D97-AF65-F5344CB8AC3E}">
        <p14:creationId xmlns:p14="http://schemas.microsoft.com/office/powerpoint/2010/main" val="5101891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269" y="-235216"/>
            <a:ext cx="10399059" cy="2222286"/>
          </a:xfrm>
        </p:spPr>
        <p:txBody>
          <a:bodyPr/>
          <a:lstStyle/>
          <a:p>
            <a:r>
              <a:rPr lang="en-US" sz="2800" dirty="0">
                <a:latin typeface="Papyrus" charset="0"/>
                <a:ea typeface="Papyrus" charset="0"/>
                <a:cs typeface="Papyrus" charset="0"/>
              </a:rPr>
              <a:t>“We the people of the United States, in order to form a </a:t>
            </a:r>
            <a:r>
              <a:rPr lang="en-US" sz="2800" dirty="0" smtClean="0">
                <a:latin typeface="Papyrus" charset="0"/>
                <a:ea typeface="Papyrus" charset="0"/>
                <a:cs typeface="Papyrus" charset="0"/>
              </a:rPr>
              <a:t/>
            </a:r>
            <a:br>
              <a:rPr lang="en-US" sz="2800" dirty="0" smtClean="0">
                <a:latin typeface="Papyrus" charset="0"/>
                <a:ea typeface="Papyrus" charset="0"/>
                <a:cs typeface="Papyrus" charset="0"/>
              </a:rPr>
            </a:br>
            <a:r>
              <a:rPr lang="en-US" sz="2800" dirty="0" smtClean="0">
                <a:latin typeface="Papyrus" charset="0"/>
                <a:ea typeface="Papyrus" charset="0"/>
                <a:cs typeface="Papyrus" charset="0"/>
              </a:rPr>
              <a:t>more </a:t>
            </a:r>
            <a:r>
              <a:rPr lang="en-US" sz="2800" dirty="0">
                <a:latin typeface="Papyrus" charset="0"/>
                <a:ea typeface="Papyrus" charset="0"/>
                <a:cs typeface="Papyrus" charset="0"/>
              </a:rPr>
              <a:t>perfect union, establish justice, insure domestic </a:t>
            </a:r>
            <a:r>
              <a:rPr lang="en-US" sz="2800" dirty="0" smtClean="0">
                <a:latin typeface="Papyrus" charset="0"/>
                <a:ea typeface="Papyrus" charset="0"/>
                <a:cs typeface="Papyrus" charset="0"/>
              </a:rPr>
              <a:t/>
            </a:r>
            <a:br>
              <a:rPr lang="en-US" sz="2800" dirty="0" smtClean="0">
                <a:latin typeface="Papyrus" charset="0"/>
                <a:ea typeface="Papyrus" charset="0"/>
                <a:cs typeface="Papyrus" charset="0"/>
              </a:rPr>
            </a:br>
            <a:r>
              <a:rPr lang="en-US" sz="2800" dirty="0" smtClean="0">
                <a:latin typeface="Papyrus" charset="0"/>
                <a:ea typeface="Papyrus" charset="0"/>
                <a:cs typeface="Papyrus" charset="0"/>
              </a:rPr>
              <a:t>tranquility</a:t>
            </a:r>
            <a:r>
              <a:rPr lang="en-US" sz="2800" dirty="0">
                <a:latin typeface="Papyrus" charset="0"/>
                <a:ea typeface="Papyrus" charset="0"/>
                <a:cs typeface="Papyrus" charset="0"/>
              </a:rPr>
              <a:t>, provide for the common defense, promote </a:t>
            </a:r>
            <a:r>
              <a:rPr lang="en-US" sz="2800" dirty="0" smtClean="0">
                <a:latin typeface="Papyrus" charset="0"/>
                <a:ea typeface="Papyrus" charset="0"/>
                <a:cs typeface="Papyrus" charset="0"/>
              </a:rPr>
              <a:t/>
            </a:r>
            <a:br>
              <a:rPr lang="en-US" sz="2800" dirty="0" smtClean="0">
                <a:latin typeface="Papyrus" charset="0"/>
                <a:ea typeface="Papyrus" charset="0"/>
                <a:cs typeface="Papyrus" charset="0"/>
              </a:rPr>
            </a:br>
            <a:r>
              <a:rPr lang="en-US" sz="2800" dirty="0" smtClean="0">
                <a:latin typeface="Papyrus" charset="0"/>
                <a:ea typeface="Papyrus" charset="0"/>
                <a:cs typeface="Papyrus" charset="0"/>
              </a:rPr>
              <a:t>the </a:t>
            </a:r>
            <a:r>
              <a:rPr lang="en-US" sz="2800" dirty="0">
                <a:latin typeface="Papyrus" charset="0"/>
                <a:ea typeface="Papyrus" charset="0"/>
                <a:cs typeface="Papyrus" charset="0"/>
              </a:rPr>
              <a:t>general welfare, and secure the blessings of </a:t>
            </a:r>
            <a:r>
              <a:rPr lang="en-US" sz="2800" dirty="0" smtClean="0">
                <a:latin typeface="Papyrus" charset="0"/>
                <a:ea typeface="Papyrus" charset="0"/>
                <a:cs typeface="Papyrus" charset="0"/>
              </a:rPr>
              <a:t>liberty</a:t>
            </a:r>
            <a:r>
              <a:rPr lang="mr-IN" sz="2800" dirty="0" smtClean="0">
                <a:latin typeface="Papyrus" charset="0"/>
                <a:ea typeface="Papyrus" charset="0"/>
                <a:cs typeface="Papyrus" charset="0"/>
              </a:rPr>
              <a:t>…</a:t>
            </a:r>
            <a:r>
              <a:rPr lang="en-US" sz="2800" dirty="0" smtClean="0">
                <a:latin typeface="Papyrus" charset="0"/>
                <a:ea typeface="Papyrus" charset="0"/>
                <a:cs typeface="Papyrus" charset="0"/>
              </a:rPr>
              <a:t>” </a:t>
            </a:r>
            <a:endParaRPr lang="en-US" sz="2800" dirty="0">
              <a:latin typeface="Papyrus" charset="0"/>
              <a:ea typeface="Papyrus" charset="0"/>
              <a:cs typeface="Papyrus" charset="0"/>
            </a:endParaRPr>
          </a:p>
        </p:txBody>
      </p:sp>
      <p:sp>
        <p:nvSpPr>
          <p:cNvPr id="3" name="Content Placeholder 2"/>
          <p:cNvSpPr>
            <a:spLocks noGrp="1"/>
          </p:cNvSpPr>
          <p:nvPr>
            <p:ph idx="1"/>
          </p:nvPr>
        </p:nvSpPr>
        <p:spPr>
          <a:xfrm>
            <a:off x="5903477" y="2401580"/>
            <a:ext cx="4395044" cy="1546741"/>
          </a:xfrm>
        </p:spPr>
        <p:txBody>
          <a:bodyPr/>
          <a:lstStyle/>
          <a:p>
            <a:pPr marL="0" indent="0">
              <a:buNone/>
            </a:pPr>
            <a:r>
              <a:rPr lang="en-US" b="1" dirty="0" smtClean="0"/>
              <a:t>Separation of Powers </a:t>
            </a:r>
            <a:r>
              <a:rPr lang="en-US" dirty="0" smtClean="0"/>
              <a:t>is the MOST important aspect of the Constitution. This is done through a system of </a:t>
            </a:r>
            <a:r>
              <a:rPr lang="en-US" b="1" dirty="0" smtClean="0"/>
              <a:t>Checks and Balances</a:t>
            </a:r>
            <a:r>
              <a:rPr lang="en-US" dirty="0" smtClean="0"/>
              <a:t>.</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95012" y="179294"/>
            <a:ext cx="2545975" cy="1618897"/>
          </a:xfrm>
          <a:prstGeom prst="rect">
            <a:avLst/>
          </a:prstGeom>
        </p:spPr>
      </p:pic>
      <p:sp>
        <p:nvSpPr>
          <p:cNvPr id="4" name="TextBox 3"/>
          <p:cNvSpPr txBox="1"/>
          <p:nvPr/>
        </p:nvSpPr>
        <p:spPr>
          <a:xfrm>
            <a:off x="5903477" y="5116951"/>
            <a:ext cx="3412928" cy="646331"/>
          </a:xfrm>
          <a:prstGeom prst="rect">
            <a:avLst/>
          </a:prstGeom>
          <a:noFill/>
        </p:spPr>
        <p:txBody>
          <a:bodyPr wrap="square" rtlCol="0">
            <a:spAutoFit/>
          </a:bodyPr>
          <a:lstStyle/>
          <a:p>
            <a:r>
              <a:rPr lang="en-US" sz="1200" b="1" i="1" dirty="0" smtClean="0"/>
              <a:t>Separation of Powers-no one branch can abuse power or control the other branches of the federal government. </a:t>
            </a:r>
            <a:endParaRPr lang="en-US" sz="1200" b="1" i="1"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4415" y="3508489"/>
            <a:ext cx="2416572" cy="2602852"/>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5043" y="2438164"/>
            <a:ext cx="5168348" cy="3673177"/>
          </a:xfrm>
          <a:prstGeom prst="rect">
            <a:avLst/>
          </a:prstGeom>
        </p:spPr>
      </p:pic>
      <p:sp>
        <p:nvSpPr>
          <p:cNvPr id="9" name="TextBox 8"/>
          <p:cNvSpPr txBox="1"/>
          <p:nvPr/>
        </p:nvSpPr>
        <p:spPr>
          <a:xfrm>
            <a:off x="506909" y="6346209"/>
            <a:ext cx="2342308" cy="646331"/>
          </a:xfrm>
          <a:prstGeom prst="rect">
            <a:avLst/>
          </a:prstGeom>
          <a:noFill/>
        </p:spPr>
        <p:txBody>
          <a:bodyPr wrap="none" rtlCol="0">
            <a:spAutoFit/>
          </a:bodyPr>
          <a:lstStyle/>
          <a:p>
            <a:r>
              <a:rPr lang="en-US" b="1" i="1">
                <a:latin typeface="Papyrus" charset="0"/>
                <a:ea typeface="Papyrus" charset="0"/>
                <a:cs typeface="Papyrus" charset="0"/>
              </a:rPr>
              <a:t>My American History</a:t>
            </a:r>
          </a:p>
          <a:p>
            <a:endParaRPr lang="en-US" dirty="0"/>
          </a:p>
        </p:txBody>
      </p:sp>
    </p:spTree>
    <p:extLst>
      <p:ext uri="{BB962C8B-B14F-4D97-AF65-F5344CB8AC3E}">
        <p14:creationId xmlns:p14="http://schemas.microsoft.com/office/powerpoint/2010/main" val="19939890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299909"/>
            <a:ext cx="9920402" cy="2277036"/>
          </a:xfrm>
        </p:spPr>
        <p:txBody>
          <a:bodyPr/>
          <a:lstStyle/>
          <a:p>
            <a:r>
              <a:rPr lang="en-US" sz="2600" dirty="0" smtClean="0">
                <a:latin typeface="Papyrus" charset="0"/>
                <a:ea typeface="Papyrus" charset="0"/>
                <a:cs typeface="Papyrus" charset="0"/>
              </a:rPr>
              <a:t>“We the people of the United States, in order to form a more perfect union, establish justice, insure domestic tranquility, provide for the common defense, promote the general welfare, and secure the blessings of liberty, to ourselves and our posterity</a:t>
            </a:r>
            <a:r>
              <a:rPr lang="mr-IN" sz="2600" dirty="0" smtClean="0">
                <a:latin typeface="Papyrus" charset="0"/>
                <a:ea typeface="Papyrus" charset="0"/>
                <a:cs typeface="Papyrus" charset="0"/>
              </a:rPr>
              <a:t>…</a:t>
            </a:r>
            <a:r>
              <a:rPr lang="en-US" sz="2600" dirty="0" smtClean="0">
                <a:latin typeface="Papyrus" charset="0"/>
                <a:ea typeface="Papyrus" charset="0"/>
                <a:cs typeface="Papyrus" charset="0"/>
              </a:rPr>
              <a:t>”</a:t>
            </a:r>
            <a:endParaRPr lang="en-US" sz="2600" dirty="0">
              <a:latin typeface="Papyrus" charset="0"/>
              <a:ea typeface="Papyrus" charset="0"/>
              <a:cs typeface="Papyrus" charset="0"/>
            </a:endParaRPr>
          </a:p>
        </p:txBody>
      </p:sp>
      <p:sp>
        <p:nvSpPr>
          <p:cNvPr id="3" name="Content Placeholder 2"/>
          <p:cNvSpPr>
            <a:spLocks noGrp="1"/>
          </p:cNvSpPr>
          <p:nvPr>
            <p:ph idx="1"/>
          </p:nvPr>
        </p:nvSpPr>
        <p:spPr>
          <a:xfrm>
            <a:off x="149969" y="2232978"/>
            <a:ext cx="4514464" cy="1640303"/>
          </a:xfrm>
        </p:spPr>
        <p:txBody>
          <a:bodyPr>
            <a:normAutofit/>
          </a:bodyPr>
          <a:lstStyle/>
          <a:p>
            <a:pPr marL="0" indent="0">
              <a:buNone/>
            </a:pPr>
            <a:r>
              <a:rPr lang="en-US" b="1" dirty="0" smtClean="0"/>
              <a:t>Legislative Branch </a:t>
            </a:r>
            <a:r>
              <a:rPr lang="en-US" dirty="0" smtClean="0"/>
              <a:t>(Congress)</a:t>
            </a:r>
          </a:p>
          <a:p>
            <a:r>
              <a:rPr lang="en-US" dirty="0" smtClean="0"/>
              <a:t> Senate </a:t>
            </a:r>
          </a:p>
          <a:p>
            <a:r>
              <a:rPr lang="en-US" dirty="0" smtClean="0"/>
              <a:t>House of Representatives.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20402" y="166014"/>
            <a:ext cx="2194871" cy="1565953"/>
          </a:xfrm>
          <a:prstGeom prst="rect">
            <a:avLst/>
          </a:prstGeom>
        </p:spPr>
      </p:pic>
      <p:sp>
        <p:nvSpPr>
          <p:cNvPr id="6" name="TextBox 5">
            <a:hlinkClick r:id="rId3"/>
          </p:cNvPr>
          <p:cNvSpPr txBox="1"/>
          <p:nvPr/>
        </p:nvSpPr>
        <p:spPr>
          <a:xfrm>
            <a:off x="235045" y="5595482"/>
            <a:ext cx="4910160" cy="276999"/>
          </a:xfrm>
          <a:prstGeom prst="rect">
            <a:avLst/>
          </a:prstGeom>
          <a:noFill/>
        </p:spPr>
        <p:txBody>
          <a:bodyPr wrap="square" rtlCol="0">
            <a:spAutoFit/>
          </a:bodyPr>
          <a:lstStyle/>
          <a:p>
            <a:r>
              <a:rPr lang="en-US" sz="1200" dirty="0"/>
              <a:t>https://</a:t>
            </a:r>
            <a:r>
              <a:rPr lang="en-US" sz="1200" dirty="0" err="1"/>
              <a:t>www.congressforkids.net</a:t>
            </a:r>
            <a:r>
              <a:rPr lang="en-US" sz="1200" dirty="0"/>
              <a:t>/</a:t>
            </a:r>
            <a:r>
              <a:rPr lang="en-US" sz="1200" dirty="0" err="1"/>
              <a:t>Legislativebranch_index.htm</a:t>
            </a:r>
            <a:endParaRPr lang="en-US" sz="1200" dirty="0"/>
          </a:p>
        </p:txBody>
      </p:sp>
      <p:sp>
        <p:nvSpPr>
          <p:cNvPr id="7" name="TextBox 6"/>
          <p:cNvSpPr txBox="1"/>
          <p:nvPr/>
        </p:nvSpPr>
        <p:spPr>
          <a:xfrm>
            <a:off x="235045" y="6004857"/>
            <a:ext cx="3761048" cy="276999"/>
          </a:xfrm>
          <a:prstGeom prst="rect">
            <a:avLst/>
          </a:prstGeom>
          <a:noFill/>
        </p:spPr>
        <p:txBody>
          <a:bodyPr wrap="square" rtlCol="0">
            <a:spAutoFit/>
          </a:bodyPr>
          <a:lstStyle/>
          <a:p>
            <a:r>
              <a:rPr lang="en-US" sz="1200" dirty="0" smtClean="0">
                <a:hlinkClick r:id="rId4"/>
              </a:rPr>
              <a:t>https</a:t>
            </a:r>
            <a:r>
              <a:rPr lang="en-US" sz="1200" dirty="0">
                <a:hlinkClick r:id="rId4"/>
              </a:rPr>
              <a:t>://kids-clerk.house.gov/young-learners</a:t>
            </a:r>
            <a:r>
              <a:rPr lang="en-US" sz="1200" dirty="0" smtClean="0">
                <a:hlinkClick r:id="rId4"/>
              </a:rPr>
              <a:t>/</a:t>
            </a:r>
            <a:endParaRPr lang="en-US" sz="1200" dirty="0"/>
          </a:p>
        </p:txBody>
      </p:sp>
      <p:sp>
        <p:nvSpPr>
          <p:cNvPr id="8" name="TextBox 7"/>
          <p:cNvSpPr txBox="1"/>
          <p:nvPr/>
        </p:nvSpPr>
        <p:spPr>
          <a:xfrm>
            <a:off x="235045" y="4706935"/>
            <a:ext cx="4514464" cy="830997"/>
          </a:xfrm>
          <a:prstGeom prst="rect">
            <a:avLst/>
          </a:prstGeom>
          <a:noFill/>
        </p:spPr>
        <p:txBody>
          <a:bodyPr wrap="square" rtlCol="0">
            <a:spAutoFit/>
          </a:bodyPr>
          <a:lstStyle/>
          <a:p>
            <a:r>
              <a:rPr lang="en-US" sz="1600" dirty="0" smtClean="0"/>
              <a:t>Check out the links below to find out more about the Legislative Branch of the U.S. Government</a:t>
            </a:r>
            <a:endParaRPr lang="en-US" sz="1600" dirty="0"/>
          </a:p>
        </p:txBody>
      </p:sp>
      <p:sp>
        <p:nvSpPr>
          <p:cNvPr id="9" name="TextBox 8"/>
          <p:cNvSpPr txBox="1"/>
          <p:nvPr/>
        </p:nvSpPr>
        <p:spPr>
          <a:xfrm>
            <a:off x="7060133" y="5521103"/>
            <a:ext cx="4700013" cy="1323439"/>
          </a:xfrm>
          <a:prstGeom prst="rect">
            <a:avLst/>
          </a:prstGeom>
          <a:noFill/>
        </p:spPr>
        <p:txBody>
          <a:bodyPr wrap="square" rtlCol="0">
            <a:spAutoFit/>
          </a:bodyPr>
          <a:lstStyle/>
          <a:p>
            <a:r>
              <a:rPr lang="en-US" sz="1600" b="1" i="1" dirty="0" smtClean="0">
                <a:latin typeface="Papyrus" charset="0"/>
                <a:ea typeface="Papyrus" charset="0"/>
                <a:cs typeface="Papyrus" charset="0"/>
              </a:rPr>
              <a:t>Congress </a:t>
            </a:r>
            <a:r>
              <a:rPr lang="en-US" sz="1600" b="1" i="1" dirty="0">
                <a:latin typeface="Papyrus" charset="0"/>
                <a:ea typeface="Papyrus" charset="0"/>
                <a:cs typeface="Papyrus" charset="0"/>
              </a:rPr>
              <a:t>makes laws </a:t>
            </a:r>
            <a:r>
              <a:rPr lang="en-US" sz="1600" b="1" i="1" dirty="0" smtClean="0">
                <a:latin typeface="Papyrus" charset="0"/>
                <a:ea typeface="Papyrus" charset="0"/>
                <a:cs typeface="Papyrus" charset="0"/>
              </a:rPr>
              <a:t>and passes bills that </a:t>
            </a:r>
            <a:r>
              <a:rPr lang="en-US" sz="1600" b="1" i="1" dirty="0">
                <a:latin typeface="Papyrus" charset="0"/>
                <a:ea typeface="Papyrus" charset="0"/>
                <a:cs typeface="Papyrus" charset="0"/>
              </a:rPr>
              <a:t>are presented by a </a:t>
            </a:r>
            <a:r>
              <a:rPr lang="en-US" sz="1600" b="1" i="1" dirty="0" smtClean="0">
                <a:latin typeface="Papyrus" charset="0"/>
                <a:ea typeface="Papyrus" charset="0"/>
                <a:cs typeface="Papyrus" charset="0"/>
              </a:rPr>
              <a:t>Senator (in </a:t>
            </a:r>
            <a:r>
              <a:rPr lang="en-US" sz="1600" b="1" i="1" dirty="0">
                <a:latin typeface="Papyrus" charset="0"/>
                <a:ea typeface="Papyrus" charset="0"/>
                <a:cs typeface="Papyrus" charset="0"/>
              </a:rPr>
              <a:t>the Senate or a Representative </a:t>
            </a:r>
            <a:r>
              <a:rPr lang="en-US" sz="1600" b="1" i="1" dirty="0" smtClean="0">
                <a:latin typeface="Papyrus" charset="0"/>
                <a:ea typeface="Papyrus" charset="0"/>
                <a:cs typeface="Papyrus" charset="0"/>
              </a:rPr>
              <a:t>(from </a:t>
            </a:r>
            <a:r>
              <a:rPr lang="en-US" sz="1600" b="1" i="1" dirty="0">
                <a:latin typeface="Papyrus" charset="0"/>
                <a:ea typeface="Papyrus" charset="0"/>
                <a:cs typeface="Papyrus" charset="0"/>
              </a:rPr>
              <a:t>the House of </a:t>
            </a:r>
            <a:r>
              <a:rPr lang="en-US" sz="1600" b="1" i="1" dirty="0" smtClean="0">
                <a:latin typeface="Papyrus" charset="0"/>
                <a:ea typeface="Papyrus" charset="0"/>
                <a:cs typeface="Papyrus" charset="0"/>
              </a:rPr>
              <a:t>Representatives). </a:t>
            </a:r>
            <a:endParaRPr lang="en-US" sz="1600" b="1" i="1" dirty="0">
              <a:latin typeface="Papyrus" charset="0"/>
              <a:ea typeface="Papyrus" charset="0"/>
              <a:cs typeface="Papyrus" charset="0"/>
            </a:endParaRPr>
          </a:p>
          <a:p>
            <a:pPr algn="ctr"/>
            <a:endParaRPr lang="en-US" sz="1600" b="1" i="1" dirty="0">
              <a:latin typeface="Papyrus" charset="0"/>
              <a:ea typeface="Papyrus" charset="0"/>
              <a:cs typeface="Papyrus" charset="0"/>
            </a:endParaRPr>
          </a:p>
        </p:txBody>
      </p:sp>
      <p:sp>
        <p:nvSpPr>
          <p:cNvPr id="10" name="TextBox 9"/>
          <p:cNvSpPr txBox="1"/>
          <p:nvPr/>
        </p:nvSpPr>
        <p:spPr>
          <a:xfrm>
            <a:off x="235045" y="3903384"/>
            <a:ext cx="3231486" cy="646331"/>
          </a:xfrm>
          <a:prstGeom prst="rect">
            <a:avLst/>
          </a:prstGeom>
          <a:noFill/>
        </p:spPr>
        <p:txBody>
          <a:bodyPr wrap="square" rtlCol="0">
            <a:spAutoFit/>
          </a:bodyPr>
          <a:lstStyle/>
          <a:p>
            <a:r>
              <a:rPr lang="en-US" sz="1200" b="1" i="1" dirty="0" smtClean="0"/>
              <a:t>Bill-a </a:t>
            </a:r>
            <a:r>
              <a:rPr lang="en-US" sz="1200" b="1" i="1" dirty="0"/>
              <a:t>proposed law</a:t>
            </a:r>
            <a:r>
              <a:rPr lang="en-US" sz="1200" b="1" i="1" dirty="0" smtClean="0"/>
              <a:t>)</a:t>
            </a:r>
            <a:r>
              <a:rPr lang="en-US" sz="1200" b="1" i="1" dirty="0"/>
              <a:t> </a:t>
            </a:r>
            <a:r>
              <a:rPr lang="en-US" sz="1200" b="1" i="1" dirty="0" smtClean="0"/>
              <a:t>about </a:t>
            </a:r>
            <a:r>
              <a:rPr lang="en-US" sz="1200" b="1" i="1" dirty="0"/>
              <a:t>how money should be spent to help Americans. </a:t>
            </a:r>
          </a:p>
          <a:p>
            <a:endParaRPr lang="en-US" sz="1200" b="1" i="1" dirty="0"/>
          </a:p>
        </p:txBody>
      </p:sp>
      <p:pic>
        <p:nvPicPr>
          <p:cNvPr id="19" name="Picture 1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46388" y="2249749"/>
            <a:ext cx="5322940" cy="2934810"/>
          </a:xfrm>
          <a:prstGeom prst="rect">
            <a:avLst/>
          </a:prstGeom>
        </p:spPr>
      </p:pic>
      <p:sp>
        <p:nvSpPr>
          <p:cNvPr id="20" name="TextBox 19"/>
          <p:cNvSpPr txBox="1"/>
          <p:nvPr/>
        </p:nvSpPr>
        <p:spPr>
          <a:xfrm>
            <a:off x="149969" y="6526150"/>
            <a:ext cx="2342308" cy="646331"/>
          </a:xfrm>
          <a:prstGeom prst="rect">
            <a:avLst/>
          </a:prstGeom>
          <a:noFill/>
        </p:spPr>
        <p:txBody>
          <a:bodyPr wrap="none" rtlCol="0">
            <a:spAutoFit/>
          </a:bodyPr>
          <a:lstStyle/>
          <a:p>
            <a:r>
              <a:rPr lang="en-US" b="1" i="1" dirty="0">
                <a:latin typeface="Papyrus" charset="0"/>
                <a:ea typeface="Papyrus" charset="0"/>
                <a:cs typeface="Papyrus" charset="0"/>
              </a:rPr>
              <a:t>My American History</a:t>
            </a:r>
          </a:p>
          <a:p>
            <a:endParaRPr lang="en-US" dirty="0"/>
          </a:p>
        </p:txBody>
      </p:sp>
    </p:spTree>
    <p:extLst>
      <p:ext uri="{BB962C8B-B14F-4D97-AF65-F5344CB8AC3E}">
        <p14:creationId xmlns:p14="http://schemas.microsoft.com/office/powerpoint/2010/main" val="14739920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434" y="643983"/>
            <a:ext cx="9968754" cy="1417899"/>
          </a:xfrm>
        </p:spPr>
        <p:txBody>
          <a:bodyPr/>
          <a:lstStyle/>
          <a:p>
            <a:r>
              <a:rPr lang="en-US" sz="2400" dirty="0">
                <a:latin typeface="Papyrus" charset="0"/>
                <a:ea typeface="Papyrus" charset="0"/>
                <a:cs typeface="Papyrus" charset="0"/>
              </a:rPr>
              <a:t>“</a:t>
            </a:r>
            <a:r>
              <a:rPr lang="en-US" sz="2600" dirty="0">
                <a:latin typeface="Papyrus" charset="0"/>
                <a:ea typeface="Papyrus" charset="0"/>
                <a:cs typeface="Papyrus" charset="0"/>
              </a:rPr>
              <a:t>We the people of the United States, in order to form a more perfect union, establish justice, insure domestic tranquility, provide for the common defense, promote the </a:t>
            </a:r>
            <a:r>
              <a:rPr lang="en-US" sz="2600" dirty="0" smtClean="0">
                <a:latin typeface="Papyrus" charset="0"/>
                <a:ea typeface="Papyrus" charset="0"/>
                <a:cs typeface="Papyrus" charset="0"/>
              </a:rPr>
              <a:t>general welfare</a:t>
            </a:r>
            <a:r>
              <a:rPr lang="en-US" sz="2600" dirty="0">
                <a:latin typeface="Papyrus" charset="0"/>
                <a:ea typeface="Papyrus" charset="0"/>
                <a:cs typeface="Papyrus" charset="0"/>
              </a:rPr>
              <a:t>, and secure the blessings of liberty, to ourselves and our posterity, do ordain and </a:t>
            </a:r>
            <a:r>
              <a:rPr lang="en-US" sz="2600" dirty="0" smtClean="0">
                <a:latin typeface="Papyrus" charset="0"/>
                <a:ea typeface="Papyrus" charset="0"/>
                <a:cs typeface="Papyrus" charset="0"/>
              </a:rPr>
              <a:t>establish</a:t>
            </a:r>
            <a:r>
              <a:rPr lang="mr-IN" sz="2600" dirty="0" smtClean="0">
                <a:latin typeface="Papyrus" charset="0"/>
                <a:ea typeface="Papyrus" charset="0"/>
                <a:cs typeface="Papyrus" charset="0"/>
              </a:rPr>
              <a:t>…</a:t>
            </a:r>
            <a:r>
              <a:rPr lang="en-US" sz="2600" dirty="0" smtClean="0">
                <a:latin typeface="Papyrus" charset="0"/>
                <a:ea typeface="Papyrus" charset="0"/>
                <a:cs typeface="Papyrus" charset="0"/>
              </a:rPr>
              <a:t>”</a:t>
            </a:r>
            <a:endParaRPr lang="en-US" sz="2600" dirty="0">
              <a:latin typeface="Papyrus" charset="0"/>
              <a:ea typeface="Papyrus" charset="0"/>
              <a:cs typeface="Papyrus" charset="0"/>
            </a:endParaRPr>
          </a:p>
        </p:txBody>
      </p:sp>
      <p:sp>
        <p:nvSpPr>
          <p:cNvPr id="3" name="Content Placeholder 2"/>
          <p:cNvSpPr>
            <a:spLocks noGrp="1"/>
          </p:cNvSpPr>
          <p:nvPr>
            <p:ph idx="1"/>
          </p:nvPr>
        </p:nvSpPr>
        <p:spPr>
          <a:xfrm>
            <a:off x="4428689" y="2529264"/>
            <a:ext cx="3362065" cy="3216142"/>
          </a:xfrm>
        </p:spPr>
        <p:txBody>
          <a:bodyPr>
            <a:normAutofit fontScale="92500"/>
          </a:bodyPr>
          <a:lstStyle/>
          <a:p>
            <a:pPr marL="0" indent="0">
              <a:buNone/>
            </a:pPr>
            <a:r>
              <a:rPr lang="en-US" b="1" dirty="0" smtClean="0"/>
              <a:t>Executive Branch</a:t>
            </a:r>
            <a:endParaRPr lang="en-US" dirty="0"/>
          </a:p>
          <a:p>
            <a:r>
              <a:rPr lang="en-US" dirty="0" smtClean="0"/>
              <a:t>President (also known as the Commander-in-Chief </a:t>
            </a:r>
            <a:r>
              <a:rPr lang="en-US" dirty="0"/>
              <a:t> </a:t>
            </a:r>
            <a:r>
              <a:rPr lang="en-US" dirty="0" smtClean="0"/>
              <a:t>and the Chief Executive of the Federal Government.</a:t>
            </a:r>
          </a:p>
          <a:p>
            <a:r>
              <a:rPr lang="en-US" dirty="0" smtClean="0"/>
              <a:t>Responsible for carrying out laws</a:t>
            </a:r>
          </a:p>
          <a:p>
            <a:r>
              <a:rPr lang="en-US" dirty="0"/>
              <a:t>includes the President, the Vice-President and </a:t>
            </a:r>
            <a:r>
              <a:rPr lang="en-US" dirty="0" smtClean="0"/>
              <a:t>his Cabinet</a:t>
            </a:r>
            <a:r>
              <a:rPr lang="en-US" dirty="0"/>
              <a:t> </a:t>
            </a:r>
            <a:r>
              <a:rPr lang="en-US" dirty="0" smtClean="0"/>
              <a:t>members</a:t>
            </a:r>
            <a:endParaRPr lang="en-US" dirty="0"/>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68753" y="198461"/>
            <a:ext cx="2187388" cy="1560614"/>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5648" y="2418930"/>
            <a:ext cx="4126173" cy="3250507"/>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07620" y="2507404"/>
            <a:ext cx="4079819" cy="2553368"/>
          </a:xfrm>
          <a:prstGeom prst="rect">
            <a:avLst/>
          </a:prstGeom>
        </p:spPr>
      </p:pic>
      <p:sp>
        <p:nvSpPr>
          <p:cNvPr id="11" name="TextBox 10"/>
          <p:cNvSpPr txBox="1"/>
          <p:nvPr/>
        </p:nvSpPr>
        <p:spPr>
          <a:xfrm>
            <a:off x="-85527" y="5831019"/>
            <a:ext cx="4397348" cy="646331"/>
          </a:xfrm>
          <a:prstGeom prst="rect">
            <a:avLst/>
          </a:prstGeom>
          <a:noFill/>
        </p:spPr>
        <p:txBody>
          <a:bodyPr wrap="square" rtlCol="0">
            <a:spAutoFit/>
          </a:bodyPr>
          <a:lstStyle/>
          <a:p>
            <a:pPr algn="ctr"/>
            <a:r>
              <a:rPr lang="en-US" b="1" i="1" dirty="0" smtClean="0">
                <a:latin typeface="Papyrus" charset="0"/>
                <a:ea typeface="Papyrus" charset="0"/>
                <a:cs typeface="Papyrus" charset="0"/>
              </a:rPr>
              <a:t>President Ronald Reagan </a:t>
            </a:r>
          </a:p>
          <a:p>
            <a:pPr algn="ctr"/>
            <a:r>
              <a:rPr lang="en-US" b="1" i="1" dirty="0" smtClean="0">
                <a:latin typeface="Papyrus" charset="0"/>
                <a:ea typeface="Papyrus" charset="0"/>
                <a:cs typeface="Papyrus" charset="0"/>
              </a:rPr>
              <a:t>and his Cabinet</a:t>
            </a:r>
            <a:endParaRPr lang="en-US" b="1" i="1" dirty="0">
              <a:latin typeface="Papyrus" charset="0"/>
              <a:ea typeface="Papyrus" charset="0"/>
              <a:cs typeface="Papyrus" charset="0"/>
            </a:endParaRPr>
          </a:p>
        </p:txBody>
      </p:sp>
      <p:sp>
        <p:nvSpPr>
          <p:cNvPr id="12" name="TextBox 11"/>
          <p:cNvSpPr txBox="1"/>
          <p:nvPr/>
        </p:nvSpPr>
        <p:spPr>
          <a:xfrm>
            <a:off x="8375093" y="5507854"/>
            <a:ext cx="3144875" cy="646331"/>
          </a:xfrm>
          <a:prstGeom prst="rect">
            <a:avLst/>
          </a:prstGeom>
          <a:noFill/>
        </p:spPr>
        <p:txBody>
          <a:bodyPr wrap="square" rtlCol="0">
            <a:spAutoFit/>
          </a:bodyPr>
          <a:lstStyle/>
          <a:p>
            <a:pPr algn="ctr"/>
            <a:r>
              <a:rPr lang="en-US" b="1" i="1" dirty="0" smtClean="0">
                <a:latin typeface="Papyrus" charset="0"/>
                <a:ea typeface="Papyrus" charset="0"/>
                <a:cs typeface="Papyrus" charset="0"/>
              </a:rPr>
              <a:t>President Barack Obama and his Cabinet</a:t>
            </a:r>
            <a:endParaRPr lang="en-US" b="1" i="1" dirty="0">
              <a:latin typeface="Papyrus" charset="0"/>
              <a:ea typeface="Papyrus" charset="0"/>
              <a:cs typeface="Papyrus" charset="0"/>
            </a:endParaRPr>
          </a:p>
        </p:txBody>
      </p:sp>
      <p:sp>
        <p:nvSpPr>
          <p:cNvPr id="13" name="TextBox 12"/>
          <p:cNvSpPr txBox="1"/>
          <p:nvPr/>
        </p:nvSpPr>
        <p:spPr>
          <a:xfrm>
            <a:off x="185648" y="6454266"/>
            <a:ext cx="4380931" cy="369332"/>
          </a:xfrm>
          <a:prstGeom prst="rect">
            <a:avLst/>
          </a:prstGeom>
          <a:noFill/>
        </p:spPr>
        <p:txBody>
          <a:bodyPr wrap="square" rtlCol="0">
            <a:spAutoFit/>
          </a:bodyPr>
          <a:lstStyle/>
          <a:p>
            <a:r>
              <a:rPr lang="en-US" b="1" i="1">
                <a:latin typeface="Papyrus" charset="0"/>
                <a:ea typeface="Papyrus" charset="0"/>
                <a:cs typeface="Papyrus" charset="0"/>
              </a:rPr>
              <a:t>My American History</a:t>
            </a:r>
            <a:endParaRPr lang="en-US" b="1" i="1" dirty="0">
              <a:latin typeface="Papyrus" charset="0"/>
              <a:ea typeface="Papyrus" charset="0"/>
              <a:cs typeface="Papyrus" charset="0"/>
            </a:endParaRPr>
          </a:p>
        </p:txBody>
      </p:sp>
      <p:sp>
        <p:nvSpPr>
          <p:cNvPr id="4" name="TextBox 3"/>
          <p:cNvSpPr txBox="1"/>
          <p:nvPr/>
        </p:nvSpPr>
        <p:spPr>
          <a:xfrm>
            <a:off x="4242988" y="6026485"/>
            <a:ext cx="7303602" cy="584775"/>
          </a:xfrm>
          <a:prstGeom prst="rect">
            <a:avLst/>
          </a:prstGeom>
          <a:noFill/>
        </p:spPr>
        <p:txBody>
          <a:bodyPr wrap="none" rtlCol="0">
            <a:spAutoFit/>
          </a:bodyPr>
          <a:lstStyle/>
          <a:p>
            <a:r>
              <a:rPr lang="en-US" sz="1400" dirty="0" smtClean="0"/>
              <a:t>Click on the link to learn more about the Executive Branch of the U.S. Government</a:t>
            </a:r>
          </a:p>
          <a:p>
            <a:r>
              <a:rPr lang="en-US" sz="1400" dirty="0" smtClean="0"/>
              <a:t>http</a:t>
            </a:r>
            <a:r>
              <a:rPr lang="en-US" sz="1400" dirty="0"/>
              <a:t>://</a:t>
            </a:r>
            <a:r>
              <a:rPr lang="en-US" sz="1400" dirty="0" err="1"/>
              <a:t>mrnussbaum.com</a:t>
            </a:r>
            <a:r>
              <a:rPr lang="en-US" sz="1400" dirty="0"/>
              <a:t>/government</a:t>
            </a:r>
            <a:r>
              <a:rPr lang="en-US" dirty="0"/>
              <a:t>/</a:t>
            </a:r>
          </a:p>
        </p:txBody>
      </p:sp>
    </p:spTree>
    <p:extLst>
      <p:ext uri="{BB962C8B-B14F-4D97-AF65-F5344CB8AC3E}">
        <p14:creationId xmlns:p14="http://schemas.microsoft.com/office/powerpoint/2010/main" val="20042282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3472"/>
            <a:ext cx="9897035" cy="1842052"/>
          </a:xfrm>
        </p:spPr>
        <p:txBody>
          <a:bodyPr/>
          <a:lstStyle/>
          <a:p>
            <a:r>
              <a:rPr lang="en-US" sz="2400" dirty="0" smtClean="0">
                <a:latin typeface="Papyrus" charset="0"/>
                <a:ea typeface="Papyrus" charset="0"/>
                <a:cs typeface="Papyrus" charset="0"/>
              </a:rPr>
              <a:t>“</a:t>
            </a:r>
            <a:r>
              <a:rPr lang="en-US" sz="2400" dirty="0">
                <a:latin typeface="Papyrus" charset="0"/>
                <a:ea typeface="Papyrus" charset="0"/>
                <a:cs typeface="Papyrus" charset="0"/>
              </a:rPr>
              <a:t>We the people of the United States, in order to form a more perfect union, establish justice, insure domestic tranquility, provide for the common defense, promote the general welfare, and secure the blessings of liberty, to ourselves and our posterity, do ordain and </a:t>
            </a:r>
            <a:r>
              <a:rPr lang="en-US" sz="2400" dirty="0" smtClean="0">
                <a:latin typeface="Papyrus" charset="0"/>
                <a:ea typeface="Papyrus" charset="0"/>
                <a:cs typeface="Papyrus" charset="0"/>
              </a:rPr>
              <a:t>establish this Constitution</a:t>
            </a:r>
            <a:r>
              <a:rPr lang="mr-IN" sz="2400" dirty="0" smtClean="0">
                <a:latin typeface="Papyrus" charset="0"/>
                <a:ea typeface="Papyrus" charset="0"/>
                <a:cs typeface="Papyrus" charset="0"/>
              </a:rPr>
              <a:t>…</a:t>
            </a:r>
            <a:r>
              <a:rPr lang="en-US" sz="2400" dirty="0">
                <a:latin typeface="Papyrus" charset="0"/>
                <a:ea typeface="Papyrus" charset="0"/>
                <a:cs typeface="Papyrus" charset="0"/>
              </a:rPr>
              <a:t>”</a:t>
            </a:r>
          </a:p>
        </p:txBody>
      </p:sp>
      <p:sp>
        <p:nvSpPr>
          <p:cNvPr id="3" name="Content Placeholder 2"/>
          <p:cNvSpPr>
            <a:spLocks noGrp="1"/>
          </p:cNvSpPr>
          <p:nvPr>
            <p:ph idx="1"/>
          </p:nvPr>
        </p:nvSpPr>
        <p:spPr>
          <a:xfrm>
            <a:off x="106527" y="1985307"/>
            <a:ext cx="5440147" cy="3064366"/>
          </a:xfrm>
        </p:spPr>
        <p:txBody>
          <a:bodyPr>
            <a:norm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b="1" dirty="0" smtClean="0"/>
              <a:t>The Judicial Branch</a:t>
            </a:r>
            <a:endParaRPr lang="en-US" dirty="0" smtClean="0"/>
          </a:p>
          <a:p>
            <a:pPr defTabSz="914400">
              <a:spcBef>
                <a:spcPts val="0"/>
              </a:spcBef>
              <a:spcAft>
                <a:spcPts val="0"/>
              </a:spcAft>
              <a:buClrTx/>
              <a:defRPr/>
            </a:pPr>
            <a:r>
              <a:rPr lang="en-US" dirty="0" smtClean="0"/>
              <a:t>Supreme Court</a:t>
            </a:r>
          </a:p>
          <a:p>
            <a:pPr defTabSz="914400">
              <a:spcBef>
                <a:spcPts val="0"/>
              </a:spcBef>
              <a:spcAft>
                <a:spcPts val="0"/>
              </a:spcAft>
              <a:buClrTx/>
              <a:defRPr/>
            </a:pPr>
            <a:r>
              <a:rPr lang="en-US" dirty="0" smtClean="0"/>
              <a:t> federal courts</a:t>
            </a:r>
          </a:p>
          <a:p>
            <a:pPr defTabSz="914400">
              <a:spcBef>
                <a:spcPts val="0"/>
              </a:spcBef>
              <a:spcAft>
                <a:spcPts val="0"/>
              </a:spcAft>
              <a:buClrTx/>
              <a:defRPr/>
            </a:pPr>
            <a:r>
              <a:rPr lang="en-US" dirty="0" smtClean="0"/>
              <a:t>Enforce federal laws</a:t>
            </a:r>
          </a:p>
          <a:p>
            <a:pPr defTabSz="914400">
              <a:spcBef>
                <a:spcPts val="0"/>
              </a:spcBef>
              <a:spcAft>
                <a:spcPts val="0"/>
              </a:spcAft>
              <a:buClrTx/>
              <a:defRPr/>
            </a:pPr>
            <a:r>
              <a:rPr lang="en-US" dirty="0" smtClean="0"/>
              <a:t>Determine if a federal law is carried out correctly or if the law’s been broken</a:t>
            </a:r>
          </a:p>
          <a:p>
            <a:pPr defTabSz="914400">
              <a:spcBef>
                <a:spcPts val="0"/>
              </a:spcBef>
              <a:spcAft>
                <a:spcPts val="0"/>
              </a:spcAft>
              <a:buClrTx/>
              <a:defRPr/>
            </a:pPr>
            <a:r>
              <a:rPr lang="en-US" dirty="0" smtClean="0"/>
              <a:t>Determine if a law Congress has passed is unconstitutional</a:t>
            </a:r>
          </a:p>
          <a:p>
            <a:pPr defTabSz="914400">
              <a:spcBef>
                <a:spcPts val="0"/>
              </a:spcBef>
              <a:spcAft>
                <a:spcPts val="0"/>
              </a:spcAft>
              <a:buClrTx/>
              <a:defRPr/>
            </a:pPr>
            <a:r>
              <a:rPr lang="en-US" dirty="0" smtClean="0"/>
              <a:t>Determine if something the president has done is </a:t>
            </a:r>
            <a:r>
              <a:rPr lang="en-US" b="1" dirty="0" smtClean="0"/>
              <a:t>unconstitutional.</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79106" y="203472"/>
            <a:ext cx="2187388" cy="1560614"/>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71074" y="2170657"/>
            <a:ext cx="3757960" cy="1930225"/>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71074" y="4411639"/>
            <a:ext cx="3827916" cy="2149522"/>
          </a:xfrm>
          <a:prstGeom prst="rect">
            <a:avLst/>
          </a:prstGeom>
        </p:spPr>
      </p:pic>
      <p:sp>
        <p:nvSpPr>
          <p:cNvPr id="8" name="TextBox 7"/>
          <p:cNvSpPr txBox="1"/>
          <p:nvPr/>
        </p:nvSpPr>
        <p:spPr>
          <a:xfrm>
            <a:off x="263478" y="5054112"/>
            <a:ext cx="3057099" cy="461665"/>
          </a:xfrm>
          <a:prstGeom prst="rect">
            <a:avLst/>
          </a:prstGeom>
          <a:noFill/>
        </p:spPr>
        <p:txBody>
          <a:bodyPr wrap="square" rtlCol="0">
            <a:spAutoFit/>
          </a:bodyPr>
          <a:lstStyle/>
          <a:p>
            <a:r>
              <a:rPr lang="en-US" sz="1200" b="1" i="1" dirty="0" smtClean="0"/>
              <a:t>Unconstitutional-something that goes against what the Constitution says</a:t>
            </a:r>
            <a:endParaRPr lang="en-US" sz="1200" b="1" i="1" dirty="0"/>
          </a:p>
        </p:txBody>
      </p:sp>
      <p:sp>
        <p:nvSpPr>
          <p:cNvPr id="9" name="TextBox 8"/>
          <p:cNvSpPr txBox="1"/>
          <p:nvPr/>
        </p:nvSpPr>
        <p:spPr>
          <a:xfrm>
            <a:off x="9553433" y="2602476"/>
            <a:ext cx="2320119" cy="369332"/>
          </a:xfrm>
          <a:prstGeom prst="rect">
            <a:avLst/>
          </a:prstGeom>
          <a:noFill/>
        </p:spPr>
        <p:txBody>
          <a:bodyPr wrap="square" rtlCol="0">
            <a:spAutoFit/>
          </a:bodyPr>
          <a:lstStyle/>
          <a:p>
            <a:r>
              <a:rPr lang="en-US" b="1" i="1" dirty="0" smtClean="0">
                <a:latin typeface="Papyrus" charset="0"/>
                <a:ea typeface="Papyrus" charset="0"/>
                <a:cs typeface="Papyrus" charset="0"/>
              </a:rPr>
              <a:t>The Supreme Court</a:t>
            </a:r>
            <a:endParaRPr lang="en-US" b="1" i="1" dirty="0">
              <a:latin typeface="Papyrus" charset="0"/>
              <a:ea typeface="Papyrus" charset="0"/>
              <a:cs typeface="Papyrus" charset="0"/>
            </a:endParaRPr>
          </a:p>
        </p:txBody>
      </p:sp>
      <p:sp>
        <p:nvSpPr>
          <p:cNvPr id="10" name="TextBox 9"/>
          <p:cNvSpPr txBox="1"/>
          <p:nvPr/>
        </p:nvSpPr>
        <p:spPr>
          <a:xfrm>
            <a:off x="9779198" y="4840069"/>
            <a:ext cx="1866791" cy="646331"/>
          </a:xfrm>
          <a:prstGeom prst="rect">
            <a:avLst/>
          </a:prstGeom>
          <a:noFill/>
        </p:spPr>
        <p:txBody>
          <a:bodyPr wrap="square" rtlCol="0">
            <a:spAutoFit/>
          </a:bodyPr>
          <a:lstStyle/>
          <a:p>
            <a:r>
              <a:rPr lang="en-US" b="1" i="1" dirty="0" smtClean="0">
                <a:latin typeface="Papyrus" charset="0"/>
                <a:ea typeface="Papyrus" charset="0"/>
                <a:cs typeface="Papyrus" charset="0"/>
              </a:rPr>
              <a:t>Members of the Supreme Court</a:t>
            </a:r>
            <a:endParaRPr lang="en-US" b="1" i="1" dirty="0">
              <a:latin typeface="Papyrus" charset="0"/>
              <a:ea typeface="Papyrus" charset="0"/>
              <a:cs typeface="Papyrus" charset="0"/>
            </a:endParaRPr>
          </a:p>
        </p:txBody>
      </p:sp>
      <p:sp>
        <p:nvSpPr>
          <p:cNvPr id="11" name="TextBox 10"/>
          <p:cNvSpPr txBox="1"/>
          <p:nvPr/>
        </p:nvSpPr>
        <p:spPr>
          <a:xfrm>
            <a:off x="165288" y="6471193"/>
            <a:ext cx="2342308" cy="646331"/>
          </a:xfrm>
          <a:prstGeom prst="rect">
            <a:avLst/>
          </a:prstGeom>
          <a:noFill/>
        </p:spPr>
        <p:txBody>
          <a:bodyPr wrap="none" rtlCol="0">
            <a:spAutoFit/>
          </a:bodyPr>
          <a:lstStyle/>
          <a:p>
            <a:r>
              <a:rPr lang="en-US" b="1" i="1" dirty="0">
                <a:latin typeface="Papyrus" charset="0"/>
                <a:ea typeface="Papyrus" charset="0"/>
                <a:cs typeface="Papyrus" charset="0"/>
              </a:rPr>
              <a:t>My American History</a:t>
            </a:r>
          </a:p>
          <a:p>
            <a:endParaRPr lang="en-US" dirty="0"/>
          </a:p>
        </p:txBody>
      </p:sp>
      <p:sp>
        <p:nvSpPr>
          <p:cNvPr id="4" name="TextBox 3"/>
          <p:cNvSpPr txBox="1"/>
          <p:nvPr/>
        </p:nvSpPr>
        <p:spPr>
          <a:xfrm>
            <a:off x="165288" y="5661667"/>
            <a:ext cx="5306321" cy="461665"/>
          </a:xfrm>
          <a:prstGeom prst="rect">
            <a:avLst/>
          </a:prstGeom>
          <a:noFill/>
        </p:spPr>
        <p:txBody>
          <a:bodyPr wrap="square" rtlCol="0">
            <a:spAutoFit/>
          </a:bodyPr>
          <a:lstStyle/>
          <a:p>
            <a:r>
              <a:rPr lang="en-US" sz="1200" dirty="0" smtClean="0"/>
              <a:t> Learn more about the Judicial Branch of the U.S. </a:t>
            </a:r>
            <a:r>
              <a:rPr lang="en-US" sz="1200" dirty="0"/>
              <a:t>Government: http://</a:t>
            </a:r>
            <a:r>
              <a:rPr lang="en-US" sz="1200" dirty="0" err="1"/>
              <a:t>mrnussbaum.com</a:t>
            </a:r>
            <a:r>
              <a:rPr lang="en-US" sz="1200" dirty="0"/>
              <a:t>/government/</a:t>
            </a:r>
          </a:p>
        </p:txBody>
      </p:sp>
    </p:spTree>
    <p:extLst>
      <p:ext uri="{BB962C8B-B14F-4D97-AF65-F5344CB8AC3E}">
        <p14:creationId xmlns:p14="http://schemas.microsoft.com/office/powerpoint/2010/main" val="10219055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12376"/>
            <a:ext cx="10040471" cy="1497151"/>
          </a:xfrm>
        </p:spPr>
        <p:txBody>
          <a:bodyPr/>
          <a:lstStyle/>
          <a:p>
            <a:r>
              <a:rPr lang="en-US" sz="2400" dirty="0" smtClean="0">
                <a:latin typeface="Papyrus" charset="0"/>
                <a:ea typeface="Papyrus" charset="0"/>
                <a:cs typeface="Papyrus" charset="0"/>
              </a:rPr>
              <a:t>“We </a:t>
            </a:r>
            <a:r>
              <a:rPr lang="en-US" sz="2400" dirty="0">
                <a:latin typeface="Papyrus" charset="0"/>
                <a:ea typeface="Papyrus" charset="0"/>
                <a:cs typeface="Papyrus" charset="0"/>
              </a:rPr>
              <a:t>the people of the United States, in order to form a more perfect union, establish justice, insure domestic tranquility, provide for the common defense, promote the general welfare, and secure the blessings of liberty, to ourselves and our posterity, do ordain and establish this </a:t>
            </a:r>
            <a:r>
              <a:rPr lang="en-US" sz="2400" dirty="0" smtClean="0">
                <a:latin typeface="Papyrus" charset="0"/>
                <a:ea typeface="Papyrus" charset="0"/>
                <a:cs typeface="Papyrus" charset="0"/>
              </a:rPr>
              <a:t>Constitution of the United States</a:t>
            </a:r>
            <a:r>
              <a:rPr lang="mr-IN" sz="2400" dirty="0" smtClean="0">
                <a:latin typeface="Papyrus" charset="0"/>
                <a:ea typeface="Papyrus" charset="0"/>
                <a:cs typeface="Papyrus" charset="0"/>
              </a:rPr>
              <a:t>…</a:t>
            </a:r>
            <a:r>
              <a:rPr lang="en-US" sz="2400" dirty="0" smtClean="0">
                <a:latin typeface="Papyrus" charset="0"/>
                <a:ea typeface="Papyrus" charset="0"/>
                <a:cs typeface="Papyrus" charset="0"/>
              </a:rPr>
              <a:t>”</a:t>
            </a:r>
            <a:endParaRPr lang="en-US" sz="2400" dirty="0">
              <a:latin typeface="Papyrus" charset="0"/>
              <a:ea typeface="Papyrus" charset="0"/>
              <a:cs typeface="Papyrus" charset="0"/>
            </a:endParaRPr>
          </a:p>
        </p:txBody>
      </p:sp>
      <p:sp>
        <p:nvSpPr>
          <p:cNvPr id="3" name="Content Placeholder 2"/>
          <p:cNvSpPr>
            <a:spLocks noGrp="1"/>
          </p:cNvSpPr>
          <p:nvPr>
            <p:ph idx="1"/>
          </p:nvPr>
        </p:nvSpPr>
        <p:spPr>
          <a:xfrm>
            <a:off x="314589" y="2165366"/>
            <a:ext cx="5103572" cy="3170909"/>
          </a:xfrm>
        </p:spPr>
        <p:txBody>
          <a:bodyPr>
            <a:normAutofit/>
          </a:bodyPr>
          <a:lstStyle/>
          <a:p>
            <a:pPr marL="0" indent="0">
              <a:buNone/>
            </a:pPr>
            <a:r>
              <a:rPr lang="en-US" dirty="0" smtClean="0"/>
              <a:t>Work with others to write a bill that you think would become a law.</a:t>
            </a:r>
          </a:p>
          <a:p>
            <a:pPr marL="0" indent="0">
              <a:buNone/>
            </a:pPr>
            <a:r>
              <a:rPr lang="en-US" dirty="0"/>
              <a:t>Check to make sure your bill has “passing power” </a:t>
            </a:r>
          </a:p>
          <a:p>
            <a:pPr marL="0" indent="0">
              <a:buNone/>
            </a:pPr>
            <a:r>
              <a:rPr lang="en-US" dirty="0" smtClean="0"/>
              <a:t>Ask these questions: </a:t>
            </a:r>
          </a:p>
          <a:p>
            <a:pPr marL="0" indent="0">
              <a:buNone/>
            </a:pPr>
            <a:r>
              <a:rPr lang="en-US" dirty="0" smtClean="0"/>
              <a:t>Why do you think the bill would make a good law? </a:t>
            </a:r>
          </a:p>
          <a:p>
            <a:pPr marL="0" indent="0">
              <a:buNone/>
            </a:pPr>
            <a:r>
              <a:rPr lang="en-US" dirty="0" smtClean="0"/>
              <a:t>Who would the bill help most?</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32894" y="156537"/>
            <a:ext cx="2187388" cy="1560614"/>
          </a:xfrm>
          <a:prstGeom prst="rect">
            <a:avLst/>
          </a:prstGeom>
        </p:spPr>
      </p:pic>
      <p:sp>
        <p:nvSpPr>
          <p:cNvPr id="4" name="TextBox 3"/>
          <p:cNvSpPr txBox="1"/>
          <p:nvPr/>
        </p:nvSpPr>
        <p:spPr>
          <a:xfrm>
            <a:off x="216646" y="6400800"/>
            <a:ext cx="2342308" cy="646331"/>
          </a:xfrm>
          <a:prstGeom prst="rect">
            <a:avLst/>
          </a:prstGeom>
          <a:noFill/>
        </p:spPr>
        <p:txBody>
          <a:bodyPr wrap="none" rtlCol="0">
            <a:spAutoFit/>
          </a:bodyPr>
          <a:lstStyle/>
          <a:p>
            <a:r>
              <a:rPr lang="en-US" b="1" i="1">
                <a:latin typeface="Papyrus" charset="0"/>
                <a:ea typeface="Papyrus" charset="0"/>
                <a:cs typeface="Papyrus" charset="0"/>
              </a:rPr>
              <a:t>My American History</a:t>
            </a:r>
          </a:p>
          <a:p>
            <a:endParaRPr lang="en-US" dirty="0"/>
          </a:p>
        </p:txBody>
      </p:sp>
      <p:sp>
        <p:nvSpPr>
          <p:cNvPr id="7" name="TextBox 6"/>
          <p:cNvSpPr txBox="1"/>
          <p:nvPr/>
        </p:nvSpPr>
        <p:spPr>
          <a:xfrm>
            <a:off x="451065" y="5453614"/>
            <a:ext cx="6454701" cy="461665"/>
          </a:xfrm>
          <a:prstGeom prst="rect">
            <a:avLst/>
          </a:prstGeom>
          <a:noFill/>
        </p:spPr>
        <p:txBody>
          <a:bodyPr wrap="square" rtlCol="0">
            <a:spAutoFit/>
          </a:bodyPr>
          <a:lstStyle/>
          <a:p>
            <a:r>
              <a:rPr lang="en-US" sz="1200" dirty="0" smtClean="0"/>
              <a:t>Click here to learn more about the Legislative Branch of the U.S. Government  </a:t>
            </a:r>
          </a:p>
          <a:p>
            <a:r>
              <a:rPr lang="en-US" sz="1200" dirty="0" smtClean="0">
                <a:hlinkClick r:id="rId3"/>
              </a:rPr>
              <a:t>https://kids-clerk.house.gov/young-learners/</a:t>
            </a:r>
            <a:endParaRPr lang="en-US" sz="1200" dirty="0"/>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71938" y="2277392"/>
            <a:ext cx="1509299" cy="2359109"/>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13201" y="2234496"/>
            <a:ext cx="1956030" cy="2402005"/>
          </a:xfrm>
          <a:prstGeom prst="rect">
            <a:avLst/>
          </a:prstGeom>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69231" y="2265530"/>
            <a:ext cx="1802707" cy="2339938"/>
          </a:xfrm>
          <a:prstGeom prst="rect">
            <a:avLst/>
          </a:prstGeom>
        </p:spPr>
      </p:pic>
      <p:pic>
        <p:nvPicPr>
          <p:cNvPr id="12" name="Picture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17985" y="4654531"/>
            <a:ext cx="3505200" cy="2311400"/>
          </a:xfrm>
          <a:prstGeom prst="rect">
            <a:avLst/>
          </a:prstGeom>
        </p:spPr>
      </p:pic>
    </p:spTree>
    <p:extLst>
      <p:ext uri="{BB962C8B-B14F-4D97-AF65-F5344CB8AC3E}">
        <p14:creationId xmlns:p14="http://schemas.microsoft.com/office/powerpoint/2010/main" val="173936638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Quotable</Template>
  <TotalTime>1417</TotalTime>
  <Words>1312</Words>
  <Application>Microsoft Macintosh PowerPoint</Application>
  <PresentationFormat>Widescreen</PresentationFormat>
  <Paragraphs>113</Paragraphs>
  <Slides>14</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Book Antiqua</vt:lpstr>
      <vt:lpstr>Calibri</vt:lpstr>
      <vt:lpstr>Century Gothic</vt:lpstr>
      <vt:lpstr>Papyrus</vt:lpstr>
      <vt:lpstr>Wingdings 2</vt:lpstr>
      <vt:lpstr>Quotable</vt:lpstr>
      <vt:lpstr>“We The People”</vt:lpstr>
      <vt:lpstr>“We the people…”  </vt:lpstr>
      <vt:lpstr>“We the people of the United States…” </vt:lpstr>
      <vt:lpstr>“We the people of the United States, in order to form…”</vt:lpstr>
      <vt:lpstr>“We the people of the United States, in order to form a more perfect union…”</vt:lpstr>
      <vt:lpstr>“We the people of the United States, in order to form a more perfect union, establish justice…”</vt:lpstr>
      <vt:lpstr>“We the people of the United States, in  order to form a more perfect union, establish justice, insure domestic tranquility…”</vt:lpstr>
      <vt:lpstr>“We the people of the United States, in order to form a more perfect union, establish justice, insure domestic tranquility, provide for the common defense…”</vt:lpstr>
      <vt:lpstr>“We the people of the United States, in order to  form a more perfect union, establish justice, insure domestic tranquility, provide for the common defense, promote the general welfare…”</vt:lpstr>
      <vt:lpstr>“We the people of the United States, in order to form a  more perfect union, establish justice, insure domestic  tranquility, provide for the common defense, promote  the general welfare, and secure the blessings of liberty…” </vt:lpstr>
      <vt:lpstr>“We the people of the United States, in order to form a more perfect union, establish justice, insure domestic tranquility, provide for the common defense, promote the general welfare, and secure the blessings of liberty, to ourselves and our posterity…”</vt:lpstr>
      <vt:lpstr>“We the people of the United States, in order to form a more perfect union, establish justice, insure domestic tranquility, provide for the common defense, promote the general welfare, and secure the blessings of liberty, to ourselves and our posterity, do ordain and establish…”</vt:lpstr>
      <vt:lpstr>“We the people of the United States, in order to form a more perfect union, establish justice, insure domestic tranquility, provide for the common defense, promote the general welfare, and secure the blessings of liberty, to ourselves and our posterity, do ordain and establish this Constitution…”</vt:lpstr>
      <vt:lpstr>“We the people of the United States, in order to form a more perfect union, establish justice, insure domestic tranquility, provide for the common defense, promote the general welfare, and secure the blessings of liberty, to ourselves and our posterity, do ordain and establish this Constitution of the United States…”</vt:lpstr>
    </vt:vector>
  </TitlesOfParts>
  <Company/>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 The People”</dc:title>
  <dc:creator>Dulce Castillo</dc:creator>
  <cp:lastModifiedBy>Nancy Hasty</cp:lastModifiedBy>
  <cp:revision>114</cp:revision>
  <dcterms:created xsi:type="dcterms:W3CDTF">2017-10-06T17:23:33Z</dcterms:created>
  <dcterms:modified xsi:type="dcterms:W3CDTF">2017-10-11T13:53:19Z</dcterms:modified>
</cp:coreProperties>
</file>