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95" r:id="rId3"/>
    <p:sldId id="296" r:id="rId4"/>
    <p:sldId id="297" r:id="rId5"/>
    <p:sldId id="304" r:id="rId6"/>
    <p:sldId id="317" r:id="rId7"/>
    <p:sldId id="270" r:id="rId8"/>
    <p:sldId id="271" r:id="rId9"/>
    <p:sldId id="305" r:id="rId10"/>
    <p:sldId id="320" r:id="rId11"/>
    <p:sldId id="306" r:id="rId12"/>
    <p:sldId id="298" r:id="rId13"/>
    <p:sldId id="299" r:id="rId14"/>
    <p:sldId id="300" r:id="rId15"/>
    <p:sldId id="268" r:id="rId16"/>
    <p:sldId id="318" r:id="rId17"/>
    <p:sldId id="269" r:id="rId18"/>
    <p:sldId id="272" r:id="rId19"/>
    <p:sldId id="273" r:id="rId20"/>
    <p:sldId id="274" r:id="rId21"/>
    <p:sldId id="275" r:id="rId22"/>
    <p:sldId id="276" r:id="rId23"/>
    <p:sldId id="301" r:id="rId24"/>
    <p:sldId id="277" r:id="rId25"/>
    <p:sldId id="319" r:id="rId26"/>
    <p:sldId id="278" r:id="rId27"/>
    <p:sldId id="280" r:id="rId28"/>
    <p:sldId id="281" r:id="rId29"/>
    <p:sldId id="307" r:id="rId30"/>
    <p:sldId id="302" r:id="rId31"/>
    <p:sldId id="282" r:id="rId32"/>
    <p:sldId id="309" r:id="rId33"/>
    <p:sldId id="310" r:id="rId34"/>
    <p:sldId id="308" r:id="rId35"/>
    <p:sldId id="283" r:id="rId36"/>
    <p:sldId id="311" r:id="rId37"/>
    <p:sldId id="303" r:id="rId38"/>
    <p:sldId id="286" r:id="rId39"/>
    <p:sldId id="285" r:id="rId40"/>
    <p:sldId id="287" r:id="rId41"/>
    <p:sldId id="313" r:id="rId42"/>
    <p:sldId id="288" r:id="rId43"/>
    <p:sldId id="314" r:id="rId44"/>
    <p:sldId id="315" r:id="rId45"/>
    <p:sldId id="290" r:id="rId46"/>
    <p:sldId id="292" r:id="rId47"/>
    <p:sldId id="294" r:id="rId48"/>
    <p:sldId id="316" r:id="rId49"/>
    <p:sldId id="312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0000"/>
    <a:srgbClr val="FFC729"/>
    <a:srgbClr val="FFD869"/>
    <a:srgbClr val="CC9900"/>
    <a:srgbClr val="0080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6" autoAdjust="0"/>
    <p:restoredTop sz="94660"/>
  </p:normalViewPr>
  <p:slideViewPr>
    <p:cSldViewPr>
      <p:cViewPr varScale="1">
        <p:scale>
          <a:sx n="68" d="100"/>
          <a:sy n="68" d="100"/>
        </p:scale>
        <p:origin x="13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D552C-C5E0-4856-B9DF-602C271C3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03520-C27E-4944-BC64-FBF76D698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ED61A-AC26-45A3-97FF-5A083CA4DA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F5162-AC6D-44D3-AA08-1FE6277DA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37453-CF66-43BD-8261-53575D13E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3B6B3-3194-438C-97C3-A20F455D3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AB850-FF81-49C7-838D-2CE8C3BB35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4E765-452A-4C44-AA39-EA8579112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0F64A-1DC1-492D-9371-9B616AB4F5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1D825-0FED-4B97-8CD1-FA48F96ADD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50799-F799-420B-BED2-B46A8DDDAE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1A54C2E-3F49-4B7F-B647-7BC84A1AF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rds.yahoo.com/_ylt=A0WTb_hrOxhLGBIA_OSjzbkF/SIG=12celtels/EXP=1259965675/**http:/brebru.com/webquests/popularmusic/radio/yalta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deskflags.com/country/1006003.jpg&amp;imgrefurl=http://www.deskflags.com/country/soviet.htm&amp;usg=__7kehuXuy4jR8b1ylXx0oPwT_fsQ=&amp;h=392&amp;w=577&amp;sz=22&amp;hl=en&amp;start=3&amp;um=1&amp;tbnid=E3b-a92FCHI56M:&amp;tbnh=91&amp;tbnw=134&amp;prev=/images?q=Flag+of+Soviet+Union&amp;um=1&amp;hl=en&amp;rls=HPIB,HPIB:2008-46,HPIB:en&amp;sa=N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62000" y="2438400"/>
            <a:ext cx="7772400" cy="2228850"/>
          </a:xfrm>
        </p:spPr>
        <p:txBody>
          <a:bodyPr/>
          <a:lstStyle/>
          <a:p>
            <a:br>
              <a:rPr lang="en-US" sz="4800" dirty="0">
                <a:solidFill>
                  <a:srgbClr val="FFC729"/>
                </a:solidFill>
                <a:latin typeface="Comic Sans MS" pitchFamily="66" charset="0"/>
              </a:rPr>
            </a:br>
            <a:r>
              <a:rPr lang="en-US" sz="4800" dirty="0">
                <a:solidFill>
                  <a:srgbClr val="FFC729"/>
                </a:solidFill>
                <a:latin typeface="Broadway" panose="04040905080B02020502" pitchFamily="82" charset="0"/>
              </a:rPr>
              <a:t>WWII </a:t>
            </a:r>
            <a:br>
              <a:rPr lang="en-US" sz="4800" dirty="0">
                <a:solidFill>
                  <a:srgbClr val="FFC729"/>
                </a:solidFill>
                <a:latin typeface="Broadway" panose="04040905080B02020502" pitchFamily="82" charset="0"/>
              </a:rPr>
            </a:br>
            <a:br>
              <a:rPr lang="en-US" sz="4800" dirty="0">
                <a:solidFill>
                  <a:srgbClr val="FFC729"/>
                </a:solidFill>
                <a:latin typeface="Broadway" panose="04040905080B02020502" pitchFamily="82" charset="0"/>
              </a:rPr>
            </a:br>
            <a:r>
              <a:rPr lang="en-US" sz="4800" dirty="0">
                <a:solidFill>
                  <a:srgbClr val="FFC729"/>
                </a:solidFill>
                <a:latin typeface="Broadway" panose="04040905080B02020502" pitchFamily="82" charset="0"/>
              </a:rPr>
              <a:t>The Aftermath</a:t>
            </a:r>
            <a:br>
              <a:rPr lang="en-US" sz="4800" dirty="0">
                <a:solidFill>
                  <a:srgbClr val="FFC729"/>
                </a:solidFill>
                <a:latin typeface="Broadway" panose="04040905080B02020502" pitchFamily="82" charset="0"/>
              </a:rPr>
            </a:br>
            <a:br>
              <a:rPr lang="en-US" sz="4800" dirty="0">
                <a:solidFill>
                  <a:srgbClr val="FFC729"/>
                </a:solidFill>
                <a:latin typeface="Comic Sans MS" pitchFamily="66" charset="0"/>
              </a:rPr>
            </a:br>
            <a:endParaRPr lang="en-US" sz="4800" dirty="0">
              <a:solidFill>
                <a:srgbClr val="FFC729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rds.yahoo.com/_ylt=A0WTb_yYOhhL8RAA24ejzbkF/SIG=127rg4j4u/EXP=1259965464/**http%3A/cidoc.ics.forth.gr/crm_core/images/yal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362200"/>
            <a:ext cx="4340165" cy="3505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792162"/>
          </a:xfrm>
        </p:spPr>
        <p:txBody>
          <a:bodyPr/>
          <a:lstStyle/>
          <a:p>
            <a:r>
              <a:rPr lang="en-US" sz="2800" dirty="0">
                <a:solidFill>
                  <a:srgbClr val="FFC000"/>
                </a:solidFill>
              </a:rPr>
              <a:t>First.. what agreements were made as WWII was ending in Europe?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4419600" cy="45259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Yalta Conference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8 Days</a:t>
            </a:r>
          </a:p>
          <a:p>
            <a:pPr lvl="1"/>
            <a:endParaRPr lang="en-US" dirty="0">
              <a:solidFill>
                <a:srgbClr val="FFC000"/>
              </a:solidFill>
            </a:endParaRPr>
          </a:p>
          <a:p>
            <a:pPr lvl="1"/>
            <a:r>
              <a:rPr lang="en-US" dirty="0">
                <a:solidFill>
                  <a:srgbClr val="FFC000"/>
                </a:solidFill>
              </a:rPr>
              <a:t>Roosevelt, Churchill, and Stalin</a:t>
            </a:r>
          </a:p>
          <a:p>
            <a:pPr lvl="1"/>
            <a:endParaRPr lang="en-US" dirty="0">
              <a:solidFill>
                <a:srgbClr val="FFC000"/>
              </a:solidFill>
            </a:endParaRPr>
          </a:p>
          <a:p>
            <a:pPr lvl="1"/>
            <a:r>
              <a:rPr lang="en-US" dirty="0">
                <a:solidFill>
                  <a:srgbClr val="FFC000"/>
                </a:solidFill>
              </a:rPr>
              <a:t>What to do with Germany once they are defeated?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0" y="38100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Stalin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5200" y="32004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Roosevelt</a:t>
            </a:r>
            <a:r>
              <a:rPr lang="en-US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3268" y="3986886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CC00"/>
                </a:solidFill>
              </a:rPr>
              <a:t>Churchill</a:t>
            </a:r>
          </a:p>
        </p:txBody>
      </p:sp>
      <p:pic>
        <p:nvPicPr>
          <p:cNvPr id="49154" name="Picture 2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81000"/>
            <a:ext cx="4724400" cy="2381098"/>
          </a:xfrm>
          <a:prstGeom prst="rect">
            <a:avLst/>
          </a:prstGeom>
          <a:noFill/>
        </p:spPr>
      </p:pic>
      <p:sp>
        <p:nvSpPr>
          <p:cNvPr id="11" name="Down Arrow 10"/>
          <p:cNvSpPr/>
          <p:nvPr/>
        </p:nvSpPr>
        <p:spPr>
          <a:xfrm rot="1976769">
            <a:off x="1875504" y="2452415"/>
            <a:ext cx="609600" cy="13321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4267200" y="2667000"/>
            <a:ext cx="6096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20569554">
            <a:off x="6277066" y="2499006"/>
            <a:ext cx="609600" cy="13184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791200" y="4495800"/>
            <a:ext cx="3352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His country is devastated after the war. </a:t>
            </a:r>
          </a:p>
          <a:p>
            <a:pPr algn="ctr"/>
            <a:endParaRPr lang="en-US" sz="2000" b="1" dirty="0">
              <a:solidFill>
                <a:srgbClr val="FF0000"/>
              </a:solidFill>
            </a:endParaRP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Feels that Germany should be harshly punished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800" y="4724400"/>
            <a:ext cx="274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CC00"/>
                </a:solidFill>
              </a:rPr>
              <a:t>Did not want to punish Germany in fear of repeating WWI mistake.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52800" y="3786831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Acted as a mediator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Initial Agreements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4000" dirty="0">
                <a:solidFill>
                  <a:srgbClr val="FF0000"/>
                </a:solidFill>
              </a:rPr>
              <a:t>To please Stalin…</a:t>
            </a:r>
          </a:p>
          <a:p>
            <a:pPr marL="1257300" lvl="2" indent="-342900"/>
            <a:r>
              <a:rPr lang="en-US" dirty="0">
                <a:solidFill>
                  <a:srgbClr val="FFC000"/>
                </a:solidFill>
              </a:rPr>
              <a:t>Germany divided</a:t>
            </a:r>
          </a:p>
          <a:p>
            <a:pPr marL="1714500" lvl="3" indent="-342900"/>
            <a:r>
              <a:rPr lang="en-US" dirty="0">
                <a:solidFill>
                  <a:srgbClr val="FFC000"/>
                </a:solidFill>
              </a:rPr>
              <a:t> 4 zones (U.S., British, USSR, France)</a:t>
            </a:r>
          </a:p>
          <a:p>
            <a:pPr marL="1257300" lvl="2" indent="-342900">
              <a:buNone/>
            </a:pPr>
            <a:endParaRPr lang="en-US" sz="1800" dirty="0">
              <a:solidFill>
                <a:srgbClr val="FFC000"/>
              </a:solidFill>
            </a:endParaRPr>
          </a:p>
          <a:p>
            <a:pPr marL="628650" indent="-514350">
              <a:buNone/>
            </a:pPr>
            <a:r>
              <a:rPr lang="en-US" sz="4000" dirty="0">
                <a:solidFill>
                  <a:srgbClr val="FF0000"/>
                </a:solidFill>
              </a:rPr>
              <a:t>2. In return…</a:t>
            </a:r>
          </a:p>
          <a:p>
            <a:pPr marL="1428750" lvl="2" indent="-514350"/>
            <a:r>
              <a:rPr lang="en-US" dirty="0">
                <a:solidFill>
                  <a:srgbClr val="FFC000"/>
                </a:solidFill>
              </a:rPr>
              <a:t>Stalin agrees to allow Poland to hold free elections	</a:t>
            </a:r>
          </a:p>
          <a:p>
            <a:pPr marL="628650" indent="-514350">
              <a:buNone/>
            </a:pPr>
            <a:r>
              <a:rPr lang="en-US" sz="4000" dirty="0">
                <a:solidFill>
                  <a:srgbClr val="FF0000"/>
                </a:solidFill>
              </a:rPr>
              <a:t>3. Also…</a:t>
            </a:r>
          </a:p>
          <a:p>
            <a:pPr marL="1428750" lvl="2" indent="-514350"/>
            <a:r>
              <a:rPr lang="en-US" dirty="0">
                <a:solidFill>
                  <a:srgbClr val="FFC000"/>
                </a:solidFill>
              </a:rPr>
              <a:t>Stalin agrees to join U.S. against Japan </a:t>
            </a:r>
            <a:r>
              <a:rPr lang="en-US" dirty="0">
                <a:solidFill>
                  <a:srgbClr val="C00000"/>
                </a:solidFill>
              </a:rPr>
              <a:t>	</a:t>
            </a:r>
          </a:p>
          <a:p>
            <a:pPr marL="628650" indent="-514350">
              <a:buNone/>
            </a:pPr>
            <a:r>
              <a:rPr lang="en-US" dirty="0">
                <a:solidFill>
                  <a:srgbClr val="C00000"/>
                </a:solidFill>
              </a:rPr>
              <a:t>		</a:t>
            </a:r>
          </a:p>
          <a:p>
            <a:pPr marL="1428750" lvl="2" indent="-514350"/>
            <a:endParaRPr lang="en-US" sz="1000" dirty="0">
              <a:solidFill>
                <a:srgbClr val="C00000"/>
              </a:solidFill>
            </a:endParaRPr>
          </a:p>
          <a:p>
            <a:pPr marL="628650" indent="-514350">
              <a:buNone/>
            </a:pPr>
            <a:r>
              <a:rPr lang="en-US" sz="1800" dirty="0">
                <a:solidFill>
                  <a:srgbClr val="C00000"/>
                </a:solidFill>
              </a:rPr>
              <a:t>			</a:t>
            </a:r>
            <a:endParaRPr lang="en-US" sz="2600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192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Death of FDR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800600" cy="49831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Prior to signing U.N. Agreement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While in Georgia, suffers a stroke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Dies April 12, 1945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Before VE Day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Death of Frankling Rooseve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76400"/>
            <a:ext cx="3288392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412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http://realtraveladventures.com/wp-content/uploads/2015/07/5-FDR-Unfinished-Portra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361"/>
            <a:ext cx="5486400" cy="693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020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729"/>
                </a:solidFill>
              </a:rPr>
              <a:t>The United Nations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5720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April 25</a:t>
            </a:r>
            <a:r>
              <a:rPr lang="en-US" baseline="30000" dirty="0">
                <a:solidFill>
                  <a:schemeClr val="bg1"/>
                </a:solidFill>
                <a:latin typeface="+mj-lt"/>
              </a:rPr>
              <a:t>th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, 1945</a:t>
            </a:r>
          </a:p>
          <a:p>
            <a:endParaRPr lang="en-US" dirty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endParaRPr lang="en-US" dirty="0">
              <a:solidFill>
                <a:schemeClr val="bg1"/>
              </a:solidFill>
              <a:latin typeface="+mj-lt"/>
            </a:endParaRP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50 countries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+mj-lt"/>
              </a:rPr>
              <a:t>193 today</a:t>
            </a:r>
          </a:p>
          <a:p>
            <a:endParaRPr lang="en-US" dirty="0">
              <a:solidFill>
                <a:schemeClr val="bg1"/>
              </a:solidFill>
              <a:latin typeface="+mj-lt"/>
            </a:endParaRPr>
          </a:p>
          <a:p>
            <a:endParaRPr lang="en-US" dirty="0">
              <a:solidFill>
                <a:schemeClr val="bg1"/>
              </a:solidFill>
              <a:latin typeface="+mj-lt"/>
            </a:endParaRPr>
          </a:p>
          <a:p>
            <a:r>
              <a:rPr lang="en-US" dirty="0">
                <a:solidFill>
                  <a:srgbClr val="FF0000"/>
                </a:solidFill>
                <a:latin typeface="+mj-lt"/>
              </a:rPr>
              <a:t>Peacekeeping body</a:t>
            </a:r>
          </a:p>
        </p:txBody>
      </p:sp>
      <p:pic>
        <p:nvPicPr>
          <p:cNvPr id="5124" name="Picture 4" descr="UN_887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1300" y="1600200"/>
            <a:ext cx="269081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792162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Potsdam Conference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066800"/>
            <a:ext cx="5257800" cy="50593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Changes since Yalta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USSR was occupying eastern Europe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00CC00"/>
                </a:solidFill>
              </a:rPr>
              <a:t>Britain had a new Prime Minister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0070C0"/>
                </a:solidFill>
              </a:rPr>
              <a:t>Truman now President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0070C0"/>
                </a:solidFill>
              </a:rPr>
              <a:t>US had tested Atom Bomb 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Stalin is less willing to negotiate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File:Potsdam conference 1945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971" y="2362200"/>
            <a:ext cx="3964029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8229600" cy="792162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  <a:latin typeface="Comic Sans MS" pitchFamily="66" charset="0"/>
              </a:rPr>
              <a:t>Potsdam Conference Terms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" y="685800"/>
            <a:ext cx="8229600" cy="5059363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Indo China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Split at 16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Parallel</a:t>
            </a:r>
          </a:p>
          <a:p>
            <a:pPr lvl="1"/>
            <a:endParaRPr lang="en-US" sz="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Germany</a:t>
            </a:r>
          </a:p>
          <a:p>
            <a:pPr lvl="1"/>
            <a:r>
              <a:rPr lang="en-US" sz="2400" dirty="0">
                <a:solidFill>
                  <a:srgbClr val="FFC000"/>
                </a:solidFill>
              </a:rPr>
              <a:t>Split into 4 zones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War criminals – put on trial 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Land – returned to pre WWII 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Reparations - Soviet zone only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Destruction of Military supplies </a:t>
            </a:r>
          </a:p>
          <a:p>
            <a:pPr lvl="1"/>
            <a:endParaRPr lang="en-US" sz="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Poland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Controlled by USSR</a:t>
            </a:r>
          </a:p>
          <a:p>
            <a:pPr lvl="1"/>
            <a:endParaRPr lang="en-US" sz="800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Potsdam Declaration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Called for Japanese “surrender or destruction”</a:t>
            </a:r>
          </a:p>
          <a:p>
            <a:pPr lvl="2"/>
            <a:endParaRPr lang="en-US" dirty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 descr="Stalin playing ca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50" y="1828800"/>
            <a:ext cx="3676650" cy="346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672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00" name="Picture 4" descr="http://www.learneurope.eu/files/4513/7509/8676/Division_of_Germany_19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-1"/>
            <a:ext cx="6324600" cy="690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11" name="SMARTInkShape-Group262"/>
          <p:cNvGrpSpPr/>
          <p:nvPr/>
        </p:nvGrpSpPr>
        <p:grpSpPr>
          <a:xfrm>
            <a:off x="3968750" y="4508500"/>
            <a:ext cx="39689" cy="198439"/>
            <a:chOff x="3968750" y="4508500"/>
            <a:chExt cx="39689" cy="198439"/>
          </a:xfrm>
        </p:grpSpPr>
        <p:sp>
          <p:nvSpPr>
            <p:cNvPr id="4109" name="SMARTInkShape-626"/>
            <p:cNvSpPr/>
            <p:nvPr>
              <p:custDataLst>
                <p:tags r:id="rId1"/>
              </p:custDataLst>
            </p:nvPr>
          </p:nvSpPr>
          <p:spPr>
            <a:xfrm>
              <a:off x="3968750" y="4508500"/>
              <a:ext cx="30639" cy="127001"/>
            </a:xfrm>
            <a:custGeom>
              <a:avLst/>
              <a:gdLst/>
              <a:ahLst/>
              <a:cxnLst/>
              <a:rect l="0" t="0" r="0" b="0"/>
              <a:pathLst>
                <a:path w="30639" h="127001">
                  <a:moveTo>
                    <a:pt x="7938" y="127000"/>
                  </a:moveTo>
                  <a:lnTo>
                    <a:pt x="7938" y="127000"/>
                  </a:lnTo>
                  <a:lnTo>
                    <a:pt x="14772" y="120166"/>
                  </a:lnTo>
                  <a:lnTo>
                    <a:pt x="16539" y="112943"/>
                  </a:lnTo>
                  <a:lnTo>
                    <a:pt x="21265" y="105588"/>
                  </a:lnTo>
                  <a:lnTo>
                    <a:pt x="23309" y="95201"/>
                  </a:lnTo>
                  <a:lnTo>
                    <a:pt x="23713" y="84657"/>
                  </a:lnTo>
                  <a:lnTo>
                    <a:pt x="24628" y="82896"/>
                  </a:lnTo>
                  <a:lnTo>
                    <a:pt x="26120" y="81723"/>
                  </a:lnTo>
                  <a:lnTo>
                    <a:pt x="27997" y="80940"/>
                  </a:lnTo>
                  <a:lnTo>
                    <a:pt x="29248" y="79537"/>
                  </a:lnTo>
                  <a:lnTo>
                    <a:pt x="30638" y="75625"/>
                  </a:lnTo>
                  <a:lnTo>
                    <a:pt x="30127" y="74229"/>
                  </a:lnTo>
                  <a:lnTo>
                    <a:pt x="28904" y="73299"/>
                  </a:lnTo>
                  <a:lnTo>
                    <a:pt x="24818" y="71805"/>
                  </a:lnTo>
                  <a:lnTo>
                    <a:pt x="24259" y="69249"/>
                  </a:lnTo>
                  <a:lnTo>
                    <a:pt x="23815" y="51705"/>
                  </a:lnTo>
                  <a:lnTo>
                    <a:pt x="21461" y="47087"/>
                  </a:lnTo>
                  <a:lnTo>
                    <a:pt x="19600" y="44621"/>
                  </a:lnTo>
                  <a:lnTo>
                    <a:pt x="17530" y="37176"/>
                  </a:lnTo>
                  <a:lnTo>
                    <a:pt x="15729" y="28870"/>
                  </a:lnTo>
                  <a:lnTo>
                    <a:pt x="9738" y="16351"/>
                  </a:lnTo>
                  <a:lnTo>
                    <a:pt x="9138" y="13546"/>
                  </a:lnTo>
                  <a:lnTo>
                    <a:pt x="7856" y="11677"/>
                  </a:lnTo>
                  <a:lnTo>
                    <a:pt x="6119" y="10430"/>
                  </a:lnTo>
                  <a:lnTo>
                    <a:pt x="4079" y="9599"/>
                  </a:lnTo>
                  <a:lnTo>
                    <a:pt x="2720" y="816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0" name="SMARTInkShape-627"/>
            <p:cNvSpPr/>
            <p:nvPr>
              <p:custDataLst>
                <p:tags r:id="rId2"/>
              </p:custDataLst>
            </p:nvPr>
          </p:nvSpPr>
          <p:spPr>
            <a:xfrm>
              <a:off x="3976688" y="4651375"/>
              <a:ext cx="31751" cy="55564"/>
            </a:xfrm>
            <a:custGeom>
              <a:avLst/>
              <a:gdLst/>
              <a:ahLst/>
              <a:cxnLst/>
              <a:rect l="0" t="0" r="0" b="0"/>
              <a:pathLst>
                <a:path w="31751" h="55564">
                  <a:moveTo>
                    <a:pt x="31750" y="55563"/>
                  </a:moveTo>
                  <a:lnTo>
                    <a:pt x="31750" y="55563"/>
                  </a:lnTo>
                  <a:lnTo>
                    <a:pt x="15668" y="37129"/>
                  </a:lnTo>
                  <a:lnTo>
                    <a:pt x="11373" y="27967"/>
                  </a:lnTo>
                  <a:lnTo>
                    <a:pt x="8073" y="1377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380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274638"/>
            <a:ext cx="42672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38100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“The Russians only understand one language - ‘how many armies have you got?’  I’m tired of babying the Soviets.” 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President Truman</a:t>
            </a:r>
          </a:p>
          <a:p>
            <a:pPr lvl="1"/>
            <a:endParaRPr lang="en-US" sz="1400" dirty="0">
              <a:solidFill>
                <a:schemeClr val="bg1"/>
              </a:solidFill>
            </a:endParaRPr>
          </a:p>
          <a:p>
            <a:pPr lvl="1"/>
            <a:endParaRPr lang="en-US" sz="16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  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495800" y="2133600"/>
            <a:ext cx="4495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dirty="0">
                <a:solidFill>
                  <a:schemeClr val="bg1"/>
                </a:solidFill>
              </a:rPr>
              <a:t>Now I know what happened to Truman yesterday. I couldn't understand it. When he got to the meeting after having read this report he was a changed man. He told the Russians just where they got on and off and generally bossed the whole meeting.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Churchill, on Truman's behavior on that day (i.e. the day after he had found out about the atomic bomb)</a:t>
            </a:r>
          </a:p>
          <a:p>
            <a:pPr lvl="1"/>
            <a:endParaRPr lang="en-US" sz="16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4098" name="Picture 2" descr="http://www.sldn.org/page/-/Website/President%20Harry%20Trum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7" y="2823312"/>
            <a:ext cx="3502025" cy="356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008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The </a:t>
            </a:r>
            <a:r>
              <a:rPr lang="en-US" dirty="0">
                <a:solidFill>
                  <a:srgbClr val="FF0000"/>
                </a:solidFill>
              </a:rPr>
              <a:t>Nuremberg War Trials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0070C0"/>
                </a:solidFill>
              </a:rPr>
              <a:t>24 Nazi leaders put on trial for involvement in Holocaust</a:t>
            </a:r>
          </a:p>
        </p:txBody>
      </p:sp>
      <p:pic>
        <p:nvPicPr>
          <p:cNvPr id="50178" name="Picture 2" descr="http://rds.yahoo.com/_ylt=A0WTb_hrPhhLxRgA1pWjzbkF/SIG=125hjsn7t/EXP=1259966443/**http%3A/www.uncp.edu/home/rwb/nuremberg_trial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667000"/>
            <a:ext cx="4419600" cy="32999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" y="2743200"/>
            <a:ext cx="1828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12 of 24 sentenced to death… </a:t>
            </a:r>
          </a:p>
          <a:p>
            <a:pPr algn="ctr"/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…Most others sent to Prison.</a:t>
            </a:r>
          </a:p>
          <a:p>
            <a:pPr algn="ctr"/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Eventually, over 200 additional leaders punished.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2800" y="2819400"/>
            <a:ext cx="1828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Although controversial, trials</a:t>
            </a:r>
          </a:p>
          <a:p>
            <a:pPr algn="ctr"/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set a precedent…</a:t>
            </a:r>
          </a:p>
          <a:p>
            <a:pPr algn="ctr"/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“…Following orders” is not an excuse for crimes against humanity.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Douglas MacArthur Biograph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209800"/>
            <a:ext cx="3721472" cy="3124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What about Japan?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2332037"/>
            <a:ext cx="3352800" cy="4525963"/>
          </a:xfrm>
        </p:spPr>
        <p:txBody>
          <a:bodyPr/>
          <a:lstStyle/>
          <a:p>
            <a:pPr algn="ctr">
              <a:buNone/>
            </a:pPr>
            <a:r>
              <a:rPr lang="en-US" sz="2400" dirty="0">
                <a:solidFill>
                  <a:srgbClr val="FFC000"/>
                </a:solidFill>
              </a:rPr>
              <a:t>After Japan’s surrender, the U.S. Remained in the country under the command of Douglas Macarthur for 7 years.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324600" y="2332037"/>
            <a:ext cx="2819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>
                <a:solidFill>
                  <a:srgbClr val="FFC000"/>
                </a:solidFill>
                <a:latin typeface="+mn-lt"/>
              </a:rPr>
              <a:t>Over 1000 Japanese leaders were imprisoned or sentenced to death including Hideki </a:t>
            </a:r>
            <a:r>
              <a:rPr lang="en-US" sz="2400" kern="0" dirty="0" err="1">
                <a:solidFill>
                  <a:srgbClr val="FFC000"/>
                </a:solidFill>
                <a:latin typeface="+mn-lt"/>
              </a:rPr>
              <a:t>Tojo</a:t>
            </a:r>
            <a:r>
              <a:rPr lang="en-US" sz="2400" kern="0" dirty="0">
                <a:solidFill>
                  <a:srgbClr val="FFC000"/>
                </a:solidFill>
                <a:latin typeface="+mn-lt"/>
              </a:rPr>
              <a:t>.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Occupied Japan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91600" cy="5715000"/>
          </a:xfrm>
        </p:spPr>
        <p:txBody>
          <a:bodyPr/>
          <a:lstStyle/>
          <a:p>
            <a:r>
              <a:rPr lang="en-US" sz="2800" dirty="0">
                <a:solidFill>
                  <a:srgbClr val="0070C0"/>
                </a:solidFill>
              </a:rPr>
              <a:t>Under Macarthur, the following occurred in Japan…</a:t>
            </a:r>
          </a:p>
          <a:p>
            <a:pPr lvl="1">
              <a:buNone/>
            </a:pPr>
            <a:r>
              <a:rPr lang="en-US" sz="2400" dirty="0">
                <a:solidFill>
                  <a:srgbClr val="0070C0"/>
                </a:solidFill>
              </a:rPr>
              <a:t>		…. </a:t>
            </a:r>
            <a:r>
              <a:rPr lang="en-US" sz="2400" dirty="0">
                <a:solidFill>
                  <a:schemeClr val="bg1"/>
                </a:solidFill>
              </a:rPr>
              <a:t>Introduction to free-market practices</a:t>
            </a:r>
          </a:p>
          <a:p>
            <a:pPr lvl="1">
              <a:buNone/>
            </a:pPr>
            <a:r>
              <a:rPr lang="en-US" sz="2400" dirty="0">
                <a:solidFill>
                  <a:schemeClr val="bg1"/>
                </a:solidFill>
              </a:rPr>
              <a:t>		…. Call for women's suffrage</a:t>
            </a:r>
          </a:p>
          <a:p>
            <a:pPr lvl="1">
              <a:buNone/>
            </a:pPr>
            <a:r>
              <a:rPr lang="en-US" sz="2400" dirty="0">
                <a:solidFill>
                  <a:schemeClr val="bg1"/>
                </a:solidFill>
              </a:rPr>
              <a:t>		…. New constitution</a:t>
            </a:r>
          </a:p>
          <a:p>
            <a:pPr lvl="1">
              <a:buNone/>
            </a:pPr>
            <a:r>
              <a:rPr lang="en-US" sz="2400" dirty="0">
                <a:solidFill>
                  <a:schemeClr val="bg1"/>
                </a:solidFill>
              </a:rPr>
              <a:t>		…. Guaranteed basic freedoms</a:t>
            </a:r>
          </a:p>
          <a:p>
            <a:pPr lvl="1">
              <a:buNone/>
            </a:pPr>
            <a:endParaRPr lang="en-US" sz="2400" dirty="0">
              <a:solidFill>
                <a:srgbClr val="0070C0"/>
              </a:solidFill>
            </a:endParaRPr>
          </a:p>
          <a:p>
            <a:pPr lvl="1">
              <a:buNone/>
            </a:pPr>
            <a:endParaRPr lang="en-US" sz="2400" dirty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n-US" sz="2400" dirty="0">
                <a:solidFill>
                  <a:srgbClr val="0070C0"/>
                </a:solidFill>
              </a:rPr>
              <a:t>To this day, the Constitution is known as the</a:t>
            </a:r>
          </a:p>
          <a:p>
            <a:pPr lvl="1">
              <a:buNone/>
            </a:pPr>
            <a:r>
              <a:rPr lang="en-US" sz="2400" dirty="0">
                <a:solidFill>
                  <a:srgbClr val="FFC000"/>
                </a:solidFill>
              </a:rPr>
              <a:t>Macarthur Constitution</a:t>
            </a:r>
            <a:r>
              <a:rPr lang="en-US" sz="2400" dirty="0">
                <a:solidFill>
                  <a:srgbClr val="0070C0"/>
                </a:solidFill>
              </a:rPr>
              <a:t>.</a:t>
            </a:r>
          </a:p>
          <a:p>
            <a:pPr lvl="1">
              <a:buNone/>
            </a:pPr>
            <a:endParaRPr lang="en-US" sz="2000" dirty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n-US" sz="2000" dirty="0">
                <a:solidFill>
                  <a:srgbClr val="0070C0"/>
                </a:solidFill>
              </a:rPr>
              <a:t>					Happy Japan? </a:t>
            </a:r>
            <a:r>
              <a:rPr lang="en-US" sz="2000" dirty="0">
                <a:solidFill>
                  <a:srgbClr val="0070C0"/>
                </a:solidFill>
                <a:sym typeface="Wingdings" pitchFamily="2" charset="2"/>
              </a:rPr>
              <a:t>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53250" name="Picture 2" descr="http://rds.yahoo.com/_ylt=A0WTefMtQhhLkhoB6WajzbkF/SIG=12358fcg2/EXP=1259967405/**http%3A/www.painetworks.com/photos/hk/hk28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3700" y="2438400"/>
            <a:ext cx="24003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85800" y="182563"/>
            <a:ext cx="8077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000" b="1" dirty="0">
                <a:solidFill>
                  <a:srgbClr val="FFC729"/>
                </a:solidFill>
                <a:latin typeface="+mj-lt"/>
              </a:rPr>
              <a:t>The Cold War [1945-1991]:  </a:t>
            </a:r>
            <a:br>
              <a:rPr lang="en-US" sz="3000" b="1" dirty="0">
                <a:solidFill>
                  <a:srgbClr val="FFC729"/>
                </a:solidFill>
                <a:latin typeface="Comic Sans MS" pitchFamily="66" charset="0"/>
              </a:rPr>
            </a:br>
            <a:endParaRPr lang="en-US" sz="3000" b="1" dirty="0">
              <a:solidFill>
                <a:srgbClr val="FFC729"/>
              </a:solidFill>
              <a:latin typeface="Comic Sans MS" pitchFamily="66" charset="0"/>
            </a:endParaRP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609600" y="1295400"/>
            <a:ext cx="2667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Soviet Union</a:t>
            </a:r>
            <a:br>
              <a:rPr lang="en-US" sz="2400" b="1" dirty="0">
                <a:solidFill>
                  <a:srgbClr val="FF0000"/>
                </a:solidFill>
                <a:latin typeface="+mj-lt"/>
              </a:rPr>
            </a:br>
            <a:r>
              <a:rPr lang="en-US" sz="2400" b="1" dirty="0">
                <a:solidFill>
                  <a:srgbClr val="FF0000"/>
                </a:solidFill>
                <a:latin typeface="+mj-lt"/>
              </a:rPr>
              <a:t>[“Iron Curtain”]</a:t>
            </a:r>
          </a:p>
        </p:txBody>
      </p:sp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5943600" y="1676400"/>
            <a:ext cx="2667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6699FF"/>
                </a:solidFill>
                <a:latin typeface="+mj-lt"/>
              </a:rPr>
              <a:t>Democracies</a:t>
            </a:r>
          </a:p>
        </p:txBody>
      </p:sp>
      <p:sp>
        <p:nvSpPr>
          <p:cNvPr id="3077" name="Line 6"/>
          <p:cNvSpPr>
            <a:spLocks noChangeShapeType="1"/>
          </p:cNvSpPr>
          <p:nvPr/>
        </p:nvSpPr>
        <p:spPr bwMode="auto">
          <a:xfrm>
            <a:off x="3048000" y="1933575"/>
            <a:ext cx="914400" cy="0"/>
          </a:xfrm>
          <a:prstGeom prst="line">
            <a:avLst/>
          </a:prstGeom>
          <a:noFill/>
          <a:ln w="9525">
            <a:solidFill>
              <a:srgbClr val="FFC72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8" name="Line 7"/>
          <p:cNvSpPr>
            <a:spLocks noChangeShapeType="1"/>
          </p:cNvSpPr>
          <p:nvPr/>
        </p:nvSpPr>
        <p:spPr bwMode="auto">
          <a:xfrm flipH="1">
            <a:off x="5410200" y="1933575"/>
            <a:ext cx="914400" cy="0"/>
          </a:xfrm>
          <a:prstGeom prst="line">
            <a:avLst/>
          </a:prstGeom>
          <a:noFill/>
          <a:ln w="9525">
            <a:solidFill>
              <a:srgbClr val="FFC72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9" name="AutoShape 8"/>
          <p:cNvSpPr>
            <a:spLocks noChangeArrowheads="1"/>
          </p:cNvSpPr>
          <p:nvPr/>
        </p:nvSpPr>
        <p:spPr bwMode="auto">
          <a:xfrm rot="3289509">
            <a:off x="4152900" y="1293813"/>
            <a:ext cx="1143000" cy="1219200"/>
          </a:xfrm>
          <a:prstGeom prst="irregularSeal2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1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Text Box 9"/>
          <p:cNvSpPr txBox="1">
            <a:spLocks noChangeArrowheads="1"/>
          </p:cNvSpPr>
          <p:nvPr/>
        </p:nvSpPr>
        <p:spPr bwMode="auto">
          <a:xfrm>
            <a:off x="457200" y="2514600"/>
            <a:ext cx="289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dirty="0">
                <a:solidFill>
                  <a:schemeClr val="bg1"/>
                </a:solidFill>
                <a:latin typeface="+mj-lt"/>
              </a:rPr>
              <a:t>GOAL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 spread world-wide Communism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81" name="Text Box 10"/>
          <p:cNvSpPr txBox="1">
            <a:spLocks noChangeArrowheads="1"/>
          </p:cNvSpPr>
          <p:nvPr/>
        </p:nvSpPr>
        <p:spPr bwMode="auto">
          <a:xfrm>
            <a:off x="5867400" y="2286000"/>
            <a:ext cx="3048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dirty="0">
                <a:solidFill>
                  <a:schemeClr val="bg1"/>
                </a:solidFill>
                <a:latin typeface="+mj-lt"/>
              </a:rPr>
              <a:t>GOAL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 </a:t>
            </a:r>
            <a:r>
              <a:rPr lang="en-US" b="1" dirty="0">
                <a:solidFill>
                  <a:srgbClr val="00CC00"/>
                </a:solidFill>
                <a:latin typeface="+mj-lt"/>
                <a:sym typeface="WingDings" pitchFamily="2" charset="2"/>
              </a:rPr>
              <a:t>“Containment” </a:t>
            </a:r>
            <a:r>
              <a:rPr lang="en-US" b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of Communism &amp; collapse of the Communist world.</a:t>
            </a:r>
            <a:br>
              <a:rPr lang="en-US" b="1" dirty="0">
                <a:solidFill>
                  <a:schemeClr val="bg1"/>
                </a:solidFill>
                <a:latin typeface="+mj-lt"/>
                <a:sym typeface="WingDings" pitchFamily="2" charset="2"/>
              </a:rPr>
            </a:b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82" name="Line 12"/>
          <p:cNvSpPr>
            <a:spLocks noChangeShapeType="1"/>
          </p:cNvSpPr>
          <p:nvPr/>
        </p:nvSpPr>
        <p:spPr bwMode="auto">
          <a:xfrm>
            <a:off x="4648200" y="2438400"/>
            <a:ext cx="0" cy="1066800"/>
          </a:xfrm>
          <a:prstGeom prst="line">
            <a:avLst/>
          </a:prstGeom>
          <a:noFill/>
          <a:ln w="9525">
            <a:solidFill>
              <a:srgbClr val="FFC72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83" name="Text Box 13"/>
          <p:cNvSpPr txBox="1">
            <a:spLocks noChangeArrowheads="1"/>
          </p:cNvSpPr>
          <p:nvPr/>
        </p:nvSpPr>
        <p:spPr bwMode="auto">
          <a:xfrm>
            <a:off x="2667000" y="3733800"/>
            <a:ext cx="38862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b="1" dirty="0">
                <a:solidFill>
                  <a:srgbClr val="FFC729"/>
                </a:solidFill>
                <a:latin typeface="+mj-lt"/>
              </a:rPr>
              <a:t>     </a:t>
            </a:r>
            <a:r>
              <a:rPr lang="en-US" sz="2400" b="1" dirty="0">
                <a:solidFill>
                  <a:srgbClr val="FFD869"/>
                </a:solidFill>
                <a:latin typeface="+mj-lt"/>
              </a:rPr>
              <a:t>METHODOLOGIES:</a:t>
            </a:r>
          </a:p>
          <a:p>
            <a:pPr marL="342900" indent="-342900">
              <a:spcBef>
                <a:spcPct val="50000"/>
              </a:spcBef>
              <a:buClr>
                <a:srgbClr val="00CC00"/>
              </a:buClr>
              <a:buFontTx/>
              <a:buAutoNum type="arabicPeriod"/>
            </a:pPr>
            <a:r>
              <a:rPr lang="en-US" sz="2000" b="1" dirty="0">
                <a:solidFill>
                  <a:srgbClr val="FFD869"/>
                </a:solidFill>
                <a:latin typeface="+mj-lt"/>
              </a:rPr>
              <a:t>Espionage [KGB vs. CIA]</a:t>
            </a:r>
          </a:p>
          <a:p>
            <a:pPr marL="342900" indent="-342900">
              <a:spcBef>
                <a:spcPct val="50000"/>
              </a:spcBef>
              <a:buClr>
                <a:srgbClr val="00CC00"/>
              </a:buClr>
              <a:buFontTx/>
              <a:buAutoNum type="arabicPeriod"/>
            </a:pPr>
            <a:r>
              <a:rPr lang="en-US" sz="2000" b="1" dirty="0">
                <a:solidFill>
                  <a:srgbClr val="FFD869"/>
                </a:solidFill>
                <a:latin typeface="+mj-lt"/>
              </a:rPr>
              <a:t>Arms Race</a:t>
            </a:r>
          </a:p>
          <a:p>
            <a:pPr marL="342900" indent="-342900">
              <a:spcBef>
                <a:spcPct val="50000"/>
              </a:spcBef>
              <a:buClr>
                <a:srgbClr val="00CC00"/>
              </a:buClr>
              <a:buFontTx/>
              <a:buAutoNum type="arabicPeriod"/>
            </a:pPr>
            <a:r>
              <a:rPr lang="en-US" sz="2000" b="1" dirty="0">
                <a:solidFill>
                  <a:srgbClr val="FFD869"/>
                </a:solidFill>
                <a:latin typeface="+mj-lt"/>
              </a:rPr>
              <a:t>Communism vs. Democracy</a:t>
            </a:r>
          </a:p>
          <a:p>
            <a:pPr marL="342900" indent="-342900">
              <a:spcBef>
                <a:spcPct val="50000"/>
              </a:spcBef>
              <a:buClr>
                <a:srgbClr val="00CC00"/>
              </a:buClr>
              <a:buFontTx/>
              <a:buAutoNum type="arabicPeriod"/>
            </a:pPr>
            <a:r>
              <a:rPr lang="en-US" sz="2000" b="1" dirty="0">
                <a:solidFill>
                  <a:srgbClr val="FFD869"/>
                </a:solidFill>
                <a:latin typeface="+mj-lt"/>
              </a:rPr>
              <a:t>NATO vs. Warsaw Pact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histoforum.net/containment/images/cold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4525037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histoforum.net/containment/images/cold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490" y="914400"/>
            <a:ext cx="4070074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170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729"/>
                </a:solidFill>
              </a:rPr>
              <a:t>Origins of the Cold War</a:t>
            </a:r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495800" y="1295400"/>
            <a:ext cx="44958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70C0"/>
                </a:solidFill>
                <a:latin typeface="+mj-lt"/>
              </a:rPr>
              <a:t>American’s are Angry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Soviets signed non-aggression pact with Germany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100" name="Picture 7" descr="stal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505200"/>
            <a:ext cx="283591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http://rds.yahoo.com/_ylt=A0WTefU96uFLPmAAIK2jzbkF/SIG=12h7kivfo/EXP=1273183165/**http%3a/www.americanrhetoric.com/images/harrytruman1948dn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667000"/>
            <a:ext cx="2954496" cy="3761693"/>
          </a:xfrm>
          <a:prstGeom prst="rect">
            <a:avLst/>
          </a:prstGeom>
          <a:noFill/>
        </p:spPr>
      </p:pic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228600" y="1295400"/>
            <a:ext cx="4267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Soviets are Angry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U.S. did not recognize their Government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Allies waited too long to Attack Germany. 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We kept atomic bomb a secret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Satellite Nations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5052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Albania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Bulgaria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Czechoslovakia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Hungary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Romania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Poland</a:t>
            </a:r>
          </a:p>
        </p:txBody>
      </p:sp>
      <p:pic>
        <p:nvPicPr>
          <p:cNvPr id="7172" name="Picture 9" descr="map-ColdWarAllianceSystems-1"/>
          <p:cNvPicPr>
            <a:picLocks noChangeAspect="1" noChangeArrowheads="1"/>
          </p:cNvPicPr>
          <p:nvPr/>
        </p:nvPicPr>
        <p:blipFill>
          <a:blip r:embed="rId5" cstate="print">
            <a:lum bright="-6000" contrast="12000"/>
          </a:blip>
          <a:srcRect/>
          <a:stretch>
            <a:fillRect/>
          </a:stretch>
        </p:blipFill>
        <p:spPr bwMode="auto">
          <a:xfrm>
            <a:off x="3733800" y="1295400"/>
            <a:ext cx="5257800" cy="5334000"/>
          </a:xfrm>
          <a:prstGeom prst="rect">
            <a:avLst/>
          </a:prstGeom>
          <a:noFill/>
          <a:ln w="9525">
            <a:solidFill>
              <a:srgbClr val="FFC729"/>
            </a:solidFill>
            <a:miter lim="800000"/>
            <a:headEnd/>
            <a:tailEnd/>
          </a:ln>
        </p:spPr>
      </p:pic>
      <p:sp>
        <p:nvSpPr>
          <p:cNvPr id="7390" name="SMARTInkShape-721"/>
          <p:cNvSpPr/>
          <p:nvPr>
            <p:custDataLst>
              <p:tags r:id="rId1"/>
            </p:custDataLst>
          </p:nvPr>
        </p:nvSpPr>
        <p:spPr>
          <a:xfrm>
            <a:off x="5945222" y="4223962"/>
            <a:ext cx="71371" cy="86002"/>
          </a:xfrm>
          <a:custGeom>
            <a:avLst/>
            <a:gdLst/>
            <a:ahLst/>
            <a:cxnLst/>
            <a:rect l="0" t="0" r="0" b="0"/>
            <a:pathLst>
              <a:path w="71371" h="86002">
                <a:moveTo>
                  <a:pt x="63466" y="78163"/>
                </a:moveTo>
                <a:lnTo>
                  <a:pt x="63466" y="78163"/>
                </a:lnTo>
                <a:lnTo>
                  <a:pt x="63466" y="70322"/>
                </a:lnTo>
                <a:lnTo>
                  <a:pt x="55625" y="62386"/>
                </a:lnTo>
                <a:lnTo>
                  <a:pt x="51343" y="62317"/>
                </a:lnTo>
                <a:lnTo>
                  <a:pt x="50092" y="61425"/>
                </a:lnTo>
                <a:lnTo>
                  <a:pt x="49259" y="59949"/>
                </a:lnTo>
                <a:lnTo>
                  <a:pt x="47920" y="55457"/>
                </a:lnTo>
                <a:lnTo>
                  <a:pt x="45385" y="54842"/>
                </a:lnTo>
                <a:lnTo>
                  <a:pt x="31718" y="54351"/>
                </a:lnTo>
                <a:lnTo>
                  <a:pt x="38550" y="54351"/>
                </a:lnTo>
                <a:lnTo>
                  <a:pt x="46390" y="61185"/>
                </a:lnTo>
                <a:lnTo>
                  <a:pt x="54320" y="62191"/>
                </a:lnTo>
                <a:lnTo>
                  <a:pt x="54722" y="63105"/>
                </a:lnTo>
                <a:lnTo>
                  <a:pt x="55422" y="69114"/>
                </a:lnTo>
                <a:lnTo>
                  <a:pt x="63136" y="77807"/>
                </a:lnTo>
                <a:lnTo>
                  <a:pt x="63463" y="86001"/>
                </a:lnTo>
                <a:lnTo>
                  <a:pt x="56631" y="79258"/>
                </a:lnTo>
                <a:lnTo>
                  <a:pt x="55855" y="74274"/>
                </a:lnTo>
                <a:lnTo>
                  <a:pt x="54864" y="72924"/>
                </a:lnTo>
                <a:lnTo>
                  <a:pt x="51411" y="71425"/>
                </a:lnTo>
                <a:lnTo>
                  <a:pt x="50138" y="70143"/>
                </a:lnTo>
                <a:lnTo>
                  <a:pt x="48723" y="66368"/>
                </a:lnTo>
                <a:lnTo>
                  <a:pt x="47925" y="59283"/>
                </a:lnTo>
                <a:lnTo>
                  <a:pt x="46932" y="57639"/>
                </a:lnTo>
                <a:lnTo>
                  <a:pt x="45388" y="56543"/>
                </a:lnTo>
                <a:lnTo>
                  <a:pt x="43476" y="55812"/>
                </a:lnTo>
                <a:lnTo>
                  <a:pt x="42202" y="54443"/>
                </a:lnTo>
                <a:lnTo>
                  <a:pt x="40786" y="50570"/>
                </a:lnTo>
                <a:lnTo>
                  <a:pt x="39653" y="14801"/>
                </a:lnTo>
                <a:lnTo>
                  <a:pt x="58543" y="14664"/>
                </a:lnTo>
                <a:lnTo>
                  <a:pt x="60183" y="15546"/>
                </a:lnTo>
                <a:lnTo>
                  <a:pt x="61277" y="17016"/>
                </a:lnTo>
                <a:lnTo>
                  <a:pt x="62007" y="18877"/>
                </a:lnTo>
                <a:lnTo>
                  <a:pt x="63375" y="20118"/>
                </a:lnTo>
                <a:lnTo>
                  <a:pt x="67247" y="21497"/>
                </a:lnTo>
                <a:lnTo>
                  <a:pt x="68633" y="22747"/>
                </a:lnTo>
                <a:lnTo>
                  <a:pt x="71038" y="29338"/>
                </a:lnTo>
                <a:lnTo>
                  <a:pt x="71370" y="37267"/>
                </a:lnTo>
                <a:lnTo>
                  <a:pt x="64566" y="45204"/>
                </a:lnTo>
                <a:lnTo>
                  <a:pt x="59578" y="46055"/>
                </a:lnTo>
                <a:lnTo>
                  <a:pt x="44836" y="46381"/>
                </a:lnTo>
                <a:lnTo>
                  <a:pt x="43108" y="45510"/>
                </a:lnTo>
                <a:lnTo>
                  <a:pt x="41958" y="44047"/>
                </a:lnTo>
                <a:lnTo>
                  <a:pt x="41189" y="42190"/>
                </a:lnTo>
                <a:lnTo>
                  <a:pt x="38914" y="40952"/>
                </a:lnTo>
                <a:lnTo>
                  <a:pt x="29047" y="38327"/>
                </a:lnTo>
                <a:lnTo>
                  <a:pt x="27290" y="36612"/>
                </a:lnTo>
                <a:lnTo>
                  <a:pt x="26119" y="34588"/>
                </a:lnTo>
                <a:lnTo>
                  <a:pt x="24457" y="33238"/>
                </a:lnTo>
                <a:lnTo>
                  <a:pt x="20258" y="31738"/>
                </a:lnTo>
                <a:lnTo>
                  <a:pt x="18785" y="30456"/>
                </a:lnTo>
                <a:lnTo>
                  <a:pt x="17150" y="26680"/>
                </a:lnTo>
                <a:lnTo>
                  <a:pt x="15831" y="25320"/>
                </a:lnTo>
                <a:lnTo>
                  <a:pt x="12014" y="23809"/>
                </a:lnTo>
                <a:lnTo>
                  <a:pt x="10644" y="22525"/>
                </a:lnTo>
                <a:lnTo>
                  <a:pt x="9121" y="18745"/>
                </a:lnTo>
                <a:lnTo>
                  <a:pt x="9597" y="17385"/>
                </a:lnTo>
                <a:lnTo>
                  <a:pt x="10797" y="16477"/>
                </a:lnTo>
                <a:lnTo>
                  <a:pt x="14844" y="15022"/>
                </a:lnTo>
                <a:lnTo>
                  <a:pt x="26801" y="14695"/>
                </a:lnTo>
                <a:lnTo>
                  <a:pt x="31883" y="17029"/>
                </a:lnTo>
                <a:lnTo>
                  <a:pt x="37081" y="20124"/>
                </a:lnTo>
                <a:lnTo>
                  <a:pt x="44967" y="22749"/>
                </a:lnTo>
                <a:lnTo>
                  <a:pt x="50246" y="26488"/>
                </a:lnTo>
                <a:lnTo>
                  <a:pt x="53180" y="31090"/>
                </a:lnTo>
                <a:lnTo>
                  <a:pt x="55219" y="38385"/>
                </a:lnTo>
                <a:lnTo>
                  <a:pt x="55516" y="50262"/>
                </a:lnTo>
                <a:lnTo>
                  <a:pt x="54638" y="51625"/>
                </a:lnTo>
                <a:lnTo>
                  <a:pt x="53171" y="52533"/>
                </a:lnTo>
                <a:lnTo>
                  <a:pt x="46892" y="53812"/>
                </a:lnTo>
                <a:lnTo>
                  <a:pt x="29028" y="54319"/>
                </a:lnTo>
                <a:lnTo>
                  <a:pt x="27279" y="53447"/>
                </a:lnTo>
                <a:lnTo>
                  <a:pt x="26112" y="51985"/>
                </a:lnTo>
                <a:lnTo>
                  <a:pt x="25334" y="50128"/>
                </a:lnTo>
                <a:lnTo>
                  <a:pt x="23052" y="48890"/>
                </a:lnTo>
                <a:lnTo>
                  <a:pt x="13176" y="46265"/>
                </a:lnTo>
                <a:lnTo>
                  <a:pt x="11418" y="44550"/>
                </a:lnTo>
                <a:lnTo>
                  <a:pt x="10246" y="42525"/>
                </a:lnTo>
                <a:lnTo>
                  <a:pt x="8583" y="41175"/>
                </a:lnTo>
                <a:lnTo>
                  <a:pt x="4383" y="39675"/>
                </a:lnTo>
                <a:lnTo>
                  <a:pt x="2911" y="38393"/>
                </a:lnTo>
                <a:lnTo>
                  <a:pt x="1275" y="34617"/>
                </a:lnTo>
                <a:lnTo>
                  <a:pt x="0" y="23033"/>
                </a:lnTo>
                <a:lnTo>
                  <a:pt x="6802" y="15804"/>
                </a:lnTo>
                <a:lnTo>
                  <a:pt x="28580" y="22814"/>
                </a:lnTo>
                <a:lnTo>
                  <a:pt x="44902" y="36081"/>
                </a:lnTo>
                <a:lnTo>
                  <a:pt x="70162" y="61048"/>
                </a:lnTo>
                <a:lnTo>
                  <a:pt x="69693" y="62343"/>
                </a:lnTo>
                <a:lnTo>
                  <a:pt x="63760" y="69866"/>
                </a:lnTo>
                <a:lnTo>
                  <a:pt x="29038" y="35797"/>
                </a:lnTo>
                <a:lnTo>
                  <a:pt x="26115" y="30524"/>
                </a:lnTo>
                <a:lnTo>
                  <a:pt x="23915" y="16230"/>
                </a:lnTo>
                <a:lnTo>
                  <a:pt x="23818" y="10914"/>
                </a:lnTo>
                <a:lnTo>
                  <a:pt x="24687" y="9518"/>
                </a:lnTo>
                <a:lnTo>
                  <a:pt x="26148" y="8587"/>
                </a:lnTo>
                <a:lnTo>
                  <a:pt x="28003" y="7967"/>
                </a:lnTo>
                <a:lnTo>
                  <a:pt x="38224" y="0"/>
                </a:lnTo>
                <a:lnTo>
                  <a:pt x="39582" y="478"/>
                </a:lnTo>
                <a:lnTo>
                  <a:pt x="45708" y="4483"/>
                </a:lnTo>
                <a:lnTo>
                  <a:pt x="50576" y="5729"/>
                </a:lnTo>
                <a:lnTo>
                  <a:pt x="52227" y="6943"/>
                </a:lnTo>
                <a:lnTo>
                  <a:pt x="53327" y="8635"/>
                </a:lnTo>
                <a:lnTo>
                  <a:pt x="55431" y="12866"/>
                </a:lnTo>
                <a:lnTo>
                  <a:pt x="60694" y="20206"/>
                </a:lnTo>
                <a:lnTo>
                  <a:pt x="63526" y="27966"/>
                </a:lnTo>
                <a:lnTo>
                  <a:pt x="70191" y="36917"/>
                </a:lnTo>
                <a:lnTo>
                  <a:pt x="71044" y="42228"/>
                </a:lnTo>
                <a:lnTo>
                  <a:pt x="70282" y="43622"/>
                </a:lnTo>
                <a:lnTo>
                  <a:pt x="68892" y="44553"/>
                </a:lnTo>
                <a:lnTo>
                  <a:pt x="67083" y="45173"/>
                </a:lnTo>
                <a:lnTo>
                  <a:pt x="65877" y="46468"/>
                </a:lnTo>
                <a:lnTo>
                  <a:pt x="64538" y="50259"/>
                </a:lnTo>
                <a:lnTo>
                  <a:pt x="63298" y="51623"/>
                </a:lnTo>
                <a:lnTo>
                  <a:pt x="59570" y="53138"/>
                </a:lnTo>
                <a:lnTo>
                  <a:pt x="52512" y="53992"/>
                </a:lnTo>
                <a:lnTo>
                  <a:pt x="47426" y="51839"/>
                </a:lnTo>
                <a:lnTo>
                  <a:pt x="42226" y="48824"/>
                </a:lnTo>
                <a:lnTo>
                  <a:pt x="34340" y="46246"/>
                </a:lnTo>
                <a:lnTo>
                  <a:pt x="25343" y="39673"/>
                </a:lnTo>
                <a:lnTo>
                  <a:pt x="24473" y="36656"/>
                </a:lnTo>
                <a:lnTo>
                  <a:pt x="23790" y="18820"/>
                </a:lnTo>
                <a:lnTo>
                  <a:pt x="24668" y="17434"/>
                </a:lnTo>
                <a:lnTo>
                  <a:pt x="26135" y="16511"/>
                </a:lnTo>
                <a:lnTo>
                  <a:pt x="27996" y="15895"/>
                </a:lnTo>
                <a:lnTo>
                  <a:pt x="39653" y="6726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08" name="SMARTInkShape-Group312"/>
          <p:cNvGrpSpPr/>
          <p:nvPr/>
        </p:nvGrpSpPr>
        <p:grpSpPr>
          <a:xfrm>
            <a:off x="7509867" y="5339953"/>
            <a:ext cx="508993" cy="89298"/>
            <a:chOff x="7509867" y="5339953"/>
            <a:chExt cx="508993" cy="89298"/>
          </a:xfrm>
        </p:grpSpPr>
        <p:sp>
          <p:nvSpPr>
            <p:cNvPr id="7406" name="SMARTInkShape-736"/>
            <p:cNvSpPr/>
            <p:nvPr>
              <p:custDataLst>
                <p:tags r:id="rId2"/>
              </p:custDataLst>
            </p:nvPr>
          </p:nvSpPr>
          <p:spPr>
            <a:xfrm>
              <a:off x="8009930" y="5339953"/>
              <a:ext cx="8930" cy="1"/>
            </a:xfrm>
            <a:custGeom>
              <a:avLst/>
              <a:gdLst/>
              <a:ahLst/>
              <a:cxnLst/>
              <a:rect l="0" t="0" r="0" b="0"/>
              <a:pathLst>
                <a:path w="8930" h="1">
                  <a:moveTo>
                    <a:pt x="8929" y="0"/>
                  </a:moveTo>
                  <a:lnTo>
                    <a:pt x="8929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07" name="SMARTInkShape-737"/>
            <p:cNvSpPr/>
            <p:nvPr>
              <p:custDataLst>
                <p:tags r:id="rId3"/>
              </p:custDataLst>
            </p:nvPr>
          </p:nvSpPr>
          <p:spPr>
            <a:xfrm>
              <a:off x="7509867" y="5429250"/>
              <a:ext cx="8931" cy="1"/>
            </a:xfrm>
            <a:custGeom>
              <a:avLst/>
              <a:gdLst/>
              <a:ahLst/>
              <a:cxnLst/>
              <a:rect l="0" t="0" r="0" b="0"/>
              <a:pathLst>
                <a:path w="8931" h="1">
                  <a:moveTo>
                    <a:pt x="0" y="0"/>
                  </a:moveTo>
                  <a:lnTo>
                    <a:pt x="0" y="0"/>
                  </a:lnTo>
                  <a:lnTo>
                    <a:pt x="893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sz="4000" dirty="0">
                <a:solidFill>
                  <a:srgbClr val="FFC000"/>
                </a:solidFill>
              </a:rPr>
              <a:t>Containment &amp; The Iron Curtain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  <a:latin typeface="+mj-lt"/>
              </a:rPr>
              <a:t>Feb. 1946: George Kennan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 U.S. diplomat in </a:t>
            </a:r>
            <a:r>
              <a:rPr lang="en-US" b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Moscow</a:t>
            </a:r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 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First to use the word “</a:t>
            </a:r>
            <a:r>
              <a:rPr lang="en-US" i="1" dirty="0">
                <a:solidFill>
                  <a:srgbClr val="FFD869"/>
                </a:solidFill>
                <a:latin typeface="+mj-lt"/>
                <a:sym typeface="WingDings" pitchFamily="2" charset="2"/>
              </a:rPr>
              <a:t>containment</a:t>
            </a:r>
            <a:r>
              <a:rPr lang="en-US" i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”</a:t>
            </a:r>
          </a:p>
          <a:p>
            <a:pPr lvl="2"/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Block the Soviet spread of </a:t>
            </a:r>
            <a:r>
              <a:rPr lang="en-US" b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communism</a:t>
            </a:r>
          </a:p>
          <a:p>
            <a:pPr lvl="1">
              <a:buNone/>
            </a:pPr>
            <a:endParaRPr lang="en-US" b="1" dirty="0">
              <a:solidFill>
                <a:srgbClr val="FF0000"/>
              </a:solidFill>
              <a:latin typeface="+mj-lt"/>
              <a:sym typeface="WingDings" pitchFamily="2" charset="2"/>
            </a:endParaRPr>
          </a:p>
          <a:p>
            <a:r>
              <a:rPr lang="en-US" dirty="0">
                <a:solidFill>
                  <a:srgbClr val="92D050"/>
                </a:solidFill>
                <a:latin typeface="+mj-lt"/>
                <a:sym typeface="WingDings" pitchFamily="2" charset="2"/>
              </a:rPr>
              <a:t>March 1946:  </a:t>
            </a:r>
            <a:r>
              <a:rPr lang="en-US" b="1" dirty="0">
                <a:solidFill>
                  <a:srgbClr val="92D050"/>
                </a:solidFill>
                <a:latin typeface="+mj-lt"/>
                <a:sym typeface="WingDings" pitchFamily="2" charset="2"/>
              </a:rPr>
              <a:t>Winston Churchill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Gave speech in the United States</a:t>
            </a:r>
          </a:p>
          <a:p>
            <a:pPr lvl="1"/>
            <a:r>
              <a:rPr lang="en-US" i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“From Stettin in the Baltic to Trieste in the Adriatic, an </a:t>
            </a:r>
            <a:r>
              <a:rPr lang="en-US" b="1" i="1" dirty="0">
                <a:solidFill>
                  <a:srgbClr val="FFC000"/>
                </a:solidFill>
                <a:latin typeface="+mj-lt"/>
                <a:sym typeface="WingDings" pitchFamily="2" charset="2"/>
              </a:rPr>
              <a:t>iron curtain</a:t>
            </a:r>
            <a:r>
              <a:rPr lang="en-US" i="1" dirty="0">
                <a:solidFill>
                  <a:srgbClr val="FFC000"/>
                </a:solidFill>
                <a:latin typeface="+mj-lt"/>
                <a:sym typeface="WingDings" pitchFamily="2" charset="2"/>
              </a:rPr>
              <a:t> </a:t>
            </a:r>
            <a:r>
              <a:rPr lang="en-US" i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has descended across the Continent”</a:t>
            </a:r>
          </a:p>
          <a:p>
            <a:pPr>
              <a:buFontTx/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FC000"/>
                </a:solidFill>
              </a:rPr>
              <a:t>Containing the Iron Curtain</a:t>
            </a:r>
          </a:p>
        </p:txBody>
      </p:sp>
      <p:pic>
        <p:nvPicPr>
          <p:cNvPr id="9219" name="Picture 8" descr="574px-Iron_Curtain_Fin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736725"/>
            <a:ext cx="4038600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http://www.propagandaposters.us/imagesofwar/carto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590800"/>
            <a:ext cx="4084594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FC000"/>
                </a:solidFill>
              </a:rPr>
              <a:t>The Cold War Begins</a:t>
            </a:r>
          </a:p>
        </p:txBody>
      </p:sp>
      <p:pic>
        <p:nvPicPr>
          <p:cNvPr id="10243" name="Picture 2" descr="C:\Documents and Settings\Darrell Wells.WELLSFAMILY\Temporary Internet Files\Content.IE5\G3ZRASD9\MPj0305844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133600"/>
            <a:ext cx="3657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http://tbn2.google.com/images?q=tbn:E3b-a92FCHI56M:http://www.deskflags.com/country/1006003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133600"/>
            <a:ext cx="3805238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FC000"/>
                </a:solidFill>
              </a:rPr>
              <a:t>The Cold War Begins</a:t>
            </a:r>
          </a:p>
        </p:txBody>
      </p:sp>
      <p:sp>
        <p:nvSpPr>
          <p:cNvPr id="11267" name="Content Placeholder 6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419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1945-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1991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(46 years!)</a:t>
            </a:r>
          </a:p>
          <a:p>
            <a:pPr>
              <a:buNone/>
            </a:pPr>
            <a:endParaRPr lang="en-US" dirty="0">
              <a:solidFill>
                <a:schemeClr val="bg1"/>
              </a:solidFill>
              <a:latin typeface="+mj-lt"/>
            </a:endParaRPr>
          </a:p>
          <a:p>
            <a:r>
              <a:rPr lang="en-US" dirty="0">
                <a:solidFill>
                  <a:srgbClr val="0070C0"/>
                </a:solidFill>
                <a:latin typeface="+mj-lt"/>
              </a:rPr>
              <a:t>U.S.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– 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Soviet Union</a:t>
            </a:r>
          </a:p>
          <a:p>
            <a:endParaRPr lang="en-US" dirty="0">
              <a:solidFill>
                <a:schemeClr val="bg1"/>
              </a:solidFill>
              <a:latin typeface="+mj-lt"/>
            </a:endParaRP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Neither nation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directly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confronted one another on the battlefield</a:t>
            </a:r>
          </a:p>
        </p:txBody>
      </p:sp>
      <p:pic>
        <p:nvPicPr>
          <p:cNvPr id="14338" name="Picture 2" descr="http://rds.yahoo.com/_ylt=A0WTefUv8uFL0V8AG8qjzbkF/SIG=12993fr49/EXP=1273185199/**http%3a/www.cagle.com/news/G8Summit07/images/brit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981200"/>
            <a:ext cx="4103722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729"/>
                </a:solidFill>
              </a:rPr>
              <a:t>The Truman Doctrine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038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President Truman</a:t>
            </a:r>
          </a:p>
          <a:p>
            <a:endParaRPr lang="en-US" dirty="0">
              <a:solidFill>
                <a:schemeClr val="bg1"/>
              </a:solidFill>
              <a:latin typeface="+mj-lt"/>
            </a:endParaRPr>
          </a:p>
          <a:p>
            <a:pPr lvl="1"/>
            <a:r>
              <a:rPr lang="en-US" dirty="0">
                <a:solidFill>
                  <a:srgbClr val="FFC000"/>
                </a:solidFill>
                <a:latin typeface="+mj-lt"/>
                <a:sym typeface="WingDings" pitchFamily="2" charset="2"/>
              </a:rPr>
              <a:t>aid to any country resisting communism</a:t>
            </a:r>
          </a:p>
          <a:p>
            <a:pPr lvl="1"/>
            <a:endParaRPr lang="en-US" dirty="0">
              <a:solidFill>
                <a:srgbClr val="FF0000"/>
              </a:solidFill>
              <a:latin typeface="+mj-lt"/>
              <a:sym typeface="WingDings" pitchFamily="2" charset="2"/>
            </a:endParaRPr>
          </a:p>
          <a:p>
            <a:pPr lvl="1"/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$400 million given to Turkey &amp; Greece from 1947-1950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endParaRPr lang="en-US" dirty="0"/>
          </a:p>
        </p:txBody>
      </p:sp>
      <p:pic>
        <p:nvPicPr>
          <p:cNvPr id="43010" name="Picture 2" descr="http://rds.yahoo.com/_ylt=A0WTefYa8eFL4HsAbzKjzbkF/SIG=12uhui7ja/EXP=1273184922/**http%3a/www.yourdemocracy.net.au/drupal/files/images/lessons%2520......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057399"/>
            <a:ext cx="4572000" cy="34961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FC000"/>
                </a:solidFill>
                <a:latin typeface="Comic Sans MS" pitchFamily="66" charset="0"/>
              </a:rPr>
              <a:t>The Marshall Plan- 1947</a:t>
            </a:r>
          </a:p>
        </p:txBody>
      </p:sp>
      <p:sp>
        <p:nvSpPr>
          <p:cNvPr id="12291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Most of Europe destroyed from WWII</a:t>
            </a:r>
          </a:p>
          <a:p>
            <a:endParaRPr 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Secretary of State:  George Marshall</a:t>
            </a:r>
          </a:p>
          <a:p>
            <a:pPr lvl="1"/>
            <a:r>
              <a:rPr lang="en-US" sz="2000" dirty="0">
                <a:solidFill>
                  <a:srgbClr val="FFC000"/>
                </a:solidFill>
                <a:latin typeface="+mj-lt"/>
                <a:sym typeface="WingDings" pitchFamily="2" charset="2"/>
              </a:rPr>
              <a:t>Aid to all European nations that needed it</a:t>
            </a:r>
          </a:p>
          <a:p>
            <a:pPr lvl="1"/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 16 countries </a:t>
            </a:r>
          </a:p>
          <a:p>
            <a:pPr lvl="1"/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$13 billion </a:t>
            </a:r>
          </a:p>
          <a:p>
            <a:pPr lvl="1"/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4 years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314" name="Picture 2" descr="stalin plays basket by comba_71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219200"/>
            <a:ext cx="4191000" cy="50928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seventhgradehistory.wikispaces.com/file/view/Marshall_Plan_Map.jpg/123540649/400x444/Marshall_Plan_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76200"/>
            <a:ext cx="6096000" cy="676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29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dirty="0">
                <a:solidFill>
                  <a:srgbClr val="FFC000"/>
                </a:solidFill>
              </a:rPr>
              <a:t>Struggle over Germany</a:t>
            </a:r>
          </a:p>
        </p:txBody>
      </p:sp>
      <p:sp>
        <p:nvSpPr>
          <p:cNvPr id="13315" name="Content Placeholder 6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419600" cy="4830763"/>
          </a:xfrm>
        </p:spPr>
        <p:txBody>
          <a:bodyPr/>
          <a:lstStyle/>
          <a:p>
            <a:r>
              <a:rPr lang="en-US" sz="2400" dirty="0">
                <a:solidFill>
                  <a:srgbClr val="FFC000"/>
                </a:solidFill>
                <a:latin typeface="+mj-lt"/>
              </a:rPr>
              <a:t>After WWII, Germany divided into </a:t>
            </a:r>
            <a:r>
              <a:rPr lang="en-US" sz="2400" b="1" dirty="0">
                <a:solidFill>
                  <a:srgbClr val="FFC000"/>
                </a:solidFill>
                <a:latin typeface="+mj-lt"/>
              </a:rPr>
              <a:t>4</a:t>
            </a:r>
            <a:r>
              <a:rPr lang="en-US" sz="2400" dirty="0">
                <a:solidFill>
                  <a:srgbClr val="FFC000"/>
                </a:solidFill>
                <a:latin typeface="+mj-lt"/>
              </a:rPr>
              <a:t> zones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+mj-lt"/>
              </a:rPr>
              <a:t>Yalta Conference</a:t>
            </a:r>
          </a:p>
          <a:p>
            <a:pPr lvl="1"/>
            <a:endParaRPr lang="en-US" sz="20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G.B./</a:t>
            </a:r>
            <a:r>
              <a:rPr lang="en-US" sz="2400" b="1" dirty="0">
                <a:solidFill>
                  <a:schemeClr val="bg1"/>
                </a:solidFill>
                <a:latin typeface="+mj-lt"/>
              </a:rPr>
              <a:t>France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/U.S. combine zones</a:t>
            </a:r>
          </a:p>
          <a:p>
            <a:pPr lvl="1"/>
            <a:r>
              <a:rPr lang="en-US" sz="2000" dirty="0">
                <a:solidFill>
                  <a:srgbClr val="0070C0"/>
                </a:solidFill>
                <a:latin typeface="+mj-lt"/>
                <a:sym typeface="WingDings" pitchFamily="2" charset="2"/>
              </a:rPr>
              <a:t> </a:t>
            </a:r>
            <a:r>
              <a:rPr lang="en-US" sz="2000" b="1" dirty="0">
                <a:solidFill>
                  <a:srgbClr val="0070C0"/>
                </a:solidFill>
                <a:latin typeface="+mj-lt"/>
                <a:sym typeface="WingDings" pitchFamily="2" charset="2"/>
              </a:rPr>
              <a:t>West German / Democracy</a:t>
            </a:r>
            <a:endParaRPr lang="en-US" sz="1600" b="1" dirty="0">
              <a:solidFill>
                <a:srgbClr val="0070C0"/>
              </a:solidFill>
              <a:latin typeface="+mj-lt"/>
              <a:sym typeface="WingDings" pitchFamily="2" charset="2"/>
            </a:endParaRPr>
          </a:p>
          <a:p>
            <a:endParaRPr lang="en-US" sz="2400" b="1" dirty="0">
              <a:solidFill>
                <a:srgbClr val="FF0000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Soviet Union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remains separate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  <a:latin typeface="+mj-lt"/>
                <a:sym typeface="WingDings" pitchFamily="2" charset="2"/>
              </a:rPr>
              <a:t>East Germany – </a:t>
            </a:r>
            <a:r>
              <a:rPr lang="en-US" sz="2000" b="1" dirty="0">
                <a:solidFill>
                  <a:srgbClr val="FF0000"/>
                </a:solidFill>
                <a:latin typeface="+mj-lt"/>
                <a:sym typeface="WingDings" pitchFamily="2" charset="2"/>
              </a:rPr>
              <a:t>Communist</a:t>
            </a:r>
          </a:p>
          <a:p>
            <a:pPr lvl="1"/>
            <a:endParaRPr lang="en-US" sz="2000" b="1" dirty="0">
              <a:solidFill>
                <a:srgbClr val="FF0000"/>
              </a:solidFill>
              <a:latin typeface="+mj-lt"/>
              <a:sym typeface="WingDings" pitchFamily="2" charset="2"/>
            </a:endParaRPr>
          </a:p>
          <a:p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Berlin Also divided</a:t>
            </a:r>
          </a:p>
          <a:p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316" name="Picture 8" descr="eastgerma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4088" y="1600200"/>
            <a:ext cx="380523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4000" dirty="0">
                <a:solidFill>
                  <a:srgbClr val="FFC000"/>
                </a:solidFill>
              </a:rPr>
              <a:t>Berlin Airlift</a:t>
            </a:r>
          </a:p>
        </p:txBody>
      </p:sp>
      <p:sp>
        <p:nvSpPr>
          <p:cNvPr id="14339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114800" cy="5410200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Berlin in </a:t>
            </a:r>
            <a:r>
              <a:rPr lang="en-US" sz="2400" b="1" dirty="0">
                <a:solidFill>
                  <a:schemeClr val="bg1"/>
                </a:solidFill>
                <a:latin typeface="+mj-lt"/>
              </a:rPr>
              <a:t>East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Germany</a:t>
            </a:r>
          </a:p>
          <a:p>
            <a:r>
              <a:rPr lang="en-US" sz="2400" dirty="0">
                <a:solidFill>
                  <a:srgbClr val="FFC000"/>
                </a:solidFill>
                <a:latin typeface="+mj-lt"/>
              </a:rPr>
              <a:t>Soviets impose blockade on West Berlin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Retaliation to </a:t>
            </a:r>
            <a:r>
              <a:rPr lang="en-US" sz="2000" b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combining</a:t>
            </a:r>
            <a:r>
              <a:rPr lang="en-US" sz="20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 of zones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stop people trying to leave East Berlin</a:t>
            </a:r>
          </a:p>
          <a:p>
            <a:pPr lvl="1"/>
            <a:endParaRPr lang="en-US" sz="2000" dirty="0">
              <a:solidFill>
                <a:schemeClr val="bg1"/>
              </a:solidFill>
              <a:latin typeface="+mj-lt"/>
              <a:sym typeface="WingDings" pitchFamily="2" charset="2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U.S. &amp; G.B</a:t>
            </a:r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. fly food &amp; supplies to W. Berlin for 327 days</a:t>
            </a:r>
          </a:p>
          <a:p>
            <a:pPr>
              <a:buNone/>
            </a:pPr>
            <a:endParaRPr lang="en-US" sz="2400" dirty="0">
              <a:solidFill>
                <a:schemeClr val="bg1"/>
              </a:solidFill>
              <a:latin typeface="+mj-lt"/>
              <a:sym typeface="WingDings" pitchFamily="2" charset="2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May 1949: Soviets lift blockade</a:t>
            </a:r>
          </a:p>
          <a:p>
            <a:pPr>
              <a:buFontTx/>
              <a:buNone/>
            </a:pP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340" name="Picture 3" descr="map-division of Berlin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5334000" y="1219200"/>
            <a:ext cx="3090863" cy="5413375"/>
          </a:xfrm>
          <a:prstGeom prst="rect">
            <a:avLst/>
          </a:prstGeom>
          <a:noFill/>
          <a:ln w="9525">
            <a:solidFill>
              <a:srgbClr val="FFC729"/>
            </a:solidFill>
            <a:miter lim="800000"/>
            <a:headEnd/>
            <a:tailEnd/>
          </a:ln>
        </p:spPr>
      </p:pic>
      <p:sp>
        <p:nvSpPr>
          <p:cNvPr id="14377" name="SMARTInkShape-766"/>
          <p:cNvSpPr/>
          <p:nvPr>
            <p:custDataLst>
              <p:tags r:id="rId1"/>
            </p:custDataLst>
          </p:nvPr>
        </p:nvSpPr>
        <p:spPr>
          <a:xfrm>
            <a:off x="6913563" y="2960688"/>
            <a:ext cx="15876" cy="1"/>
          </a:xfrm>
          <a:custGeom>
            <a:avLst/>
            <a:gdLst/>
            <a:ahLst/>
            <a:cxnLst/>
            <a:rect l="0" t="0" r="0" b="0"/>
            <a:pathLst>
              <a:path w="15876" h="1">
                <a:moveTo>
                  <a:pt x="0" y="0"/>
                </a:moveTo>
                <a:lnTo>
                  <a:pt x="0" y="0"/>
                </a:lnTo>
                <a:lnTo>
                  <a:pt x="15875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4000" dirty="0">
                <a:solidFill>
                  <a:srgbClr val="FFC000"/>
                </a:solidFill>
              </a:rPr>
              <a:t>NATO 1949</a:t>
            </a:r>
          </a:p>
        </p:txBody>
      </p:sp>
      <p:sp>
        <p:nvSpPr>
          <p:cNvPr id="15363" name="Content Placeholder 6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4267200" cy="5715000"/>
          </a:xfrm>
        </p:spPr>
        <p:txBody>
          <a:bodyPr/>
          <a:lstStyle/>
          <a:p>
            <a:r>
              <a:rPr lang="en-US" sz="2400" b="1" dirty="0">
                <a:solidFill>
                  <a:srgbClr val="FF0000"/>
                </a:solidFill>
                <a:latin typeface="+mj-lt"/>
              </a:rPr>
              <a:t>North Atlantic Treaty Organization</a:t>
            </a:r>
          </a:p>
          <a:p>
            <a:pPr lvl="1"/>
            <a:r>
              <a:rPr lang="en-US" sz="2400" dirty="0">
                <a:solidFill>
                  <a:srgbClr val="FFC000"/>
                </a:solidFill>
                <a:latin typeface="+mj-lt"/>
                <a:sym typeface="WingDings" pitchFamily="2" charset="2"/>
              </a:rPr>
              <a:t>military alliance</a:t>
            </a:r>
          </a:p>
          <a:p>
            <a:pPr lvl="1"/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1</a:t>
            </a:r>
            <a:r>
              <a:rPr lang="en-US" sz="2400" baseline="300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st</a:t>
            </a:r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 time for U.S. during peacetime</a:t>
            </a:r>
          </a:p>
          <a:p>
            <a:pPr lvl="1"/>
            <a:endParaRPr lang="en-US" sz="2400" dirty="0">
              <a:solidFill>
                <a:schemeClr val="bg1"/>
              </a:solidFill>
              <a:latin typeface="+mj-lt"/>
              <a:sym typeface="WingDings" pitchFamily="2" charset="2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Nations:</a:t>
            </a:r>
          </a:p>
          <a:p>
            <a:pPr>
              <a:buNone/>
            </a:pPr>
            <a:r>
              <a:rPr lang="en-US" sz="20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	- U.S. 	– Canada</a:t>
            </a:r>
          </a:p>
          <a:p>
            <a:pPr>
              <a:buNone/>
            </a:pPr>
            <a:r>
              <a:rPr lang="en-US" sz="20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	– Belgium 	– Denmark </a:t>
            </a:r>
          </a:p>
          <a:p>
            <a:pPr>
              <a:buNone/>
            </a:pPr>
            <a:r>
              <a:rPr lang="en-US" sz="20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	– </a:t>
            </a:r>
            <a:r>
              <a:rPr lang="en-US" sz="2000" dirty="0" err="1">
                <a:solidFill>
                  <a:schemeClr val="bg1"/>
                </a:solidFill>
                <a:latin typeface="+mj-lt"/>
                <a:sym typeface="WingDings" pitchFamily="2" charset="2"/>
              </a:rPr>
              <a:t>Luxem</a:t>
            </a:r>
            <a:r>
              <a:rPr lang="en-US" sz="20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. 	– Netherlands </a:t>
            </a:r>
          </a:p>
          <a:p>
            <a:pPr>
              <a:buNone/>
            </a:pPr>
            <a:r>
              <a:rPr lang="en-US" sz="20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	-Norway 	-Portugal</a:t>
            </a:r>
          </a:p>
          <a:p>
            <a:pPr>
              <a:buNone/>
            </a:pPr>
            <a:r>
              <a:rPr lang="en-US" sz="20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	– Greece 	–Turkey </a:t>
            </a:r>
          </a:p>
          <a:p>
            <a:pPr>
              <a:buNone/>
            </a:pPr>
            <a:r>
              <a:rPr lang="en-US" sz="20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	– West Germany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26" name="Picture 2" descr="File:North Atlantic Treaty Organization (orthographic projection)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295400"/>
            <a:ext cx="523875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Warsaw Pact 1955</a:t>
            </a:r>
          </a:p>
        </p:txBody>
      </p:sp>
      <p:pic>
        <p:nvPicPr>
          <p:cNvPr id="5122" name="Picture 2" descr="File:Map of Warsaw Pact countri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3394783"/>
            <a:ext cx="8786812" cy="299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78607" y="941301"/>
            <a:ext cx="4343400" cy="4906963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Alliance of 9 Soviet Controlled Countries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591050" y="800100"/>
            <a:ext cx="4343400" cy="4906963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Created in response to unification of “Democratic” zones of Germany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9703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https://encrypted-tbn3.gstatic.com/images?q=tbn:ANd9GcTosq5um_pyRAvF-OpxpeGhgn_ddZ97OyGyuofoj4i3LHgpjSGH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868" y="1176164"/>
            <a:ext cx="2638425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Cold War = Federal Agencies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6324600" cy="4525963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Atomic Energy Commission 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Research Nuclear Technology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H  - Bomb </a:t>
            </a:r>
          </a:p>
          <a:p>
            <a:pPr marL="457200" lvl="1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rgbClr val="00B0F0"/>
                </a:solidFill>
              </a:rPr>
              <a:t>National Security Act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Dept of Defense</a:t>
            </a:r>
          </a:p>
          <a:p>
            <a:pPr lvl="1"/>
            <a:r>
              <a:rPr lang="en-US" dirty="0" err="1">
                <a:solidFill>
                  <a:srgbClr val="FFC000"/>
                </a:solidFill>
              </a:rPr>
              <a:t>Dept</a:t>
            </a:r>
            <a:r>
              <a:rPr lang="en-US" dirty="0">
                <a:solidFill>
                  <a:srgbClr val="FFC000"/>
                </a:solidFill>
              </a:rPr>
              <a:t> of the Air Force 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National Security Council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(NSC)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Central Intelligence Agency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(CIA)</a:t>
            </a:r>
          </a:p>
        </p:txBody>
      </p:sp>
      <p:pic>
        <p:nvPicPr>
          <p:cNvPr id="2050" name="Picture 2" descr="US-CentralIntelligenceAgency-Seal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055" y="467064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eal of the US Air Force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146" y="3874190"/>
            <a:ext cx="1748954" cy="174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United States Department of Defense Seal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622" y="3082007"/>
            <a:ext cx="1792459" cy="179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data:image/jpeg;base64,/9j/4AAQSkZJRgABAQAAAQABAAD/2wCEAAkGBxQSEhQUEhQVFRQUFBUUFxUUGBQUFBQUFBQWFhQVFBUYHCggGBolHBQUITEhJSkrLi4uFx8zODMsNygtLisBCgoKDg0OFxAQGiwkHCQsLCwsLCwsLCwsLCwsLCwsLCwsLCwsLCwsLCwsLCwsLCwsLCwsLCwsLCwsLCwsLCwsN//AABEIAK0BIwMBIgACEQEDEQH/xAAbAAACAwEBAQAAAAAAAAAAAAACBAEDBQAGB//EAD8QAAEDAQYCBggEBQMFAAAAAAEAAhEDBBIhMUFRBWEGE3GBkaEUMkJSscHR8CJTgpJDYnKi4TPS8RUWI5Oy/8QAGQEAAwEBAQAAAAAAAAAAAAAAAAECAwQF/8QAJhEAAgICAgICAgIDAAAAAAAAAAECEQMSIVETMQRBFGGh8CLR8f/aAAwDAQACEQMRAD8A8Y5AUTkJXVRq2A5AjIQkJUQwCgKtcFWVLQrAKGFZCghIRWVCMtQwlQgVykhdCQgSohHCiEAVQohWQohAWVrgjuqbiQwIUK2EMIArUoiF0IAFcphSAkFkBcphdCAIUI4XAIGCuRkIYSKOCJQAulFDTCCIFCCpCKGWNKKUICkoaGjpXIVKiirNV4QXVc4ISF30ZsoIQEq9wVUJE2VlC4K26oc1JomypRCsLVF1LUVlJUQr+rVrLGTolqKxGFIC02cKedFezgdQ6JahZj3FBYvRUujjym6XRUnNGjFZ5C4oLV7mn0Q3JV//AGi3ZS0ykfPrqK6ve/8AZzeaqqdDhoSlTA8NCi6vYv6Gu0KqPQ96NQPJXVF1esPRCohPRGoimB5WFML0zuiVVUP6MVRolQHn4XQtapwSqPZKXfw2oM2lKgEYUQmTZnDQoDSOxQMpKhWXVBagdgXV0KwBddQOwYUgI4XXUDOCJcGqYQ0UgIXIoXKCjaIQEK0oSF6FGbKYVRbin6dlcU7Q4ZulRDZiCmVbTsLzkF6ihYGjROMpAZBGpDZ5ejwR5zT1Do5uV6FjUyxqKRLZj0Oj7Bon6PCmjRaDArmtTpCsVp2EDRMssYVoCtaQkADLKFa2gEYIRBwSZRAphSGclN8KesUgQKYXGjyRserQ5BSFhQ5Iup5K++uvqbCijqeSkUOSYa5WscE7HQn6MNkLrG3ZaMhC4BKx0ZT7A3ZUP4Ww6LZuhDdCfAqMCpwKmfZCTr9HKZ9kL1DmhVPpIoR4i1dFmHLBZVo6KbL6HUs6XfZUtEFnzKt0aqDJK1eC1G6L6e+zFU1LONkvGPY+XVLC4ZhUmmV9Kr2BrtFj2zgYOWCWjKTR42FMLUtfC3NWe9sZqGuC0VQpUwpWRZsXE1ZrNKso2ScynmlrQvTZgdTpQrmEBK1LQEHpIUWGrNLrQo69ZJtKE2hS5C0NxloVzLSvOi1IxbFO4tD0zbUrRal5httVgtye6Foz0vpSNtqXm/TUbbdzU7oejPSi0IhaF59ttVzbXzUuaDRm116IV1hm2KRbFPkQ9Gehp1lcKywaVs5q8W4JOaHqzX65R16yTbggNuCnYdM2211Y2usBtvG6tbbxuqUkKmbwrLjXWKOIDdT6cN0bD5NjrlHWhZTbWEYtIV2JmiXobySFZR13NVZNDhqKDVSLrQh9KCLFQ+SFU9oKT9JRdeE0wJq0QkqtAJl9VUVCFQGba7OCDK8rxWyXcQvY16crJt1lmVnNWjWDPHXVy0aljEnNcufU0NB9chUPtBV1elKz6gIXblTREXZYa6jrUs4qL653IuhnrkJrJe+hvKHMNRoV0QrJOUYcp2HqNtqKwVEm1ytY0lJzGoDJdzXdcgbSKtZZzss3kNPEw6dUphr+aijYzsnaXDXnJpPcVjLMjWOFiraquY5P0uB1T/Dd4FMN6PVY9R3gs3lLWAy750UioStpnRqro3xIHzQv4C4YENB5uaPmspfIo0j8dMxXVearNbmvQnovU28SEvW6L1AJMRuSBnko/Ljfsf46+qMQ1+a70qNVpVOAPGBuj9Tfqub0cqaXT+puHmtI/IT9Ml/Goz/Szuu9MKfd0cq7D9zfqpZ0Wru9VpPgtFlZDwIRbxAq5nE+aYHRC0n2CO2EDuiVcZsPdir89Efj2QOKxqubxjcpG08MezBzXDtBWfUpnmtF8i/sh/Ho3ncaCpPFpWAWHZddIWiy2ZvF+jd/6qjbxVebc8qOvKtZSHjR6c8TRDiEry3pLt1bTrlaxyE6I9Qy1yhr1JCyLNUJWiCLuK0TsjWjOqRJXJSuW3jj5rlnZZo1HtlK2m4RrO6ctFkI/iA+P0StSyxqO4j5rolJsSSMqqwqladVhGh8j8FSR/KueUS0xKF0Jw0p9mOxQaQ2I7Vm4spNFDGSmGWUnIFMWSlM+qI97XkIUuc4+zHZMfFZ6yZonFLkas3BicyG/wBUBb/CujDXetUHdivLU6tRv+Fo2Pibwcb3molCRrCcT6JYOhtnjG848yI8gtihwGzMypN7xPxXkuEdKQ2A53ivR0uktEjFyhJL2gls/TNilY6Y9WmwfpCZFMbAdix6fHaRyPmmqfFqZ9pviFopx+zFwmNOszTm0HtAQGwMPsN8FDeIUz7TfFGbYz3gntDsnWfQHojB7IWTxbhrHY3RO+q1X2pvvBI2uu33gvN+ZKMlR04N4yTVmTYaIZezOAG/3krbebwc04ggYGNDmEtUqAuzwmCdsN1RVfDvxHAYDszXiv2eioOU9n7HbBwxsgls9uK9BTpgaBZNktrAE8OIM3Xp/Gaijk+Qsk3ymPCNlxSZ4nTGqoqccpj2gu/yqjl8U+h9zVUaSyqnSOmPaSlTpSwb+Czbs0UJI232dpzAPclKnDKWfVs/aFh1ulg0B81l2npY8+q1Hjk/SKtL3I9NW4bRIh1NkHYAfBee4p0boxIdd7Vi2jpFXOpHck38VqkYme0LSPx5g8+NCvEOHhhgOBWVUpQnqz3OOMKgsXXDBL7OWeeL9IUDVaxm5ARmmuuroWIweQtZWA3PYgr2ouwyCG6oIWlULayq6oVwClFDDbXdoVLrS8/YStmqSr7v3ISUuPZo0Eaz/soDXOoKkj7kITTP2Qk2TTCda8I+XzXC1HmubROkeLfqrDSe7O6f1M+qjYer6KxaOZV1KuNSVD7I8+4P1t+q5vDX7s/e36pboNH0N0azDm4/FN0bVT3+OKz6XCX+9T/9jU3T4M736Q/WEeRD8cuhptpbrHaBKc6+n7M57DLwStPgrvzKP7/8JqnwV35tD95/2qHkj2V459BNqj7ATdKqPsKKXBTrWo9ziT8E5RsLG5lzzrciJ5SZWcskTSOKYdncJ1jsxTrnM0nvWcXhpjqqgyEvhoM5kQTHmm6XE7LSIc6s0HRrtc8MsVzzmjaMWvY1RYTkCewE+aivS5GcskxZulVmOVRo78ht29ivd0ms2tRkjSWyOa45wcvo2jmlH0v5MuzWcnC6c9QcfuEvxGicgDDTzkDH6r0bOOUHGBUGOWceKZFrYfaae8Ll/Gpl/lTu9TyVnYNU3ToE4hpPYCV6C9S3p4f07QqzaKY/iNAnAAgQNltGLiKWdy9I8857RoqnOadAth5s4JN5kkyb34u2Bos+106RMtqsaNoJXVDKjOSb+mZdQt2SdaNB5rTqUKf57PByWqWen+ez9rl0LNHsxlhk/oyajOxLPLVqVbPT/Pb+1yUqWan+e39j1qs0OzGWCfRnPqhUPqBO1bOz84ftclqlBn5v9rlos0ezN4J9CxqhFLYg+tuMQVD6LfzP7Sq3Mb739pV+WJPhl0C6pG3YrXWvDAAHeAqHNG/9pVZA3Pgq8iDxSX0MVLVOglUufyVZI38lBcPsJ+RD0fQYcuQX/uFCnf8AY9GZ9OqQcPkrfSHb+QS5V1IA5z3LKLNJEG1O38h9EPpT9/IfRG5mOWHM/RR1caDvlMjkE2t/veTfoo9Nqe95N+iNjiMRd8AfiCiFqI9ojsgYcoSsOQadas7Bt53IMn4BH19fUkZ5hjcs8wq6luPvOPa5xSzrTsAlaFz2aLLTVietaDt7Xk2PNW0rTWP8XyP+1Y/pDt47AgdUJzJ8Umw2fZ6QWx7T/qPcIzmnTjfAg4YIX8ZLSZrf3SefqtxXm3Anc98qRQOxSY92elZ0ljOs87AAfFwU1OlbgPwOecsC4tExs3PFedbRI9k+DUVN2cNyz9VTqPyyNG0dI7VUwvuA5DPtlZtSsRF8u7T9/cpkCMXAAbvuAJxtnZmWUv2t+SNULaTEaFua2JvEnSRlp5YrTfaQGS5rJgSAcQCBEjtO6oNjYTgxu+F75FXnhrYH4B3moB8Uio2U2fiLJuNvNBBJJc+JGQiYhaNC33HFrajnPgfhvPJj7KzKthYSBcGIwM1IOGkHFTZuCAvuCniBiWvfgOYUuKKUpI9ZZeOObEtwj2iH+UFadXjTHt/DDTsQ0GPELxlXo9A1EbPM8pBaoo8DGtR47gMti4j4KXjhL6NPNkj/ANPRmtUdN15MaB3+Ur11QzDnmNi53wVXDH06DyZqOmRLrl0TqIkzgrWdW8mK5zkBzZidst0/GkuCfM37KalSoMy/vvpSpaH+87xf9VrHhJIzcRoQ0R/9JCvw1w0ce4fVJL9Dcn2IvtDved4u+qXdWd7zvFyZq2V3uu8P8pV9M7FXRm5MqdVPvO8Sq3VDufEonNQFqpIhyZUXHc+JQknc+JVlxAWqkRZEqQuhSAroDgiUQihA0dC5EAuUFFJClroXFQUI0YZqlVlx3USphNkgFCVbEbeRRMqRoPvdITFbmyMUCmusPuouuPu5Jki7LFuQERsH8wVprn3Tvuh9I5H6eSOCTmWEjIie9ca7abiKjCY0l7SeeJwReljbzxV1O2g4mkxxBEF4YTyknHZDoORG28TYcKdEMBzLnOqnkZMR4JWlWc0fhPMxGa9FU4hiP/CwYzDbhDj/ADRKz2Wilec51Jzy7HEsAbn6sNHgp47B2IGqLhDhMuBxOGAgyNSibb3AjQRAEnuPcr6xoOJJbVGIgNNMgDngFD22c+zWy1Lfgig5I/628RDGnDGb+J944oaXHHhwJDThF38V08zBmVAo0CYipGM5THjgi9Hs84dZH6EUi1JobZ0jIMmjTIGQF8Y7yHSnLDxxubaDesOLjLzLe84/5KyXWWz71hOwZ9Vc2nSHqddMbNjnqocIlrLk/qRuO4pfbPUUy+JLSJcRGbcpOfylLu421oE2eniDEsOhgx+LHVZgp0tRXJwx/CMlZNA4FlY5/iJbM6DDDvhChEUsuR+zTs/HqYAmi3saACPEmVuUuLsLQCxrBmAQ0DHQgCJ7ViWOwWNwBl40h5xyOwhNUqtnou/8LHEnNxOA0kSM+5WqRH+TNqz8UMwxhkj2TGA54DzQ2pznz/rMOebSO/FZTuKEYMY0D+t2Z5XR8UjaOK1QZvU2/wBMntvF0+ablEaUkX17HVJzc4bglw70o6wPxwPfI+IQWa3PaTNVon+YHvuymrLayD/rOqcoPyz8VnwVbZn1LK4afNVGmdj8Fvi2uyNIn9LvmJROYH/wD4gfFWkS0eaLShIK338OPuR3j5JarYYzEd8qkiKMa6iAT9WztGaWc1qqhcgBqmF0rn1EikQXLksaq5TZdFzs0JVjggcmi2VEKymJ1QuQAwmQMmgRkhNndyQsrnfyCs647+SOBFfUO3XejndSXEZFBfdlOCXAgjQPJSKO4CqNUjCUHWuS4CxvqW6hGynT9wpFz3Lm3zqlqGw/WbTOTYVFZjfZb3kpZzX7qsh2pSpBsXFmX4ctiMVxqEE/hzEQP+VRB5qJPNOkFsapVQDjTJnmPir/AEgQYpdkkFZhedz4lWh+GBdzUuCZccso+jdbxpl0B1AzGMPGfIFvzS9PjABM0jicIcMBscFjmrzKjrDuo8EP6zb83N3/AAv9GvV4nOTXTzuR9VQ63uMQ0TqcMfNIdYd0Qed1SxxXoylnyS9s1KFtk/ia79EE92PNW0q9J3rurDEwJYCIGoGCyqVVwILXQeWB8UbbS4ZHxDSfGFSikZucma4o0hDmXn7hxZPPCcVpN4jTAFyk5x2ut+MrzDrU45kHTICe2FXe5BVwTZ7MWqRNxgO0tkdoVzLYCRIHKDPkvCF3YrbPTeT+Bw7jCdjs9820SMD3KS+RBw7CQfELznC215hwBbuT9Fu0i7Uecq07ChW1WF59Ss4cn/UfRYtto1mf6gdG8kjxXoalQIRaND46FGqYWeSJXSvRWzhTHiWQ13LLvb8wsK12SpT9ZveMQopoZSXQqKr0L3ISgECuUgLlNFjxQlGUJCsbKHFCrXNVcJEggpim7n8Eu5Qx0YoJZoNadgVbTE4XWzihs9qzkThuQtO+C29d/EIGZwkEyFaiKzONDD1BtOXyXNpNdAPkJw8QtMUJEzmMZk/NU2iyhsEknDuw/wCEahYg+yY/hl3Z9FX6LOYOeJiAO1O1WARniRrlIlFVs5gEuJ0jCB2RklqTZnGhGRBGWqE09U5XogY54T5qnq9ZMYD4a96mgF7vI9uiggA/RNVrJcaDMzjkgqUzmTPKP88kqAWuDPwyXCjOh++9HfnQY9v15KW1M8ANMMEwBNnJwxw7Sop2IlNUSZw5DHHQFW1axBgRppuUqGTT4K0jIg8kNbggAJDjhoW59h1RNtThr8VJtz4zMbYac4TpAIWWwl7ro9YC8QBjdkAkb5rrTYSwkOz8FqCuHAENgzEgn70SVpGJkk9plSAncCvpWdpH/ChzFwQAbrIN8N/qPolzZnNMgxsRr2JulWOsFHWrGABgNh6uJxwyTGV0LTUGVR3iPmtWy8QJGLsd4HySNGztcMRmBrlOydo2Jo3I2PJVFMYxSrzN6ORBx7wrx489ua6hRGwU2l1wYK1wBTWtFzn2Z+CxLfxAuQW60kkrOmUmxEkyuUhFdUFJgQuVkKFJR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/>
          <a:lstStyle/>
          <a:p>
            <a:r>
              <a:rPr lang="en-US" sz="4000" dirty="0">
                <a:solidFill>
                  <a:srgbClr val="FFC000"/>
                </a:solidFill>
                <a:latin typeface="Comic Sans MS" pitchFamily="66" charset="0"/>
              </a:rPr>
              <a:t>The Cold War - China</a:t>
            </a:r>
          </a:p>
        </p:txBody>
      </p:sp>
      <p:sp>
        <p:nvSpPr>
          <p:cNvPr id="16387" name="Content Placeholder 6"/>
          <p:cNvSpPr>
            <a:spLocks noGrp="1"/>
          </p:cNvSpPr>
          <p:nvPr>
            <p:ph sz="half" idx="1"/>
          </p:nvPr>
        </p:nvSpPr>
        <p:spPr>
          <a:xfrm>
            <a:off x="0" y="685800"/>
            <a:ext cx="8763000" cy="57912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+mj-lt"/>
                <a:sym typeface="WingDings" pitchFamily="2" charset="2"/>
              </a:rPr>
              <a:t>Before WWII 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China controlled by </a:t>
            </a:r>
            <a:r>
              <a:rPr lang="en-US" dirty="0">
                <a:solidFill>
                  <a:srgbClr val="00B0F0"/>
                </a:solidFill>
                <a:latin typeface="+mj-lt"/>
                <a:sym typeface="WingDings" pitchFamily="2" charset="2"/>
              </a:rPr>
              <a:t>Nationalist</a:t>
            </a:r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 Party Chiang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Led by Chiang Kai-Shek</a:t>
            </a:r>
          </a:p>
          <a:p>
            <a:pPr lvl="1"/>
            <a:endParaRPr lang="en-US" sz="1200" dirty="0">
              <a:solidFill>
                <a:schemeClr val="bg1"/>
              </a:solidFill>
              <a:latin typeface="+mj-lt"/>
              <a:sym typeface="WingDings" pitchFamily="2" charset="2"/>
            </a:endParaRPr>
          </a:p>
          <a:p>
            <a:r>
              <a:rPr lang="en-US" dirty="0">
                <a:solidFill>
                  <a:srgbClr val="FF0000"/>
                </a:solidFill>
                <a:latin typeface="+mj-lt"/>
                <a:sym typeface="WingDings" pitchFamily="2" charset="2"/>
              </a:rPr>
              <a:t>Beginning of Chinese Civil War 1927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+mj-lt"/>
                <a:sym typeface="WingDings" pitchFamily="2" charset="2"/>
              </a:rPr>
              <a:t>Communist</a:t>
            </a:r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 Minority attempt to gain control of country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Led by </a:t>
            </a:r>
            <a:r>
              <a:rPr lang="en-US" dirty="0">
                <a:solidFill>
                  <a:srgbClr val="FF0000"/>
                </a:solidFill>
                <a:latin typeface="+mj-lt"/>
                <a:sym typeface="WingDings" pitchFamily="2" charset="2"/>
              </a:rPr>
              <a:t>Mao Zedong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Mostly unsuccessful </a:t>
            </a:r>
          </a:p>
          <a:p>
            <a:pPr lvl="1"/>
            <a:endParaRPr lang="en-US" sz="1200" dirty="0">
              <a:solidFill>
                <a:schemeClr val="bg1"/>
              </a:solidFill>
              <a:latin typeface="+mj-lt"/>
              <a:sym typeface="WingDings" pitchFamily="2" charset="2"/>
            </a:endParaRPr>
          </a:p>
          <a:p>
            <a:r>
              <a:rPr lang="en-US" dirty="0">
                <a:solidFill>
                  <a:srgbClr val="FF0000"/>
                </a:solidFill>
                <a:latin typeface="+mj-lt"/>
                <a:sym typeface="WingDings" pitchFamily="2" charset="2"/>
              </a:rPr>
              <a:t>Japanese Invasion – 1930s</a:t>
            </a:r>
          </a:p>
          <a:p>
            <a:pPr lvl="1"/>
            <a:r>
              <a:rPr lang="en-US" dirty="0">
                <a:solidFill>
                  <a:srgbClr val="00B0F0"/>
                </a:solidFill>
                <a:latin typeface="+mj-lt"/>
                <a:sym typeface="WingDings" pitchFamily="2" charset="2"/>
              </a:rPr>
              <a:t>Nationalists</a:t>
            </a:r>
            <a:r>
              <a:rPr lang="en-US" dirty="0">
                <a:solidFill>
                  <a:srgbClr val="FF0000"/>
                </a:solidFill>
                <a:latin typeface="+mj-lt"/>
                <a:sym typeface="WingDings" pitchFamily="2" charset="2"/>
              </a:rPr>
              <a:t> </a:t>
            </a:r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and </a:t>
            </a:r>
            <a:r>
              <a:rPr lang="en-US" dirty="0">
                <a:solidFill>
                  <a:srgbClr val="FF0000"/>
                </a:solidFill>
                <a:latin typeface="+mj-lt"/>
                <a:sym typeface="WingDings" pitchFamily="2" charset="2"/>
              </a:rPr>
              <a:t>Communists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Agree to a “truce” to fight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against Japanese</a:t>
            </a:r>
          </a:p>
        </p:txBody>
      </p:sp>
      <p:pic>
        <p:nvPicPr>
          <p:cNvPr id="2050" name="Picture 2" descr="File:Nationalist China 1929 - 193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00400"/>
            <a:ext cx="471830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3.gstatic.com/images?q=tbn:ANd9GcTGVfXia_xmHFhDkmgg0Lboaz4oVDSIjujRGIpJm-4rEzcrqTU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52" y="348427"/>
            <a:ext cx="1638300" cy="231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3.gstatic.com/images?q=tbn:ANd9GcTxmLOl4RKtdCCgyN3cuivZp45h2IG2Si831NN0ABbq2E-qeobh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923" y="3200400"/>
            <a:ext cx="1443038" cy="201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592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China During WWII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File:Situation at the End of World War Tw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38717"/>
            <a:ext cx="7354410" cy="569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7376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827" y="-141303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Post WWII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38200"/>
            <a:ext cx="4572000" cy="51355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Civil War Resumes-1945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Nationalists</a:t>
            </a:r>
            <a:r>
              <a:rPr lang="en-US" dirty="0">
                <a:solidFill>
                  <a:schemeClr val="bg1"/>
                </a:solidFill>
              </a:rPr>
              <a:t> see heavier losses during war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Communists</a:t>
            </a:r>
            <a:r>
              <a:rPr lang="en-US" dirty="0">
                <a:solidFill>
                  <a:schemeClr val="bg1"/>
                </a:solidFill>
              </a:rPr>
              <a:t> win over peasant population 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Promised farmland upon victory 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Communists</a:t>
            </a:r>
            <a:r>
              <a:rPr lang="en-US" dirty="0">
                <a:solidFill>
                  <a:schemeClr val="bg1"/>
                </a:solidFill>
              </a:rPr>
              <a:t> also receive support from USSR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Eventually overrun </a:t>
            </a:r>
            <a:r>
              <a:rPr lang="en-US" dirty="0">
                <a:solidFill>
                  <a:srgbClr val="00B0F0"/>
                </a:solidFill>
              </a:rPr>
              <a:t>Nationalist</a:t>
            </a:r>
            <a:r>
              <a:rPr lang="en-US" dirty="0">
                <a:solidFill>
                  <a:schemeClr val="bg1"/>
                </a:solidFill>
              </a:rPr>
              <a:t> forces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http://upload.wikimedia.org/wikipedia/commons/thumb/1/1b/ChineseCivilWarCollage.PNG/300px-ChineseCivilWarColla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204" y="838200"/>
            <a:ext cx="4418283" cy="556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44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File:Communist Offensives April - October 194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92" y="114300"/>
            <a:ext cx="8715437" cy="673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3981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15536"/>
            <a:ext cx="8229600" cy="1143000"/>
          </a:xfrm>
        </p:spPr>
        <p:txBody>
          <a:bodyPr/>
          <a:lstStyle/>
          <a:p>
            <a:r>
              <a:rPr lang="en-US" sz="4000" dirty="0">
                <a:solidFill>
                  <a:srgbClr val="FFC000"/>
                </a:solidFill>
                <a:latin typeface="Comic Sans MS" pitchFamily="66" charset="0"/>
              </a:rPr>
              <a:t>Communist China</a:t>
            </a:r>
          </a:p>
        </p:txBody>
      </p:sp>
      <p:sp>
        <p:nvSpPr>
          <p:cNvPr id="17411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</a:t>
            </a:r>
          </a:p>
          <a:p>
            <a:pPr>
              <a:buFontTx/>
              <a:buNone/>
            </a:pPr>
            <a:r>
              <a:rPr lang="en-US" sz="24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 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412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066800"/>
            <a:ext cx="5562600" cy="4906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1949: 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Nationalists flee to Taiwan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Chiang Kai-shek 2 Million followers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Still consider themselves in control</a:t>
            </a:r>
          </a:p>
          <a:p>
            <a:endParaRPr lang="en-US" sz="1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1949 -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Mao People’s Republic of China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Mao Zedong takes place as “Chairman”</a:t>
            </a:r>
          </a:p>
          <a:p>
            <a:endParaRPr 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U.S. did not recognize China until 1970s</a:t>
            </a:r>
          </a:p>
          <a:p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Tension between Taiwan and China remains today 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3" name="Picture 8" descr="Communists_enter_Beijing_%281949%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09800"/>
            <a:ext cx="3429000" cy="3073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File:PRCFoun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381000"/>
            <a:ext cx="90297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6252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Loss of China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2" y="1295401"/>
            <a:ext cx="6061230" cy="507508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America sees this as a failure of containment</a:t>
            </a:r>
          </a:p>
          <a:p>
            <a:pPr lvl="1"/>
            <a:r>
              <a:rPr lang="en-US" sz="2800" dirty="0">
                <a:solidFill>
                  <a:srgbClr val="00B0F0"/>
                </a:solidFill>
              </a:rPr>
              <a:t>NSC – 68</a:t>
            </a:r>
          </a:p>
          <a:p>
            <a:pPr lvl="2"/>
            <a:r>
              <a:rPr lang="en-US" sz="2800" b="1" dirty="0">
                <a:solidFill>
                  <a:srgbClr val="00B0F0"/>
                </a:solidFill>
              </a:rPr>
              <a:t>Expansion of Containment to Asia</a:t>
            </a:r>
          </a:p>
          <a:p>
            <a:pPr lvl="2"/>
            <a:endParaRPr lang="en-US" sz="2800" dirty="0">
              <a:solidFill>
                <a:srgbClr val="00B0F0"/>
              </a:solidFill>
            </a:endParaRPr>
          </a:p>
          <a:p>
            <a:pPr lvl="2"/>
            <a:r>
              <a:rPr lang="en-US" sz="2800" dirty="0">
                <a:solidFill>
                  <a:srgbClr val="00B0F0"/>
                </a:solidFill>
              </a:rPr>
              <a:t>Expansion of size and cost of U.S. Military </a:t>
            </a:r>
          </a:p>
        </p:txBody>
      </p:sp>
      <p:pic>
        <p:nvPicPr>
          <p:cNvPr id="1026" name="Picture 2" descr="http://upload.wikimedia.org/wikipedia/commons/thumb/f/fa/Seal_Of_The_President_Of_The_United_States_Of_America.svg/140px-Seal_Of_The_President_Of_The_United_States_Of_America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7432" y="1143000"/>
            <a:ext cx="3006568" cy="30065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4953000" y="2209800"/>
            <a:ext cx="3810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FFC729"/>
                </a:solidFill>
                <a:latin typeface="+mj-lt"/>
              </a:rPr>
              <a:t>Korean War</a:t>
            </a:r>
            <a:br>
              <a:rPr lang="en-US" sz="3600" b="1" dirty="0">
                <a:solidFill>
                  <a:srgbClr val="FFC729"/>
                </a:solidFill>
                <a:latin typeface="+mj-lt"/>
              </a:rPr>
            </a:br>
            <a:br>
              <a:rPr lang="en-US" sz="3600" b="1" dirty="0">
                <a:solidFill>
                  <a:srgbClr val="FFC729"/>
                </a:solidFill>
                <a:latin typeface="+mj-lt"/>
              </a:rPr>
            </a:br>
            <a:r>
              <a:rPr lang="en-US" sz="3600" b="1" dirty="0">
                <a:solidFill>
                  <a:srgbClr val="FFC729"/>
                </a:solidFill>
                <a:latin typeface="+mj-lt"/>
              </a:rPr>
              <a:t>[1950-1953]</a:t>
            </a:r>
          </a:p>
        </p:txBody>
      </p:sp>
      <p:pic>
        <p:nvPicPr>
          <p:cNvPr id="18435" name="Picture 3" descr="map-Korean War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379413" y="152400"/>
            <a:ext cx="4116387" cy="6629400"/>
          </a:xfrm>
          <a:prstGeom prst="rect">
            <a:avLst/>
          </a:prstGeom>
          <a:noFill/>
          <a:ln w="9525">
            <a:solidFill>
              <a:srgbClr val="FFC729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980599" y="228600"/>
            <a:ext cx="4724400" cy="868362"/>
          </a:xfrm>
        </p:spPr>
        <p:txBody>
          <a:bodyPr/>
          <a:lstStyle/>
          <a:p>
            <a:r>
              <a:rPr lang="en-US" sz="4800" dirty="0">
                <a:solidFill>
                  <a:srgbClr val="FFC000"/>
                </a:solidFill>
              </a:rPr>
              <a:t>The Korean War</a:t>
            </a:r>
          </a:p>
        </p:txBody>
      </p:sp>
      <p:sp>
        <p:nvSpPr>
          <p:cNvPr id="19459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</a:t>
            </a:r>
          </a:p>
          <a:p>
            <a:pPr>
              <a:buFontTx/>
              <a:buNone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 </a:t>
            </a:r>
            <a:endParaRPr lang="en-US" sz="24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9460" name="Content Placeholder 3"/>
          <p:cNvSpPr>
            <a:spLocks noGrp="1"/>
          </p:cNvSpPr>
          <p:nvPr>
            <p:ph sz="half" idx="2"/>
          </p:nvPr>
        </p:nvSpPr>
        <p:spPr>
          <a:xfrm>
            <a:off x="3967295" y="1371600"/>
            <a:ext cx="5252904" cy="5257800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1910-1945 - Japanese rule Korea </a:t>
            </a:r>
          </a:p>
          <a:p>
            <a:endParaRPr lang="en-US" sz="10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1945 - 38</a:t>
            </a:r>
            <a:r>
              <a:rPr lang="en-US" sz="2400" baseline="300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th</a:t>
            </a:r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 Parallel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+mj-lt"/>
                <a:sym typeface="WingDings" pitchFamily="2" charset="2"/>
              </a:rPr>
              <a:t>North of line - Soviets</a:t>
            </a:r>
          </a:p>
          <a:p>
            <a:pPr lvl="1"/>
            <a:r>
              <a:rPr lang="en-US" dirty="0">
                <a:solidFill>
                  <a:srgbClr val="00B0F0"/>
                </a:solidFill>
                <a:latin typeface="+mj-lt"/>
                <a:sym typeface="WingDings" pitchFamily="2" charset="2"/>
              </a:rPr>
              <a:t>South of line - U.S. </a:t>
            </a:r>
          </a:p>
          <a:p>
            <a:endParaRPr lang="en-US" sz="1000" dirty="0">
              <a:solidFill>
                <a:schemeClr val="bg1"/>
              </a:solidFill>
              <a:latin typeface="+mj-lt"/>
              <a:sym typeface="WingDings" pitchFamily="2" charset="2"/>
            </a:endParaRPr>
          </a:p>
          <a:p>
            <a:endParaRPr lang="en-US" sz="2400" dirty="0">
              <a:solidFill>
                <a:schemeClr val="bg1"/>
              </a:solidFill>
              <a:latin typeface="+mj-lt"/>
              <a:sym typeface="WingDings" pitchFamily="2" charset="2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By 1949, Americans &amp; Soviets pull out of both areas</a:t>
            </a:r>
          </a:p>
          <a:p>
            <a:endParaRPr lang="en-US" sz="1000" dirty="0">
              <a:solidFill>
                <a:schemeClr val="bg1"/>
              </a:solidFill>
              <a:latin typeface="+mj-lt"/>
              <a:sym typeface="WingDings" pitchFamily="2" charset="2"/>
            </a:endParaRPr>
          </a:p>
          <a:p>
            <a:endParaRPr lang="en-US" sz="1000" dirty="0">
              <a:solidFill>
                <a:schemeClr val="bg1"/>
              </a:solidFill>
              <a:latin typeface="+mj-lt"/>
              <a:sym typeface="WingDings" pitchFamily="2" charset="2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Conflict would begin soon after 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146" name="Picture 2" descr="http://rds.yahoo.com/_ylt=A0WTb_3K.OFLQCMAxnejzbkF/SIG=1308b9qgl/EXP=1273186890/**http%3a/faculty.washington.edu/swelland/Anth469A%2520Website/asia_east_s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05757"/>
            <a:ext cx="3967295" cy="4752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4000" dirty="0">
                <a:solidFill>
                  <a:srgbClr val="FFC000"/>
                </a:solidFill>
              </a:rPr>
              <a:t>The Korean War (Cont.)</a:t>
            </a:r>
          </a:p>
        </p:txBody>
      </p:sp>
      <p:sp>
        <p:nvSpPr>
          <p:cNvPr id="20483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</a:t>
            </a:r>
          </a:p>
          <a:p>
            <a:pPr>
              <a:buFontTx/>
              <a:buNone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 </a:t>
            </a:r>
            <a:endParaRPr lang="en-US" sz="24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484" name="Content Placeholder 3"/>
          <p:cNvSpPr>
            <a:spLocks noGrp="1"/>
          </p:cNvSpPr>
          <p:nvPr>
            <p:ph sz="half" idx="2"/>
          </p:nvPr>
        </p:nvSpPr>
        <p:spPr>
          <a:xfrm>
            <a:off x="228599" y="1143000"/>
            <a:ext cx="6324601" cy="4800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1950: 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N. Korea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invades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  </a:t>
            </a:r>
            <a:r>
              <a:rPr lang="en-US" dirty="0">
                <a:solidFill>
                  <a:srgbClr val="00B0F0"/>
                </a:solidFill>
                <a:latin typeface="+mj-lt"/>
              </a:rPr>
              <a:t>S. Korea</a:t>
            </a:r>
          </a:p>
          <a:p>
            <a:pPr lvl="1"/>
            <a:r>
              <a:rPr lang="en-US" sz="28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President Truman orders air support for </a:t>
            </a:r>
            <a:r>
              <a:rPr lang="en-US" sz="2800" dirty="0">
                <a:solidFill>
                  <a:srgbClr val="00B0F0"/>
                </a:solidFill>
                <a:latin typeface="+mj-lt"/>
                <a:sym typeface="WingDings" pitchFamily="2" charset="2"/>
              </a:rPr>
              <a:t>S. Korea</a:t>
            </a:r>
          </a:p>
          <a:p>
            <a:pPr lvl="1"/>
            <a:r>
              <a:rPr lang="en-US" sz="2800" dirty="0">
                <a:solidFill>
                  <a:srgbClr val="FFC000"/>
                </a:solidFill>
                <a:latin typeface="+mj-lt"/>
                <a:sym typeface="WingDings" pitchFamily="2" charset="2"/>
              </a:rPr>
              <a:t>“Police Action,” NOT WAR</a:t>
            </a:r>
          </a:p>
          <a:p>
            <a:pPr>
              <a:buFont typeface="WingDings" pitchFamily="2" charset="2"/>
              <a:buChar char="à"/>
            </a:pPr>
            <a:endParaRPr lang="en-US" dirty="0">
              <a:solidFill>
                <a:schemeClr val="bg1"/>
              </a:solidFill>
              <a:latin typeface="+mj-lt"/>
              <a:sym typeface="WingDings" pitchFamily="2" charset="2"/>
            </a:endParaRPr>
          </a:p>
          <a:p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“United Nations” sends </a:t>
            </a:r>
            <a:r>
              <a:rPr lang="en-US" b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520,000</a:t>
            </a:r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 troops to help </a:t>
            </a:r>
            <a:r>
              <a:rPr lang="en-US" dirty="0">
                <a:solidFill>
                  <a:srgbClr val="00B0F0"/>
                </a:solidFill>
                <a:latin typeface="+mj-lt"/>
                <a:sym typeface="WingDings" pitchFamily="2" charset="2"/>
              </a:rPr>
              <a:t>S. Korea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90 % of troops were Americans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+mj-lt"/>
                <a:sym typeface="WingDings" pitchFamily="2" charset="2"/>
              </a:rPr>
              <a:t>Led by WWII hero, </a:t>
            </a:r>
            <a:r>
              <a:rPr lang="en-US" b="1" dirty="0">
                <a:solidFill>
                  <a:srgbClr val="00B050"/>
                </a:solidFill>
                <a:latin typeface="+mj-lt"/>
                <a:sym typeface="WingDings" pitchFamily="2" charset="2"/>
              </a:rPr>
              <a:t>Douglas MacArthur</a:t>
            </a:r>
            <a:endParaRPr lang="en-US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20485" name="Picture 7" descr="MacArthur_Mani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9632" y="1828800"/>
            <a:ext cx="267176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3571875" cy="6329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2399"/>
            <a:ext cx="3657600" cy="636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40039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en-US" sz="4000" dirty="0">
                <a:solidFill>
                  <a:srgbClr val="FFC000"/>
                </a:solidFill>
              </a:rPr>
              <a:t>The Korean War</a:t>
            </a:r>
          </a:p>
        </p:txBody>
      </p:sp>
      <p:sp>
        <p:nvSpPr>
          <p:cNvPr id="2150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</a:t>
            </a:r>
          </a:p>
          <a:p>
            <a:pPr>
              <a:buFontTx/>
              <a:buNone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 </a:t>
            </a:r>
            <a:endParaRPr lang="en-US" sz="24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1508" name="Content Placeholder 3"/>
          <p:cNvSpPr>
            <a:spLocks noGrp="1"/>
          </p:cNvSpPr>
          <p:nvPr>
            <p:ph sz="half" idx="2"/>
          </p:nvPr>
        </p:nvSpPr>
        <p:spPr>
          <a:xfrm>
            <a:off x="152400" y="762000"/>
            <a:ext cx="8686800" cy="5562600"/>
          </a:xfrm>
        </p:spPr>
        <p:txBody>
          <a:bodyPr/>
          <a:lstStyle/>
          <a:p>
            <a:r>
              <a:rPr lang="en-US" sz="2400" dirty="0">
                <a:solidFill>
                  <a:srgbClr val="00B050"/>
                </a:solidFill>
                <a:latin typeface="+mj-lt"/>
              </a:rPr>
              <a:t>U.N. Troops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forces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North Korea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to retreat and gain control of most of the Peninsula</a:t>
            </a:r>
          </a:p>
          <a:p>
            <a:endParaRPr lang="en-US" sz="2400" dirty="0">
              <a:solidFill>
                <a:schemeClr val="bg1"/>
              </a:solidFill>
              <a:latin typeface="+mj-lt"/>
            </a:endParaRPr>
          </a:p>
          <a:p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Content Placeholder 6"/>
          <p:cNvSpPr txBox="1">
            <a:spLocks/>
          </p:cNvSpPr>
          <p:nvPr/>
        </p:nvSpPr>
        <p:spPr bwMode="auto">
          <a:xfrm>
            <a:off x="533400" y="1447800"/>
            <a:ext cx="4038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</a:t>
            </a:r>
          </a:p>
          <a:p>
            <a:pPr>
              <a:buFontTx/>
              <a:buNone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 </a:t>
            </a:r>
            <a:endParaRPr lang="en-US" sz="240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76399"/>
            <a:ext cx="2895600" cy="5233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76400" y="2286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The Korean War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152400" y="1600200"/>
            <a:ext cx="4876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  <a:latin typeface="+mj-lt"/>
              </a:rPr>
              <a:t>China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sends aid and Soldiers to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North Korea</a:t>
            </a:r>
          </a:p>
          <a:p>
            <a:endParaRPr 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300,000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Chinese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drive </a:t>
            </a:r>
            <a:r>
              <a:rPr lang="en-US" sz="2400" dirty="0">
                <a:solidFill>
                  <a:srgbClr val="00CC00"/>
                </a:solidFill>
                <a:latin typeface="+mj-lt"/>
              </a:rPr>
              <a:t>UN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Forces back</a:t>
            </a:r>
          </a:p>
          <a:p>
            <a:endParaRPr 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Eventually, over 1 Million Chinese Soldiers</a:t>
            </a:r>
          </a:p>
          <a:p>
            <a:endParaRPr 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Fighting stalls near the original 38° Line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1000"/>
            <a:ext cx="3429000" cy="621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196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Korean War on the Home front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0" y="990600"/>
            <a:ext cx="5181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en-US" sz="2400" dirty="0">
                <a:solidFill>
                  <a:srgbClr val="00B050"/>
                </a:solidFill>
                <a:latin typeface="+mj-lt"/>
              </a:rPr>
              <a:t>5 Star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recommends bombing major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Chinese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cities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+mj-lt"/>
              </a:rPr>
              <a:t>Recommends considering Nuclear Weapons</a:t>
            </a:r>
          </a:p>
          <a:p>
            <a:pPr lvl="1"/>
            <a:endParaRPr lang="en-US" sz="20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President Truman says no 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  <a:latin typeface="+mj-lt"/>
              </a:rPr>
              <a:t>China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 and 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USSR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 are allies</a:t>
            </a:r>
          </a:p>
          <a:p>
            <a:pPr lvl="1"/>
            <a:r>
              <a:rPr lang="en-US" sz="2000" dirty="0">
                <a:solidFill>
                  <a:srgbClr val="00B050"/>
                </a:solidFill>
                <a:latin typeface="+mj-lt"/>
              </a:rPr>
              <a:t>MacArthur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openly </a:t>
            </a:r>
            <a:r>
              <a:rPr lang="en-US" sz="2000" b="1" dirty="0">
                <a:solidFill>
                  <a:schemeClr val="bg1"/>
                </a:solidFill>
                <a:latin typeface="+mj-lt"/>
              </a:rPr>
              <a:t>criticizes Truman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+mj-lt"/>
              </a:rPr>
              <a:t>President Truman fires </a:t>
            </a:r>
            <a:r>
              <a:rPr lang="en-US" sz="2000" dirty="0">
                <a:solidFill>
                  <a:srgbClr val="00CC00"/>
                </a:solidFill>
                <a:latin typeface="+mj-lt"/>
              </a:rPr>
              <a:t>MacArthur</a:t>
            </a:r>
          </a:p>
          <a:p>
            <a:pPr lvl="1">
              <a:buFontTx/>
              <a:buNone/>
            </a:pP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Americans were angered: 70% favored </a:t>
            </a:r>
            <a:r>
              <a:rPr lang="en-US" sz="2400" dirty="0">
                <a:solidFill>
                  <a:srgbClr val="00B050"/>
                </a:solidFill>
                <a:latin typeface="+mj-lt"/>
              </a:rPr>
              <a:t>MacArthur</a:t>
            </a:r>
          </a:p>
          <a:p>
            <a:pPr>
              <a:buFontTx/>
              <a:buNone/>
            </a:pP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242" name="Picture 2" descr="http://home.earthlink.net/%7Elisa.bradshaw/webquestscreenshots/coldwar_files/trumanMacarthu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388" y="3487347"/>
            <a:ext cx="4686300" cy="333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letawookiewin.files.wordpress.com/2010/06/macandtruma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901" y="1219200"/>
            <a:ext cx="3544686" cy="284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32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04800" y="333375"/>
            <a:ext cx="8534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FFC729"/>
                </a:solidFill>
                <a:latin typeface="+mj-lt"/>
              </a:rPr>
              <a:t>The Shifting Map of Korea</a:t>
            </a:r>
            <a:br>
              <a:rPr lang="en-US" sz="3600" b="1" dirty="0">
                <a:solidFill>
                  <a:srgbClr val="FFC729"/>
                </a:solidFill>
                <a:latin typeface="+mj-lt"/>
              </a:rPr>
            </a:br>
            <a:r>
              <a:rPr lang="en-US" sz="3600" b="1" dirty="0">
                <a:solidFill>
                  <a:srgbClr val="FFC729"/>
                </a:solidFill>
                <a:latin typeface="+mj-lt"/>
              </a:rPr>
              <a:t>[1950-1953]</a:t>
            </a:r>
          </a:p>
        </p:txBody>
      </p:sp>
      <p:pic>
        <p:nvPicPr>
          <p:cNvPr id="22531" name="Picture 5" descr="map-shifting front in Korea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304800" y="2057400"/>
            <a:ext cx="8564563" cy="3773488"/>
          </a:xfrm>
          <a:prstGeom prst="rect">
            <a:avLst/>
          </a:prstGeom>
          <a:noFill/>
          <a:ln w="9525">
            <a:solidFill>
              <a:srgbClr val="FFC729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04800" y="333375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3600" b="1">
              <a:solidFill>
                <a:srgbClr val="FFC729"/>
              </a:solidFill>
              <a:latin typeface="Comic Sans MS" pitchFamily="66" charset="0"/>
            </a:endParaRPr>
          </a:p>
        </p:txBody>
      </p:sp>
      <p:sp>
        <p:nvSpPr>
          <p:cNvPr id="23555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Stalemate</a:t>
            </a:r>
          </a:p>
        </p:txBody>
      </p:sp>
      <p:sp>
        <p:nvSpPr>
          <p:cNvPr id="23556" name="Content Placeholder 7"/>
          <p:cNvSpPr>
            <a:spLocks noGrp="1"/>
          </p:cNvSpPr>
          <p:nvPr>
            <p:ph sz="half" idx="1"/>
          </p:nvPr>
        </p:nvSpPr>
        <p:spPr>
          <a:xfrm>
            <a:off x="76200" y="1219200"/>
            <a:ext cx="5791200" cy="5334000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June 23,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1953- Ceasefire</a:t>
            </a:r>
          </a:p>
          <a:p>
            <a:endParaRPr 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rgbClr val="0070C0"/>
                </a:solidFill>
                <a:latin typeface="+mj-lt"/>
                <a:sym typeface="WingDings" pitchFamily="2" charset="2"/>
              </a:rPr>
              <a:t>U.S. </a:t>
            </a:r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Results of War</a:t>
            </a:r>
          </a:p>
          <a:p>
            <a:pPr lvl="1"/>
            <a:r>
              <a:rPr lang="en-US" sz="2000" dirty="0">
                <a:solidFill>
                  <a:srgbClr val="00B0F0"/>
                </a:solidFill>
                <a:latin typeface="+mj-lt"/>
                <a:sym typeface="WingDings" pitchFamily="2" charset="2"/>
              </a:rPr>
              <a:t>36,516 KIA</a:t>
            </a:r>
          </a:p>
          <a:p>
            <a:pPr lvl="1"/>
            <a:r>
              <a:rPr lang="en-US" sz="2000" dirty="0">
                <a:solidFill>
                  <a:srgbClr val="00B0F0"/>
                </a:solidFill>
                <a:latin typeface="+mj-lt"/>
                <a:sym typeface="WingDings" pitchFamily="2" charset="2"/>
              </a:rPr>
              <a:t>92,134 Wounded</a:t>
            </a:r>
          </a:p>
          <a:p>
            <a:pPr lvl="1"/>
            <a:r>
              <a:rPr lang="en-US" sz="2000" dirty="0">
                <a:solidFill>
                  <a:srgbClr val="00B0F0"/>
                </a:solidFill>
                <a:latin typeface="+mj-lt"/>
                <a:sym typeface="WingDings" pitchFamily="2" charset="2"/>
              </a:rPr>
              <a:t>8,176 MIA</a:t>
            </a:r>
          </a:p>
          <a:p>
            <a:pPr lvl="1"/>
            <a:r>
              <a:rPr lang="en-US" sz="2000" dirty="0">
                <a:solidFill>
                  <a:srgbClr val="00B0F0"/>
                </a:solidFill>
                <a:latin typeface="+mj-lt"/>
                <a:sym typeface="WingDings" pitchFamily="2" charset="2"/>
              </a:rPr>
              <a:t>7,245 POW</a:t>
            </a:r>
          </a:p>
          <a:p>
            <a:pPr lvl="1"/>
            <a:r>
              <a:rPr lang="en-US" sz="2400" dirty="0">
                <a:solidFill>
                  <a:srgbClr val="00B0F0"/>
                </a:solidFill>
                <a:latin typeface="+mj-lt"/>
                <a:sym typeface="WingDings" pitchFamily="2" charset="2"/>
              </a:rPr>
              <a:t>$67,000,000,000</a:t>
            </a:r>
          </a:p>
          <a:p>
            <a:pPr lvl="1"/>
            <a:endParaRPr lang="en-US" sz="2400" dirty="0">
              <a:solidFill>
                <a:srgbClr val="00B0F0"/>
              </a:solidFill>
              <a:latin typeface="+mj-lt"/>
              <a:sym typeface="WingDings" pitchFamily="2" charset="2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No declaration of war by Congress</a:t>
            </a:r>
          </a:p>
          <a:p>
            <a:endParaRPr lang="en-US" sz="2400" dirty="0">
              <a:solidFill>
                <a:schemeClr val="bg1"/>
              </a:solidFill>
              <a:latin typeface="+mj-lt"/>
              <a:sym typeface="WingDings" pitchFamily="2" charset="2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Referred to as </a:t>
            </a:r>
            <a:r>
              <a:rPr lang="en-US" sz="2400" i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“The</a:t>
            </a:r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 </a:t>
            </a:r>
            <a:r>
              <a:rPr lang="en-US" sz="2400" i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Forgotten War”</a:t>
            </a:r>
          </a:p>
          <a:p>
            <a:pPr>
              <a:buFont typeface="WingDings" pitchFamily="2" charset="2"/>
              <a:buChar char="à"/>
            </a:pP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3557" name="Picture 8" descr="Korean_war_1950-1953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867400" y="1295400"/>
            <a:ext cx="3095625" cy="54546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304800" y="333375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3600" b="1">
              <a:solidFill>
                <a:srgbClr val="FFC729"/>
              </a:solidFill>
              <a:latin typeface="Comic Sans MS" pitchFamily="66" charset="0"/>
            </a:endParaRPr>
          </a:p>
        </p:txBody>
      </p:sp>
      <p:sp>
        <p:nvSpPr>
          <p:cNvPr id="24579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Effects of the Korean War</a:t>
            </a:r>
          </a:p>
        </p:txBody>
      </p:sp>
      <p:sp>
        <p:nvSpPr>
          <p:cNvPr id="24580" name="Content Placeholder 7"/>
          <p:cNvSpPr>
            <a:spLocks noGrp="1"/>
          </p:cNvSpPr>
          <p:nvPr>
            <p:ph sz="half" idx="1"/>
          </p:nvPr>
        </p:nvSpPr>
        <p:spPr>
          <a:xfrm>
            <a:off x="228600" y="1219200"/>
            <a:ext cx="8534400" cy="5334000"/>
          </a:xfrm>
        </p:spPr>
        <p:txBody>
          <a:bodyPr/>
          <a:lstStyle/>
          <a:p>
            <a:pPr>
              <a:buFont typeface="WingDings" pitchFamily="2" charset="2"/>
              <a:buChar char="à"/>
            </a:pPr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Rejection of </a:t>
            </a:r>
            <a:r>
              <a:rPr lang="en-US" sz="2400" b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Democratic Party</a:t>
            </a:r>
            <a:endParaRPr lang="en-US" sz="2400" dirty="0">
              <a:solidFill>
                <a:schemeClr val="bg1"/>
              </a:solidFill>
              <a:latin typeface="+mj-lt"/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Election of Republican </a:t>
            </a:r>
            <a:r>
              <a:rPr lang="en-US" sz="2400" b="1" dirty="0">
                <a:solidFill>
                  <a:schemeClr val="bg1"/>
                </a:solidFill>
                <a:latin typeface="+mj-lt"/>
                <a:sym typeface="WingDings" pitchFamily="2" charset="2"/>
              </a:rPr>
              <a:t>Dwight Eisenhower </a:t>
            </a:r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as president</a:t>
            </a:r>
          </a:p>
          <a:p>
            <a:pPr>
              <a:buFont typeface="WingDings" pitchFamily="2" charset="2"/>
              <a:buChar char="à"/>
            </a:pPr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38</a:t>
            </a:r>
            <a:r>
              <a:rPr lang="en-US" sz="2400" baseline="300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th</a:t>
            </a:r>
            <a:r>
              <a:rPr lang="en-US" sz="2400" dirty="0">
                <a:solidFill>
                  <a:schemeClr val="bg1"/>
                </a:solidFill>
                <a:latin typeface="+mj-lt"/>
                <a:sym typeface="WingDings" pitchFamily="2" charset="2"/>
              </a:rPr>
              <a:t> parallel still exists today (DMZ)</a:t>
            </a:r>
          </a:p>
          <a:p>
            <a:pPr>
              <a:buFont typeface="WingDings" pitchFamily="2" charset="2"/>
              <a:buChar char="à"/>
            </a:pP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1266" name="Picture 2" descr="http://www.kwva.org/memorials/wa/mem_wa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590800"/>
            <a:ext cx="5219700" cy="416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2" name="Picture 4" descr="http://1.bp.blogspot.com/_IQJYeBwuvec/S9ykpq0Q_BI/AAAAAAAAAD0/pQc602jEdKU/s1600/Korean+DMZ+map+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28649"/>
            <a:ext cx="7467600" cy="575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3898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omeimage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77" y="0"/>
            <a:ext cx="9163975" cy="1042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7167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6359</TotalTime>
  <Words>1273</Words>
  <Application>Microsoft Office PowerPoint</Application>
  <PresentationFormat>On-screen Show (4:3)</PresentationFormat>
  <Paragraphs>315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Broadway</vt:lpstr>
      <vt:lpstr>Comic Sans MS</vt:lpstr>
      <vt:lpstr>Times New Roman</vt:lpstr>
      <vt:lpstr>WingDings</vt:lpstr>
      <vt:lpstr>Default Design</vt:lpstr>
      <vt:lpstr> WWII   The Aftermath  </vt:lpstr>
      <vt:lpstr>First.. what agreements were made as WWII was ending in Europe?</vt:lpstr>
      <vt:lpstr>PowerPoint Presentation</vt:lpstr>
      <vt:lpstr>Initial Agreements</vt:lpstr>
      <vt:lpstr>Death of FDR </vt:lpstr>
      <vt:lpstr>PowerPoint Presentation</vt:lpstr>
      <vt:lpstr>The United Nations</vt:lpstr>
      <vt:lpstr>Potsdam Conference</vt:lpstr>
      <vt:lpstr>Potsdam Conference Terms</vt:lpstr>
      <vt:lpstr>PowerPoint Presentation</vt:lpstr>
      <vt:lpstr>PowerPoint Presentation</vt:lpstr>
      <vt:lpstr>The Nuremberg War Trials</vt:lpstr>
      <vt:lpstr>What about Japan?</vt:lpstr>
      <vt:lpstr>Occupied Japan</vt:lpstr>
      <vt:lpstr>PowerPoint Presentation</vt:lpstr>
      <vt:lpstr>PowerPoint Presentation</vt:lpstr>
      <vt:lpstr>Origins of the Cold War</vt:lpstr>
      <vt:lpstr>Satellite Nations</vt:lpstr>
      <vt:lpstr>Containment &amp; The Iron Curtain</vt:lpstr>
      <vt:lpstr>Containing the Iron Curtain</vt:lpstr>
      <vt:lpstr>The Cold War Begins</vt:lpstr>
      <vt:lpstr>The Cold War Begins</vt:lpstr>
      <vt:lpstr>The Truman Doctrine</vt:lpstr>
      <vt:lpstr>The Marshall Plan- 1947</vt:lpstr>
      <vt:lpstr>PowerPoint Presentation</vt:lpstr>
      <vt:lpstr>Struggle over Germany</vt:lpstr>
      <vt:lpstr>Berlin Airlift</vt:lpstr>
      <vt:lpstr>NATO 1949</vt:lpstr>
      <vt:lpstr>Warsaw Pact 1955</vt:lpstr>
      <vt:lpstr>Cold War = Federal Agencies</vt:lpstr>
      <vt:lpstr>The Cold War - China</vt:lpstr>
      <vt:lpstr>China During WWII</vt:lpstr>
      <vt:lpstr>Post WWII</vt:lpstr>
      <vt:lpstr>PowerPoint Presentation</vt:lpstr>
      <vt:lpstr>Communist China</vt:lpstr>
      <vt:lpstr>PowerPoint Presentation</vt:lpstr>
      <vt:lpstr>Loss of China</vt:lpstr>
      <vt:lpstr>PowerPoint Presentation</vt:lpstr>
      <vt:lpstr>The Korean War</vt:lpstr>
      <vt:lpstr>The Korean War (Cont.)</vt:lpstr>
      <vt:lpstr>PowerPoint Presentation</vt:lpstr>
      <vt:lpstr>The Korean War</vt:lpstr>
      <vt:lpstr>The Korean War</vt:lpstr>
      <vt:lpstr>Korean War on the Home front</vt:lpstr>
      <vt:lpstr>PowerPoint Presentation</vt:lpstr>
      <vt:lpstr>Stalemate</vt:lpstr>
      <vt:lpstr>Effects of the Korean War</vt:lpstr>
      <vt:lpstr>PowerPoint Presentation</vt:lpstr>
      <vt:lpstr>PowerPoint Presentation</vt:lpstr>
    </vt:vector>
  </TitlesOfParts>
  <Company>CCSD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supojer</dc:creator>
  <cp:lastModifiedBy>Nicholas Hulyo</cp:lastModifiedBy>
  <cp:revision>227</cp:revision>
  <dcterms:created xsi:type="dcterms:W3CDTF">2005-04-05T11:28:54Z</dcterms:created>
  <dcterms:modified xsi:type="dcterms:W3CDTF">2019-04-28T21:08:52Z</dcterms:modified>
</cp:coreProperties>
</file>