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gif" ContentType="image/gif"/>
  <Default Extension="png" ContentType="image/png"/>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3">
  <p:sldMasterIdLst>
    <p:sldMasterId id="2147483816" r:id="rId1"/>
  </p:sldMasterIdLst>
  <p:notesMasterIdLst>
    <p:notesMasterId r:id="rId29"/>
  </p:notesMasterIdLst>
  <p:sldIdLst>
    <p:sldId id="256" r:id="rId2"/>
    <p:sldId id="257" r:id="rId3"/>
    <p:sldId id="298" r:id="rId4"/>
    <p:sldId id="297" r:id="rId5"/>
    <p:sldId id="258" r:id="rId6"/>
    <p:sldId id="259" r:id="rId7"/>
    <p:sldId id="260" r:id="rId8"/>
    <p:sldId id="278" r:id="rId9"/>
    <p:sldId id="263" r:id="rId10"/>
    <p:sldId id="280" r:id="rId11"/>
    <p:sldId id="267" r:id="rId12"/>
    <p:sldId id="269" r:id="rId13"/>
    <p:sldId id="276" r:id="rId14"/>
    <p:sldId id="277" r:id="rId15"/>
    <p:sldId id="279" r:id="rId16"/>
    <p:sldId id="268" r:id="rId17"/>
    <p:sldId id="272" r:id="rId18"/>
    <p:sldId id="271" r:id="rId19"/>
    <p:sldId id="273" r:id="rId20"/>
    <p:sldId id="274" r:id="rId21"/>
    <p:sldId id="281" r:id="rId22"/>
    <p:sldId id="295" r:id="rId23"/>
    <p:sldId id="282" r:id="rId24"/>
    <p:sldId id="283" r:id="rId25"/>
    <p:sldId id="289" r:id="rId26"/>
    <p:sldId id="294" r:id="rId27"/>
    <p:sldId id="296" r:id="rId28"/>
  </p:sldIdLst>
  <p:sldSz cx="9144000" cy="6858000" type="screen4x3"/>
  <p:notesSz cx="6997700" cy="9271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4B5C8"/>
    <a:srgbClr val="8702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600" autoAdjust="0"/>
    <p:restoredTop sz="50090" autoAdjust="0"/>
  </p:normalViewPr>
  <p:slideViewPr>
    <p:cSldViewPr>
      <p:cViewPr>
        <p:scale>
          <a:sx n="100" d="100"/>
          <a:sy n="100" d="100"/>
        </p:scale>
        <p:origin x="112"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2337" cy="463550"/>
          </a:xfrm>
          <a:prstGeom prst="rect">
            <a:avLst/>
          </a:prstGeom>
        </p:spPr>
        <p:txBody>
          <a:bodyPr vert="horz" lIns="92958" tIns="46479" rIns="92958" bIns="46479" rtlCol="0"/>
          <a:lstStyle>
            <a:lvl1pPr algn="l">
              <a:defRPr sz="1200"/>
            </a:lvl1pPr>
          </a:lstStyle>
          <a:p>
            <a:endParaRPr lang="en-US" dirty="0"/>
          </a:p>
        </p:txBody>
      </p:sp>
      <p:sp>
        <p:nvSpPr>
          <p:cNvPr id="3" name="Date Placeholder 2"/>
          <p:cNvSpPr>
            <a:spLocks noGrp="1"/>
          </p:cNvSpPr>
          <p:nvPr>
            <p:ph type="dt" idx="1"/>
          </p:nvPr>
        </p:nvSpPr>
        <p:spPr>
          <a:xfrm>
            <a:off x="3963744" y="0"/>
            <a:ext cx="3032337" cy="463550"/>
          </a:xfrm>
          <a:prstGeom prst="rect">
            <a:avLst/>
          </a:prstGeom>
        </p:spPr>
        <p:txBody>
          <a:bodyPr vert="horz" lIns="92958" tIns="46479" rIns="92958" bIns="46479" rtlCol="0"/>
          <a:lstStyle>
            <a:lvl1pPr algn="r">
              <a:defRPr sz="1200"/>
            </a:lvl1pPr>
          </a:lstStyle>
          <a:p>
            <a:fld id="{879193B8-C52E-456C-B45C-A749EFE13794}" type="datetimeFigureOut">
              <a:rPr lang="en-US" smtClean="0"/>
              <a:pPr/>
              <a:t>1/3/18</a:t>
            </a:fld>
            <a:endParaRPr lang="en-US" dirty="0"/>
          </a:p>
        </p:txBody>
      </p:sp>
      <p:sp>
        <p:nvSpPr>
          <p:cNvPr id="4" name="Slide Image Placeholder 3"/>
          <p:cNvSpPr>
            <a:spLocks noGrp="1" noRot="1" noChangeAspect="1"/>
          </p:cNvSpPr>
          <p:nvPr>
            <p:ph type="sldImg" idx="2"/>
          </p:nvPr>
        </p:nvSpPr>
        <p:spPr>
          <a:xfrm>
            <a:off x="1181100" y="695325"/>
            <a:ext cx="4635500" cy="3476625"/>
          </a:xfrm>
          <a:prstGeom prst="rect">
            <a:avLst/>
          </a:prstGeom>
          <a:noFill/>
          <a:ln w="12700">
            <a:solidFill>
              <a:prstClr val="black"/>
            </a:solidFill>
          </a:ln>
        </p:spPr>
        <p:txBody>
          <a:bodyPr vert="horz" lIns="92958" tIns="46479" rIns="92958" bIns="46479" rtlCol="0" anchor="ctr"/>
          <a:lstStyle/>
          <a:p>
            <a:endParaRPr lang="en-US" dirty="0"/>
          </a:p>
        </p:txBody>
      </p:sp>
      <p:sp>
        <p:nvSpPr>
          <p:cNvPr id="5" name="Notes Placeholder 4"/>
          <p:cNvSpPr>
            <a:spLocks noGrp="1"/>
          </p:cNvSpPr>
          <p:nvPr>
            <p:ph type="body" sz="quarter" idx="3"/>
          </p:nvPr>
        </p:nvSpPr>
        <p:spPr>
          <a:xfrm>
            <a:off x="699770" y="4403725"/>
            <a:ext cx="5598160" cy="4171950"/>
          </a:xfrm>
          <a:prstGeom prst="rect">
            <a:avLst/>
          </a:prstGeom>
        </p:spPr>
        <p:txBody>
          <a:bodyPr vert="horz" lIns="92958" tIns="46479" rIns="92958" bIns="4647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05841"/>
            <a:ext cx="3032337" cy="463550"/>
          </a:xfrm>
          <a:prstGeom prst="rect">
            <a:avLst/>
          </a:prstGeom>
        </p:spPr>
        <p:txBody>
          <a:bodyPr vert="horz" lIns="92958" tIns="46479" rIns="92958" bIns="4647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63744" y="8805841"/>
            <a:ext cx="3032337" cy="463550"/>
          </a:xfrm>
          <a:prstGeom prst="rect">
            <a:avLst/>
          </a:prstGeom>
        </p:spPr>
        <p:txBody>
          <a:bodyPr vert="horz" lIns="92958" tIns="46479" rIns="92958" bIns="46479" rtlCol="0" anchor="b"/>
          <a:lstStyle>
            <a:lvl1pPr algn="r">
              <a:defRPr sz="1200"/>
            </a:lvl1pPr>
          </a:lstStyle>
          <a:p>
            <a:fld id="{5877CF02-51CD-404E-9F39-C8F0245B660C}" type="slidenum">
              <a:rPr lang="en-US" smtClean="0"/>
              <a:pPr/>
              <a:t>‹#›</a:t>
            </a:fld>
            <a:endParaRPr lang="en-US" dirty="0"/>
          </a:p>
        </p:txBody>
      </p:sp>
    </p:spTree>
    <p:extLst>
      <p:ext uri="{BB962C8B-B14F-4D97-AF65-F5344CB8AC3E}">
        <p14:creationId xmlns:p14="http://schemas.microsoft.com/office/powerpoint/2010/main" val="1468889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PowerPoint presentation is meant</a:t>
            </a:r>
            <a:r>
              <a:rPr lang="en-US" baseline="0" dirty="0" smtClean="0"/>
              <a:t> to be used with parents—probably at a curriculum night for parents of students who have been identified as gifted in nonverbal reasoning.  It applies to K-8 students.  When students are identified after curriculum night or throughout the year, it could be sent to their parents to be viewed at home.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Please feel free to edit,</a:t>
            </a:r>
            <a:r>
              <a:rPr lang="en-US" baseline="0" dirty="0" smtClean="0"/>
              <a:t> add to, or alter this slide show as you choose for your purposes.</a:t>
            </a:r>
            <a:endParaRPr lang="en-US" dirty="0" smtClean="0"/>
          </a:p>
        </p:txBody>
      </p:sp>
      <p:sp>
        <p:nvSpPr>
          <p:cNvPr id="4" name="Slide Number Placeholder 3"/>
          <p:cNvSpPr>
            <a:spLocks noGrp="1"/>
          </p:cNvSpPr>
          <p:nvPr>
            <p:ph type="sldNum" sz="quarter" idx="10"/>
          </p:nvPr>
        </p:nvSpPr>
        <p:spPr/>
        <p:txBody>
          <a:bodyPr/>
          <a:lstStyle/>
          <a:p>
            <a:fld id="{5877CF02-51CD-404E-9F39-C8F0245B660C}" type="slidenum">
              <a:rPr lang="en-US" smtClean="0"/>
              <a:pPr/>
              <a:t>1</a:t>
            </a:fld>
            <a:endParaRPr lang="en-US" dirty="0"/>
          </a:p>
        </p:txBody>
      </p:sp>
    </p:spTree>
    <p:extLst>
      <p:ext uri="{BB962C8B-B14F-4D97-AF65-F5344CB8AC3E}">
        <p14:creationId xmlns:p14="http://schemas.microsoft.com/office/powerpoint/2010/main" val="158123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Make the connection between</a:t>
            </a:r>
            <a:r>
              <a:rPr lang="en-US" baseline="0" dirty="0" smtClean="0"/>
              <a:t> nonverbal reasoning and visual-spatial learners.  </a:t>
            </a:r>
          </a:p>
          <a:p>
            <a:r>
              <a:rPr lang="en-US" baseline="0" dirty="0" smtClean="0"/>
              <a:t>Many people learn better visually than auditorally.</a:t>
            </a:r>
          </a:p>
        </p:txBody>
      </p:sp>
      <p:sp>
        <p:nvSpPr>
          <p:cNvPr id="4" name="Slide Number Placeholder 3"/>
          <p:cNvSpPr>
            <a:spLocks noGrp="1"/>
          </p:cNvSpPr>
          <p:nvPr>
            <p:ph type="sldNum" sz="quarter" idx="10"/>
          </p:nvPr>
        </p:nvSpPr>
        <p:spPr/>
        <p:txBody>
          <a:bodyPr/>
          <a:lstStyle/>
          <a:p>
            <a:fld id="{5877CF02-51CD-404E-9F39-C8F0245B660C}" type="slidenum">
              <a:rPr lang="en-US" smtClean="0"/>
              <a:pPr/>
              <a:t>2</a:t>
            </a:fld>
            <a:endParaRPr lang="en-US" dirty="0"/>
          </a:p>
        </p:txBody>
      </p:sp>
    </p:spTree>
    <p:extLst>
      <p:ext uri="{BB962C8B-B14F-4D97-AF65-F5344CB8AC3E}">
        <p14:creationId xmlns:p14="http://schemas.microsoft.com/office/powerpoint/2010/main" val="1139014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Talk about how about 33% of people</a:t>
            </a:r>
            <a:r>
              <a:rPr lang="en-US" baseline="0" dirty="0" smtClean="0"/>
              <a:t> are primarily visual-spatial learners, about 23% are primarily auditory-sequential, and the rest </a:t>
            </a:r>
            <a:r>
              <a:rPr lang="en-US" dirty="0" smtClean="0"/>
              <a:t>(about 56%) learn equally well with both styles, but about 2/3 of those who learn equally well tend toward visual-spatial.</a:t>
            </a:r>
            <a:endParaRPr lang="en-US" dirty="0"/>
          </a:p>
        </p:txBody>
      </p:sp>
      <p:sp>
        <p:nvSpPr>
          <p:cNvPr id="4" name="Slide Number Placeholder 3"/>
          <p:cNvSpPr>
            <a:spLocks noGrp="1"/>
          </p:cNvSpPr>
          <p:nvPr>
            <p:ph type="sldNum" sz="quarter" idx="10"/>
          </p:nvPr>
        </p:nvSpPr>
        <p:spPr/>
        <p:txBody>
          <a:bodyPr/>
          <a:lstStyle/>
          <a:p>
            <a:fld id="{5877CF02-51CD-404E-9F39-C8F0245B660C}" type="slidenum">
              <a:rPr lang="en-US" smtClean="0"/>
              <a:pPr/>
              <a:t>5</a:t>
            </a:fld>
            <a:endParaRPr lang="en-US" dirty="0"/>
          </a:p>
        </p:txBody>
      </p:sp>
    </p:spTree>
    <p:extLst>
      <p:ext uri="{BB962C8B-B14F-4D97-AF65-F5344CB8AC3E}">
        <p14:creationId xmlns:p14="http://schemas.microsoft.com/office/powerpoint/2010/main" val="795434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Lots of info. here,</a:t>
            </a:r>
            <a:r>
              <a:rPr lang="en-US" baseline="0" dirty="0" smtClean="0"/>
              <a:t> but no visuals.  Don’t read the whole thing aloud.</a:t>
            </a:r>
          </a:p>
          <a:p>
            <a:endParaRPr lang="en-US" dirty="0"/>
          </a:p>
        </p:txBody>
      </p:sp>
      <p:sp>
        <p:nvSpPr>
          <p:cNvPr id="4" name="Slide Number Placeholder 3"/>
          <p:cNvSpPr>
            <a:spLocks noGrp="1"/>
          </p:cNvSpPr>
          <p:nvPr>
            <p:ph type="sldNum" sz="quarter" idx="10"/>
          </p:nvPr>
        </p:nvSpPr>
        <p:spPr/>
        <p:txBody>
          <a:bodyPr/>
          <a:lstStyle/>
          <a:p>
            <a:fld id="{5877CF02-51CD-404E-9F39-C8F0245B660C}" type="slidenum">
              <a:rPr lang="en-US" smtClean="0"/>
              <a:pPr/>
              <a:t>6</a:t>
            </a:fld>
            <a:endParaRPr lang="en-US" dirty="0"/>
          </a:p>
        </p:txBody>
      </p:sp>
    </p:spTree>
    <p:extLst>
      <p:ext uri="{BB962C8B-B14F-4D97-AF65-F5344CB8AC3E}">
        <p14:creationId xmlns:p14="http://schemas.microsoft.com/office/powerpoint/2010/main" val="7884600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Same as last slide.</a:t>
            </a:r>
            <a:endParaRPr lang="en-US" dirty="0"/>
          </a:p>
        </p:txBody>
      </p:sp>
      <p:sp>
        <p:nvSpPr>
          <p:cNvPr id="4" name="Slide Number Placeholder 3"/>
          <p:cNvSpPr>
            <a:spLocks noGrp="1"/>
          </p:cNvSpPr>
          <p:nvPr>
            <p:ph type="sldNum" sz="quarter" idx="10"/>
          </p:nvPr>
        </p:nvSpPr>
        <p:spPr/>
        <p:txBody>
          <a:bodyPr/>
          <a:lstStyle/>
          <a:p>
            <a:fld id="{5877CF02-51CD-404E-9F39-C8F0245B660C}" type="slidenum">
              <a:rPr lang="en-US" smtClean="0"/>
              <a:pPr/>
              <a:t>7</a:t>
            </a:fld>
            <a:endParaRPr lang="en-US" dirty="0"/>
          </a:p>
        </p:txBody>
      </p:sp>
    </p:spTree>
    <p:extLst>
      <p:ext uri="{BB962C8B-B14F-4D97-AF65-F5344CB8AC3E}">
        <p14:creationId xmlns:p14="http://schemas.microsoft.com/office/powerpoint/2010/main" val="1673807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 need for comment here.</a:t>
            </a:r>
            <a:endParaRPr lang="en-US" dirty="0"/>
          </a:p>
        </p:txBody>
      </p:sp>
      <p:sp>
        <p:nvSpPr>
          <p:cNvPr id="4" name="Slide Number Placeholder 3"/>
          <p:cNvSpPr>
            <a:spLocks noGrp="1"/>
          </p:cNvSpPr>
          <p:nvPr>
            <p:ph type="sldNum" sz="quarter" idx="10"/>
          </p:nvPr>
        </p:nvSpPr>
        <p:spPr/>
        <p:txBody>
          <a:bodyPr/>
          <a:lstStyle/>
          <a:p>
            <a:fld id="{5877CF02-51CD-404E-9F39-C8F0245B660C}" type="slidenum">
              <a:rPr lang="en-US" smtClean="0"/>
              <a:pPr/>
              <a:t>8</a:t>
            </a:fld>
            <a:endParaRPr lang="en-US" dirty="0"/>
          </a:p>
        </p:txBody>
      </p:sp>
    </p:spTree>
    <p:extLst>
      <p:ext uri="{BB962C8B-B14F-4D97-AF65-F5344CB8AC3E}">
        <p14:creationId xmlns:p14="http://schemas.microsoft.com/office/powerpoint/2010/main" val="1787587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Invite parent</a:t>
            </a:r>
            <a:r>
              <a:rPr lang="en-US" baseline="0" dirty="0" smtClean="0"/>
              <a:t> comments</a:t>
            </a:r>
            <a:endParaRPr lang="en-US" dirty="0"/>
          </a:p>
        </p:txBody>
      </p:sp>
      <p:sp>
        <p:nvSpPr>
          <p:cNvPr id="4" name="Slide Number Placeholder 3"/>
          <p:cNvSpPr>
            <a:spLocks noGrp="1"/>
          </p:cNvSpPr>
          <p:nvPr>
            <p:ph type="sldNum" sz="quarter" idx="10"/>
          </p:nvPr>
        </p:nvSpPr>
        <p:spPr/>
        <p:txBody>
          <a:bodyPr/>
          <a:lstStyle/>
          <a:p>
            <a:fld id="{5877CF02-51CD-404E-9F39-C8F0245B660C}" type="slidenum">
              <a:rPr lang="en-US" smtClean="0"/>
              <a:pPr/>
              <a:t>9</a:t>
            </a:fld>
            <a:endParaRPr lang="en-US" dirty="0"/>
          </a:p>
        </p:txBody>
      </p:sp>
    </p:spTree>
    <p:extLst>
      <p:ext uri="{BB962C8B-B14F-4D97-AF65-F5344CB8AC3E}">
        <p14:creationId xmlns:p14="http://schemas.microsoft.com/office/powerpoint/2010/main" val="682285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Needed to say something positive here.  We’ve been kind of beating</a:t>
            </a:r>
            <a:r>
              <a:rPr lang="en-US" baseline="0" dirty="0" smtClean="0"/>
              <a:t> up on the VS kid.</a:t>
            </a:r>
            <a:endParaRPr lang="en-US" dirty="0"/>
          </a:p>
        </p:txBody>
      </p:sp>
      <p:sp>
        <p:nvSpPr>
          <p:cNvPr id="4" name="Slide Number Placeholder 3"/>
          <p:cNvSpPr>
            <a:spLocks noGrp="1"/>
          </p:cNvSpPr>
          <p:nvPr>
            <p:ph type="sldNum" sz="quarter" idx="10"/>
          </p:nvPr>
        </p:nvSpPr>
        <p:spPr/>
        <p:txBody>
          <a:bodyPr/>
          <a:lstStyle/>
          <a:p>
            <a:fld id="{5877CF02-51CD-404E-9F39-C8F0245B660C}" type="slidenum">
              <a:rPr lang="en-US" smtClean="0"/>
              <a:pPr/>
              <a:t>10</a:t>
            </a:fld>
            <a:endParaRPr lang="en-US" dirty="0"/>
          </a:p>
        </p:txBody>
      </p:sp>
    </p:spTree>
    <p:extLst>
      <p:ext uri="{BB962C8B-B14F-4D97-AF65-F5344CB8AC3E}">
        <p14:creationId xmlns:p14="http://schemas.microsoft.com/office/powerpoint/2010/main" val="17631232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Background Information</a:t>
            </a:r>
            <a:r>
              <a:rPr lang="en-US" sz="1200" kern="1200" baseline="0" dirty="0" smtClean="0">
                <a:solidFill>
                  <a:schemeClr val="tx1"/>
                </a:solidFill>
                <a:latin typeface="+mn-lt"/>
                <a:ea typeface="+mn-ea"/>
                <a:cs typeface="+mn-cs"/>
              </a:rPr>
              <a:t> on the Nonverbal Battery of the CogAT: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Nonverbal Battery presents the most novel problems to students. The items on these tests use only geometric shapes and figures that have had little direct relationship to formal school instruction. The tests require no reading. The nonverbal battery is particularly suitable for obtaining an accurate estimate of development for students who have difficulty with reading, who have limited competency in English, or who have limited opportunities. The tests in the nonverbal battery are between fifteen and twenty-five questions each and students are given ten minutes for each test. </a:t>
            </a:r>
          </a:p>
        </p:txBody>
      </p:sp>
      <p:sp>
        <p:nvSpPr>
          <p:cNvPr id="4" name="Slide Number Placeholder 3"/>
          <p:cNvSpPr>
            <a:spLocks noGrp="1"/>
          </p:cNvSpPr>
          <p:nvPr>
            <p:ph type="sldNum" sz="quarter" idx="10"/>
          </p:nvPr>
        </p:nvSpPr>
        <p:spPr/>
        <p:txBody>
          <a:bodyPr/>
          <a:lstStyle/>
          <a:p>
            <a:fld id="{5877CF02-51CD-404E-9F39-C8F0245B660C}" type="slidenum">
              <a:rPr lang="en-US" smtClean="0"/>
              <a:pPr/>
              <a:t>11</a:t>
            </a:fld>
            <a:endParaRPr lang="en-US" dirty="0"/>
          </a:p>
        </p:txBody>
      </p:sp>
    </p:spTree>
    <p:extLst>
      <p:ext uri="{BB962C8B-B14F-4D97-AF65-F5344CB8AC3E}">
        <p14:creationId xmlns:p14="http://schemas.microsoft.com/office/powerpoint/2010/main" val="1832782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They</a:t>
            </a:r>
            <a:r>
              <a:rPr lang="en-US" baseline="0" dirty="0" smtClean="0"/>
              <a:t> also tend to notice things in their environment that other people miss.</a:t>
            </a:r>
          </a:p>
          <a:p>
            <a:endParaRPr lang="en-US" baseline="0" dirty="0" smtClean="0"/>
          </a:p>
          <a:p>
            <a:r>
              <a:rPr lang="en-US" baseline="0" dirty="0" smtClean="0"/>
              <a:t>Many times the art teacher is already aware of these students even before they are identified.  In fact, art teachers are a good source of gifted referrals.</a:t>
            </a:r>
            <a:endParaRPr lang="en-US" dirty="0"/>
          </a:p>
        </p:txBody>
      </p:sp>
      <p:sp>
        <p:nvSpPr>
          <p:cNvPr id="4" name="Slide Number Placeholder 3"/>
          <p:cNvSpPr>
            <a:spLocks noGrp="1"/>
          </p:cNvSpPr>
          <p:nvPr>
            <p:ph type="sldNum" sz="quarter" idx="10"/>
          </p:nvPr>
        </p:nvSpPr>
        <p:spPr/>
        <p:txBody>
          <a:bodyPr/>
          <a:lstStyle/>
          <a:p>
            <a:fld id="{5877CF02-51CD-404E-9F39-C8F0245B660C}" type="slidenum">
              <a:rPr lang="en-US" smtClean="0"/>
              <a:pPr/>
              <a:t>12</a:t>
            </a:fld>
            <a:endParaRPr lang="en-US" dirty="0"/>
          </a:p>
        </p:txBody>
      </p:sp>
    </p:spTree>
    <p:extLst>
      <p:ext uri="{BB962C8B-B14F-4D97-AF65-F5344CB8AC3E}">
        <p14:creationId xmlns:p14="http://schemas.microsoft.com/office/powerpoint/2010/main" val="635070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They may even seem to not be paying attention to you.</a:t>
            </a:r>
          </a:p>
          <a:p>
            <a:endParaRPr lang="en-US" dirty="0" smtClean="0"/>
          </a:p>
          <a:p>
            <a:r>
              <a:rPr lang="en-US" dirty="0" smtClean="0"/>
              <a:t>Often these children are more sensitive and intense.</a:t>
            </a:r>
            <a:endParaRPr lang="en-US" dirty="0"/>
          </a:p>
        </p:txBody>
      </p:sp>
      <p:sp>
        <p:nvSpPr>
          <p:cNvPr id="4" name="Slide Number Placeholder 3"/>
          <p:cNvSpPr>
            <a:spLocks noGrp="1"/>
          </p:cNvSpPr>
          <p:nvPr>
            <p:ph type="sldNum" sz="quarter" idx="10"/>
          </p:nvPr>
        </p:nvSpPr>
        <p:spPr/>
        <p:txBody>
          <a:bodyPr/>
          <a:lstStyle/>
          <a:p>
            <a:fld id="{5877CF02-51CD-404E-9F39-C8F0245B660C}" type="slidenum">
              <a:rPr lang="en-US" smtClean="0"/>
              <a:pPr/>
              <a:t>13</a:t>
            </a:fld>
            <a:endParaRPr lang="en-US" dirty="0"/>
          </a:p>
        </p:txBody>
      </p:sp>
    </p:spTree>
    <p:extLst>
      <p:ext uri="{BB962C8B-B14F-4D97-AF65-F5344CB8AC3E}">
        <p14:creationId xmlns:p14="http://schemas.microsoft.com/office/powerpoint/2010/main" val="629277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Parents may have noticed that their kids were always good at doing puzzles.  They may be very much into  Legos, blocks, etc.  Invite</a:t>
            </a:r>
            <a:r>
              <a:rPr lang="en-US" baseline="0" dirty="0" smtClean="0"/>
              <a:t> comments.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is exceptional</a:t>
            </a:r>
            <a:r>
              <a:rPr lang="en-US" baseline="0" dirty="0" smtClean="0"/>
              <a:t> ability!  Celebrate it!</a:t>
            </a:r>
            <a:endParaRPr lang="en-US" dirty="0" smtClean="0"/>
          </a:p>
          <a:p>
            <a:endParaRPr lang="en-US" dirty="0"/>
          </a:p>
        </p:txBody>
      </p:sp>
      <p:sp>
        <p:nvSpPr>
          <p:cNvPr id="4" name="Slide Number Placeholder 3"/>
          <p:cNvSpPr>
            <a:spLocks noGrp="1"/>
          </p:cNvSpPr>
          <p:nvPr>
            <p:ph type="sldNum" sz="quarter" idx="10"/>
          </p:nvPr>
        </p:nvSpPr>
        <p:spPr/>
        <p:txBody>
          <a:bodyPr/>
          <a:lstStyle/>
          <a:p>
            <a:fld id="{5877CF02-51CD-404E-9F39-C8F0245B660C}" type="slidenum">
              <a:rPr lang="en-US" smtClean="0"/>
              <a:pPr/>
              <a:t>14</a:t>
            </a:fld>
            <a:endParaRPr lang="en-US" dirty="0"/>
          </a:p>
        </p:txBody>
      </p:sp>
    </p:spTree>
    <p:extLst>
      <p:ext uri="{BB962C8B-B14F-4D97-AF65-F5344CB8AC3E}">
        <p14:creationId xmlns:p14="http://schemas.microsoft.com/office/powerpoint/2010/main" val="10639668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Have you ever assembled</a:t>
            </a:r>
            <a:r>
              <a:rPr lang="en-US" baseline="0" dirty="0" smtClean="0"/>
              <a:t> something with someone of the opposite learning style?  Fun!</a:t>
            </a:r>
            <a:endParaRPr lang="en-US" dirty="0"/>
          </a:p>
        </p:txBody>
      </p:sp>
      <p:sp>
        <p:nvSpPr>
          <p:cNvPr id="4" name="Slide Number Placeholder 3"/>
          <p:cNvSpPr>
            <a:spLocks noGrp="1"/>
          </p:cNvSpPr>
          <p:nvPr>
            <p:ph type="sldNum" sz="quarter" idx="10"/>
          </p:nvPr>
        </p:nvSpPr>
        <p:spPr/>
        <p:txBody>
          <a:bodyPr/>
          <a:lstStyle/>
          <a:p>
            <a:fld id="{5877CF02-51CD-404E-9F39-C8F0245B660C}" type="slidenum">
              <a:rPr lang="en-US" smtClean="0"/>
              <a:pPr/>
              <a:t>15</a:t>
            </a:fld>
            <a:endParaRPr lang="en-US" dirty="0"/>
          </a:p>
        </p:txBody>
      </p:sp>
    </p:spTree>
    <p:extLst>
      <p:ext uri="{BB962C8B-B14F-4D97-AF65-F5344CB8AC3E}">
        <p14:creationId xmlns:p14="http://schemas.microsoft.com/office/powerpoint/2010/main" val="21412299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877CF02-51CD-404E-9F39-C8F0245B660C}" type="slidenum">
              <a:rPr lang="en-US" smtClean="0"/>
              <a:pPr/>
              <a:t>16</a:t>
            </a:fld>
            <a:endParaRPr lang="en-US" dirty="0"/>
          </a:p>
        </p:txBody>
      </p:sp>
    </p:spTree>
    <p:extLst>
      <p:ext uri="{BB962C8B-B14F-4D97-AF65-F5344CB8AC3E}">
        <p14:creationId xmlns:p14="http://schemas.microsoft.com/office/powerpoint/2010/main" val="1200737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Schools have been great at catering to auditory-sequential learners (lectures, textbooks, drill and practice, traditional reading instruction,</a:t>
            </a:r>
            <a:r>
              <a:rPr lang="en-US" baseline="0" dirty="0" smtClean="0"/>
              <a:t> etc.)</a:t>
            </a:r>
            <a:endParaRPr lang="en-US" dirty="0"/>
          </a:p>
        </p:txBody>
      </p:sp>
      <p:sp>
        <p:nvSpPr>
          <p:cNvPr id="4" name="Slide Number Placeholder 3"/>
          <p:cNvSpPr>
            <a:spLocks noGrp="1"/>
          </p:cNvSpPr>
          <p:nvPr>
            <p:ph type="sldNum" sz="quarter" idx="10"/>
          </p:nvPr>
        </p:nvSpPr>
        <p:spPr/>
        <p:txBody>
          <a:bodyPr/>
          <a:lstStyle/>
          <a:p>
            <a:fld id="{5877CF02-51CD-404E-9F39-C8F0245B660C}" type="slidenum">
              <a:rPr lang="en-US" smtClean="0"/>
              <a:pPr/>
              <a:t>17</a:t>
            </a:fld>
            <a:endParaRPr lang="en-US" dirty="0"/>
          </a:p>
        </p:txBody>
      </p:sp>
    </p:spTree>
    <p:extLst>
      <p:ext uri="{BB962C8B-B14F-4D97-AF65-F5344CB8AC3E}">
        <p14:creationId xmlns:p14="http://schemas.microsoft.com/office/powerpoint/2010/main" val="15918002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877CF02-51CD-404E-9F39-C8F0245B660C}" type="slidenum">
              <a:rPr lang="en-US" smtClean="0"/>
              <a:pPr/>
              <a:t>18</a:t>
            </a:fld>
            <a:endParaRPr lang="en-US" dirty="0"/>
          </a:p>
        </p:txBody>
      </p:sp>
    </p:spTree>
    <p:extLst>
      <p:ext uri="{BB962C8B-B14F-4D97-AF65-F5344CB8AC3E}">
        <p14:creationId xmlns:p14="http://schemas.microsoft.com/office/powerpoint/2010/main" val="360148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Brain-research</a:t>
            </a:r>
            <a:r>
              <a:rPr lang="en-US" baseline="0" dirty="0" smtClean="0"/>
              <a:t> as it pertains to learning is a fairly new field.</a:t>
            </a:r>
            <a:endParaRPr lang="en-US" dirty="0"/>
          </a:p>
        </p:txBody>
      </p:sp>
      <p:sp>
        <p:nvSpPr>
          <p:cNvPr id="4" name="Slide Number Placeholder 3"/>
          <p:cNvSpPr>
            <a:spLocks noGrp="1"/>
          </p:cNvSpPr>
          <p:nvPr>
            <p:ph type="sldNum" sz="quarter" idx="10"/>
          </p:nvPr>
        </p:nvSpPr>
        <p:spPr/>
        <p:txBody>
          <a:bodyPr/>
          <a:lstStyle/>
          <a:p>
            <a:fld id="{5877CF02-51CD-404E-9F39-C8F0245B660C}" type="slidenum">
              <a:rPr lang="en-US" smtClean="0"/>
              <a:pPr/>
              <a:t>19</a:t>
            </a:fld>
            <a:endParaRPr lang="en-US" dirty="0"/>
          </a:p>
        </p:txBody>
      </p:sp>
    </p:spTree>
    <p:extLst>
      <p:ext uri="{BB962C8B-B14F-4D97-AF65-F5344CB8AC3E}">
        <p14:creationId xmlns:p14="http://schemas.microsoft.com/office/powerpoint/2010/main" val="18582925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the visual-spatial side.</a:t>
            </a:r>
            <a:endParaRPr lang="en-US" dirty="0"/>
          </a:p>
        </p:txBody>
      </p:sp>
      <p:sp>
        <p:nvSpPr>
          <p:cNvPr id="4" name="Slide Number Placeholder 3"/>
          <p:cNvSpPr>
            <a:spLocks noGrp="1"/>
          </p:cNvSpPr>
          <p:nvPr>
            <p:ph type="sldNum" sz="quarter" idx="10"/>
          </p:nvPr>
        </p:nvSpPr>
        <p:spPr/>
        <p:txBody>
          <a:bodyPr/>
          <a:lstStyle/>
          <a:p>
            <a:fld id="{5877CF02-51CD-404E-9F39-C8F0245B660C}" type="slidenum">
              <a:rPr lang="en-US" smtClean="0"/>
              <a:pPr/>
              <a:t>20</a:t>
            </a:fld>
            <a:endParaRPr lang="en-US" dirty="0"/>
          </a:p>
        </p:txBody>
      </p:sp>
    </p:spTree>
    <p:extLst>
      <p:ext uri="{BB962C8B-B14F-4D97-AF65-F5344CB8AC3E}">
        <p14:creationId xmlns:p14="http://schemas.microsoft.com/office/powerpoint/2010/main" val="14687473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 brief summary of some of the teaching</a:t>
            </a:r>
            <a:r>
              <a:rPr lang="en-US" baseline="0" dirty="0" smtClean="0"/>
              <a:t> strategies that classroom teachers utilize with their VS students.  See the corresponding PowerPoint slide show “Teaching Strategies for the Visual-Spatial Learner” for greater detail.</a:t>
            </a:r>
            <a:endParaRPr lang="en-US" dirty="0"/>
          </a:p>
        </p:txBody>
      </p:sp>
      <p:sp>
        <p:nvSpPr>
          <p:cNvPr id="4" name="Slide Number Placeholder 3"/>
          <p:cNvSpPr>
            <a:spLocks noGrp="1"/>
          </p:cNvSpPr>
          <p:nvPr>
            <p:ph type="sldNum" sz="quarter" idx="10"/>
          </p:nvPr>
        </p:nvSpPr>
        <p:spPr/>
        <p:txBody>
          <a:bodyPr/>
          <a:lstStyle/>
          <a:p>
            <a:fld id="{5877CF02-51CD-404E-9F39-C8F0245B660C}" type="slidenum">
              <a:rPr lang="en-US" smtClean="0"/>
              <a:pPr/>
              <a:t>22</a:t>
            </a:fld>
            <a:endParaRPr lang="en-US" dirty="0"/>
          </a:p>
        </p:txBody>
      </p:sp>
    </p:spTree>
    <p:extLst>
      <p:ext uri="{BB962C8B-B14F-4D97-AF65-F5344CB8AC3E}">
        <p14:creationId xmlns:p14="http://schemas.microsoft.com/office/powerpoint/2010/main" val="20597232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“Nonverbal”</a:t>
            </a:r>
            <a:r>
              <a:rPr lang="en-US" baseline="0" dirty="0" smtClean="0"/>
              <a:t> doesn’t necessarily mean that the child is nonverbal.  It identifies a learning style.</a:t>
            </a:r>
            <a:endParaRPr lang="en-US" dirty="0"/>
          </a:p>
        </p:txBody>
      </p:sp>
      <p:sp>
        <p:nvSpPr>
          <p:cNvPr id="4" name="Slide Number Placeholder 3"/>
          <p:cNvSpPr>
            <a:spLocks noGrp="1"/>
          </p:cNvSpPr>
          <p:nvPr>
            <p:ph type="sldNum" sz="quarter" idx="10"/>
          </p:nvPr>
        </p:nvSpPr>
        <p:spPr/>
        <p:txBody>
          <a:bodyPr/>
          <a:lstStyle/>
          <a:p>
            <a:fld id="{5877CF02-51CD-404E-9F39-C8F0245B660C}" type="slidenum">
              <a:rPr lang="en-US" smtClean="0"/>
              <a:pPr/>
              <a:t>23</a:t>
            </a:fld>
            <a:endParaRPr lang="en-US" dirty="0"/>
          </a:p>
        </p:txBody>
      </p:sp>
    </p:spTree>
    <p:extLst>
      <p:ext uri="{BB962C8B-B14F-4D97-AF65-F5344CB8AC3E}">
        <p14:creationId xmlns:p14="http://schemas.microsoft.com/office/powerpoint/2010/main" val="3323235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occurs K-5.</a:t>
            </a:r>
            <a:endParaRPr lang="en-US" dirty="0"/>
          </a:p>
        </p:txBody>
      </p:sp>
      <p:sp>
        <p:nvSpPr>
          <p:cNvPr id="4" name="Slide Number Placeholder 3"/>
          <p:cNvSpPr>
            <a:spLocks noGrp="1"/>
          </p:cNvSpPr>
          <p:nvPr>
            <p:ph type="sldNum" sz="quarter" idx="10"/>
          </p:nvPr>
        </p:nvSpPr>
        <p:spPr/>
        <p:txBody>
          <a:bodyPr/>
          <a:lstStyle/>
          <a:p>
            <a:fld id="{5877CF02-51CD-404E-9F39-C8F0245B660C}" type="slidenum">
              <a:rPr lang="en-US" smtClean="0"/>
              <a:pPr/>
              <a:t>24</a:t>
            </a:fld>
            <a:endParaRPr lang="en-US" dirty="0"/>
          </a:p>
        </p:txBody>
      </p:sp>
    </p:spTree>
    <p:extLst>
      <p:ext uri="{BB962C8B-B14F-4D97-AF65-F5344CB8AC3E}">
        <p14:creationId xmlns:p14="http://schemas.microsoft.com/office/powerpoint/2010/main" val="15338318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Collaboration</a:t>
            </a:r>
            <a:r>
              <a:rPr lang="en-US" baseline="0" dirty="0" smtClean="0"/>
              <a:t> is an important part of a teacher’s job.  This occurs outside of class time.</a:t>
            </a:r>
            <a:endParaRPr lang="en-US" dirty="0"/>
          </a:p>
        </p:txBody>
      </p:sp>
      <p:sp>
        <p:nvSpPr>
          <p:cNvPr id="4" name="Slide Number Placeholder 3"/>
          <p:cNvSpPr>
            <a:spLocks noGrp="1"/>
          </p:cNvSpPr>
          <p:nvPr>
            <p:ph type="sldNum" sz="quarter" idx="10"/>
          </p:nvPr>
        </p:nvSpPr>
        <p:spPr/>
        <p:txBody>
          <a:bodyPr/>
          <a:lstStyle/>
          <a:p>
            <a:fld id="{5877CF02-51CD-404E-9F39-C8F0245B660C}" type="slidenum">
              <a:rPr lang="en-US" smtClean="0"/>
              <a:pPr/>
              <a:t>25</a:t>
            </a:fld>
            <a:endParaRPr lang="en-US" dirty="0"/>
          </a:p>
        </p:txBody>
      </p:sp>
    </p:spTree>
    <p:extLst>
      <p:ext uri="{BB962C8B-B14F-4D97-AF65-F5344CB8AC3E}">
        <p14:creationId xmlns:p14="http://schemas.microsoft.com/office/powerpoint/2010/main" val="7181539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list is available on the Kyrene Gifted Website.</a:t>
            </a:r>
          </a:p>
          <a:p>
            <a:endParaRPr lang="en-US" dirty="0" smtClean="0"/>
          </a:p>
          <a:p>
            <a:r>
              <a:rPr lang="en-US" dirty="0" smtClean="0"/>
              <a:t>These are just a small</a:t>
            </a:r>
            <a:r>
              <a:rPr lang="en-US" baseline="0" dirty="0" smtClean="0"/>
              <a:t> sample of the games and materials that are good for the VS learner.  Teaching supply stores and game stores have many more.</a:t>
            </a:r>
            <a:endParaRPr lang="en-US" dirty="0"/>
          </a:p>
        </p:txBody>
      </p:sp>
      <p:sp>
        <p:nvSpPr>
          <p:cNvPr id="4" name="Slide Number Placeholder 3"/>
          <p:cNvSpPr>
            <a:spLocks noGrp="1"/>
          </p:cNvSpPr>
          <p:nvPr>
            <p:ph type="sldNum" sz="quarter" idx="10"/>
          </p:nvPr>
        </p:nvSpPr>
        <p:spPr/>
        <p:txBody>
          <a:bodyPr/>
          <a:lstStyle/>
          <a:p>
            <a:fld id="{5877CF02-51CD-404E-9F39-C8F0245B660C}" type="slidenum">
              <a:rPr lang="en-US" smtClean="0"/>
              <a:pPr/>
              <a:t>26</a:t>
            </a:fld>
            <a:endParaRPr lang="en-US" dirty="0"/>
          </a:p>
        </p:txBody>
      </p:sp>
    </p:spTree>
    <p:extLst>
      <p:ext uri="{BB962C8B-B14F-4D97-AF65-F5344CB8AC3E}">
        <p14:creationId xmlns:p14="http://schemas.microsoft.com/office/powerpoint/2010/main" val="3934876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may wish to click</a:t>
            </a:r>
            <a:r>
              <a:rPr lang="en-US" baseline="0" dirty="0" smtClean="0"/>
              <a:t> on the websites (right click on the website and go to </a:t>
            </a:r>
            <a:r>
              <a:rPr lang="en-US" u="sng" baseline="0" dirty="0" smtClean="0"/>
              <a:t>Open Hyperlink</a:t>
            </a:r>
            <a:r>
              <a:rPr lang="en-US" baseline="0" dirty="0" smtClean="0"/>
              <a:t>) to take the parents to these websites.</a:t>
            </a:r>
            <a:endParaRPr lang="en-US" dirty="0"/>
          </a:p>
        </p:txBody>
      </p:sp>
      <p:sp>
        <p:nvSpPr>
          <p:cNvPr id="4" name="Slide Number Placeholder 3"/>
          <p:cNvSpPr>
            <a:spLocks noGrp="1"/>
          </p:cNvSpPr>
          <p:nvPr>
            <p:ph type="sldNum" sz="quarter" idx="10"/>
          </p:nvPr>
        </p:nvSpPr>
        <p:spPr/>
        <p:txBody>
          <a:bodyPr/>
          <a:lstStyle/>
          <a:p>
            <a:fld id="{5877CF02-51CD-404E-9F39-C8F0245B660C}" type="slidenum">
              <a:rPr lang="en-US" smtClean="0"/>
              <a:pPr/>
              <a:t>27</a:t>
            </a:fld>
            <a:endParaRPr lang="en-US" dirty="0"/>
          </a:p>
        </p:txBody>
      </p:sp>
    </p:spTree>
    <p:extLst>
      <p:ext uri="{BB962C8B-B14F-4D97-AF65-F5344CB8AC3E}">
        <p14:creationId xmlns:p14="http://schemas.microsoft.com/office/powerpoint/2010/main" val="1244834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C2F1E7BE-5D41-4BAF-8964-C840386B7539}" type="datetimeFigureOut">
              <a:rPr lang="en-US" smtClean="0"/>
              <a:pPr/>
              <a:t>1/3/18</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3772746B-1F81-48FA-BBA6-853C61ECE78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2F1E7BE-5D41-4BAF-8964-C840386B7539}" type="datetimeFigureOut">
              <a:rPr lang="en-US" smtClean="0"/>
              <a:pPr/>
              <a:t>1/3/18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3772746B-1F81-48FA-BBA6-853C61ECE78D}"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2F1E7BE-5D41-4BAF-8964-C840386B7539}" type="datetimeFigureOut">
              <a:rPr lang="en-US" smtClean="0"/>
              <a:pPr/>
              <a:t>1/3/18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3772746B-1F81-48FA-BBA6-853C61ECE78D}"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2F1E7BE-5D41-4BAF-8964-C840386B7539}" type="datetimeFigureOut">
              <a:rPr lang="en-US" smtClean="0"/>
              <a:pPr/>
              <a:t>1/3/18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3772746B-1F81-48FA-BBA6-853C61ECE78D}"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2F1E7BE-5D41-4BAF-8964-C840386B7539}" type="datetimeFigureOut">
              <a:rPr lang="en-US" smtClean="0"/>
              <a:pPr/>
              <a:t>1/3/18</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3772746B-1F81-48FA-BBA6-853C61ECE78D}"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C2F1E7BE-5D41-4BAF-8964-C840386B7539}" type="datetimeFigureOut">
              <a:rPr lang="en-US" smtClean="0"/>
              <a:pPr/>
              <a:t>1/3/18</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3772746B-1F81-48FA-BBA6-853C61ECE78D}"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2F1E7BE-5D41-4BAF-8964-C840386B7539}" type="datetimeFigureOut">
              <a:rPr lang="en-US" smtClean="0"/>
              <a:pPr/>
              <a:t>1/3/18</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3772746B-1F81-48FA-BBA6-853C61ECE78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C2F1E7BE-5D41-4BAF-8964-C840386B7539}" type="datetimeFigureOut">
              <a:rPr lang="en-US" smtClean="0"/>
              <a:pPr/>
              <a:t>1/3/18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3772746B-1F81-48FA-BBA6-853C61ECE78D}"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C2F1E7BE-5D41-4BAF-8964-C840386B7539}" type="datetimeFigureOut">
              <a:rPr lang="en-US" smtClean="0"/>
              <a:pPr/>
              <a:t>1/3/18</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3772746B-1F81-48FA-BBA6-853C61ECE78D}"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2F1E7BE-5D41-4BAF-8964-C840386B7539}" type="datetimeFigureOut">
              <a:rPr lang="en-US" smtClean="0"/>
              <a:pPr/>
              <a:t>1/3/18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3772746B-1F81-48FA-BBA6-853C61ECE78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2F1E7BE-5D41-4BAF-8964-C840386B7539}" type="datetimeFigureOut">
              <a:rPr lang="en-US" smtClean="0"/>
              <a:pPr/>
              <a:t>1/3/18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3772746B-1F81-48FA-BBA6-853C61ECE78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C2F1E7BE-5D41-4BAF-8964-C840386B7539}" type="datetimeFigureOut">
              <a:rPr lang="en-US" smtClean="0"/>
              <a:pPr/>
              <a:t>1/3/18</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3772746B-1F81-48FA-BBA6-853C61ECE78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6.emf"/><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9.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image" Target="../media/image21.gif"/><Relationship Id="rId4" Type="http://schemas.openxmlformats.org/officeDocument/2006/relationships/image" Target="../media/image22.gif"/><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24.jpeg"/></Relationships>
</file>

<file path=ppt/slides/_rels/slide27.xml.rels><?xml version="1.0" encoding="UTF-8" standalone="yes"?>
<Relationships xmlns="http://schemas.openxmlformats.org/package/2006/relationships"><Relationship Id="rId3" Type="http://schemas.openxmlformats.org/officeDocument/2006/relationships/hyperlink" Target="http://www.visualspatial.org/" TargetMode="External"/><Relationship Id="rId4" Type="http://schemas.openxmlformats.org/officeDocument/2006/relationships/hyperlink" Target="http://www.visual-learners.com/" TargetMode="External"/><Relationship Id="rId5" Type="http://schemas.openxmlformats.org/officeDocument/2006/relationships/hyperlink" Target="http://www.gifteddevelopment.com/" TargetMode="External"/><Relationship Id="rId6" Type="http://schemas.openxmlformats.org/officeDocument/2006/relationships/image" Target="../media/image25.jpe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24000"/>
            <a:ext cx="8001000" cy="1524962"/>
          </a:xfrm>
        </p:spPr>
        <p:txBody>
          <a:bodyPr>
            <a:normAutofit fontScale="90000"/>
          </a:bodyPr>
          <a:lstStyle/>
          <a:p>
            <a:r>
              <a:rPr lang="en-US" sz="6000" dirty="0" smtClean="0">
                <a:solidFill>
                  <a:srgbClr val="FF0000"/>
                </a:solidFill>
              </a:rPr>
              <a:t>Visual-Spatial Learners</a:t>
            </a:r>
            <a:endParaRPr lang="en-US" sz="6000" dirty="0">
              <a:solidFill>
                <a:srgbClr val="FF0000"/>
              </a:solidFill>
            </a:endParaRPr>
          </a:p>
        </p:txBody>
      </p:sp>
      <p:sp>
        <p:nvSpPr>
          <p:cNvPr id="3" name="Subtitle 2"/>
          <p:cNvSpPr>
            <a:spLocks noGrp="1"/>
          </p:cNvSpPr>
          <p:nvPr>
            <p:ph type="subTitle" idx="1"/>
          </p:nvPr>
        </p:nvSpPr>
        <p:spPr>
          <a:xfrm>
            <a:off x="685800" y="3352800"/>
            <a:ext cx="7772400" cy="1199704"/>
          </a:xfrm>
        </p:spPr>
        <p:txBody>
          <a:bodyPr>
            <a:normAutofit/>
          </a:bodyPr>
          <a:lstStyle/>
          <a:p>
            <a:pPr algn="ctr"/>
            <a:r>
              <a:rPr lang="en-US" sz="3200" dirty="0" smtClean="0">
                <a:solidFill>
                  <a:schemeClr val="accent5"/>
                </a:solidFill>
              </a:rPr>
              <a:t>What does it mean to be</a:t>
            </a:r>
          </a:p>
          <a:p>
            <a:pPr algn="ctr"/>
            <a:r>
              <a:rPr lang="en-US" sz="3200" dirty="0" smtClean="0">
                <a:solidFill>
                  <a:schemeClr val="accent5"/>
                </a:solidFill>
              </a:rPr>
              <a:t>gifted in nonverbal reasoning?</a:t>
            </a:r>
            <a:endParaRPr lang="en-US" sz="3200" dirty="0">
              <a:solidFill>
                <a:schemeClr val="accent5"/>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nSpc>
                <a:spcPct val="150000"/>
              </a:lnSpc>
              <a:spcBef>
                <a:spcPts val="1200"/>
              </a:spcBef>
            </a:pPr>
            <a:r>
              <a:rPr lang="en-US" dirty="0" smtClean="0"/>
              <a:t>Ability in spatial and abstract thinking</a:t>
            </a:r>
          </a:p>
          <a:p>
            <a:pPr>
              <a:buNone/>
            </a:pPr>
            <a:endParaRPr lang="en-US" dirty="0" smtClean="0"/>
          </a:p>
          <a:p>
            <a:r>
              <a:rPr lang="en-US" dirty="0" smtClean="0"/>
              <a:t>Ability to solve problems using shapes</a:t>
            </a:r>
          </a:p>
          <a:p>
            <a:pPr>
              <a:buNone/>
            </a:pPr>
            <a:r>
              <a:rPr lang="en-US" dirty="0" smtClean="0"/>
              <a:t>   and figures</a:t>
            </a:r>
          </a:p>
          <a:p>
            <a:pPr>
              <a:buNone/>
            </a:pPr>
            <a:endParaRPr lang="en-US" dirty="0" smtClean="0"/>
          </a:p>
          <a:p>
            <a:pPr indent="0">
              <a:spcBef>
                <a:spcPts val="0"/>
              </a:spcBef>
              <a:buNone/>
            </a:pPr>
            <a:r>
              <a:rPr lang="en-US" dirty="0" smtClean="0"/>
              <a:t>Items on these subtests of the Cognitive Abilities Test involve neither words nor numbers</a:t>
            </a:r>
            <a:r>
              <a:rPr lang="en-US" dirty="0" smtClean="0"/>
              <a:t>.</a:t>
            </a:r>
          </a:p>
          <a:p>
            <a:pPr indent="0">
              <a:spcBef>
                <a:spcPts val="0"/>
              </a:spcBef>
              <a:buNone/>
            </a:pPr>
            <a:r>
              <a:rPr lang="en-US" dirty="0"/>
              <a:t> </a:t>
            </a:r>
            <a:endParaRPr lang="en-US" dirty="0" smtClean="0"/>
          </a:p>
          <a:p>
            <a:pPr indent="0">
              <a:spcBef>
                <a:spcPts val="0"/>
              </a:spcBef>
              <a:buNone/>
            </a:pPr>
            <a:r>
              <a:rPr lang="en-US" dirty="0" smtClean="0"/>
              <a:t>NNAT 2 test is ALL non-verbal.</a:t>
            </a:r>
            <a:endParaRPr lang="en-US" dirty="0"/>
          </a:p>
        </p:txBody>
      </p:sp>
      <p:sp>
        <p:nvSpPr>
          <p:cNvPr id="3" name="Title 2"/>
          <p:cNvSpPr>
            <a:spLocks noGrp="1"/>
          </p:cNvSpPr>
          <p:nvPr>
            <p:ph type="title"/>
          </p:nvPr>
        </p:nvSpPr>
        <p:spPr>
          <a:xfrm>
            <a:off x="457200" y="381000"/>
            <a:ext cx="8229600" cy="1143000"/>
          </a:xfrm>
        </p:spPr>
        <p:txBody>
          <a:bodyPr/>
          <a:lstStyle/>
          <a:p>
            <a:pPr algn="ctr"/>
            <a:r>
              <a:rPr lang="en-US" dirty="0" smtClean="0">
                <a:solidFill>
                  <a:schemeClr val="accent4"/>
                </a:solidFill>
              </a:rPr>
              <a:t>What is Nonverbal Reasoning?</a:t>
            </a:r>
            <a:endParaRPr lang="en-US" dirty="0">
              <a:solidFill>
                <a:schemeClr val="accent4"/>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6950" y="1762919"/>
            <a:ext cx="7150100" cy="3962400"/>
          </a:xfrm>
        </p:spPr>
      </p:pic>
      <p:sp>
        <p:nvSpPr>
          <p:cNvPr id="3" name="Title 2"/>
          <p:cNvSpPr>
            <a:spLocks noGrp="1"/>
          </p:cNvSpPr>
          <p:nvPr>
            <p:ph type="title"/>
          </p:nvPr>
        </p:nvSpPr>
        <p:spPr/>
        <p:txBody>
          <a:bodyPr>
            <a:normAutofit fontScale="90000"/>
          </a:bodyPr>
          <a:lstStyle/>
          <a:p>
            <a:r>
              <a:rPr lang="en-US" dirty="0" smtClean="0"/>
              <a:t>Sample  Nonverbal Test Questions</a:t>
            </a:r>
            <a:endParaRPr lang="en-US" dirty="0"/>
          </a:p>
        </p:txBody>
      </p:sp>
    </p:spTree>
    <p:extLst>
      <p:ext uri="{BB962C8B-B14F-4D97-AF65-F5344CB8AC3E}">
        <p14:creationId xmlns:p14="http://schemas.microsoft.com/office/powerpoint/2010/main" val="229381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7630" y="250057"/>
            <a:ext cx="5622741" cy="3094831"/>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9001" y="3369469"/>
            <a:ext cx="6090586" cy="3518028"/>
          </a:xfrm>
          <a:prstGeom prst="rect">
            <a:avLst/>
          </a:prstGeom>
        </p:spPr>
      </p:pic>
    </p:spTree>
    <p:extLst>
      <p:ext uri="{BB962C8B-B14F-4D97-AF65-F5344CB8AC3E}">
        <p14:creationId xmlns:p14="http://schemas.microsoft.com/office/powerpoint/2010/main" val="1340638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There are two main ways people learn</a:t>
            </a:r>
          </a:p>
          <a:p>
            <a:endParaRPr lang="en-US" dirty="0" smtClean="0"/>
          </a:p>
          <a:p>
            <a:pPr lvl="1"/>
            <a:r>
              <a:rPr lang="en-US" b="1" dirty="0" smtClean="0">
                <a:solidFill>
                  <a:srgbClr val="C00000"/>
                </a:solidFill>
              </a:rPr>
              <a:t>Visual-spatial learners </a:t>
            </a:r>
            <a:r>
              <a:rPr lang="en-US" dirty="0" smtClean="0"/>
              <a:t>think in pictures rather</a:t>
            </a:r>
          </a:p>
          <a:p>
            <a:pPr lvl="1">
              <a:buNone/>
            </a:pPr>
            <a:r>
              <a:rPr lang="en-US" dirty="0" smtClean="0"/>
              <a:t>   than words.  They have a different brain organization than auditory-sequential learners.  They learn better visually than auditorally.</a:t>
            </a:r>
          </a:p>
          <a:p>
            <a:pPr lvl="1">
              <a:buNone/>
            </a:pPr>
            <a:endParaRPr lang="en-US" dirty="0" smtClean="0"/>
          </a:p>
          <a:p>
            <a:pPr lvl="1"/>
            <a:r>
              <a:rPr lang="en-US" b="1" dirty="0" smtClean="0">
                <a:solidFill>
                  <a:srgbClr val="00B050"/>
                </a:solidFill>
              </a:rPr>
              <a:t>Auditory-sequential learners </a:t>
            </a:r>
            <a:r>
              <a:rPr lang="en-US" dirty="0" smtClean="0"/>
              <a:t>think in words.</a:t>
            </a:r>
          </a:p>
          <a:p>
            <a:pPr lvl="1">
              <a:buNone/>
            </a:pPr>
            <a:r>
              <a:rPr lang="en-US" dirty="0" smtClean="0"/>
              <a:t>	They learn better by hearing information and following a logical sequence.</a:t>
            </a:r>
            <a:endParaRPr lang="en-US" dirty="0"/>
          </a:p>
        </p:txBody>
      </p:sp>
      <p:sp>
        <p:nvSpPr>
          <p:cNvPr id="3" name="Title 2"/>
          <p:cNvSpPr>
            <a:spLocks noGrp="1"/>
          </p:cNvSpPr>
          <p:nvPr>
            <p:ph type="title"/>
          </p:nvPr>
        </p:nvSpPr>
        <p:spPr/>
        <p:txBody>
          <a:bodyPr/>
          <a:lstStyle/>
          <a:p>
            <a:pPr algn="ctr"/>
            <a:r>
              <a:rPr lang="en-US" dirty="0" smtClean="0">
                <a:solidFill>
                  <a:srgbClr val="C00000"/>
                </a:solidFill>
              </a:rPr>
              <a:t>Learning Styles</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solidFill>
                  <a:schemeClr val="accent1"/>
                </a:solidFill>
              </a:rPr>
              <a:t> </a:t>
            </a:r>
            <a:r>
              <a:rPr lang="en-US" sz="2800" dirty="0" smtClean="0">
                <a:solidFill>
                  <a:srgbClr val="00B050"/>
                </a:solidFill>
              </a:rPr>
              <a:t>Auditory-Sequential</a:t>
            </a:r>
            <a:r>
              <a:rPr lang="en-US" sz="2800" dirty="0" smtClean="0">
                <a:solidFill>
                  <a:schemeClr val="accent1"/>
                </a:solidFill>
              </a:rPr>
              <a:t>          </a:t>
            </a:r>
            <a:r>
              <a:rPr lang="en-US" sz="2800" dirty="0" smtClean="0">
                <a:solidFill>
                  <a:schemeClr val="accent2"/>
                </a:solidFill>
              </a:rPr>
              <a:t>Visual-Spatial</a:t>
            </a:r>
            <a:endParaRPr lang="en-US" sz="2800" dirty="0">
              <a:solidFill>
                <a:schemeClr val="accent2"/>
              </a:solidFill>
            </a:endParaRPr>
          </a:p>
        </p:txBody>
      </p:sp>
      <p:sp>
        <p:nvSpPr>
          <p:cNvPr id="5" name="Content Placeholder 4"/>
          <p:cNvSpPr>
            <a:spLocks noGrp="1"/>
          </p:cNvSpPr>
          <p:nvPr>
            <p:ph sz="quarter" idx="2"/>
          </p:nvPr>
        </p:nvSpPr>
        <p:spPr>
          <a:xfrm>
            <a:off x="457200" y="1295400"/>
            <a:ext cx="4040188" cy="5105400"/>
          </a:xfrm>
        </p:spPr>
        <p:txBody>
          <a:bodyPr>
            <a:normAutofit fontScale="92500" lnSpcReduction="10000"/>
          </a:bodyPr>
          <a:lstStyle/>
          <a:p>
            <a:pPr>
              <a:lnSpc>
                <a:spcPct val="150000"/>
              </a:lnSpc>
            </a:pPr>
            <a:r>
              <a:rPr lang="en-US" sz="2000" dirty="0" smtClean="0"/>
              <a:t>Thinks primarily in words</a:t>
            </a:r>
          </a:p>
          <a:p>
            <a:pPr>
              <a:lnSpc>
                <a:spcPct val="150000"/>
              </a:lnSpc>
            </a:pPr>
            <a:r>
              <a:rPr lang="en-US" sz="2000" dirty="0" smtClean="0"/>
              <a:t>Has auditory strengths</a:t>
            </a:r>
          </a:p>
          <a:p>
            <a:pPr>
              <a:lnSpc>
                <a:spcPct val="150000"/>
              </a:lnSpc>
            </a:pPr>
            <a:r>
              <a:rPr lang="en-US" sz="2000" dirty="0" smtClean="0"/>
              <a:t>Step-by-step learner</a:t>
            </a:r>
          </a:p>
          <a:p>
            <a:pPr>
              <a:lnSpc>
                <a:spcPct val="150000"/>
              </a:lnSpc>
            </a:pPr>
            <a:r>
              <a:rPr lang="en-US" sz="2000" dirty="0" smtClean="0"/>
              <a:t>Usually has good organization</a:t>
            </a:r>
            <a:r>
              <a:rPr lang="en-US" dirty="0" smtClean="0"/>
              <a:t>	</a:t>
            </a:r>
          </a:p>
          <a:p>
            <a:pPr>
              <a:lnSpc>
                <a:spcPct val="150000"/>
              </a:lnSpc>
            </a:pPr>
            <a:r>
              <a:rPr lang="en-US" sz="2000" dirty="0" smtClean="0"/>
              <a:t>Can show steps of work easily</a:t>
            </a:r>
          </a:p>
          <a:p>
            <a:pPr>
              <a:lnSpc>
                <a:spcPct val="160000"/>
              </a:lnSpc>
            </a:pPr>
            <a:r>
              <a:rPr lang="en-US" sz="2000" dirty="0" smtClean="0"/>
              <a:t>Progresses from easy to difficult material</a:t>
            </a:r>
          </a:p>
          <a:p>
            <a:pPr>
              <a:lnSpc>
                <a:spcPct val="150000"/>
              </a:lnSpc>
            </a:pPr>
            <a:r>
              <a:rPr lang="en-US" sz="2000" dirty="0" smtClean="0"/>
              <a:t>Relates well to time</a:t>
            </a:r>
          </a:p>
          <a:p>
            <a:pPr>
              <a:lnSpc>
                <a:spcPct val="150000"/>
              </a:lnSpc>
            </a:pPr>
            <a:r>
              <a:rPr lang="en-US" sz="2000" dirty="0" smtClean="0"/>
              <a:t>Learns by trial and error	</a:t>
            </a:r>
          </a:p>
          <a:p>
            <a:endParaRPr lang="en-US" sz="2000" dirty="0" smtClean="0"/>
          </a:p>
          <a:p>
            <a:endParaRPr lang="en-US" sz="2000" dirty="0"/>
          </a:p>
        </p:txBody>
      </p:sp>
      <p:sp>
        <p:nvSpPr>
          <p:cNvPr id="6" name="Content Placeholder 5"/>
          <p:cNvSpPr>
            <a:spLocks noGrp="1"/>
          </p:cNvSpPr>
          <p:nvPr>
            <p:ph sz="quarter" idx="4"/>
          </p:nvPr>
        </p:nvSpPr>
        <p:spPr>
          <a:xfrm>
            <a:off x="4648200" y="1219200"/>
            <a:ext cx="4041775" cy="5410200"/>
          </a:xfrm>
        </p:spPr>
        <p:txBody>
          <a:bodyPr>
            <a:normAutofit fontScale="92500" lnSpcReduction="10000"/>
          </a:bodyPr>
          <a:lstStyle/>
          <a:p>
            <a:pPr>
              <a:lnSpc>
                <a:spcPct val="170000"/>
              </a:lnSpc>
            </a:pPr>
            <a:r>
              <a:rPr lang="en-US" sz="2000" dirty="0" smtClean="0"/>
              <a:t>Thinks primarily in pictures</a:t>
            </a:r>
          </a:p>
          <a:p>
            <a:pPr>
              <a:lnSpc>
                <a:spcPct val="170000"/>
              </a:lnSpc>
            </a:pPr>
            <a:r>
              <a:rPr lang="en-US" sz="2000" dirty="0" smtClean="0"/>
              <a:t>Has visual strengths</a:t>
            </a:r>
          </a:p>
          <a:p>
            <a:pPr>
              <a:lnSpc>
                <a:spcPct val="170000"/>
              </a:lnSpc>
            </a:pPr>
            <a:r>
              <a:rPr lang="en-US" sz="2000" dirty="0" smtClean="0"/>
              <a:t>Whole-to-part learner</a:t>
            </a:r>
          </a:p>
          <a:p>
            <a:pPr>
              <a:lnSpc>
                <a:spcPct val="170000"/>
              </a:lnSpc>
            </a:pPr>
            <a:r>
              <a:rPr lang="en-US" sz="2000" dirty="0" smtClean="0"/>
              <a:t>Creates unique methods of organization</a:t>
            </a:r>
          </a:p>
          <a:p>
            <a:pPr>
              <a:lnSpc>
                <a:spcPct val="170000"/>
              </a:lnSpc>
            </a:pPr>
            <a:r>
              <a:rPr lang="en-US" sz="2000" dirty="0" smtClean="0"/>
              <a:t>Arrives at correct solutions intuitively</a:t>
            </a:r>
          </a:p>
          <a:p>
            <a:pPr>
              <a:lnSpc>
                <a:spcPct val="160000"/>
              </a:lnSpc>
            </a:pPr>
            <a:r>
              <a:rPr lang="en-US" sz="2000" dirty="0" smtClean="0"/>
              <a:t>Gets difficult concepts, often struggles with easy</a:t>
            </a:r>
          </a:p>
          <a:p>
            <a:pPr>
              <a:lnSpc>
                <a:spcPct val="170000"/>
              </a:lnSpc>
            </a:pPr>
            <a:r>
              <a:rPr lang="en-US" sz="2000" dirty="0" smtClean="0"/>
              <a:t>Relates well to space</a:t>
            </a:r>
          </a:p>
          <a:p>
            <a:pPr>
              <a:lnSpc>
                <a:spcPct val="170000"/>
              </a:lnSpc>
            </a:pPr>
            <a:r>
              <a:rPr lang="en-US" sz="2000" dirty="0" smtClean="0"/>
              <a:t>Learns concepts all at once</a:t>
            </a:r>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solidFill>
                  <a:schemeClr val="accent1"/>
                </a:solidFill>
              </a:rPr>
              <a:t> </a:t>
            </a:r>
            <a:r>
              <a:rPr lang="en-US" sz="2800" dirty="0" smtClean="0">
                <a:solidFill>
                  <a:srgbClr val="00B050"/>
                </a:solidFill>
              </a:rPr>
              <a:t>Auditory-Sequential</a:t>
            </a:r>
            <a:r>
              <a:rPr lang="en-US" sz="2800" dirty="0" smtClean="0">
                <a:solidFill>
                  <a:schemeClr val="accent1"/>
                </a:solidFill>
              </a:rPr>
              <a:t>          </a:t>
            </a:r>
            <a:r>
              <a:rPr lang="en-US" sz="2800" dirty="0" smtClean="0">
                <a:solidFill>
                  <a:schemeClr val="accent2"/>
                </a:solidFill>
              </a:rPr>
              <a:t>Visual-Spatial</a:t>
            </a:r>
            <a:endParaRPr lang="en-US" sz="2800" dirty="0"/>
          </a:p>
        </p:txBody>
      </p:sp>
      <p:sp>
        <p:nvSpPr>
          <p:cNvPr id="10" name="Content Placeholder 9"/>
          <p:cNvSpPr>
            <a:spLocks noGrp="1"/>
          </p:cNvSpPr>
          <p:nvPr>
            <p:ph sz="quarter" idx="2"/>
          </p:nvPr>
        </p:nvSpPr>
        <p:spPr/>
        <p:txBody>
          <a:bodyPr/>
          <a:lstStyle/>
          <a:p>
            <a:pPr>
              <a:lnSpc>
                <a:spcPct val="150000"/>
              </a:lnSpc>
              <a:spcBef>
                <a:spcPts val="0"/>
              </a:spcBef>
            </a:pPr>
            <a:r>
              <a:rPr lang="en-US" dirty="0" smtClean="0"/>
              <a:t>Does well with algebra</a:t>
            </a:r>
          </a:p>
          <a:p>
            <a:pPr>
              <a:lnSpc>
                <a:spcPct val="150000"/>
              </a:lnSpc>
              <a:spcBef>
                <a:spcPts val="0"/>
              </a:spcBef>
            </a:pPr>
            <a:r>
              <a:rPr lang="en-US" dirty="0" smtClean="0"/>
              <a:t>Good at math</a:t>
            </a:r>
          </a:p>
          <a:p>
            <a:pPr>
              <a:spcBef>
                <a:spcPts val="0"/>
              </a:spcBef>
              <a:buNone/>
            </a:pPr>
            <a:r>
              <a:rPr lang="en-US" dirty="0" smtClean="0"/>
              <a:t>    computation</a:t>
            </a:r>
          </a:p>
          <a:p>
            <a:pPr>
              <a:lnSpc>
                <a:spcPct val="150000"/>
              </a:lnSpc>
              <a:spcBef>
                <a:spcPts val="0"/>
              </a:spcBef>
            </a:pPr>
            <a:r>
              <a:rPr lang="en-US" dirty="0" smtClean="0"/>
              <a:t>Analysis</a:t>
            </a:r>
          </a:p>
          <a:p>
            <a:pPr>
              <a:lnSpc>
                <a:spcPct val="150000"/>
              </a:lnSpc>
              <a:spcBef>
                <a:spcPts val="0"/>
              </a:spcBef>
            </a:pPr>
            <a:r>
              <a:rPr lang="en-US" dirty="0" smtClean="0"/>
              <a:t>Phonics</a:t>
            </a:r>
          </a:p>
          <a:p>
            <a:pPr>
              <a:lnSpc>
                <a:spcPct val="150000"/>
              </a:lnSpc>
              <a:spcBef>
                <a:spcPts val="0"/>
              </a:spcBef>
            </a:pPr>
            <a:r>
              <a:rPr lang="en-US" dirty="0" smtClean="0"/>
              <a:t>Can write quickly and</a:t>
            </a:r>
          </a:p>
          <a:p>
            <a:pPr>
              <a:spcBef>
                <a:spcPts val="0"/>
              </a:spcBef>
              <a:buNone/>
            </a:pPr>
            <a:r>
              <a:rPr lang="en-US" dirty="0" smtClean="0"/>
              <a:t>    neatly</a:t>
            </a:r>
          </a:p>
          <a:p>
            <a:pPr>
              <a:lnSpc>
                <a:spcPct val="150000"/>
              </a:lnSpc>
              <a:spcBef>
                <a:spcPts val="0"/>
              </a:spcBef>
            </a:pPr>
            <a:endParaRPr lang="en-US" dirty="0" smtClean="0"/>
          </a:p>
          <a:p>
            <a:pPr>
              <a:lnSpc>
                <a:spcPct val="150000"/>
              </a:lnSpc>
            </a:pPr>
            <a:endParaRPr lang="en-US" dirty="0" smtClean="0"/>
          </a:p>
          <a:p>
            <a:pPr>
              <a:lnSpc>
                <a:spcPct val="150000"/>
              </a:lnSpc>
            </a:pPr>
            <a:endParaRPr lang="en-US" dirty="0" smtClean="0"/>
          </a:p>
          <a:p>
            <a:pPr>
              <a:lnSpc>
                <a:spcPct val="150000"/>
              </a:lnSpc>
            </a:pPr>
            <a:endParaRPr lang="en-US" dirty="0"/>
          </a:p>
        </p:txBody>
      </p:sp>
      <p:pic>
        <p:nvPicPr>
          <p:cNvPr id="1029" name="Picture 5"/>
          <p:cNvPicPr>
            <a:picLocks noGrp="1" noChangeAspect="1" noChangeArrowheads="1"/>
          </p:cNvPicPr>
          <p:nvPr>
            <p:ph sz="quarter" idx="4"/>
          </p:nvPr>
        </p:nvPicPr>
        <p:blipFill>
          <a:blip r:embed="rId3" cstate="print"/>
          <a:stretch>
            <a:fillRect/>
          </a:stretch>
        </p:blipFill>
        <p:spPr bwMode="auto">
          <a:xfrm>
            <a:off x="3352800" y="5155169"/>
            <a:ext cx="2095198" cy="1398031"/>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cstate="print"/>
          <a:srcRect/>
          <a:stretch>
            <a:fillRect/>
          </a:stretch>
        </p:blipFill>
        <p:spPr bwMode="auto">
          <a:xfrm>
            <a:off x="3200400" y="2133600"/>
            <a:ext cx="1504213" cy="1371600"/>
          </a:xfrm>
          <a:prstGeom prst="rect">
            <a:avLst/>
          </a:prstGeom>
          <a:noFill/>
          <a:ln w="9525">
            <a:noFill/>
            <a:miter lim="800000"/>
            <a:headEnd/>
            <a:tailEnd/>
          </a:ln>
          <a:effectLst/>
        </p:spPr>
      </p:pic>
      <p:sp>
        <p:nvSpPr>
          <p:cNvPr id="24" name="TextBox 23"/>
          <p:cNvSpPr txBox="1"/>
          <p:nvPr/>
        </p:nvSpPr>
        <p:spPr>
          <a:xfrm>
            <a:off x="4876800" y="1295400"/>
            <a:ext cx="4038600" cy="369332"/>
          </a:xfrm>
          <a:prstGeom prst="rect">
            <a:avLst/>
          </a:prstGeom>
          <a:noFill/>
        </p:spPr>
        <p:txBody>
          <a:bodyPr wrap="square" rtlCol="0">
            <a:spAutoFit/>
          </a:bodyPr>
          <a:lstStyle/>
          <a:p>
            <a:endParaRPr lang="en-US" dirty="0"/>
          </a:p>
        </p:txBody>
      </p:sp>
      <p:sp>
        <p:nvSpPr>
          <p:cNvPr id="25" name="TextBox 24"/>
          <p:cNvSpPr txBox="1"/>
          <p:nvPr/>
        </p:nvSpPr>
        <p:spPr>
          <a:xfrm>
            <a:off x="4800600" y="1427500"/>
            <a:ext cx="4038600" cy="8402300"/>
          </a:xfrm>
          <a:prstGeom prst="rect">
            <a:avLst/>
          </a:prstGeom>
          <a:noFill/>
        </p:spPr>
        <p:txBody>
          <a:bodyPr wrap="square" rtlCol="0">
            <a:spAutoFit/>
          </a:bodyPr>
          <a:lstStyle/>
          <a:p>
            <a:pPr>
              <a:lnSpc>
                <a:spcPct val="150000"/>
              </a:lnSpc>
              <a:buClr>
                <a:schemeClr val="accent1"/>
              </a:buClr>
              <a:buFont typeface="Lucida Sans Unicode" pitchFamily="34" charset="0"/>
              <a:buChar char="‣"/>
            </a:pPr>
            <a:r>
              <a:rPr lang="en-US" sz="2400" dirty="0" smtClean="0"/>
              <a:t> Does well with geometry</a:t>
            </a:r>
          </a:p>
          <a:p>
            <a:pPr>
              <a:lnSpc>
                <a:spcPct val="150000"/>
              </a:lnSpc>
              <a:buClr>
                <a:schemeClr val="accent1"/>
              </a:buClr>
              <a:buFont typeface="Lucida Sans Unicode" pitchFamily="34" charset="0"/>
              <a:buChar char="‣"/>
            </a:pPr>
            <a:r>
              <a:rPr lang="en-US" sz="2400" dirty="0" smtClean="0"/>
              <a:t> Good at math </a:t>
            </a:r>
          </a:p>
          <a:p>
            <a:pPr>
              <a:buClr>
                <a:schemeClr val="accent1"/>
              </a:buClr>
            </a:pPr>
            <a:r>
              <a:rPr lang="en-US" sz="2400" dirty="0" smtClean="0"/>
              <a:t>   reasoning</a:t>
            </a:r>
          </a:p>
          <a:p>
            <a:pPr>
              <a:lnSpc>
                <a:spcPct val="150000"/>
              </a:lnSpc>
              <a:buClr>
                <a:schemeClr val="accent1"/>
              </a:buClr>
              <a:buFont typeface="Lucida Sans Unicode" pitchFamily="34" charset="0"/>
              <a:buChar char="‣"/>
            </a:pPr>
            <a:r>
              <a:rPr lang="en-US" sz="2400" dirty="0" smtClean="0"/>
              <a:t> Synthesis</a:t>
            </a:r>
          </a:p>
          <a:p>
            <a:pPr>
              <a:lnSpc>
                <a:spcPct val="150000"/>
              </a:lnSpc>
              <a:buClr>
                <a:schemeClr val="accent1"/>
              </a:buClr>
              <a:buFont typeface="Lucida Sans Unicode" pitchFamily="34" charset="0"/>
              <a:buChar char="‣"/>
            </a:pPr>
            <a:r>
              <a:rPr lang="en-US" sz="2400" dirty="0" smtClean="0"/>
              <a:t> Sight words</a:t>
            </a:r>
          </a:p>
          <a:p>
            <a:pPr>
              <a:lnSpc>
                <a:spcPct val="150000"/>
              </a:lnSpc>
              <a:buClr>
                <a:schemeClr val="accent1"/>
              </a:buClr>
              <a:buFont typeface="Lucida Sans Unicode" pitchFamily="34" charset="0"/>
              <a:buChar char="‣"/>
            </a:pPr>
            <a:r>
              <a:rPr lang="en-US" sz="2400" dirty="0" smtClean="0"/>
              <a:t> Prefers keyboarding to </a:t>
            </a:r>
          </a:p>
          <a:p>
            <a:pPr>
              <a:buClr>
                <a:schemeClr val="accent1"/>
              </a:buClr>
            </a:pPr>
            <a:r>
              <a:rPr lang="en-US" sz="2400" dirty="0" smtClean="0"/>
              <a:t>   writing</a:t>
            </a:r>
          </a:p>
          <a:p>
            <a:pPr>
              <a:lnSpc>
                <a:spcPct val="150000"/>
              </a:lnSpc>
              <a:buClr>
                <a:schemeClr val="accent1"/>
              </a:buClr>
              <a:buFont typeface="Lucida Sans Unicode" pitchFamily="34" charset="0"/>
              <a:buChar char="‣"/>
            </a:pPr>
            <a:endParaRPr lang="en-US" sz="2400" dirty="0" smtClean="0"/>
          </a:p>
          <a:p>
            <a:pPr>
              <a:buClr>
                <a:schemeClr val="accent1"/>
              </a:buClr>
              <a:buFont typeface="Lucida Sans Unicode" pitchFamily="34" charset="0"/>
              <a:buChar char="‣"/>
            </a:pPr>
            <a:endParaRPr lang="en-US" sz="2400"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file"/>
          <p:cNvPicPr>
            <a:picLocks noChangeAspect="1" noChangeArrowheads="1"/>
          </p:cNvPicPr>
          <p:nvPr/>
        </p:nvPicPr>
        <p:blipFill>
          <a:blip r:embed="rId3" cstate="print"/>
          <a:srcRect/>
          <a:stretch>
            <a:fillRect/>
          </a:stretch>
        </p:blipFill>
        <p:spPr>
          <a:xfrm>
            <a:off x="533400" y="533400"/>
            <a:ext cx="8153400" cy="5334000"/>
          </a:xfrm>
          <a:prstGeom prst="rect">
            <a:avLst/>
          </a:prstGeom>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ct val="150000"/>
              </a:lnSpc>
            </a:pPr>
            <a:r>
              <a:rPr lang="en-US" dirty="0" smtClean="0"/>
              <a:t>Sees how things exist in space</a:t>
            </a:r>
          </a:p>
          <a:p>
            <a:pPr>
              <a:lnSpc>
                <a:spcPct val="150000"/>
              </a:lnSpc>
            </a:pPr>
            <a:r>
              <a:rPr lang="en-US" dirty="0" smtClean="0"/>
              <a:t>Sees how parts go together to make a whole</a:t>
            </a:r>
          </a:p>
          <a:p>
            <a:pPr>
              <a:lnSpc>
                <a:spcPct val="150000"/>
              </a:lnSpc>
            </a:pPr>
            <a:r>
              <a:rPr lang="en-US" dirty="0" smtClean="0"/>
              <a:t>Develops asynchronously (unevenly)</a:t>
            </a:r>
          </a:p>
          <a:p>
            <a:pPr>
              <a:lnSpc>
                <a:spcPct val="150000"/>
              </a:lnSpc>
            </a:pPr>
            <a:r>
              <a:rPr lang="en-US" dirty="0" smtClean="0"/>
              <a:t>Is a late bloomer</a:t>
            </a:r>
          </a:p>
          <a:p>
            <a:pPr>
              <a:lnSpc>
                <a:spcPct val="150000"/>
              </a:lnSpc>
            </a:pPr>
            <a:r>
              <a:rPr lang="en-US" dirty="0" smtClean="0"/>
              <a:t>Loses track of time</a:t>
            </a:r>
          </a:p>
          <a:p>
            <a:pPr>
              <a:lnSpc>
                <a:spcPct val="150000"/>
              </a:lnSpc>
            </a:pPr>
            <a:r>
              <a:rPr lang="en-US" dirty="0" smtClean="0"/>
              <a:t>May struggle with public</a:t>
            </a:r>
          </a:p>
          <a:p>
            <a:pPr>
              <a:buNone/>
            </a:pPr>
            <a:r>
              <a:rPr lang="en-US" dirty="0" smtClean="0"/>
              <a:t>   speaking</a:t>
            </a:r>
          </a:p>
          <a:p>
            <a:endParaRPr lang="en-US" dirty="0" smtClean="0"/>
          </a:p>
          <a:p>
            <a:endParaRPr lang="en-US" dirty="0"/>
          </a:p>
        </p:txBody>
      </p:sp>
      <p:sp>
        <p:nvSpPr>
          <p:cNvPr id="3" name="Title 2"/>
          <p:cNvSpPr>
            <a:spLocks noGrp="1"/>
          </p:cNvSpPr>
          <p:nvPr>
            <p:ph type="title"/>
          </p:nvPr>
        </p:nvSpPr>
        <p:spPr/>
        <p:txBody>
          <a:bodyPr/>
          <a:lstStyle/>
          <a:p>
            <a:pPr algn="ctr"/>
            <a:r>
              <a:rPr lang="en-US" dirty="0" smtClean="0">
                <a:solidFill>
                  <a:srgbClr val="FF0000"/>
                </a:solidFill>
              </a:rPr>
              <a:t>The Visual-Spatial Learner</a:t>
            </a:r>
            <a:endParaRPr lang="en-US" dirty="0"/>
          </a:p>
        </p:txBody>
      </p:sp>
      <p:pic>
        <p:nvPicPr>
          <p:cNvPr id="3074" name="Picture 2"/>
          <p:cNvPicPr>
            <a:picLocks noChangeAspect="1" noChangeArrowheads="1"/>
          </p:cNvPicPr>
          <p:nvPr/>
        </p:nvPicPr>
        <p:blipFill>
          <a:blip r:embed="rId3" cstate="print"/>
          <a:srcRect/>
          <a:stretch>
            <a:fillRect/>
          </a:stretch>
        </p:blipFill>
        <p:spPr bwMode="auto">
          <a:xfrm>
            <a:off x="5181599" y="3545680"/>
            <a:ext cx="3093813" cy="262651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ts val="3240"/>
              </a:lnSpc>
              <a:spcBef>
                <a:spcPts val="0"/>
              </a:spcBef>
            </a:pPr>
            <a:endParaRPr lang="en-US" dirty="0" smtClean="0"/>
          </a:p>
          <a:p>
            <a:pPr>
              <a:lnSpc>
                <a:spcPct val="150000"/>
              </a:lnSpc>
              <a:spcBef>
                <a:spcPts val="0"/>
              </a:spcBef>
            </a:pPr>
            <a:r>
              <a:rPr lang="en-US" dirty="0" smtClean="0"/>
              <a:t>When the light bulb goes on, the learning</a:t>
            </a:r>
          </a:p>
          <a:p>
            <a:pPr>
              <a:lnSpc>
                <a:spcPct val="150000"/>
              </a:lnSpc>
              <a:spcBef>
                <a:spcPts val="0"/>
              </a:spcBef>
              <a:buNone/>
            </a:pPr>
            <a:r>
              <a:rPr lang="en-US" dirty="0" smtClean="0"/>
              <a:t> 					is usually permanent.</a:t>
            </a:r>
          </a:p>
          <a:p>
            <a:endParaRPr lang="en-US" dirty="0" smtClean="0"/>
          </a:p>
          <a:p>
            <a:endParaRPr lang="en-US" dirty="0"/>
          </a:p>
        </p:txBody>
      </p:sp>
      <p:sp>
        <p:nvSpPr>
          <p:cNvPr id="3" name="Title 2"/>
          <p:cNvSpPr>
            <a:spLocks noGrp="1"/>
          </p:cNvSpPr>
          <p:nvPr>
            <p:ph type="title"/>
          </p:nvPr>
        </p:nvSpPr>
        <p:spPr>
          <a:xfrm>
            <a:off x="457200" y="457200"/>
            <a:ext cx="8229600" cy="1143000"/>
          </a:xfrm>
        </p:spPr>
        <p:txBody>
          <a:bodyPr/>
          <a:lstStyle/>
          <a:p>
            <a:pPr algn="ctr"/>
            <a:r>
              <a:rPr lang="en-US" dirty="0" smtClean="0">
                <a:solidFill>
                  <a:srgbClr val="FF0000"/>
                </a:solidFill>
              </a:rPr>
              <a:t>The Visual-Spatial Learner</a:t>
            </a:r>
            <a:endParaRPr lang="en-US" dirty="0"/>
          </a:p>
        </p:txBody>
      </p:sp>
      <p:pic>
        <p:nvPicPr>
          <p:cNvPr id="8" name="Picture 3" descr="j0232149"/>
          <p:cNvPicPr>
            <a:picLocks noChangeAspect="1" noChangeArrowheads="1"/>
          </p:cNvPicPr>
          <p:nvPr/>
        </p:nvPicPr>
        <p:blipFill>
          <a:blip r:embed="rId3" cstate="print"/>
          <a:srcRect/>
          <a:stretch>
            <a:fillRect/>
          </a:stretch>
        </p:blipFill>
        <p:spPr bwMode="auto">
          <a:xfrm>
            <a:off x="1450975" y="2667000"/>
            <a:ext cx="3273425" cy="35052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ct val="150000"/>
              </a:lnSpc>
            </a:pPr>
            <a:r>
              <a:rPr lang="en-US" dirty="0" smtClean="0"/>
              <a:t>How do we know this?</a:t>
            </a:r>
          </a:p>
          <a:p>
            <a:pPr lvl="1"/>
            <a:r>
              <a:rPr lang="en-US" dirty="0" smtClean="0"/>
              <a:t>Your child scored at or above the </a:t>
            </a:r>
            <a:r>
              <a:rPr lang="en-US" b="1" dirty="0" smtClean="0">
                <a:solidFill>
                  <a:srgbClr val="FF0000"/>
                </a:solidFill>
              </a:rPr>
              <a:t>97</a:t>
            </a:r>
            <a:r>
              <a:rPr lang="en-US" b="1" baseline="30000" dirty="0" smtClean="0">
                <a:solidFill>
                  <a:srgbClr val="FF0000"/>
                </a:solidFill>
              </a:rPr>
              <a:t>th</a:t>
            </a:r>
            <a:r>
              <a:rPr lang="en-US" b="1" dirty="0" smtClean="0">
                <a:solidFill>
                  <a:srgbClr val="FF0000"/>
                </a:solidFill>
              </a:rPr>
              <a:t> percentile</a:t>
            </a:r>
          </a:p>
          <a:p>
            <a:pPr lvl="1">
              <a:buNone/>
            </a:pPr>
            <a:r>
              <a:rPr lang="en-US" b="1" dirty="0" smtClean="0">
                <a:solidFill>
                  <a:srgbClr val="FF0000"/>
                </a:solidFill>
              </a:rPr>
              <a:t>  </a:t>
            </a:r>
            <a:r>
              <a:rPr lang="en-US" dirty="0" smtClean="0"/>
              <a:t>on the subtest of the Cognitive Abilities Test</a:t>
            </a:r>
          </a:p>
          <a:p>
            <a:pPr lvl="1">
              <a:buNone/>
            </a:pPr>
            <a:r>
              <a:rPr lang="en-US" dirty="0" smtClean="0"/>
              <a:t>  (or other state-approved assessment)</a:t>
            </a:r>
          </a:p>
          <a:p>
            <a:pPr lvl="1">
              <a:buNone/>
            </a:pPr>
            <a:r>
              <a:rPr lang="en-US" dirty="0" smtClean="0"/>
              <a:t>  that measures nonverbal reasoning.</a:t>
            </a:r>
          </a:p>
          <a:p>
            <a:pPr lvl="1"/>
            <a:endParaRPr lang="en-US" dirty="0" smtClean="0"/>
          </a:p>
          <a:p>
            <a:pPr lvl="1"/>
            <a:endParaRPr lang="en-US" dirty="0" smtClean="0"/>
          </a:p>
          <a:p>
            <a:pPr lvl="1"/>
            <a:endParaRPr lang="en-US" dirty="0"/>
          </a:p>
        </p:txBody>
      </p:sp>
      <p:sp>
        <p:nvSpPr>
          <p:cNvPr id="3" name="Title 2"/>
          <p:cNvSpPr>
            <a:spLocks noGrp="1"/>
          </p:cNvSpPr>
          <p:nvPr>
            <p:ph type="title"/>
          </p:nvPr>
        </p:nvSpPr>
        <p:spPr>
          <a:solidFill>
            <a:srgbClr val="FFFF00"/>
          </a:solidFill>
        </p:spPr>
        <p:txBody>
          <a:bodyPr/>
          <a:lstStyle/>
          <a:p>
            <a:pPr algn="ctr"/>
            <a:r>
              <a:rPr lang="en-US" dirty="0" smtClean="0">
                <a:solidFill>
                  <a:srgbClr val="0070C0"/>
                </a:solidFill>
              </a:rPr>
              <a:t>Gifted in Nonverbal Reasoning</a:t>
            </a:r>
            <a:endParaRPr lang="en-US" dirty="0">
              <a:solidFill>
                <a:srgbClr val="0070C0"/>
              </a:solidFill>
            </a:endParaRPr>
          </a:p>
        </p:txBody>
      </p:sp>
      <p:pic>
        <p:nvPicPr>
          <p:cNvPr id="7170" name="Picture 2" descr="C:\Documents and Settings\dzabor\Local Settings\Temporary Internet Files\Content.IE5\GPAWNMTX\MCj02824400000[1].wmf"/>
          <p:cNvPicPr>
            <a:picLocks noChangeAspect="1" noChangeArrowheads="1"/>
          </p:cNvPicPr>
          <p:nvPr/>
        </p:nvPicPr>
        <p:blipFill>
          <a:blip r:embed="rId3" cstate="print"/>
          <a:srcRect/>
          <a:stretch>
            <a:fillRect/>
          </a:stretch>
        </p:blipFill>
        <p:spPr bwMode="auto">
          <a:xfrm>
            <a:off x="3761384" y="3965143"/>
            <a:ext cx="1621231" cy="1826057"/>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ct val="150000"/>
              </a:lnSpc>
            </a:pPr>
            <a:r>
              <a:rPr lang="en-US" dirty="0" smtClean="0"/>
              <a:t>What does this mean?</a:t>
            </a:r>
          </a:p>
          <a:p>
            <a:pPr lvl="1"/>
            <a:r>
              <a:rPr lang="en-US" dirty="0" smtClean="0"/>
              <a:t>Your child is very good at reasoning with spatial stimuli or particularly adept at solving novel problems.</a:t>
            </a:r>
          </a:p>
          <a:p>
            <a:pPr lvl="1"/>
            <a:endParaRPr lang="en-US" dirty="0" smtClean="0"/>
          </a:p>
          <a:p>
            <a:pPr lvl="1"/>
            <a:endParaRPr lang="en-US" dirty="0" smtClean="0"/>
          </a:p>
          <a:p>
            <a:pPr lvl="1"/>
            <a:endParaRPr lang="en-US" dirty="0"/>
          </a:p>
        </p:txBody>
      </p:sp>
      <p:sp>
        <p:nvSpPr>
          <p:cNvPr id="3" name="Title 2"/>
          <p:cNvSpPr>
            <a:spLocks noGrp="1"/>
          </p:cNvSpPr>
          <p:nvPr>
            <p:ph type="title"/>
          </p:nvPr>
        </p:nvSpPr>
        <p:spPr>
          <a:solidFill>
            <a:srgbClr val="FFFF00"/>
          </a:solidFill>
        </p:spPr>
        <p:txBody>
          <a:bodyPr/>
          <a:lstStyle/>
          <a:p>
            <a:pPr algn="ctr"/>
            <a:r>
              <a:rPr lang="en-US" dirty="0" smtClean="0">
                <a:solidFill>
                  <a:srgbClr val="0070C0"/>
                </a:solidFill>
              </a:rPr>
              <a:t>Gifted in Nonverbal Reasoning</a:t>
            </a:r>
            <a:endParaRPr lang="en-US" dirty="0">
              <a:solidFill>
                <a:srgbClr val="0070C0"/>
              </a:solidFill>
            </a:endParaRPr>
          </a:p>
        </p:txBody>
      </p:sp>
      <p:pic>
        <p:nvPicPr>
          <p:cNvPr id="8194" name="Picture 2" descr="C:\Documents and Settings\dzabor\My Documents\My Pictures\Microsoft Clip Organizer\j0397464.wmf"/>
          <p:cNvPicPr>
            <a:picLocks noChangeAspect="1" noChangeArrowheads="1"/>
          </p:cNvPicPr>
          <p:nvPr/>
        </p:nvPicPr>
        <p:blipFill>
          <a:blip r:embed="rId3" cstate="print"/>
          <a:srcRect/>
          <a:stretch>
            <a:fillRect/>
          </a:stretch>
        </p:blipFill>
        <p:spPr bwMode="auto">
          <a:xfrm>
            <a:off x="3728771" y="3415441"/>
            <a:ext cx="1681429" cy="2223359"/>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indent="256032">
              <a:buNone/>
            </a:pPr>
            <a:endParaRPr lang="en-US" dirty="0" smtClean="0"/>
          </a:p>
          <a:p>
            <a:pPr indent="256032">
              <a:spcBef>
                <a:spcPts val="0"/>
              </a:spcBef>
              <a:buNone/>
            </a:pPr>
            <a:r>
              <a:rPr lang="en-US" dirty="0" smtClean="0"/>
              <a:t>Spatially gifted students have the ability to draw conclusions based on a set of given information.  They often learn by thinking or </a:t>
            </a:r>
            <a:r>
              <a:rPr lang="en-US" dirty="0" smtClean="0">
                <a:effectLst>
                  <a:outerShdw blurRad="38100" dist="38100" dir="2700000" algn="tl">
                    <a:srgbClr val="000000">
                      <a:alpha val="43137"/>
                    </a:srgbClr>
                  </a:outerShdw>
                </a:effectLst>
              </a:rPr>
              <a:t>“seeing through their mind’s eye”</a:t>
            </a:r>
          </a:p>
          <a:p>
            <a:pPr indent="0">
              <a:spcBef>
                <a:spcPts val="0"/>
              </a:spcBef>
              <a:buNone/>
            </a:pPr>
            <a:r>
              <a:rPr lang="en-US" dirty="0" smtClean="0"/>
              <a:t>instead of listening verbally.</a:t>
            </a:r>
          </a:p>
          <a:p>
            <a:pPr>
              <a:buNone/>
            </a:pPr>
            <a:endParaRPr lang="en-US" dirty="0" smtClean="0"/>
          </a:p>
          <a:p>
            <a:pPr>
              <a:buNone/>
            </a:pPr>
            <a:endParaRPr lang="en-US" dirty="0" smtClean="0"/>
          </a:p>
          <a:p>
            <a:pPr lvl="1"/>
            <a:endParaRPr lang="en-US" dirty="0" smtClean="0"/>
          </a:p>
          <a:p>
            <a:pPr lvl="1"/>
            <a:endParaRPr lang="en-US" dirty="0"/>
          </a:p>
        </p:txBody>
      </p:sp>
      <p:sp>
        <p:nvSpPr>
          <p:cNvPr id="3" name="Title 2"/>
          <p:cNvSpPr>
            <a:spLocks noGrp="1"/>
          </p:cNvSpPr>
          <p:nvPr>
            <p:ph type="title"/>
          </p:nvPr>
        </p:nvSpPr>
        <p:spPr>
          <a:solidFill>
            <a:srgbClr val="FFFF00"/>
          </a:solidFill>
        </p:spPr>
        <p:txBody>
          <a:bodyPr/>
          <a:lstStyle/>
          <a:p>
            <a:pPr algn="ctr"/>
            <a:r>
              <a:rPr lang="en-US" dirty="0" smtClean="0">
                <a:solidFill>
                  <a:srgbClr val="0070C0"/>
                </a:solidFill>
              </a:rPr>
              <a:t>Gifted in Nonverbal Reasoning</a:t>
            </a:r>
            <a:endParaRPr lang="en-US" dirty="0">
              <a:solidFill>
                <a:srgbClr val="0070C0"/>
              </a:solidFill>
            </a:endParaRPr>
          </a:p>
        </p:txBody>
      </p:sp>
      <p:pic>
        <p:nvPicPr>
          <p:cNvPr id="15366" name="Picture 6"/>
          <p:cNvPicPr>
            <a:picLocks noChangeAspect="1" noChangeArrowheads="1"/>
          </p:cNvPicPr>
          <p:nvPr/>
        </p:nvPicPr>
        <p:blipFill>
          <a:blip r:embed="rId3" cstate="print"/>
          <a:srcRect/>
          <a:stretch>
            <a:fillRect/>
          </a:stretch>
        </p:blipFill>
        <p:spPr bwMode="auto">
          <a:xfrm>
            <a:off x="6096000" y="3581400"/>
            <a:ext cx="2362200" cy="23129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indent="256032">
              <a:buNone/>
            </a:pPr>
            <a:endParaRPr lang="en-US" dirty="0" smtClean="0"/>
          </a:p>
          <a:p>
            <a:pPr indent="256032">
              <a:spcBef>
                <a:spcPts val="0"/>
              </a:spcBef>
              <a:buNone/>
            </a:pPr>
            <a:r>
              <a:rPr lang="en-US" dirty="0" smtClean="0"/>
              <a:t>Puzzles, manipulative games, pattern, and building/creating things come easily for kids who are gifted in this area.  They can “see” how things go together and are able to “see” what is missing.</a:t>
            </a:r>
          </a:p>
          <a:p>
            <a:pPr indent="256032">
              <a:spcBef>
                <a:spcPts val="0"/>
              </a:spcBef>
              <a:buNone/>
            </a:pPr>
            <a:r>
              <a:rPr lang="en-US" dirty="0" smtClean="0"/>
              <a:t> </a:t>
            </a:r>
          </a:p>
          <a:p>
            <a:pPr indent="256032">
              <a:spcBef>
                <a:spcPts val="0"/>
              </a:spcBef>
              <a:buNone/>
            </a:pPr>
            <a:r>
              <a:rPr lang="en-US" dirty="0" smtClean="0"/>
              <a:t>Their thinking is often in the</a:t>
            </a:r>
          </a:p>
          <a:p>
            <a:pPr indent="0">
              <a:spcBef>
                <a:spcPts val="0"/>
              </a:spcBef>
              <a:buNone/>
            </a:pPr>
            <a:r>
              <a:rPr lang="en-US" dirty="0" smtClean="0"/>
              <a:t>form of patterns or pictures.</a:t>
            </a:r>
          </a:p>
          <a:p>
            <a:pPr>
              <a:buNone/>
            </a:pPr>
            <a:endParaRPr lang="en-US" dirty="0" smtClean="0"/>
          </a:p>
          <a:p>
            <a:pPr>
              <a:buNone/>
            </a:pPr>
            <a:endParaRPr lang="en-US" dirty="0" smtClean="0"/>
          </a:p>
          <a:p>
            <a:pPr lvl="1"/>
            <a:endParaRPr lang="en-US" dirty="0" smtClean="0"/>
          </a:p>
          <a:p>
            <a:pPr lvl="1"/>
            <a:endParaRPr lang="en-US" dirty="0"/>
          </a:p>
        </p:txBody>
      </p:sp>
      <p:sp>
        <p:nvSpPr>
          <p:cNvPr id="3" name="Title 2"/>
          <p:cNvSpPr>
            <a:spLocks noGrp="1"/>
          </p:cNvSpPr>
          <p:nvPr>
            <p:ph type="title"/>
          </p:nvPr>
        </p:nvSpPr>
        <p:spPr>
          <a:solidFill>
            <a:srgbClr val="FFFF00"/>
          </a:solidFill>
        </p:spPr>
        <p:txBody>
          <a:bodyPr/>
          <a:lstStyle/>
          <a:p>
            <a:pPr algn="ctr"/>
            <a:r>
              <a:rPr lang="en-US" dirty="0" smtClean="0">
                <a:solidFill>
                  <a:srgbClr val="0070C0"/>
                </a:solidFill>
              </a:rPr>
              <a:t>Gifted in Nonverbal Reasoning</a:t>
            </a:r>
            <a:endParaRPr lang="en-US" dirty="0">
              <a:solidFill>
                <a:srgbClr val="0070C0"/>
              </a:solidFill>
            </a:endParaRPr>
          </a:p>
        </p:txBody>
      </p:sp>
      <p:pic>
        <p:nvPicPr>
          <p:cNvPr id="16387" name="Picture 3" descr="C:\Documents and Settings\dzabor\Local Settings\Temporary Internet Files\Content.IE5\MCZQMGPY\MPj04422430000[1].jpg"/>
          <p:cNvPicPr>
            <a:picLocks noChangeAspect="1" noChangeArrowheads="1"/>
          </p:cNvPicPr>
          <p:nvPr/>
        </p:nvPicPr>
        <p:blipFill>
          <a:blip r:embed="rId3" cstate="print"/>
          <a:srcRect/>
          <a:stretch>
            <a:fillRect/>
          </a:stretch>
        </p:blipFill>
        <p:spPr bwMode="auto">
          <a:xfrm>
            <a:off x="6299200" y="3733800"/>
            <a:ext cx="1930400" cy="28956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8" name="Picture 4" descr="models"/>
          <p:cNvPicPr>
            <a:picLocks noGrp="1" noChangeAspect="1" noChangeArrowheads="1"/>
          </p:cNvPicPr>
          <p:nvPr>
            <p:ph idx="1"/>
          </p:nvPr>
        </p:nvPicPr>
        <p:blipFill>
          <a:blip r:embed="rId3" cstate="print"/>
          <a:srcRect/>
          <a:stretch>
            <a:fillRect/>
          </a:stretch>
        </p:blipFill>
        <p:spPr>
          <a:xfrm>
            <a:off x="428625" y="538163"/>
            <a:ext cx="8305800" cy="5378450"/>
          </a:xfrm>
          <a:no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1325562"/>
          </a:xfrm>
        </p:spPr>
        <p:txBody>
          <a:bodyPr>
            <a:normAutofit fontScale="90000"/>
          </a:bodyPr>
          <a:lstStyle/>
          <a:p>
            <a:pPr algn="ctr"/>
            <a:r>
              <a:rPr lang="en-US" dirty="0" smtClean="0">
                <a:solidFill>
                  <a:srgbClr val="FF0000"/>
                </a:solidFill>
              </a:rPr>
              <a:t>What Are the Implications for Learning and School Success?</a:t>
            </a:r>
            <a:endParaRPr lang="en-US" dirty="0">
              <a:solidFill>
                <a:srgbClr val="FF0000"/>
              </a:solidFill>
            </a:endParaRPr>
          </a:p>
        </p:txBody>
      </p:sp>
      <p:pic>
        <p:nvPicPr>
          <p:cNvPr id="9218" name="Picture 2" descr="C:\Documents and Settings\dzabor\Local Settings\Temporary Internet Files\Content.IE5\MCZQMGPY\MPj04387390000[1].jpg"/>
          <p:cNvPicPr>
            <a:picLocks noGrp="1" noChangeAspect="1" noChangeArrowheads="1"/>
          </p:cNvPicPr>
          <p:nvPr>
            <p:ph idx="1"/>
          </p:nvPr>
        </p:nvPicPr>
        <p:blipFill>
          <a:blip r:embed="rId3" cstate="print"/>
          <a:srcRect/>
          <a:stretch>
            <a:fillRect/>
          </a:stretch>
        </p:blipFill>
        <p:spPr bwMode="auto">
          <a:xfrm>
            <a:off x="1177528" y="1481138"/>
            <a:ext cx="6788943" cy="4525962"/>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ct val="150000"/>
              </a:lnSpc>
            </a:pPr>
            <a:r>
              <a:rPr lang="en-US" dirty="0" smtClean="0"/>
              <a:t>Traditionally, instruction in schools has tended to be geared to the auditory-sequential style of learning.</a:t>
            </a:r>
          </a:p>
          <a:p>
            <a:pPr lvl="1"/>
            <a:endParaRPr lang="en-US" dirty="0" smtClean="0"/>
          </a:p>
          <a:p>
            <a:pPr lvl="1"/>
            <a:endParaRPr lang="en-US" dirty="0" smtClean="0"/>
          </a:p>
          <a:p>
            <a:pPr lvl="1"/>
            <a:endParaRPr lang="en-US" dirty="0"/>
          </a:p>
        </p:txBody>
      </p:sp>
      <p:sp>
        <p:nvSpPr>
          <p:cNvPr id="3" name="Title 2"/>
          <p:cNvSpPr>
            <a:spLocks noGrp="1"/>
          </p:cNvSpPr>
          <p:nvPr>
            <p:ph type="title"/>
          </p:nvPr>
        </p:nvSpPr>
        <p:spPr>
          <a:solidFill>
            <a:srgbClr val="FFFF00"/>
          </a:solidFill>
        </p:spPr>
        <p:txBody>
          <a:bodyPr>
            <a:normAutofit fontScale="90000"/>
          </a:bodyPr>
          <a:lstStyle/>
          <a:p>
            <a:pPr algn="ctr"/>
            <a:r>
              <a:rPr lang="en-US" dirty="0" smtClean="0">
                <a:solidFill>
                  <a:srgbClr val="FF0000"/>
                </a:solidFill>
              </a:rPr>
              <a:t>What Are the Implications for Learning and School Success?</a:t>
            </a:r>
            <a:endParaRPr lang="en-US" dirty="0">
              <a:solidFill>
                <a:srgbClr val="0070C0"/>
              </a:solidFill>
            </a:endParaRPr>
          </a:p>
        </p:txBody>
      </p:sp>
      <p:pic>
        <p:nvPicPr>
          <p:cNvPr id="5" name="Picture 4" descr="tn_teacherchalkboards2.jpg"/>
          <p:cNvPicPr>
            <a:picLocks noChangeAspect="1"/>
          </p:cNvPicPr>
          <p:nvPr/>
        </p:nvPicPr>
        <p:blipFill>
          <a:blip r:embed="rId3" cstate="print"/>
          <a:stretch>
            <a:fillRect/>
          </a:stretch>
        </p:blipFill>
        <p:spPr>
          <a:xfrm>
            <a:off x="3556063" y="3644048"/>
            <a:ext cx="2082737" cy="2147152"/>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04800"/>
            <a:ext cx="8229600" cy="1325562"/>
          </a:xfrm>
        </p:spPr>
        <p:txBody>
          <a:bodyPr>
            <a:normAutofit fontScale="90000"/>
          </a:bodyPr>
          <a:lstStyle/>
          <a:p>
            <a:pPr algn="ctr"/>
            <a:r>
              <a:rPr lang="en-US" dirty="0" smtClean="0">
                <a:solidFill>
                  <a:srgbClr val="FF0000"/>
                </a:solidFill>
              </a:rPr>
              <a:t>What Are the Implications for Learning and School Success?</a:t>
            </a:r>
            <a:endParaRPr lang="en-US" dirty="0">
              <a:solidFill>
                <a:srgbClr val="FF0000"/>
              </a:solidFill>
            </a:endParaRPr>
          </a:p>
        </p:txBody>
      </p:sp>
      <p:sp>
        <p:nvSpPr>
          <p:cNvPr id="4" name="Content Placeholder 3"/>
          <p:cNvSpPr>
            <a:spLocks noGrp="1"/>
          </p:cNvSpPr>
          <p:nvPr>
            <p:ph idx="1"/>
          </p:nvPr>
        </p:nvSpPr>
        <p:spPr>
          <a:xfrm>
            <a:off x="457200" y="1676400"/>
            <a:ext cx="8229600" cy="3815538"/>
          </a:xfrm>
        </p:spPr>
        <p:txBody>
          <a:bodyPr>
            <a:normAutofit/>
          </a:bodyPr>
          <a:lstStyle/>
          <a:p>
            <a:pPr>
              <a:spcBef>
                <a:spcPts val="600"/>
              </a:spcBef>
              <a:spcAft>
                <a:spcPts val="1200"/>
              </a:spcAft>
            </a:pPr>
            <a:r>
              <a:rPr lang="en-US" dirty="0" smtClean="0"/>
              <a:t>Students with strong spatial skills often experience difficulties in school.</a:t>
            </a:r>
          </a:p>
          <a:p>
            <a:pPr indent="0">
              <a:spcBef>
                <a:spcPts val="0"/>
              </a:spcBef>
              <a:buNone/>
            </a:pPr>
            <a:r>
              <a:rPr lang="en-US" dirty="0" smtClean="0"/>
              <a:t>They may have difficulty in verbal fluency</a:t>
            </a:r>
          </a:p>
          <a:p>
            <a:pPr indent="0">
              <a:spcBef>
                <a:spcPts val="0"/>
              </a:spcBef>
              <a:buNone/>
            </a:pPr>
            <a:r>
              <a:rPr lang="en-US" dirty="0" smtClean="0"/>
              <a:t>(as when writing under time pressure or</a:t>
            </a:r>
          </a:p>
          <a:p>
            <a:pPr indent="0">
              <a:spcBef>
                <a:spcPts val="0"/>
              </a:spcBef>
              <a:buNone/>
            </a:pPr>
            <a:r>
              <a:rPr lang="en-US" dirty="0" smtClean="0"/>
              <a:t>speaking extemporaneously)</a:t>
            </a:r>
          </a:p>
          <a:p>
            <a:pPr indent="0">
              <a:spcBef>
                <a:spcPts val="0"/>
              </a:spcBef>
              <a:buNone/>
            </a:pPr>
            <a:r>
              <a:rPr lang="en-US" dirty="0" smtClean="0"/>
              <a:t>or difficulties in remembering</a:t>
            </a:r>
          </a:p>
          <a:p>
            <a:pPr indent="0">
              <a:spcBef>
                <a:spcPts val="0"/>
              </a:spcBef>
              <a:buNone/>
            </a:pPr>
            <a:r>
              <a:rPr lang="en-US" dirty="0" smtClean="0"/>
              <a:t>sequences of words or letters</a:t>
            </a:r>
          </a:p>
          <a:p>
            <a:pPr indent="0">
              <a:spcBef>
                <a:spcPts val="0"/>
              </a:spcBef>
              <a:buNone/>
            </a:pPr>
            <a:r>
              <a:rPr lang="en-US" dirty="0" smtClean="0"/>
              <a:t>(as in spelling).</a:t>
            </a:r>
          </a:p>
          <a:p>
            <a:endParaRPr lang="en-US" dirty="0"/>
          </a:p>
        </p:txBody>
      </p:sp>
      <p:pic>
        <p:nvPicPr>
          <p:cNvPr id="5" name="Picture 4" descr="frustrated.jpg"/>
          <p:cNvPicPr>
            <a:picLocks noChangeAspect="1"/>
          </p:cNvPicPr>
          <p:nvPr/>
        </p:nvPicPr>
        <p:blipFill>
          <a:blip r:embed="rId3" cstate="print"/>
          <a:stretch>
            <a:fillRect/>
          </a:stretch>
        </p:blipFill>
        <p:spPr>
          <a:xfrm>
            <a:off x="6146800" y="3657600"/>
            <a:ext cx="1854200" cy="27559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676400"/>
            <a:ext cx="8229600" cy="3815538"/>
          </a:xfrm>
        </p:spPr>
        <p:txBody>
          <a:bodyPr>
            <a:normAutofit/>
          </a:bodyPr>
          <a:lstStyle/>
          <a:p>
            <a:pPr>
              <a:buNone/>
            </a:pPr>
            <a:r>
              <a:rPr lang="en-US" dirty="0" smtClean="0"/>
              <a:t>  </a:t>
            </a:r>
          </a:p>
          <a:p>
            <a:pPr>
              <a:buNone/>
            </a:pPr>
            <a:r>
              <a:rPr lang="en-US" dirty="0" smtClean="0"/>
              <a:t>	Teachers are now much more</a:t>
            </a:r>
          </a:p>
          <a:p>
            <a:pPr>
              <a:buNone/>
            </a:pPr>
            <a:r>
              <a:rPr lang="en-US" dirty="0" smtClean="0"/>
              <a:t>aware of brain-based research.</a:t>
            </a:r>
          </a:p>
          <a:p>
            <a:pPr>
              <a:buNone/>
            </a:pPr>
            <a:r>
              <a:rPr lang="en-US" dirty="0" smtClean="0"/>
              <a:t>We know that the </a:t>
            </a:r>
            <a:r>
              <a:rPr lang="en-US" b="1" dirty="0" smtClean="0">
                <a:solidFill>
                  <a:schemeClr val="accent1"/>
                </a:solidFill>
              </a:rPr>
              <a:t>left side </a:t>
            </a:r>
            <a:r>
              <a:rPr lang="en-US" dirty="0" smtClean="0"/>
              <a:t>of the</a:t>
            </a:r>
          </a:p>
          <a:p>
            <a:pPr>
              <a:buNone/>
            </a:pPr>
            <a:r>
              <a:rPr lang="en-US" dirty="0" smtClean="0"/>
              <a:t>brain is responsible for language,</a:t>
            </a:r>
          </a:p>
          <a:p>
            <a:pPr>
              <a:buNone/>
            </a:pPr>
            <a:r>
              <a:rPr lang="en-US" dirty="0" smtClean="0"/>
              <a:t>for breaking words and thoughts</a:t>
            </a:r>
          </a:p>
          <a:p>
            <a:pPr>
              <a:buNone/>
            </a:pPr>
            <a:r>
              <a:rPr lang="en-US" dirty="0" smtClean="0"/>
              <a:t>apart, and for details.</a:t>
            </a:r>
            <a:endParaRPr lang="en-US" dirty="0"/>
          </a:p>
        </p:txBody>
      </p:sp>
      <p:pic>
        <p:nvPicPr>
          <p:cNvPr id="13314" name="Picture 2" descr="C:\Documents and Settings\dzabor\Local Settings\Temporary Internet Files\Content.IE5\YBV6MCO1\MPj04387590000[1].jpg"/>
          <p:cNvPicPr>
            <a:picLocks noChangeAspect="1" noChangeArrowheads="1"/>
          </p:cNvPicPr>
          <p:nvPr/>
        </p:nvPicPr>
        <p:blipFill>
          <a:blip r:embed="rId3" cstate="print"/>
          <a:srcRect/>
          <a:stretch>
            <a:fillRect/>
          </a:stretch>
        </p:blipFill>
        <p:spPr bwMode="auto">
          <a:xfrm>
            <a:off x="6390323" y="1966085"/>
            <a:ext cx="1915477" cy="2682115"/>
          </a:xfrm>
          <a:prstGeom prst="rect">
            <a:avLst/>
          </a:prstGeom>
          <a:noFill/>
        </p:spPr>
      </p:pic>
      <p:sp>
        <p:nvSpPr>
          <p:cNvPr id="3" name="Title 2"/>
          <p:cNvSpPr>
            <a:spLocks noGrp="1"/>
          </p:cNvSpPr>
          <p:nvPr>
            <p:ph type="title"/>
          </p:nvPr>
        </p:nvSpPr>
        <p:spPr>
          <a:xfrm>
            <a:off x="457200" y="427038"/>
            <a:ext cx="8229600" cy="1325562"/>
          </a:xfrm>
        </p:spPr>
        <p:txBody>
          <a:bodyPr>
            <a:normAutofit/>
          </a:bodyPr>
          <a:lstStyle/>
          <a:p>
            <a:pPr algn="ctr"/>
            <a:r>
              <a:rPr lang="en-US" sz="4400" dirty="0" smtClean="0">
                <a:solidFill>
                  <a:srgbClr val="FF0000"/>
                </a:solidFill>
              </a:rPr>
              <a:t>Brain-Based Research</a:t>
            </a:r>
            <a:endParaRPr lang="en-US" sz="4400" dirty="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447800"/>
            <a:ext cx="8229600" cy="3815538"/>
          </a:xfrm>
        </p:spPr>
        <p:txBody>
          <a:bodyPr>
            <a:normAutofit/>
          </a:bodyPr>
          <a:lstStyle/>
          <a:p>
            <a:pPr>
              <a:buNone/>
            </a:pPr>
            <a:endParaRPr lang="en-US" dirty="0" smtClean="0"/>
          </a:p>
          <a:p>
            <a:pPr indent="256032">
              <a:spcBef>
                <a:spcPts val="0"/>
              </a:spcBef>
              <a:buNone/>
            </a:pPr>
            <a:r>
              <a:rPr lang="en-US" dirty="0" smtClean="0"/>
              <a:t>The </a:t>
            </a:r>
            <a:r>
              <a:rPr lang="en-US" b="1" dirty="0" smtClean="0">
                <a:solidFill>
                  <a:srgbClr val="FF0000"/>
                </a:solidFill>
              </a:rPr>
              <a:t>right side </a:t>
            </a:r>
            <a:r>
              <a:rPr lang="en-US" dirty="0" smtClean="0"/>
              <a:t>of the brain is responsible for feeling and rhythm, for blending words and thoughts, and for getting the big picture.</a:t>
            </a:r>
          </a:p>
        </p:txBody>
      </p:sp>
      <p:sp>
        <p:nvSpPr>
          <p:cNvPr id="3" name="Title 2"/>
          <p:cNvSpPr>
            <a:spLocks noGrp="1"/>
          </p:cNvSpPr>
          <p:nvPr>
            <p:ph type="title"/>
          </p:nvPr>
        </p:nvSpPr>
        <p:spPr>
          <a:xfrm>
            <a:off x="457200" y="503238"/>
            <a:ext cx="8229600" cy="1325562"/>
          </a:xfrm>
        </p:spPr>
        <p:txBody>
          <a:bodyPr>
            <a:normAutofit/>
          </a:bodyPr>
          <a:lstStyle/>
          <a:p>
            <a:pPr algn="ctr"/>
            <a:r>
              <a:rPr lang="en-US" sz="4000" dirty="0" smtClean="0">
                <a:solidFill>
                  <a:srgbClr val="FF0000"/>
                </a:solidFill>
              </a:rPr>
              <a:t>Brain-Based Research</a:t>
            </a:r>
            <a:endParaRPr lang="en-US" dirty="0">
              <a:solidFill>
                <a:srgbClr val="FF0000"/>
              </a:solidFill>
            </a:endParaRPr>
          </a:p>
        </p:txBody>
      </p:sp>
      <p:pic>
        <p:nvPicPr>
          <p:cNvPr id="14338" name="Picture 2" descr="C:\Documents and Settings\dzabor\Local Settings\Temporary Internet Files\Content.IE5\GPAWNMTX\MPj04393210000[1].jpg"/>
          <p:cNvPicPr>
            <a:picLocks noChangeAspect="1" noChangeArrowheads="1"/>
          </p:cNvPicPr>
          <p:nvPr/>
        </p:nvPicPr>
        <p:blipFill>
          <a:blip r:embed="rId3" cstate="print"/>
          <a:srcRect/>
          <a:stretch>
            <a:fillRect/>
          </a:stretch>
        </p:blipFill>
        <p:spPr bwMode="auto">
          <a:xfrm>
            <a:off x="2438399" y="3505200"/>
            <a:ext cx="4132511" cy="27432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843272"/>
          </a:xfrm>
          <a:noFill/>
        </p:spPr>
        <p:txBody>
          <a:bodyPr>
            <a:normAutofit lnSpcReduction="10000"/>
          </a:bodyPr>
          <a:lstStyle/>
          <a:p>
            <a:r>
              <a:rPr lang="en-US" dirty="0" smtClean="0"/>
              <a:t>Teachers in Kyrene are provided ongoing training on strategies by which they can tap into the exceptional abilities of students who are identified as gifted in nonverbal reasoning.</a:t>
            </a:r>
          </a:p>
          <a:p>
            <a:endParaRPr lang="en-US" dirty="0" smtClean="0"/>
          </a:p>
          <a:p>
            <a:r>
              <a:rPr lang="en-US" dirty="0" smtClean="0"/>
              <a:t>Teachers of the gifted at each school are a resource to regular classroom teachers to advise them on those particular teaching strategies that tend to be the most successful with students who are gifted in nonverbal reasoning.</a:t>
            </a:r>
            <a:endParaRPr lang="en-US" dirty="0"/>
          </a:p>
        </p:txBody>
      </p:sp>
      <p:sp>
        <p:nvSpPr>
          <p:cNvPr id="3" name="Title 2"/>
          <p:cNvSpPr>
            <a:spLocks noGrp="1"/>
          </p:cNvSpPr>
          <p:nvPr>
            <p:ph type="title"/>
          </p:nvPr>
        </p:nvSpPr>
        <p:spPr>
          <a:noFill/>
        </p:spPr>
        <p:txBody>
          <a:bodyPr/>
          <a:lstStyle/>
          <a:p>
            <a:pPr algn="ctr"/>
            <a:r>
              <a:rPr lang="en-US" dirty="0" smtClean="0">
                <a:solidFill>
                  <a:srgbClr val="FF0000"/>
                </a:solidFill>
                <a:effectLst/>
              </a:rPr>
              <a:t>Teaching Strategies</a:t>
            </a:r>
            <a:endParaRPr lang="en-US" dirty="0">
              <a:solidFill>
                <a:srgbClr val="FF0000"/>
              </a:solidFill>
              <a:effectLs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690872"/>
          </a:xfrm>
        </p:spPr>
        <p:txBody>
          <a:bodyPr>
            <a:normAutofit fontScale="92500" lnSpcReduction="10000"/>
          </a:bodyPr>
          <a:lstStyle/>
          <a:p>
            <a:r>
              <a:rPr lang="en-US" dirty="0" smtClean="0"/>
              <a:t>What are some of these?</a:t>
            </a:r>
          </a:p>
          <a:p>
            <a:pPr lvl="1"/>
            <a:r>
              <a:rPr lang="en-US" dirty="0" smtClean="0"/>
              <a:t>Visual directions</a:t>
            </a:r>
          </a:p>
          <a:p>
            <a:pPr lvl="1"/>
            <a:r>
              <a:rPr lang="en-US" dirty="0" smtClean="0"/>
              <a:t>Models, charts, tables, graphs, pictures</a:t>
            </a:r>
          </a:p>
          <a:p>
            <a:pPr lvl="1"/>
            <a:r>
              <a:rPr lang="en-US" dirty="0" smtClean="0"/>
              <a:t>Hands-on learning experiences</a:t>
            </a:r>
          </a:p>
          <a:p>
            <a:pPr lvl="1"/>
            <a:r>
              <a:rPr lang="en-US" dirty="0" smtClean="0"/>
              <a:t>Visualization techniques</a:t>
            </a:r>
          </a:p>
          <a:p>
            <a:pPr lvl="1"/>
            <a:r>
              <a:rPr lang="en-US" dirty="0" smtClean="0"/>
              <a:t>Whole-to-part approach</a:t>
            </a:r>
          </a:p>
          <a:p>
            <a:pPr lvl="1"/>
            <a:r>
              <a:rPr lang="en-US" dirty="0" smtClean="0"/>
              <a:t>Use of color</a:t>
            </a:r>
          </a:p>
          <a:p>
            <a:pPr lvl="1"/>
            <a:r>
              <a:rPr lang="en-US" dirty="0" smtClean="0"/>
              <a:t>Organization strategies</a:t>
            </a:r>
          </a:p>
          <a:p>
            <a:pPr lvl="1"/>
            <a:r>
              <a:rPr lang="en-US" dirty="0" smtClean="0"/>
              <a:t>Computers and other technology</a:t>
            </a:r>
          </a:p>
          <a:p>
            <a:pPr lvl="1"/>
            <a:r>
              <a:rPr lang="en-US" dirty="0" smtClean="0"/>
              <a:t>Use of context clues</a:t>
            </a:r>
          </a:p>
          <a:p>
            <a:pPr lvl="1"/>
            <a:r>
              <a:rPr lang="en-US" dirty="0" smtClean="0"/>
              <a:t>Timing strategies</a:t>
            </a:r>
          </a:p>
          <a:p>
            <a:pPr lvl="1"/>
            <a:r>
              <a:rPr lang="en-US" dirty="0" smtClean="0"/>
              <a:t>Wait time</a:t>
            </a:r>
          </a:p>
          <a:p>
            <a:pPr lvl="1"/>
            <a:r>
              <a:rPr lang="en-US" dirty="0" smtClean="0"/>
              <a:t>Questioning techniques</a:t>
            </a:r>
          </a:p>
          <a:p>
            <a:pPr lvl="1"/>
            <a:r>
              <a:rPr lang="en-US" dirty="0" smtClean="0"/>
              <a:t>Disciplining strategies</a:t>
            </a:r>
          </a:p>
          <a:p>
            <a:pPr lvl="1"/>
            <a:endParaRPr lang="en-US" dirty="0" smtClean="0"/>
          </a:p>
          <a:p>
            <a:pPr lvl="1"/>
            <a:endParaRPr lang="en-US" dirty="0"/>
          </a:p>
        </p:txBody>
      </p:sp>
      <p:sp>
        <p:nvSpPr>
          <p:cNvPr id="3" name="Title 2"/>
          <p:cNvSpPr>
            <a:spLocks noGrp="1"/>
          </p:cNvSpPr>
          <p:nvPr>
            <p:ph type="title"/>
          </p:nvPr>
        </p:nvSpPr>
        <p:spPr/>
        <p:txBody>
          <a:bodyPr/>
          <a:lstStyle/>
          <a:p>
            <a:pPr algn="ctr"/>
            <a:r>
              <a:rPr lang="en-US" dirty="0" smtClean="0">
                <a:solidFill>
                  <a:srgbClr val="FF0000"/>
                </a:solidFill>
                <a:effectLst/>
              </a:rPr>
              <a:t>Teaching Strategies</a:t>
            </a:r>
            <a:endParaRPr lang="en-US" dirty="0"/>
          </a:p>
        </p:txBody>
      </p:sp>
      <p:pic>
        <p:nvPicPr>
          <p:cNvPr id="4" name="Picture 3" descr="Picture1.jpg"/>
          <p:cNvPicPr>
            <a:picLocks noChangeAspect="1"/>
          </p:cNvPicPr>
          <p:nvPr/>
        </p:nvPicPr>
        <p:blipFill>
          <a:blip r:embed="rId3" cstate="print"/>
          <a:stretch>
            <a:fillRect/>
          </a:stretch>
        </p:blipFill>
        <p:spPr>
          <a:xfrm>
            <a:off x="6043997" y="2590800"/>
            <a:ext cx="2467549" cy="36576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8229600" cy="4525963"/>
          </a:xfrm>
        </p:spPr>
        <p:txBody>
          <a:bodyPr>
            <a:normAutofit/>
          </a:bodyPr>
          <a:lstStyle/>
          <a:p>
            <a:endParaRPr lang="en-US" dirty="0" smtClean="0"/>
          </a:p>
          <a:p>
            <a:r>
              <a:rPr lang="en-US" dirty="0" smtClean="0"/>
              <a:t>Spatial reasoning is not a subject area—like language arts, math, or science.  </a:t>
            </a:r>
          </a:p>
          <a:p>
            <a:pPr>
              <a:buNone/>
            </a:pPr>
            <a:r>
              <a:rPr lang="en-US" dirty="0" smtClean="0"/>
              <a:t> </a:t>
            </a:r>
          </a:p>
          <a:p>
            <a:endParaRPr lang="en-US" dirty="0" smtClean="0"/>
          </a:p>
          <a:p>
            <a:endParaRPr lang="en-US" dirty="0" smtClean="0"/>
          </a:p>
          <a:p>
            <a:pPr>
              <a:buNone/>
            </a:pPr>
            <a:endParaRPr lang="en-US" sz="800" dirty="0" smtClean="0"/>
          </a:p>
          <a:p>
            <a:pPr>
              <a:buNone/>
            </a:pPr>
            <a:endParaRPr lang="en-US" sz="1800" dirty="0" smtClean="0"/>
          </a:p>
          <a:p>
            <a:r>
              <a:rPr lang="en-US" dirty="0" smtClean="0"/>
              <a:t>It is a learning modality, a way that people learn.</a:t>
            </a:r>
          </a:p>
        </p:txBody>
      </p:sp>
      <p:sp>
        <p:nvSpPr>
          <p:cNvPr id="3" name="Title 2"/>
          <p:cNvSpPr>
            <a:spLocks noGrp="1"/>
          </p:cNvSpPr>
          <p:nvPr>
            <p:ph type="title"/>
          </p:nvPr>
        </p:nvSpPr>
        <p:spPr>
          <a:xfrm>
            <a:off x="457200" y="685800"/>
            <a:ext cx="8229600" cy="1143000"/>
          </a:xfrm>
        </p:spPr>
        <p:txBody>
          <a:bodyPr>
            <a:normAutofit fontScale="90000"/>
          </a:bodyPr>
          <a:lstStyle/>
          <a:p>
            <a:pPr algn="ctr"/>
            <a:r>
              <a:rPr lang="en-US" dirty="0" smtClean="0">
                <a:solidFill>
                  <a:schemeClr val="accent3"/>
                </a:solidFill>
              </a:rPr>
              <a:t>What Are Kyrene’s Services</a:t>
            </a:r>
            <a:br>
              <a:rPr lang="en-US" dirty="0" smtClean="0">
                <a:solidFill>
                  <a:schemeClr val="accent3"/>
                </a:solidFill>
              </a:rPr>
            </a:br>
            <a:r>
              <a:rPr lang="en-US" dirty="0" smtClean="0">
                <a:solidFill>
                  <a:schemeClr val="accent3"/>
                </a:solidFill>
              </a:rPr>
              <a:t>for Students Gifted</a:t>
            </a:r>
            <a:br>
              <a:rPr lang="en-US" dirty="0" smtClean="0">
                <a:solidFill>
                  <a:schemeClr val="accent3"/>
                </a:solidFill>
              </a:rPr>
            </a:br>
            <a:r>
              <a:rPr lang="en-US" dirty="0" smtClean="0">
                <a:solidFill>
                  <a:schemeClr val="accent3"/>
                </a:solidFill>
              </a:rPr>
              <a:t> in Nonverbal Reasoning?</a:t>
            </a:r>
            <a:endParaRPr lang="en-US" dirty="0">
              <a:solidFill>
                <a:schemeClr val="accent3"/>
              </a:solidFill>
            </a:endParaRPr>
          </a:p>
        </p:txBody>
      </p:sp>
      <p:pic>
        <p:nvPicPr>
          <p:cNvPr id="4" name="Picture 3" descr="la_languagearts.gif"/>
          <p:cNvPicPr>
            <a:picLocks noChangeAspect="1"/>
          </p:cNvPicPr>
          <p:nvPr/>
        </p:nvPicPr>
        <p:blipFill>
          <a:blip r:embed="rId3" cstate="print"/>
          <a:stretch>
            <a:fillRect/>
          </a:stretch>
        </p:blipFill>
        <p:spPr>
          <a:xfrm>
            <a:off x="1185863" y="3308911"/>
            <a:ext cx="3081337" cy="1567889"/>
          </a:xfrm>
          <a:prstGeom prst="rect">
            <a:avLst/>
          </a:prstGeom>
        </p:spPr>
      </p:pic>
      <p:pic>
        <p:nvPicPr>
          <p:cNvPr id="5" name="Picture 4" descr="math_pythagorean_theorem.gif"/>
          <p:cNvPicPr>
            <a:picLocks noChangeAspect="1"/>
          </p:cNvPicPr>
          <p:nvPr/>
        </p:nvPicPr>
        <p:blipFill>
          <a:blip r:embed="rId4" cstate="print"/>
          <a:stretch>
            <a:fillRect/>
          </a:stretch>
        </p:blipFill>
        <p:spPr>
          <a:xfrm>
            <a:off x="4657061" y="3349038"/>
            <a:ext cx="2734339" cy="1451562"/>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27237"/>
            <a:ext cx="8229600" cy="4297363"/>
          </a:xfrm>
        </p:spPr>
        <p:txBody>
          <a:bodyPr>
            <a:normAutofit fontScale="92500"/>
          </a:bodyPr>
          <a:lstStyle/>
          <a:p>
            <a:r>
              <a:rPr lang="en-US" dirty="0" smtClean="0"/>
              <a:t>Our district’s thinking is that the best way for Kyrene to provide services to students who are gifted in nonverbal reasoning is to provide consultation and assistance to their teachers on ways to tap into this learning style in order to maximize students’ learning in all content areas.</a:t>
            </a:r>
          </a:p>
          <a:p>
            <a:pPr>
              <a:buNone/>
            </a:pPr>
            <a:endParaRPr lang="en-US" sz="900" dirty="0" smtClean="0"/>
          </a:p>
          <a:p>
            <a:r>
              <a:rPr lang="en-US" dirty="0" smtClean="0"/>
              <a:t>Teachers of the gifted at each site are provided with consultative time to work with classroom teachers in developing instructional strategies which accomplish this.</a:t>
            </a:r>
            <a:endParaRPr lang="en-US" dirty="0"/>
          </a:p>
        </p:txBody>
      </p:sp>
      <p:sp>
        <p:nvSpPr>
          <p:cNvPr id="3" name="Title 2"/>
          <p:cNvSpPr>
            <a:spLocks noGrp="1"/>
          </p:cNvSpPr>
          <p:nvPr>
            <p:ph type="title"/>
          </p:nvPr>
        </p:nvSpPr>
        <p:spPr>
          <a:xfrm>
            <a:off x="457200" y="274638"/>
            <a:ext cx="8229600" cy="1554162"/>
          </a:xfrm>
        </p:spPr>
        <p:txBody>
          <a:bodyPr>
            <a:normAutofit fontScale="90000"/>
          </a:bodyPr>
          <a:lstStyle/>
          <a:p>
            <a:pPr algn="ctr"/>
            <a:r>
              <a:rPr lang="en-US" dirty="0" smtClean="0">
                <a:solidFill>
                  <a:schemeClr val="accent3"/>
                </a:solidFill>
              </a:rPr>
              <a:t>What Are Kyrene’s Services</a:t>
            </a:r>
            <a:br>
              <a:rPr lang="en-US" dirty="0" smtClean="0">
                <a:solidFill>
                  <a:schemeClr val="accent3"/>
                </a:solidFill>
              </a:rPr>
            </a:br>
            <a:r>
              <a:rPr lang="en-US" dirty="0" smtClean="0">
                <a:solidFill>
                  <a:schemeClr val="accent3"/>
                </a:solidFill>
              </a:rPr>
              <a:t>for Students Gifted</a:t>
            </a:r>
            <a:br>
              <a:rPr lang="en-US" dirty="0" smtClean="0">
                <a:solidFill>
                  <a:schemeClr val="accent3"/>
                </a:solidFill>
              </a:rPr>
            </a:br>
            <a:r>
              <a:rPr lang="en-US" dirty="0" smtClean="0">
                <a:solidFill>
                  <a:schemeClr val="accent3"/>
                </a:solidFill>
              </a:rPr>
              <a:t> in Nonverbal Reasoning?</a:t>
            </a:r>
            <a:endParaRPr lang="en-US" dirty="0">
              <a:solidFill>
                <a:schemeClr val="accent3"/>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appy Teachers.jpg"/>
          <p:cNvPicPr>
            <a:picLocks noGrp="1" noChangeAspect="1"/>
          </p:cNvPicPr>
          <p:nvPr>
            <p:ph idx="1"/>
          </p:nvPr>
        </p:nvPicPr>
        <p:blipFill>
          <a:blip r:embed="rId3" cstate="print"/>
          <a:stretch>
            <a:fillRect/>
          </a:stretch>
        </p:blipFill>
        <p:spPr>
          <a:xfrm>
            <a:off x="3593110" y="3657600"/>
            <a:ext cx="1817090" cy="2276584"/>
          </a:xfrm>
        </p:spPr>
      </p:pic>
      <p:sp>
        <p:nvSpPr>
          <p:cNvPr id="3" name="Title 2"/>
          <p:cNvSpPr>
            <a:spLocks noGrp="1"/>
          </p:cNvSpPr>
          <p:nvPr>
            <p:ph type="title"/>
          </p:nvPr>
        </p:nvSpPr>
        <p:spPr/>
        <p:txBody>
          <a:bodyPr>
            <a:normAutofit/>
          </a:bodyPr>
          <a:lstStyle/>
          <a:p>
            <a:pPr algn="ctr"/>
            <a:r>
              <a:rPr lang="en-US" sz="4400" i="1" dirty="0" smtClean="0">
                <a:solidFill>
                  <a:srgbClr val="64B5C8"/>
                </a:solidFill>
              </a:rPr>
              <a:t>Collaboration </a:t>
            </a:r>
            <a:endParaRPr lang="en-US" sz="4400" i="1" dirty="0">
              <a:solidFill>
                <a:srgbClr val="64B5C8"/>
              </a:solidFill>
            </a:endParaRPr>
          </a:p>
        </p:txBody>
      </p:sp>
      <p:sp>
        <p:nvSpPr>
          <p:cNvPr id="5" name="Rectangle 4"/>
          <p:cNvSpPr/>
          <p:nvPr/>
        </p:nvSpPr>
        <p:spPr>
          <a:xfrm>
            <a:off x="457200" y="1600200"/>
            <a:ext cx="8229600" cy="1815882"/>
          </a:xfrm>
          <a:prstGeom prst="rect">
            <a:avLst/>
          </a:prstGeom>
        </p:spPr>
        <p:txBody>
          <a:bodyPr wrap="square">
            <a:spAutoFit/>
          </a:bodyPr>
          <a:lstStyle/>
          <a:p>
            <a:r>
              <a:rPr lang="en-US" sz="2800" dirty="0" smtClean="0"/>
              <a:t>The classroom teacher </a:t>
            </a:r>
            <a:r>
              <a:rPr lang="en-US" sz="2800" i="1" dirty="0" smtClean="0">
                <a:solidFill>
                  <a:srgbClr val="64B5C8"/>
                </a:solidFill>
              </a:rPr>
              <a:t>collaborates</a:t>
            </a:r>
            <a:r>
              <a:rPr lang="en-US" sz="2800" dirty="0" smtClean="0"/>
              <a:t> with the gifted resource (g.r.) teacher to identify strengths, objectives, methods and materials that would optimize learning for the student.</a:t>
            </a:r>
            <a:endParaRPr lang="en-US"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fontScale="90000"/>
          </a:bodyPr>
          <a:lstStyle/>
          <a:p>
            <a:pPr algn="ctr"/>
            <a:r>
              <a:rPr lang="en-US" sz="3600" u="sng" dirty="0" smtClean="0">
                <a:solidFill>
                  <a:srgbClr val="FF0000"/>
                </a:solidFill>
              </a:rPr>
              <a:t>Some</a:t>
            </a:r>
            <a:r>
              <a:rPr lang="en-US" sz="3600" dirty="0" smtClean="0">
                <a:solidFill>
                  <a:srgbClr val="FF0000"/>
                </a:solidFill>
              </a:rPr>
              <a:t> Commercial Materials</a:t>
            </a:r>
            <a:br>
              <a:rPr lang="en-US" sz="3600" dirty="0" smtClean="0">
                <a:solidFill>
                  <a:srgbClr val="FF0000"/>
                </a:solidFill>
              </a:rPr>
            </a:br>
            <a:r>
              <a:rPr lang="en-US" sz="3600" dirty="0" smtClean="0">
                <a:solidFill>
                  <a:srgbClr val="FF0000"/>
                </a:solidFill>
              </a:rPr>
              <a:t>for the Visual-Spatial Learner</a:t>
            </a:r>
            <a:endParaRPr lang="en-US" sz="3600" dirty="0">
              <a:solidFill>
                <a:srgbClr val="FF0000"/>
              </a:solidFill>
            </a:endParaRPr>
          </a:p>
        </p:txBody>
      </p:sp>
      <p:sp>
        <p:nvSpPr>
          <p:cNvPr id="5" name="Content Placeholder 4"/>
          <p:cNvSpPr>
            <a:spLocks noGrp="1"/>
          </p:cNvSpPr>
          <p:nvPr>
            <p:ph sz="quarter" idx="2"/>
          </p:nvPr>
        </p:nvSpPr>
        <p:spPr>
          <a:xfrm>
            <a:off x="457200" y="1672894"/>
            <a:ext cx="4040188" cy="4727906"/>
          </a:xfrm>
        </p:spPr>
        <p:txBody>
          <a:bodyPr>
            <a:normAutofit fontScale="55000" lnSpcReduction="20000"/>
          </a:bodyPr>
          <a:lstStyle/>
          <a:p>
            <a:pPr lvl="0"/>
            <a:r>
              <a:rPr lang="en-US" u="sng" dirty="0" smtClean="0"/>
              <a:t>puzzles</a:t>
            </a:r>
          </a:p>
          <a:p>
            <a:pPr lvl="0"/>
            <a:r>
              <a:rPr lang="en-US" u="sng" dirty="0" smtClean="0"/>
              <a:t>Pentominoe</a:t>
            </a:r>
            <a:r>
              <a:rPr lang="en-US" dirty="0" smtClean="0"/>
              <a:t>s</a:t>
            </a:r>
          </a:p>
          <a:p>
            <a:pPr lvl="0"/>
            <a:r>
              <a:rPr lang="en-US" u="sng" dirty="0" smtClean="0"/>
              <a:t>Tangrams</a:t>
            </a:r>
          </a:p>
          <a:p>
            <a:pPr lvl="0"/>
            <a:r>
              <a:rPr lang="en-US" dirty="0" smtClean="0"/>
              <a:t>Pythagoras</a:t>
            </a:r>
          </a:p>
          <a:p>
            <a:pPr lvl="0"/>
            <a:r>
              <a:rPr lang="en-US" dirty="0" smtClean="0"/>
              <a:t>3-D Tic-tac-toe</a:t>
            </a:r>
          </a:p>
          <a:p>
            <a:pPr lvl="0"/>
            <a:r>
              <a:rPr lang="en-US" dirty="0" smtClean="0"/>
              <a:t>3-D Scrabble</a:t>
            </a:r>
          </a:p>
          <a:p>
            <a:pPr lvl="0"/>
            <a:r>
              <a:rPr lang="en-US" dirty="0" smtClean="0"/>
              <a:t>D-Stix</a:t>
            </a:r>
          </a:p>
          <a:p>
            <a:pPr lvl="0"/>
            <a:r>
              <a:rPr lang="en-US" dirty="0" smtClean="0"/>
              <a:t>Mira</a:t>
            </a:r>
          </a:p>
          <a:p>
            <a:pPr lvl="0"/>
            <a:r>
              <a:rPr lang="en-US" u="sng" dirty="0" smtClean="0"/>
              <a:t>Pattern Blocks</a:t>
            </a:r>
          </a:p>
          <a:p>
            <a:pPr lvl="0"/>
            <a:r>
              <a:rPr lang="en-US" dirty="0" smtClean="0"/>
              <a:t>Soma Blocks</a:t>
            </a:r>
          </a:p>
          <a:p>
            <a:pPr lvl="0"/>
            <a:r>
              <a:rPr lang="en-US" u="sng" dirty="0" smtClean="0"/>
              <a:t>Tessellations</a:t>
            </a:r>
          </a:p>
          <a:p>
            <a:pPr lvl="0"/>
            <a:r>
              <a:rPr lang="en-US" dirty="0" smtClean="0"/>
              <a:t>Perceptual Puzzle Blocks</a:t>
            </a:r>
          </a:p>
          <a:p>
            <a:pPr lvl="0"/>
            <a:r>
              <a:rPr lang="en-US" dirty="0" smtClean="0"/>
              <a:t>Triominos</a:t>
            </a:r>
          </a:p>
          <a:p>
            <a:pPr lvl="0"/>
            <a:r>
              <a:rPr lang="en-US" u="sng" dirty="0" smtClean="0"/>
              <a:t>Attribute Dominoes</a:t>
            </a:r>
          </a:p>
          <a:p>
            <a:pPr lvl="0"/>
            <a:r>
              <a:rPr lang="en-US" dirty="0" smtClean="0"/>
              <a:t>Attribute Logic</a:t>
            </a:r>
          </a:p>
          <a:p>
            <a:r>
              <a:rPr lang="en-US" dirty="0" smtClean="0"/>
              <a:t>Crazy Quilt</a:t>
            </a:r>
          </a:p>
          <a:p>
            <a:r>
              <a:rPr lang="en-US" dirty="0" smtClean="0"/>
              <a:t>Drive Ya Nuts</a:t>
            </a:r>
          </a:p>
          <a:p>
            <a:r>
              <a:rPr lang="en-US" dirty="0" smtClean="0"/>
              <a:t>Globe</a:t>
            </a:r>
          </a:p>
          <a:p>
            <a:r>
              <a:rPr lang="en-US" dirty="0" smtClean="0"/>
              <a:t>Maps</a:t>
            </a:r>
          </a:p>
          <a:p>
            <a:r>
              <a:rPr lang="en-US" dirty="0" smtClean="0"/>
              <a:t>Take 5</a:t>
            </a:r>
          </a:p>
          <a:p>
            <a:r>
              <a:rPr lang="en-US" u="sng" dirty="0" smtClean="0"/>
              <a:t>Square Up</a:t>
            </a:r>
          </a:p>
          <a:p>
            <a:endParaRPr lang="en-US" dirty="0" smtClean="0"/>
          </a:p>
          <a:p>
            <a:endParaRPr lang="en-US" dirty="0" smtClean="0"/>
          </a:p>
          <a:p>
            <a:pPr lvl="0"/>
            <a:endParaRPr lang="en-US" dirty="0" smtClean="0"/>
          </a:p>
          <a:p>
            <a:pPr lvl="0"/>
            <a:endParaRPr lang="en-US" dirty="0" smtClean="0"/>
          </a:p>
        </p:txBody>
      </p:sp>
      <p:sp>
        <p:nvSpPr>
          <p:cNvPr id="6" name="Content Placeholder 5"/>
          <p:cNvSpPr>
            <a:spLocks noGrp="1"/>
          </p:cNvSpPr>
          <p:nvPr>
            <p:ph sz="quarter" idx="4"/>
          </p:nvPr>
        </p:nvSpPr>
        <p:spPr>
          <a:xfrm>
            <a:off x="4645025" y="1672894"/>
            <a:ext cx="4041775" cy="4651706"/>
          </a:xfrm>
        </p:spPr>
        <p:txBody>
          <a:bodyPr>
            <a:normAutofit fontScale="55000" lnSpcReduction="20000"/>
          </a:bodyPr>
          <a:lstStyle/>
          <a:p>
            <a:pPr lvl="0">
              <a:spcBef>
                <a:spcPts val="400"/>
              </a:spcBef>
            </a:pPr>
            <a:r>
              <a:rPr lang="en-US" u="sng" dirty="0" smtClean="0"/>
              <a:t>Logic Links</a:t>
            </a:r>
          </a:p>
          <a:p>
            <a:pPr lvl="0">
              <a:spcBef>
                <a:spcPts val="400"/>
              </a:spcBef>
            </a:pPr>
            <a:r>
              <a:rPr lang="en-US" u="sng" dirty="0" smtClean="0"/>
              <a:t>Noodlers</a:t>
            </a:r>
          </a:p>
          <a:p>
            <a:pPr lvl="0">
              <a:spcBef>
                <a:spcPts val="400"/>
              </a:spcBef>
            </a:pPr>
            <a:r>
              <a:rPr lang="en-US" dirty="0" smtClean="0"/>
              <a:t>Connect 4</a:t>
            </a:r>
          </a:p>
          <a:p>
            <a:pPr lvl="0">
              <a:spcBef>
                <a:spcPts val="400"/>
              </a:spcBef>
            </a:pPr>
            <a:r>
              <a:rPr lang="en-US" dirty="0" smtClean="0"/>
              <a:t>Hexed</a:t>
            </a:r>
          </a:p>
          <a:p>
            <a:pPr lvl="0">
              <a:spcBef>
                <a:spcPts val="400"/>
              </a:spcBef>
            </a:pPr>
            <a:r>
              <a:rPr lang="en-US" dirty="0" smtClean="0"/>
              <a:t>Rack-O</a:t>
            </a:r>
          </a:p>
          <a:p>
            <a:pPr lvl="0">
              <a:spcBef>
                <a:spcPts val="400"/>
              </a:spcBef>
            </a:pPr>
            <a:r>
              <a:rPr lang="en-US" u="sng" dirty="0" smtClean="0"/>
              <a:t>Master Mind</a:t>
            </a:r>
          </a:p>
          <a:p>
            <a:pPr lvl="0">
              <a:spcBef>
                <a:spcPts val="400"/>
              </a:spcBef>
            </a:pPr>
            <a:r>
              <a:rPr lang="en-US" dirty="0" smtClean="0"/>
              <a:t>Simon</a:t>
            </a:r>
          </a:p>
          <a:p>
            <a:pPr lvl="0">
              <a:spcBef>
                <a:spcPts val="400"/>
              </a:spcBef>
            </a:pPr>
            <a:r>
              <a:rPr lang="en-US" dirty="0" smtClean="0"/>
              <a:t>Battleship</a:t>
            </a:r>
          </a:p>
          <a:p>
            <a:pPr>
              <a:spcBef>
                <a:spcPts val="400"/>
              </a:spcBef>
            </a:pPr>
            <a:r>
              <a:rPr lang="en-US" dirty="0" smtClean="0"/>
              <a:t>Set</a:t>
            </a:r>
          </a:p>
          <a:p>
            <a:pPr lvl="0">
              <a:spcBef>
                <a:spcPts val="400"/>
              </a:spcBef>
            </a:pPr>
            <a:r>
              <a:rPr lang="en-US" dirty="0" smtClean="0"/>
              <a:t>Chess</a:t>
            </a:r>
          </a:p>
          <a:p>
            <a:pPr lvl="0">
              <a:spcBef>
                <a:spcPts val="400"/>
              </a:spcBef>
            </a:pPr>
            <a:r>
              <a:rPr lang="en-US" dirty="0" smtClean="0"/>
              <a:t>Checkers</a:t>
            </a:r>
          </a:p>
          <a:p>
            <a:pPr lvl="0">
              <a:spcBef>
                <a:spcPts val="400"/>
              </a:spcBef>
            </a:pPr>
            <a:r>
              <a:rPr lang="en-US" dirty="0" smtClean="0"/>
              <a:t>any skill card game</a:t>
            </a:r>
          </a:p>
          <a:p>
            <a:pPr>
              <a:spcBef>
                <a:spcPts val="400"/>
              </a:spcBef>
            </a:pPr>
            <a:r>
              <a:rPr lang="en-US" dirty="0" smtClean="0"/>
              <a:t>	Bridge</a:t>
            </a:r>
          </a:p>
          <a:p>
            <a:pPr>
              <a:spcBef>
                <a:spcPts val="400"/>
              </a:spcBef>
            </a:pPr>
            <a:r>
              <a:rPr lang="en-US" dirty="0" smtClean="0"/>
              <a:t>	Canasta</a:t>
            </a:r>
          </a:p>
          <a:p>
            <a:pPr>
              <a:spcBef>
                <a:spcPts val="400"/>
              </a:spcBef>
            </a:pPr>
            <a:r>
              <a:rPr lang="en-US" dirty="0" smtClean="0"/>
              <a:t>	Hearts</a:t>
            </a:r>
          </a:p>
          <a:p>
            <a:pPr lvl="0">
              <a:spcBef>
                <a:spcPts val="400"/>
              </a:spcBef>
            </a:pPr>
            <a:r>
              <a:rPr lang="en-US" dirty="0" smtClean="0"/>
              <a:t>many Discovery Toys</a:t>
            </a:r>
          </a:p>
          <a:p>
            <a:pPr lvl="0">
              <a:spcBef>
                <a:spcPts val="400"/>
              </a:spcBef>
            </a:pPr>
            <a:r>
              <a:rPr lang="en-US" dirty="0" smtClean="0"/>
              <a:t>any construction material</a:t>
            </a:r>
          </a:p>
          <a:p>
            <a:pPr>
              <a:spcBef>
                <a:spcPts val="400"/>
              </a:spcBef>
            </a:pPr>
            <a:r>
              <a:rPr lang="en-US" dirty="0" smtClean="0"/>
              <a:t>	Erector sets</a:t>
            </a:r>
          </a:p>
          <a:p>
            <a:pPr>
              <a:spcBef>
                <a:spcPts val="400"/>
              </a:spcBef>
            </a:pPr>
            <a:r>
              <a:rPr lang="en-US" dirty="0" smtClean="0"/>
              <a:t>	</a:t>
            </a:r>
            <a:r>
              <a:rPr lang="en-US" u="sng" dirty="0" smtClean="0"/>
              <a:t>K’Nex</a:t>
            </a:r>
          </a:p>
          <a:p>
            <a:pPr>
              <a:spcBef>
                <a:spcPts val="400"/>
              </a:spcBef>
            </a:pPr>
            <a:r>
              <a:rPr lang="en-US" dirty="0" smtClean="0"/>
              <a:t>	Capsela</a:t>
            </a:r>
          </a:p>
          <a:p>
            <a:pPr>
              <a:spcBef>
                <a:spcPts val="400"/>
              </a:spcBef>
            </a:pPr>
            <a:r>
              <a:rPr lang="en-US" dirty="0" smtClean="0"/>
              <a:t>	</a:t>
            </a:r>
            <a:r>
              <a:rPr lang="en-US" u="sng" dirty="0" smtClean="0"/>
              <a:t>Legos</a:t>
            </a:r>
          </a:p>
          <a:p>
            <a:endParaRPr lang="en-US" dirty="0" smtClean="0"/>
          </a:p>
          <a:p>
            <a:endParaRPr lang="en-US" dirty="0"/>
          </a:p>
        </p:txBody>
      </p:sp>
      <p:pic>
        <p:nvPicPr>
          <p:cNvPr id="7" name="Picture 6" descr="thumbnailCAS14CK6.jpg"/>
          <p:cNvPicPr>
            <a:picLocks noChangeAspect="1"/>
          </p:cNvPicPr>
          <p:nvPr/>
        </p:nvPicPr>
        <p:blipFill>
          <a:blip r:embed="rId3" cstate="print"/>
          <a:stretch>
            <a:fillRect/>
          </a:stretch>
        </p:blipFill>
        <p:spPr>
          <a:xfrm>
            <a:off x="2743200" y="1828800"/>
            <a:ext cx="1676400" cy="16764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Aft>
                <a:spcPts val="600"/>
              </a:spcAft>
            </a:pPr>
            <a:r>
              <a:rPr lang="en-US" dirty="0" smtClean="0"/>
              <a:t>Books</a:t>
            </a:r>
          </a:p>
          <a:p>
            <a:pPr lvl="1"/>
            <a:r>
              <a:rPr lang="en-US" b="1" i="1" dirty="0" smtClean="0"/>
              <a:t>Upside-Down Brilliance: The Visual-Spatial Learner</a:t>
            </a:r>
            <a:r>
              <a:rPr lang="en-US" dirty="0" smtClean="0"/>
              <a:t/>
            </a:r>
            <a:br>
              <a:rPr lang="en-US" dirty="0" smtClean="0"/>
            </a:br>
            <a:r>
              <a:rPr lang="en-US" dirty="0" smtClean="0"/>
              <a:t>by Linda Kreger Silverman, Ph.D.</a:t>
            </a:r>
            <a:endParaRPr lang="en-US" b="1" i="1" dirty="0" smtClean="0"/>
          </a:p>
          <a:p>
            <a:pPr lvl="1"/>
            <a:r>
              <a:rPr lang="en-US" b="1" i="1" dirty="0" smtClean="0"/>
              <a:t>Visual-Spatial Learners  </a:t>
            </a:r>
            <a:r>
              <a:rPr lang="en-US" dirty="0" smtClean="0"/>
              <a:t>by Alexandra Shires Golon </a:t>
            </a:r>
          </a:p>
          <a:p>
            <a:pPr>
              <a:buNone/>
            </a:pPr>
            <a:endParaRPr lang="en-US" dirty="0" smtClean="0"/>
          </a:p>
          <a:p>
            <a:pPr>
              <a:spcAft>
                <a:spcPts val="600"/>
              </a:spcAft>
            </a:pPr>
            <a:r>
              <a:rPr lang="en-US" dirty="0" smtClean="0"/>
              <a:t>Websites</a:t>
            </a:r>
          </a:p>
          <a:p>
            <a:pPr lvl="1"/>
            <a:r>
              <a:rPr lang="en-US" dirty="0" smtClean="0">
                <a:solidFill>
                  <a:srgbClr val="0070C0"/>
                </a:solidFill>
                <a:hlinkClick r:id="rId3"/>
              </a:rPr>
              <a:t>www.visualspatial.org</a:t>
            </a:r>
            <a:endParaRPr lang="en-US" dirty="0" smtClean="0">
              <a:solidFill>
                <a:srgbClr val="0070C0"/>
              </a:solidFill>
            </a:endParaRPr>
          </a:p>
          <a:p>
            <a:pPr lvl="1"/>
            <a:r>
              <a:rPr lang="en-US" dirty="0" smtClean="0">
                <a:solidFill>
                  <a:srgbClr val="0070C0"/>
                </a:solidFill>
                <a:hlinkClick r:id="rId4"/>
              </a:rPr>
              <a:t>www.visual-learners.com</a:t>
            </a:r>
            <a:endParaRPr lang="en-US" dirty="0" smtClean="0">
              <a:solidFill>
                <a:srgbClr val="0070C0"/>
              </a:solidFill>
            </a:endParaRPr>
          </a:p>
          <a:p>
            <a:pPr lvl="1"/>
            <a:r>
              <a:rPr lang="en-US" dirty="0" smtClean="0">
                <a:solidFill>
                  <a:srgbClr val="0070C0"/>
                </a:solidFill>
                <a:hlinkClick r:id="rId5"/>
              </a:rPr>
              <a:t>www.gifteddevelopment.com</a:t>
            </a:r>
            <a:endParaRPr lang="en-US" dirty="0" smtClean="0">
              <a:solidFill>
                <a:srgbClr val="0070C0"/>
              </a:solidFill>
            </a:endParaRPr>
          </a:p>
          <a:p>
            <a:pPr lvl="1"/>
            <a:endParaRPr lang="en-US" dirty="0" smtClean="0">
              <a:solidFill>
                <a:srgbClr val="0070C0"/>
              </a:solidFill>
            </a:endParaRPr>
          </a:p>
          <a:p>
            <a:endParaRPr lang="en-US" dirty="0"/>
          </a:p>
        </p:txBody>
      </p:sp>
      <p:sp>
        <p:nvSpPr>
          <p:cNvPr id="3" name="Title 2"/>
          <p:cNvSpPr>
            <a:spLocks noGrp="1"/>
          </p:cNvSpPr>
          <p:nvPr>
            <p:ph type="title"/>
          </p:nvPr>
        </p:nvSpPr>
        <p:spPr/>
        <p:txBody>
          <a:bodyPr/>
          <a:lstStyle/>
          <a:p>
            <a:pPr algn="ctr"/>
            <a:r>
              <a:rPr lang="en-US" dirty="0" smtClean="0">
                <a:solidFill>
                  <a:srgbClr val="FF0000"/>
                </a:solidFill>
              </a:rPr>
              <a:t>For More Information…</a:t>
            </a:r>
            <a:endParaRPr lang="en-US" dirty="0">
              <a:solidFill>
                <a:srgbClr val="FF0000"/>
              </a:solidFill>
            </a:endParaRPr>
          </a:p>
        </p:txBody>
      </p:sp>
      <p:pic>
        <p:nvPicPr>
          <p:cNvPr id="5" name="Picture 4" descr="6d8fbfc83b14b5aa.jpg"/>
          <p:cNvPicPr>
            <a:picLocks noChangeAspect="1"/>
          </p:cNvPicPr>
          <p:nvPr/>
        </p:nvPicPr>
        <p:blipFill>
          <a:blip r:embed="rId6" cstate="print"/>
          <a:stretch>
            <a:fillRect/>
          </a:stretch>
        </p:blipFill>
        <p:spPr>
          <a:xfrm>
            <a:off x="6096000" y="3617354"/>
            <a:ext cx="1905000" cy="1945246"/>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797</TotalTime>
  <Words>1482</Words>
  <Application>Microsoft Macintosh PowerPoint</Application>
  <PresentationFormat>On-screen Show (4:3)</PresentationFormat>
  <Paragraphs>273</Paragraphs>
  <Slides>27</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Calibri</vt:lpstr>
      <vt:lpstr>Lucida Sans Unicode</vt:lpstr>
      <vt:lpstr>Verdana</vt:lpstr>
      <vt:lpstr>Wingdings 2</vt:lpstr>
      <vt:lpstr>Wingdings 3</vt:lpstr>
      <vt:lpstr>Concourse</vt:lpstr>
      <vt:lpstr>Visual-Spatial Learners</vt:lpstr>
      <vt:lpstr>What is Nonverbal Reasoning?</vt:lpstr>
      <vt:lpstr>Sample  Nonverbal Test Questions</vt:lpstr>
      <vt:lpstr>PowerPoint Presentation</vt:lpstr>
      <vt:lpstr>Learning Styles</vt:lpstr>
      <vt:lpstr> Auditory-Sequential          Visual-Spatial</vt:lpstr>
      <vt:lpstr> Auditory-Sequential          Visual-Spatial</vt:lpstr>
      <vt:lpstr>PowerPoint Presentation</vt:lpstr>
      <vt:lpstr>The Visual-Spatial Learner</vt:lpstr>
      <vt:lpstr>The Visual-Spatial Learner</vt:lpstr>
      <vt:lpstr>Gifted in Nonverbal Reasoning</vt:lpstr>
      <vt:lpstr>Gifted in Nonverbal Reasoning</vt:lpstr>
      <vt:lpstr>Gifted in Nonverbal Reasoning</vt:lpstr>
      <vt:lpstr>Gifted in Nonverbal Reasoning</vt:lpstr>
      <vt:lpstr>PowerPoint Presentation</vt:lpstr>
      <vt:lpstr>What Are the Implications for Learning and School Success?</vt:lpstr>
      <vt:lpstr>What Are the Implications for Learning and School Success?</vt:lpstr>
      <vt:lpstr>What Are the Implications for Learning and School Success?</vt:lpstr>
      <vt:lpstr>Brain-Based Research</vt:lpstr>
      <vt:lpstr>Brain-Based Research</vt:lpstr>
      <vt:lpstr>Teaching Strategies</vt:lpstr>
      <vt:lpstr>Teaching Strategies</vt:lpstr>
      <vt:lpstr>What Are Kyrene’s Services for Students Gifted  in Nonverbal Reasoning?</vt:lpstr>
      <vt:lpstr>What Are Kyrene’s Services for Students Gifted  in Nonverbal Reasoning?</vt:lpstr>
      <vt:lpstr>Collaboration </vt:lpstr>
      <vt:lpstr>Some Commercial Materials for the Visual-Spatial Learner</vt:lpstr>
      <vt:lpstr>For More Information…</vt:lpstr>
    </vt:vector>
  </TitlesOfParts>
  <Company>Kyrene School District #28</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Visual Spatial Learners</dc:title>
  <dc:creator>Kyrene User</dc:creator>
  <cp:lastModifiedBy>Microsoft Office User</cp:lastModifiedBy>
  <cp:revision>110</cp:revision>
  <dcterms:created xsi:type="dcterms:W3CDTF">2010-05-21T19:39:04Z</dcterms:created>
  <dcterms:modified xsi:type="dcterms:W3CDTF">2018-01-03T19:12:35Z</dcterms:modified>
</cp:coreProperties>
</file>