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handoutMasterIdLst>
    <p:handoutMasterId r:id="rId154"/>
  </p:handoutMasterIdLst>
  <p:sldIdLst>
    <p:sldId id="256" r:id="rId2"/>
    <p:sldId id="257" r:id="rId3"/>
    <p:sldId id="258" r:id="rId4"/>
    <p:sldId id="303" r:id="rId5"/>
    <p:sldId id="304" r:id="rId6"/>
    <p:sldId id="305" r:id="rId7"/>
    <p:sldId id="306" r:id="rId8"/>
    <p:sldId id="307" r:id="rId9"/>
    <p:sldId id="308" r:id="rId10"/>
    <p:sldId id="309" r:id="rId11"/>
    <p:sldId id="310" r:id="rId12"/>
    <p:sldId id="259" r:id="rId13"/>
    <p:sldId id="261" r:id="rId14"/>
    <p:sldId id="262" r:id="rId15"/>
    <p:sldId id="260" r:id="rId16"/>
    <p:sldId id="263" r:id="rId17"/>
    <p:sldId id="264" r:id="rId18"/>
    <p:sldId id="265" r:id="rId19"/>
    <p:sldId id="266" r:id="rId20"/>
    <p:sldId id="267" r:id="rId21"/>
    <p:sldId id="271" r:id="rId22"/>
    <p:sldId id="268" r:id="rId23"/>
    <p:sldId id="269" r:id="rId24"/>
    <p:sldId id="272" r:id="rId25"/>
    <p:sldId id="270" r:id="rId26"/>
    <p:sldId id="273" r:id="rId27"/>
    <p:sldId id="274" r:id="rId28"/>
    <p:sldId id="275" r:id="rId29"/>
    <p:sldId id="276" r:id="rId30"/>
    <p:sldId id="277" r:id="rId31"/>
    <p:sldId id="278" r:id="rId32"/>
    <p:sldId id="279" r:id="rId33"/>
    <p:sldId id="302" r:id="rId34"/>
    <p:sldId id="280" r:id="rId35"/>
    <p:sldId id="281" r:id="rId36"/>
    <p:sldId id="282" r:id="rId37"/>
    <p:sldId id="283" r:id="rId38"/>
    <p:sldId id="284" r:id="rId39"/>
    <p:sldId id="285" r:id="rId40"/>
    <p:sldId id="286" r:id="rId41"/>
    <p:sldId id="288" r:id="rId42"/>
    <p:sldId id="289" r:id="rId43"/>
    <p:sldId id="290" r:id="rId44"/>
    <p:sldId id="291" r:id="rId45"/>
    <p:sldId id="293" r:id="rId46"/>
    <p:sldId id="292" r:id="rId47"/>
    <p:sldId id="312" r:id="rId48"/>
    <p:sldId id="294" r:id="rId49"/>
    <p:sldId id="300" r:id="rId50"/>
    <p:sldId id="295" r:id="rId51"/>
    <p:sldId id="287" r:id="rId52"/>
    <p:sldId id="397" r:id="rId53"/>
    <p:sldId id="296" r:id="rId54"/>
    <p:sldId id="297" r:id="rId55"/>
    <p:sldId id="299" r:id="rId56"/>
    <p:sldId id="414" r:id="rId57"/>
    <p:sldId id="396" r:id="rId58"/>
    <p:sldId id="301" r:id="rId59"/>
    <p:sldId id="398" r:id="rId60"/>
    <p:sldId id="399" r:id="rId61"/>
    <p:sldId id="400" r:id="rId62"/>
    <p:sldId id="401" r:id="rId63"/>
    <p:sldId id="403" r:id="rId64"/>
    <p:sldId id="402" r:id="rId65"/>
    <p:sldId id="404" r:id="rId66"/>
    <p:sldId id="418" r:id="rId67"/>
    <p:sldId id="406" r:id="rId68"/>
    <p:sldId id="415" r:id="rId69"/>
    <p:sldId id="407" r:id="rId70"/>
    <p:sldId id="408" r:id="rId71"/>
    <p:sldId id="409" r:id="rId72"/>
    <p:sldId id="410" r:id="rId73"/>
    <p:sldId id="411" r:id="rId74"/>
    <p:sldId id="412" r:id="rId75"/>
    <p:sldId id="419" r:id="rId76"/>
    <p:sldId id="416" r:id="rId77"/>
    <p:sldId id="417" r:id="rId78"/>
    <p:sldId id="413" r:id="rId79"/>
    <p:sldId id="420" r:id="rId80"/>
    <p:sldId id="405" r:id="rId81"/>
    <p:sldId id="313" r:id="rId82"/>
    <p:sldId id="314" r:id="rId83"/>
    <p:sldId id="315" r:id="rId84"/>
    <p:sldId id="316" r:id="rId85"/>
    <p:sldId id="317" r:id="rId86"/>
    <p:sldId id="318" r:id="rId87"/>
    <p:sldId id="319" r:id="rId88"/>
    <p:sldId id="320" r:id="rId89"/>
    <p:sldId id="321" r:id="rId90"/>
    <p:sldId id="322" r:id="rId91"/>
    <p:sldId id="323" r:id="rId92"/>
    <p:sldId id="324" r:id="rId93"/>
    <p:sldId id="330" r:id="rId94"/>
    <p:sldId id="380" r:id="rId95"/>
    <p:sldId id="325" r:id="rId96"/>
    <p:sldId id="326" r:id="rId97"/>
    <p:sldId id="327" r:id="rId98"/>
    <p:sldId id="328" r:id="rId99"/>
    <p:sldId id="329" r:id="rId100"/>
    <p:sldId id="341" r:id="rId101"/>
    <p:sldId id="343" r:id="rId102"/>
    <p:sldId id="342" r:id="rId103"/>
    <p:sldId id="347" r:id="rId104"/>
    <p:sldId id="344" r:id="rId105"/>
    <p:sldId id="345" r:id="rId106"/>
    <p:sldId id="349" r:id="rId107"/>
    <p:sldId id="352" r:id="rId108"/>
    <p:sldId id="354" r:id="rId109"/>
    <p:sldId id="350" r:id="rId110"/>
    <p:sldId id="351" r:id="rId111"/>
    <p:sldId id="353" r:id="rId112"/>
    <p:sldId id="348" r:id="rId113"/>
    <p:sldId id="355" r:id="rId114"/>
    <p:sldId id="357" r:id="rId115"/>
    <p:sldId id="356" r:id="rId116"/>
    <p:sldId id="358" r:id="rId117"/>
    <p:sldId id="359" r:id="rId118"/>
    <p:sldId id="360" r:id="rId119"/>
    <p:sldId id="361" r:id="rId120"/>
    <p:sldId id="362" r:id="rId121"/>
    <p:sldId id="363" r:id="rId122"/>
    <p:sldId id="365" r:id="rId123"/>
    <p:sldId id="364" r:id="rId124"/>
    <p:sldId id="366" r:id="rId125"/>
    <p:sldId id="367" r:id="rId126"/>
    <p:sldId id="368" r:id="rId127"/>
    <p:sldId id="369" r:id="rId128"/>
    <p:sldId id="370" r:id="rId129"/>
    <p:sldId id="371" r:id="rId130"/>
    <p:sldId id="372" r:id="rId131"/>
    <p:sldId id="373" r:id="rId132"/>
    <p:sldId id="374" r:id="rId133"/>
    <p:sldId id="375" r:id="rId134"/>
    <p:sldId id="376" r:id="rId135"/>
    <p:sldId id="377" r:id="rId136"/>
    <p:sldId id="378" r:id="rId137"/>
    <p:sldId id="379" r:id="rId138"/>
    <p:sldId id="381" r:id="rId139"/>
    <p:sldId id="382" r:id="rId140"/>
    <p:sldId id="383" r:id="rId141"/>
    <p:sldId id="384" r:id="rId142"/>
    <p:sldId id="385" r:id="rId143"/>
    <p:sldId id="386" r:id="rId144"/>
    <p:sldId id="387" r:id="rId145"/>
    <p:sldId id="388" r:id="rId146"/>
    <p:sldId id="389" r:id="rId147"/>
    <p:sldId id="390" r:id="rId148"/>
    <p:sldId id="391" r:id="rId149"/>
    <p:sldId id="392" r:id="rId150"/>
    <p:sldId id="393" r:id="rId151"/>
    <p:sldId id="394" r:id="rId152"/>
    <p:sldId id="395" r:id="rId15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02" autoAdjust="0"/>
    <p:restoredTop sz="94660"/>
  </p:normalViewPr>
  <p:slideViewPr>
    <p:cSldViewPr>
      <p:cViewPr>
        <p:scale>
          <a:sx n="99" d="100"/>
          <a:sy n="99" d="100"/>
        </p:scale>
        <p:origin x="-1950" y="-3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B327DA0-F83B-4C1A-BEE9-492D9BD03A20}" type="datetimeFigureOut">
              <a:rPr lang="en-US" smtClean="0"/>
              <a:t>2/25/2015</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7D65A4D-1CEE-4B4F-8898-B1EE83DDB596}" type="slidenum">
              <a:rPr lang="en-US" smtClean="0"/>
              <a:t>‹#›</a:t>
            </a:fld>
            <a:endParaRPr lang="en-US" dirty="0"/>
          </a:p>
        </p:txBody>
      </p:sp>
    </p:spTree>
    <p:extLst>
      <p:ext uri="{BB962C8B-B14F-4D97-AF65-F5344CB8AC3E}">
        <p14:creationId xmlns:p14="http://schemas.microsoft.com/office/powerpoint/2010/main" val="258658885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BF7BB3-3D8E-4BA9-8B3A-02655050D6E4}" type="slidenum">
              <a:rPr lang="en-US" smtClean="0"/>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3D37DD2D-83CC-40D1-A6EA-36E210D535F1}" type="datetimeFigureOut">
              <a:rPr lang="en-US" smtClean="0"/>
              <a:t>2/25/2015</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CDBF7BB3-3D8E-4BA9-8B3A-02655050D6E4}"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37DD2D-83CC-40D1-A6EA-36E210D535F1}" type="datetimeFigureOut">
              <a:rPr lang="en-US" smtClean="0"/>
              <a:t>2/25/2015</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CDBF7BB3-3D8E-4BA9-8B3A-02655050D6E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3D37DD2D-83CC-40D1-A6EA-36E210D535F1}" type="datetimeFigureOut">
              <a:rPr lang="en-US" smtClean="0"/>
              <a:t>2/25/2015</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DBF7BB3-3D8E-4BA9-8B3A-02655050D6E4}"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www.youtube.com/watch?v=ZvTL2Z1Jm9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youtube.com/watch?v=ngzyhnkT_jY"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slideLayout" Target="../slideLayouts/slideLayout2.xml"/><Relationship Id="rId5" Type="http://schemas.openxmlformats.org/officeDocument/2006/relationships/image" Target="../media/image30.wmf"/><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hyperlink" Target="http://on.aol.com/video/chinese-funeral-ceremony-516948277"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www.youtube.com/watch?v=HRjSVNYlwBE"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wmf"/></Relationships>
</file>

<file path=ppt/slides/_rels/slide7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8.gi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www.cbsnews.com/8301-3445_162-57371657/" TargetMode="Externa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www.get.gg/communication.htm" TargetMode="External"/><Relationship Id="rId2" Type="http://schemas.openxmlformats.org/officeDocument/2006/relationships/hyperlink" Target="http://www.get.gg/docs/CommunicationStyles.pdf" TargetMode="External"/><Relationship Id="rId1" Type="http://schemas.openxmlformats.org/officeDocument/2006/relationships/slideLayout" Target="../slideLayouts/slideLayout2.xml"/><Relationship Id="rId4" Type="http://schemas.openxmlformats.org/officeDocument/2006/relationships/image" Target="../media/image64.wmf"/></Relationships>
</file>

<file path=ppt/slides/_rels/slide12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95.w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99.wmf"/><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00.wm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04.wmf"/><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5.wmf"/><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image" Target="../media/image110.wmf"/><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11.wmf"/><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12.png"/></Relationships>
</file>

<file path=ppt/slides/_rels/slide14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16.gif"/><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6600" dirty="0" smtClean="0"/>
              <a:t>Stress &amp; Relationships </a:t>
            </a:r>
            <a:endParaRPr lang="en-US" sz="6600" dirty="0"/>
          </a:p>
        </p:txBody>
      </p:sp>
      <p:sp>
        <p:nvSpPr>
          <p:cNvPr id="3" name="Subtitle 2"/>
          <p:cNvSpPr>
            <a:spLocks noGrp="1"/>
          </p:cNvSpPr>
          <p:nvPr>
            <p:ph type="subTitle" idx="1"/>
          </p:nvPr>
        </p:nvSpPr>
        <p:spPr/>
        <p:txBody>
          <a:bodyPr>
            <a:normAutofit/>
          </a:bodyPr>
          <a:lstStyle/>
          <a:p>
            <a:r>
              <a:rPr lang="en-US" sz="3200" dirty="0" smtClean="0"/>
              <a:t>Unit Two</a:t>
            </a:r>
            <a:endParaRPr lang="en-US" sz="3200" dirty="0"/>
          </a:p>
        </p:txBody>
      </p:sp>
    </p:spTree>
    <p:extLst>
      <p:ext uri="{BB962C8B-B14F-4D97-AF65-F5344CB8AC3E}">
        <p14:creationId xmlns:p14="http://schemas.microsoft.com/office/powerpoint/2010/main" val="977765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400" dirty="0" smtClean="0"/>
              <a:t>Chapter 4- Part One</a:t>
            </a:r>
            <a:endParaRPr lang="en-US" sz="5400" dirty="0"/>
          </a:p>
        </p:txBody>
      </p:sp>
      <p:sp>
        <p:nvSpPr>
          <p:cNvPr id="5" name="Text Placeholder 4"/>
          <p:cNvSpPr>
            <a:spLocks noGrp="1"/>
          </p:cNvSpPr>
          <p:nvPr>
            <p:ph type="body" idx="1"/>
          </p:nvPr>
        </p:nvSpPr>
        <p:spPr/>
        <p:txBody>
          <a:bodyPr>
            <a:normAutofit/>
          </a:bodyPr>
          <a:lstStyle/>
          <a:p>
            <a:r>
              <a:rPr lang="en-US" sz="3200" dirty="0" smtClean="0"/>
              <a:t>Understanding Stress </a:t>
            </a:r>
            <a:endParaRPr lang="en-US" sz="3200" dirty="0"/>
          </a:p>
        </p:txBody>
      </p:sp>
    </p:spTree>
    <p:extLst>
      <p:ext uri="{BB962C8B-B14F-4D97-AF65-F5344CB8AC3E}">
        <p14:creationId xmlns:p14="http://schemas.microsoft.com/office/powerpoint/2010/main" val="634394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What is Stress?</a:t>
            </a:r>
            <a:endParaRPr lang="en-US" dirty="0"/>
          </a:p>
        </p:txBody>
      </p:sp>
      <p:sp>
        <p:nvSpPr>
          <p:cNvPr id="5" name="Content Placeholder 4"/>
          <p:cNvSpPr>
            <a:spLocks noGrp="1"/>
          </p:cNvSpPr>
          <p:nvPr>
            <p:ph idx="1"/>
          </p:nvPr>
        </p:nvSpPr>
        <p:spPr/>
        <p:txBody>
          <a:bodyPr/>
          <a:lstStyle/>
          <a:p>
            <a:r>
              <a:rPr lang="en-US" b="1" u="sng" dirty="0" smtClean="0"/>
              <a:t>Stress</a:t>
            </a:r>
            <a:r>
              <a:rPr lang="en-US" dirty="0" smtClean="0"/>
              <a:t> is the reaction of the body and mind to everyday challenges and demands.</a:t>
            </a:r>
          </a:p>
          <a:p>
            <a:endParaRPr lang="en-US" dirty="0"/>
          </a:p>
          <a:p>
            <a:r>
              <a:rPr lang="en-US" dirty="0" smtClean="0"/>
              <a:t>Often, stressful situations are unavoidable.</a:t>
            </a:r>
          </a:p>
          <a:p>
            <a:endParaRPr lang="en-US" dirty="0"/>
          </a:p>
          <a:p>
            <a:pPr lvl="2"/>
            <a:r>
              <a:rPr lang="en-US" i="1" dirty="0" smtClean="0"/>
              <a:t>Can appear quickly </a:t>
            </a:r>
            <a:r>
              <a:rPr lang="en-US" dirty="0" smtClean="0"/>
              <a:t>(You are late for the bus and have to run)</a:t>
            </a:r>
          </a:p>
          <a:p>
            <a:pPr lvl="2"/>
            <a:r>
              <a:rPr lang="en-US" i="1" dirty="0" smtClean="0"/>
              <a:t>Can appear slowly </a:t>
            </a:r>
            <a:r>
              <a:rPr lang="en-US" dirty="0" smtClean="0"/>
              <a:t>(You have a big game on Friday and keep thinking about it)</a:t>
            </a:r>
          </a:p>
          <a:p>
            <a:pPr marL="768096" lvl="2" indent="0">
              <a:buNone/>
            </a:pPr>
            <a:endParaRPr lang="en-US" dirty="0" smtClean="0"/>
          </a:p>
          <a:p>
            <a:pPr marL="118872" indent="0">
              <a:buNone/>
            </a:pPr>
            <a:endParaRPr lang="en-US" dirty="0"/>
          </a:p>
        </p:txBody>
      </p:sp>
      <p:pic>
        <p:nvPicPr>
          <p:cNvPr id="1026" name="Picture 2" descr="C:\Users\kate.jenis\AppData\Local\Microsoft\Windows\Temporary Internet Files\Content.IE5\N6PJ0EIE\MC90043756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612902"/>
            <a:ext cx="1219200" cy="1245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3072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barn(inVertical)">
                                      <p:cBhvr>
                                        <p:cTn id="15" dur="500"/>
                                        <p:tgtEl>
                                          <p:spTgt spid="5">
                                            <p:txEl>
                                              <p:pRg st="4" end="4"/>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barn(inVertical)">
                                      <p:cBhvr>
                                        <p:cTn id="18"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Happening?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000" y="2133600"/>
            <a:ext cx="5086350" cy="3383716"/>
          </a:xfrm>
        </p:spPr>
      </p:pic>
    </p:spTree>
    <p:extLst>
      <p:ext uri="{BB962C8B-B14F-4D97-AF65-F5344CB8AC3E}">
        <p14:creationId xmlns:p14="http://schemas.microsoft.com/office/powerpoint/2010/main" val="26425042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7111" y="1774825"/>
            <a:ext cx="7569777" cy="4625975"/>
          </a:xfrm>
        </p:spPr>
      </p:pic>
    </p:spTree>
    <p:extLst>
      <p:ext uri="{BB962C8B-B14F-4D97-AF65-F5344CB8AC3E}">
        <p14:creationId xmlns:p14="http://schemas.microsoft.com/office/powerpoint/2010/main" val="3132798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657092"/>
            <a:ext cx="7162800" cy="4760160"/>
          </a:xfrm>
        </p:spPr>
      </p:pic>
    </p:spTree>
    <p:extLst>
      <p:ext uri="{BB962C8B-B14F-4D97-AF65-F5344CB8AC3E}">
        <p14:creationId xmlns:p14="http://schemas.microsoft.com/office/powerpoint/2010/main" val="6794423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1951545"/>
            <a:ext cx="6096000" cy="4069080"/>
          </a:xfrm>
        </p:spPr>
      </p:pic>
    </p:spTree>
    <p:extLst>
      <p:ext uri="{BB962C8B-B14F-4D97-AF65-F5344CB8AC3E}">
        <p14:creationId xmlns:p14="http://schemas.microsoft.com/office/powerpoint/2010/main" val="932312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1752600"/>
            <a:ext cx="6076950" cy="4051300"/>
          </a:xfrm>
        </p:spPr>
      </p:pic>
    </p:spTree>
    <p:extLst>
      <p:ext uri="{BB962C8B-B14F-4D97-AF65-F5344CB8AC3E}">
        <p14:creationId xmlns:p14="http://schemas.microsoft.com/office/powerpoint/2010/main" val="109150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61957" y="1524000"/>
            <a:ext cx="3538843" cy="5305675"/>
          </a:xfrm>
        </p:spPr>
      </p:pic>
    </p:spTree>
    <p:extLst>
      <p:ext uri="{BB962C8B-B14F-4D97-AF65-F5344CB8AC3E}">
        <p14:creationId xmlns:p14="http://schemas.microsoft.com/office/powerpoint/2010/main" val="6489064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399" y="1653845"/>
            <a:ext cx="6560861" cy="4365955"/>
          </a:xfrm>
        </p:spPr>
      </p:pic>
    </p:spTree>
    <p:extLst>
      <p:ext uri="{BB962C8B-B14F-4D97-AF65-F5344CB8AC3E}">
        <p14:creationId xmlns:p14="http://schemas.microsoft.com/office/powerpoint/2010/main" val="6129283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Happening?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1759479"/>
            <a:ext cx="7543799" cy="4610099"/>
          </a:xfrm>
        </p:spPr>
      </p:pic>
    </p:spTree>
    <p:extLst>
      <p:ext uri="{BB962C8B-B14F-4D97-AF65-F5344CB8AC3E}">
        <p14:creationId xmlns:p14="http://schemas.microsoft.com/office/powerpoint/2010/main" val="21908994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It’s all in the Perception!</a:t>
            </a:r>
            <a:endParaRPr lang="en-US" dirty="0"/>
          </a:p>
        </p:txBody>
      </p:sp>
      <p:sp>
        <p:nvSpPr>
          <p:cNvPr id="3" name="Content Placeholder 2"/>
          <p:cNvSpPr>
            <a:spLocks noGrp="1"/>
          </p:cNvSpPr>
          <p:nvPr>
            <p:ph idx="1"/>
          </p:nvPr>
        </p:nvSpPr>
        <p:spPr>
          <a:xfrm>
            <a:off x="457200" y="1775191"/>
            <a:ext cx="8229600" cy="4778009"/>
          </a:xfrm>
        </p:spPr>
        <p:txBody>
          <a:bodyPr>
            <a:normAutofit fontScale="85000" lnSpcReduction="20000"/>
          </a:bodyPr>
          <a:lstStyle/>
          <a:p>
            <a:pPr marL="118872" indent="0">
              <a:buNone/>
            </a:pPr>
            <a:endParaRPr lang="en-US" dirty="0"/>
          </a:p>
          <a:p>
            <a:r>
              <a:rPr lang="en-US" b="1" u="sng" dirty="0"/>
              <a:t>Perception-</a:t>
            </a:r>
            <a:r>
              <a:rPr lang="en-US" dirty="0"/>
              <a:t> the act of becoming aware through the </a:t>
            </a:r>
            <a:r>
              <a:rPr lang="en-US" dirty="0" smtClean="0"/>
              <a:t>sense.</a:t>
            </a:r>
          </a:p>
          <a:p>
            <a:pPr marL="118872" indent="0">
              <a:buNone/>
            </a:pPr>
            <a:endParaRPr lang="en-US" i="1" dirty="0" smtClean="0"/>
          </a:p>
          <a:p>
            <a:pPr marL="768096" lvl="2" indent="0">
              <a:buNone/>
            </a:pPr>
            <a:r>
              <a:rPr lang="en-US" sz="2800" dirty="0" smtClean="0"/>
              <a:t>….BUT</a:t>
            </a:r>
            <a:r>
              <a:rPr lang="en-US" sz="2800" dirty="0"/>
              <a:t>, your PERCEPTION of the situation changes your stress level.  Your perceptions depend on previous experiences</a:t>
            </a:r>
            <a:r>
              <a:rPr lang="en-US" sz="2800" dirty="0" smtClean="0"/>
              <a:t>.</a:t>
            </a:r>
          </a:p>
          <a:p>
            <a:pPr marL="768096" lvl="2" indent="0">
              <a:buNone/>
            </a:pPr>
            <a:endParaRPr lang="en-US" sz="2800" dirty="0"/>
          </a:p>
          <a:p>
            <a:pPr marL="768096" lvl="2" indent="0">
              <a:buNone/>
            </a:pPr>
            <a:r>
              <a:rPr lang="en-US" sz="2800" b="1" i="1" dirty="0"/>
              <a:t>Example:  </a:t>
            </a:r>
            <a:r>
              <a:rPr lang="en-US" sz="2800" i="1" dirty="0"/>
              <a:t>You and your friend get in a huge fight.  You think the friendship is </a:t>
            </a:r>
            <a:r>
              <a:rPr lang="en-US" sz="2800" i="1" dirty="0" smtClean="0"/>
              <a:t>over (last time this happened you lost a friend).  </a:t>
            </a:r>
            <a:r>
              <a:rPr lang="en-US" sz="2800" i="1" dirty="0"/>
              <a:t>Your friend doesn’t worry too much and thinks you will work it </a:t>
            </a:r>
            <a:r>
              <a:rPr lang="en-US" sz="2800" i="1" dirty="0" smtClean="0"/>
              <a:t>out (they have never dealt with this before).  </a:t>
            </a:r>
            <a:r>
              <a:rPr lang="en-US" sz="2800" i="1" dirty="0"/>
              <a:t>Your perceptive view leads to more stress for </a:t>
            </a:r>
            <a:r>
              <a:rPr lang="en-US" sz="2800" i="1" dirty="0" smtClean="0"/>
              <a:t>yourself, because you are worried about losing your friend.</a:t>
            </a:r>
            <a:endParaRPr lang="en-US" sz="2800" i="1" dirty="0"/>
          </a:p>
          <a:p>
            <a:pPr marL="768096" lvl="2" indent="0">
              <a:buNone/>
            </a:pPr>
            <a:endParaRPr lang="en-US" sz="2800" dirty="0"/>
          </a:p>
          <a:p>
            <a:pPr marL="768096" lvl="2" indent="0">
              <a:buNone/>
            </a:pPr>
            <a:endParaRPr lang="en-US" i="1" dirty="0"/>
          </a:p>
          <a:p>
            <a:endParaRPr lang="en-US" dirty="0"/>
          </a:p>
        </p:txBody>
      </p:sp>
    </p:spTree>
    <p:extLst>
      <p:ext uri="{BB962C8B-B14F-4D97-AF65-F5344CB8AC3E}">
        <p14:creationId xmlns:p14="http://schemas.microsoft.com/office/powerpoint/2010/main" val="8679393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It’s also How You React to it!!!</a:t>
            </a:r>
            <a:endParaRPr lang="en-US" dirty="0"/>
          </a:p>
        </p:txBody>
      </p:sp>
      <p:sp>
        <p:nvSpPr>
          <p:cNvPr id="4" name="Text Placeholder 3"/>
          <p:cNvSpPr>
            <a:spLocks noGrp="1"/>
          </p:cNvSpPr>
          <p:nvPr>
            <p:ph type="body" idx="1"/>
          </p:nvPr>
        </p:nvSpPr>
        <p:spPr/>
        <p:txBody>
          <a:bodyPr/>
          <a:lstStyle/>
          <a:p>
            <a:pPr algn="ctr"/>
            <a:r>
              <a:rPr lang="en-US" u="sng" dirty="0" smtClean="0"/>
              <a:t>Positive</a:t>
            </a:r>
            <a:endParaRPr lang="en-US" u="sng" dirty="0"/>
          </a:p>
        </p:txBody>
      </p:sp>
      <p:sp>
        <p:nvSpPr>
          <p:cNvPr id="3" name="Content Placeholder 2"/>
          <p:cNvSpPr>
            <a:spLocks noGrp="1"/>
          </p:cNvSpPr>
          <p:nvPr>
            <p:ph sz="half" idx="2"/>
          </p:nvPr>
        </p:nvSpPr>
        <p:spPr/>
        <p:txBody>
          <a:bodyPr>
            <a:normAutofit lnSpcReduction="10000"/>
          </a:bodyPr>
          <a:lstStyle/>
          <a:p>
            <a:r>
              <a:rPr lang="en-US" dirty="0" smtClean="0"/>
              <a:t>Some people may react positive to stress.</a:t>
            </a:r>
          </a:p>
          <a:p>
            <a:pPr marL="118872" indent="0">
              <a:buNone/>
            </a:pPr>
            <a:endParaRPr lang="en-US" dirty="0" smtClean="0"/>
          </a:p>
          <a:p>
            <a:pPr lvl="1"/>
            <a:r>
              <a:rPr lang="en-US" dirty="0" smtClean="0"/>
              <a:t>Examples: </a:t>
            </a:r>
          </a:p>
          <a:p>
            <a:pPr lvl="2"/>
            <a:r>
              <a:rPr lang="en-US" dirty="0" smtClean="0"/>
              <a:t>You have a paper due in English tomorrow so it bumps you into high gear writing it.</a:t>
            </a:r>
          </a:p>
          <a:p>
            <a:pPr lvl="2"/>
            <a:r>
              <a:rPr lang="en-US" dirty="0" smtClean="0"/>
              <a:t>You played Robinson last week and had the best game of your life because of all of the mental preparation!</a:t>
            </a:r>
          </a:p>
          <a:p>
            <a:pPr marL="457200" lvl="1" indent="0">
              <a:buNone/>
            </a:pPr>
            <a:r>
              <a:rPr lang="en-US" dirty="0"/>
              <a:t>	</a:t>
            </a:r>
          </a:p>
        </p:txBody>
      </p:sp>
      <p:sp>
        <p:nvSpPr>
          <p:cNvPr id="5" name="Text Placeholder 4"/>
          <p:cNvSpPr>
            <a:spLocks noGrp="1"/>
          </p:cNvSpPr>
          <p:nvPr>
            <p:ph type="body" sz="quarter" idx="3"/>
          </p:nvPr>
        </p:nvSpPr>
        <p:spPr/>
        <p:txBody>
          <a:bodyPr/>
          <a:lstStyle/>
          <a:p>
            <a:pPr algn="ctr"/>
            <a:r>
              <a:rPr lang="en-US" u="sng" dirty="0" smtClean="0"/>
              <a:t>Negative</a:t>
            </a:r>
            <a:endParaRPr lang="en-US" u="sng" dirty="0"/>
          </a:p>
        </p:txBody>
      </p:sp>
      <p:sp>
        <p:nvSpPr>
          <p:cNvPr id="6" name="Content Placeholder 5"/>
          <p:cNvSpPr>
            <a:spLocks noGrp="1"/>
          </p:cNvSpPr>
          <p:nvPr>
            <p:ph sz="quarter" idx="4"/>
          </p:nvPr>
        </p:nvSpPr>
        <p:spPr/>
        <p:txBody>
          <a:bodyPr/>
          <a:lstStyle/>
          <a:p>
            <a:r>
              <a:rPr lang="en-US" dirty="0" smtClean="0"/>
              <a:t>Some people may react negative to stress.</a:t>
            </a:r>
          </a:p>
          <a:p>
            <a:pPr marL="118872" indent="0">
              <a:buNone/>
            </a:pPr>
            <a:endParaRPr lang="en-US" dirty="0" smtClean="0"/>
          </a:p>
          <a:p>
            <a:pPr lvl="1"/>
            <a:r>
              <a:rPr lang="en-US" dirty="0" smtClean="0"/>
              <a:t>Examples:</a:t>
            </a:r>
          </a:p>
          <a:p>
            <a:pPr lvl="2"/>
            <a:r>
              <a:rPr lang="en-US" dirty="0" smtClean="0"/>
              <a:t>Instead of working diligently on the paper all you can think is how you don’t want to do it and you don’t get it done you are so distracted.</a:t>
            </a:r>
          </a:p>
          <a:p>
            <a:pPr lvl="2"/>
            <a:r>
              <a:rPr lang="en-US" dirty="0" smtClean="0"/>
              <a:t>You are so nervous for the Robinson game, that the night of you can’t even catch a ball.</a:t>
            </a:r>
            <a:endParaRPr lang="en-US" dirty="0"/>
          </a:p>
        </p:txBody>
      </p:sp>
    </p:spTree>
    <p:extLst>
      <p:ext uri="{BB962C8B-B14F-4D97-AF65-F5344CB8AC3E}">
        <p14:creationId xmlns:p14="http://schemas.microsoft.com/office/powerpoint/2010/main" val="339360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 calcmode="lin" valueType="num">
                                      <p:cBhvr additive="base">
                                        <p:cTn id="2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 calcmode="lin" valueType="num">
                                      <p:cBhvr additive="base">
                                        <p:cTn id="3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2" end="2"/>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 calcmode="lin" valueType="num">
                                      <p:cBhvr additive="base">
                                        <p:cTn id="3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3" end="3"/>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 calcmode="lin" valueType="num">
                                      <p:cBhvr additive="base">
                                        <p:cTn id="4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Causes of Stress</a:t>
            </a:r>
            <a:endParaRPr lang="en-US" dirty="0"/>
          </a:p>
        </p:txBody>
      </p:sp>
      <p:sp>
        <p:nvSpPr>
          <p:cNvPr id="7" name="Content Placeholder 6"/>
          <p:cNvSpPr>
            <a:spLocks noGrp="1"/>
          </p:cNvSpPr>
          <p:nvPr>
            <p:ph idx="1"/>
          </p:nvPr>
        </p:nvSpPr>
        <p:spPr/>
        <p:txBody>
          <a:bodyPr>
            <a:normAutofit/>
          </a:bodyPr>
          <a:lstStyle/>
          <a:p>
            <a:r>
              <a:rPr lang="en-US" b="1" u="sng" dirty="0" smtClean="0"/>
              <a:t>Stressor</a:t>
            </a:r>
            <a:r>
              <a:rPr lang="en-US" dirty="0" smtClean="0"/>
              <a:t>- anything that causes stress.</a:t>
            </a:r>
          </a:p>
          <a:p>
            <a:endParaRPr lang="en-US" dirty="0"/>
          </a:p>
          <a:p>
            <a:pPr lvl="1"/>
            <a:r>
              <a:rPr lang="en-US" dirty="0" smtClean="0"/>
              <a:t>These things can be real or imagined….</a:t>
            </a:r>
          </a:p>
          <a:p>
            <a:pPr marL="457200" lvl="1" indent="0">
              <a:buNone/>
            </a:pPr>
            <a:endParaRPr lang="en-US" dirty="0" smtClean="0"/>
          </a:p>
          <a:p>
            <a:pPr lvl="1"/>
            <a:r>
              <a:rPr lang="en-US" dirty="0" smtClean="0"/>
              <a:t>They can be anticipated or unexpected…</a:t>
            </a:r>
          </a:p>
          <a:p>
            <a:pPr marL="457200" lvl="1" indent="0">
              <a:buNone/>
            </a:pPr>
            <a:endParaRPr lang="en-US" dirty="0" smtClean="0"/>
          </a:p>
          <a:p>
            <a:pPr lvl="1"/>
            <a:r>
              <a:rPr lang="en-US" dirty="0" smtClean="0"/>
              <a:t>People, objects, places, events, and situations can all be stressors.</a:t>
            </a:r>
          </a:p>
          <a:p>
            <a:pPr marL="457200" lvl="1" indent="0">
              <a:buNone/>
            </a:pPr>
            <a:r>
              <a:rPr lang="en-US" dirty="0">
                <a:hlinkClick r:id="rId2"/>
              </a:rPr>
              <a:t>http://</a:t>
            </a:r>
            <a:r>
              <a:rPr lang="en-US" dirty="0" smtClean="0">
                <a:hlinkClick r:id="rId2"/>
              </a:rPr>
              <a:t>www.youtube.com/watch?v=ZvTL2Z1Jm9A</a:t>
            </a:r>
            <a:endParaRPr lang="en-US" dirty="0" smtClean="0"/>
          </a:p>
          <a:p>
            <a:pPr marL="457200" lvl="1" indent="0">
              <a:buNone/>
            </a:pPr>
            <a:endParaRPr lang="en-US" dirty="0" smtClean="0"/>
          </a:p>
          <a:p>
            <a:pPr marL="457200" lvl="1" indent="0">
              <a:buNone/>
            </a:pPr>
            <a:endParaRPr lang="en-US" dirty="0"/>
          </a:p>
        </p:txBody>
      </p:sp>
      <p:pic>
        <p:nvPicPr>
          <p:cNvPr id="1027" name="Picture 3" descr="C:\Users\kate.jenis\AppData\Local\Microsoft\Windows\Temporary Internet Files\Content.IE5\V20X56OT\MM900040998[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438399"/>
            <a:ext cx="2133600" cy="1484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064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1000"/>
                                        <p:tgtEl>
                                          <p:spTgt spid="7">
                                            <p:txEl>
                                              <p:pRg st="2" end="2"/>
                                            </p:txEl>
                                          </p:spTgt>
                                        </p:tgtEl>
                                      </p:cBhvr>
                                    </p:animEffect>
                                    <p:anim calcmode="lin" valueType="num">
                                      <p:cBhvr>
                                        <p:cTn id="1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1000"/>
                                        <p:tgtEl>
                                          <p:spTgt spid="7">
                                            <p:txEl>
                                              <p:pRg st="4" end="4"/>
                                            </p:txEl>
                                          </p:spTgt>
                                        </p:tgtEl>
                                      </p:cBhvr>
                                    </p:animEffect>
                                    <p:anim calcmode="lin" valueType="num">
                                      <p:cBhvr>
                                        <p:cTn id="18"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1000"/>
                                        <p:tgtEl>
                                          <p:spTgt spid="7">
                                            <p:txEl>
                                              <p:pRg st="6" end="6"/>
                                            </p:txEl>
                                          </p:spTgt>
                                        </p:tgtEl>
                                      </p:cBhvr>
                                    </p:animEffect>
                                    <p:anim calcmode="lin" valueType="num">
                                      <p:cBhvr>
                                        <p:cTn id="2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7">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fade">
                                      <p:cBhvr>
                                        <p:cTn id="27" dur="1000"/>
                                        <p:tgtEl>
                                          <p:spTgt spid="7">
                                            <p:txEl>
                                              <p:pRg st="7" end="7"/>
                                            </p:txEl>
                                          </p:spTgt>
                                        </p:tgtEl>
                                      </p:cBhvr>
                                    </p:animEffect>
                                    <p:anim calcmode="lin" valueType="num">
                                      <p:cBhvr>
                                        <p:cTn id="28"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Your Body on Stress</a:t>
            </a:r>
            <a:endParaRPr lang="en-US" dirty="0"/>
          </a:p>
        </p:txBody>
      </p:sp>
      <p:sp>
        <p:nvSpPr>
          <p:cNvPr id="3" name="Content Placeholder 2"/>
          <p:cNvSpPr>
            <a:spLocks noGrp="1"/>
          </p:cNvSpPr>
          <p:nvPr>
            <p:ph idx="1"/>
          </p:nvPr>
        </p:nvSpPr>
        <p:spPr/>
        <p:txBody>
          <a:bodyPr/>
          <a:lstStyle/>
          <a:p>
            <a:r>
              <a:rPr lang="en-US" dirty="0" smtClean="0"/>
              <a:t>Both your:</a:t>
            </a:r>
          </a:p>
          <a:p>
            <a:pPr lvl="1"/>
            <a:r>
              <a:rPr lang="en-US" dirty="0" smtClean="0"/>
              <a:t> </a:t>
            </a:r>
            <a:r>
              <a:rPr lang="en-US" b="1" dirty="0" smtClean="0"/>
              <a:t>Nervous System </a:t>
            </a:r>
            <a:r>
              <a:rPr lang="en-US" i="1" dirty="0" smtClean="0"/>
              <a:t>(the part of the body that controls voluntary and involuntary actions and transmits signals)(your brain, spinal cord &amp; nerves)</a:t>
            </a:r>
            <a:endParaRPr lang="en-US" dirty="0" smtClean="0"/>
          </a:p>
          <a:p>
            <a:pPr marL="457200" lvl="1" indent="0" algn="ctr">
              <a:buNone/>
            </a:pPr>
            <a:r>
              <a:rPr lang="en-US" b="1" dirty="0" smtClean="0"/>
              <a:t>AND</a:t>
            </a:r>
          </a:p>
          <a:p>
            <a:pPr lvl="1"/>
            <a:r>
              <a:rPr lang="en-US" b="1" dirty="0"/>
              <a:t>E</a:t>
            </a:r>
            <a:r>
              <a:rPr lang="en-US" b="1" dirty="0" smtClean="0"/>
              <a:t>ndocrine </a:t>
            </a:r>
            <a:r>
              <a:rPr lang="en-US" b="1" dirty="0"/>
              <a:t>S</a:t>
            </a:r>
            <a:r>
              <a:rPr lang="en-US" b="1" dirty="0" smtClean="0"/>
              <a:t>ystem </a:t>
            </a:r>
            <a:r>
              <a:rPr lang="en-US" dirty="0" smtClean="0"/>
              <a:t>(system of glands that produces hormones to the blood stream)</a:t>
            </a:r>
          </a:p>
          <a:p>
            <a:pPr lvl="1"/>
            <a:endParaRPr lang="en-US" dirty="0"/>
          </a:p>
          <a:p>
            <a:pPr marL="457200" lvl="1" indent="0">
              <a:buNone/>
            </a:pPr>
            <a:r>
              <a:rPr lang="en-US" dirty="0" smtClean="0"/>
              <a:t>Are active during the stress response.</a:t>
            </a:r>
          </a:p>
        </p:txBody>
      </p:sp>
      <p:pic>
        <p:nvPicPr>
          <p:cNvPr id="2050" name="Picture 2" descr="C:\Users\kate.jenis\AppData\Local\Microsoft\Windows\Temporary Internet Files\Content.IE5\V20X56OT\MC90044064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7467" y="48768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983813"/>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Your Body on Stress</a:t>
            </a:r>
            <a:endParaRPr lang="en-US" dirty="0"/>
          </a:p>
        </p:txBody>
      </p:sp>
      <p:sp>
        <p:nvSpPr>
          <p:cNvPr id="8" name="Content Placeholder 7"/>
          <p:cNvSpPr>
            <a:spLocks noGrp="1"/>
          </p:cNvSpPr>
          <p:nvPr>
            <p:ph idx="1"/>
          </p:nvPr>
        </p:nvSpPr>
        <p:spPr/>
        <p:txBody>
          <a:bodyPr/>
          <a:lstStyle/>
          <a:p>
            <a:r>
              <a:rPr lang="en-US" dirty="0" smtClean="0"/>
              <a:t>Your physical response is involuntary or automatic.</a:t>
            </a:r>
          </a:p>
          <a:p>
            <a:r>
              <a:rPr lang="en-US" dirty="0" smtClean="0"/>
              <a:t>Your stress response involves THREE stages.</a:t>
            </a:r>
          </a:p>
          <a:p>
            <a:pPr marL="118872" indent="0">
              <a:buNone/>
            </a:pPr>
            <a:endParaRPr lang="en-U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581399"/>
            <a:ext cx="6477000" cy="319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706102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smtClean="0"/>
              <a:t>STAGE ONE: ALARM</a:t>
            </a:r>
            <a:endParaRPr lang="en-US" sz="3200" b="1"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3112" y="1889125"/>
            <a:ext cx="5334000" cy="4267200"/>
          </a:xfrm>
        </p:spPr>
      </p:pic>
      <p:sp>
        <p:nvSpPr>
          <p:cNvPr id="6" name="Text Placeholder 5"/>
          <p:cNvSpPr>
            <a:spLocks noGrp="1"/>
          </p:cNvSpPr>
          <p:nvPr>
            <p:ph type="body" sz="half" idx="2"/>
          </p:nvPr>
        </p:nvSpPr>
        <p:spPr/>
        <p:txBody>
          <a:bodyPr>
            <a:normAutofit/>
          </a:bodyPr>
          <a:lstStyle/>
          <a:p>
            <a:r>
              <a:rPr lang="en-US" sz="2400" b="1" u="sng" dirty="0" smtClean="0"/>
              <a:t>Alarm Stage- </a:t>
            </a:r>
            <a:r>
              <a:rPr lang="en-US" sz="2400" dirty="0" smtClean="0"/>
              <a:t>Your mind and body go on high alert.  This is sometimes referred to as “fight or flight” response because it prepares  your body to either defend yourself or flee from a threat.</a:t>
            </a:r>
            <a:endParaRPr lang="en-US" sz="2400" dirty="0"/>
          </a:p>
        </p:txBody>
      </p:sp>
    </p:spTree>
    <p:extLst>
      <p:ext uri="{BB962C8B-B14F-4D97-AF65-F5344CB8AC3E}">
        <p14:creationId xmlns:p14="http://schemas.microsoft.com/office/powerpoint/2010/main" val="268172181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STAGE TWO: RESISTANCE</a:t>
            </a:r>
            <a:endParaRPr lang="en-US" sz="3200" b="1" dirty="0"/>
          </a:p>
        </p:txBody>
      </p:sp>
      <p:sp>
        <p:nvSpPr>
          <p:cNvPr id="3" name="Content Placeholder 2"/>
          <p:cNvSpPr>
            <a:spLocks noGrp="1"/>
          </p:cNvSpPr>
          <p:nvPr>
            <p:ph idx="1"/>
          </p:nvPr>
        </p:nvSpPr>
        <p:spPr/>
        <p:txBody>
          <a:bodyPr/>
          <a:lstStyle/>
          <a:p>
            <a:pPr marL="118872" indent="0">
              <a:buNone/>
            </a:pPr>
            <a:endParaRPr lang="en-US" dirty="0"/>
          </a:p>
        </p:txBody>
      </p:sp>
      <p:sp>
        <p:nvSpPr>
          <p:cNvPr id="4" name="Text Placeholder 3"/>
          <p:cNvSpPr>
            <a:spLocks noGrp="1"/>
          </p:cNvSpPr>
          <p:nvPr>
            <p:ph type="body" sz="half" idx="2"/>
          </p:nvPr>
        </p:nvSpPr>
        <p:spPr/>
        <p:txBody>
          <a:bodyPr>
            <a:normAutofit lnSpcReduction="10000"/>
          </a:bodyPr>
          <a:lstStyle/>
          <a:p>
            <a:r>
              <a:rPr lang="en-US" sz="2400" b="1" u="sng" dirty="0" smtClean="0"/>
              <a:t>Resistance Stage- </a:t>
            </a:r>
          </a:p>
          <a:p>
            <a:r>
              <a:rPr lang="en-US" sz="2400" dirty="0" smtClean="0"/>
              <a:t>If your body is still exposed to stress, your body adapts and reacts to the stressor.  You may perform better at a high level with more endurance for a brief period</a:t>
            </a:r>
            <a:r>
              <a:rPr lang="en-US" dirty="0" smtClean="0"/>
              <a:t>.</a:t>
            </a:r>
          </a:p>
          <a:p>
            <a:r>
              <a:rPr lang="en-US" dirty="0">
                <a:hlinkClick r:id="rId2"/>
              </a:rPr>
              <a:t>http://</a:t>
            </a:r>
            <a:r>
              <a:rPr lang="en-US" dirty="0" smtClean="0">
                <a:hlinkClick r:id="rId2"/>
              </a:rPr>
              <a:t>www.youtube.com/watch?v=ngzyhnkT_jY</a:t>
            </a:r>
            <a:endParaRPr lang="en-US" dirty="0" smtClean="0"/>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178" y="1905000"/>
            <a:ext cx="5562600" cy="4181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83481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STAGE THREE:FATIGUE</a:t>
            </a:r>
            <a:endParaRPr lang="en-US" sz="2400" b="1" dirty="0"/>
          </a:p>
        </p:txBody>
      </p:sp>
      <p:sp>
        <p:nvSpPr>
          <p:cNvPr id="3" name="Content Placeholder 2"/>
          <p:cNvSpPr>
            <a:spLocks noGrp="1"/>
          </p:cNvSpPr>
          <p:nvPr>
            <p:ph idx="1"/>
          </p:nvPr>
        </p:nvSpPr>
        <p:spPr/>
        <p:txBody>
          <a:bodyPr/>
          <a:lstStyle/>
          <a:p>
            <a:pPr marL="118872" indent="0">
              <a:buNone/>
            </a:pPr>
            <a:endParaRPr lang="en-US" dirty="0"/>
          </a:p>
        </p:txBody>
      </p:sp>
      <p:sp>
        <p:nvSpPr>
          <p:cNvPr id="4" name="Text Placeholder 3"/>
          <p:cNvSpPr>
            <a:spLocks noGrp="1"/>
          </p:cNvSpPr>
          <p:nvPr>
            <p:ph type="body" sz="half" idx="2"/>
          </p:nvPr>
        </p:nvSpPr>
        <p:spPr/>
        <p:txBody>
          <a:bodyPr>
            <a:noAutofit/>
          </a:bodyPr>
          <a:lstStyle/>
          <a:p>
            <a:r>
              <a:rPr lang="en-US" sz="2400" b="1" u="sng" dirty="0" smtClean="0"/>
              <a:t>Fatigue Stage- </a:t>
            </a:r>
          </a:p>
          <a:p>
            <a:r>
              <a:rPr lang="en-US" sz="2400" dirty="0" smtClean="0"/>
              <a:t>If exposure to stress is prolonged, your body stops adapting to it.  You start to get tired and lose the ability to manage stressors effectively.</a:t>
            </a:r>
            <a:endParaRPr lang="en-US"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828800"/>
            <a:ext cx="6443272" cy="4287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21317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Stress Cycle</a:t>
            </a:r>
            <a:endParaRPr lang="en-US" dirty="0"/>
          </a:p>
        </p:txBody>
      </p:sp>
      <p:sp>
        <p:nvSpPr>
          <p:cNvPr id="3" name="Content Placeholder 2"/>
          <p:cNvSpPr>
            <a:spLocks noGrp="1"/>
          </p:cNvSpPr>
          <p:nvPr>
            <p:ph idx="1"/>
          </p:nvPr>
        </p:nvSpPr>
        <p:spPr/>
        <p:txBody>
          <a:bodyPr/>
          <a:lstStyle/>
          <a:p>
            <a:pPr marL="118872" indent="0">
              <a:buNone/>
            </a:pP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8133906"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8100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Teen Stressors</a:t>
            </a:r>
            <a:endParaRPr lang="en-US" dirty="0"/>
          </a:p>
        </p:txBody>
      </p:sp>
      <p:sp>
        <p:nvSpPr>
          <p:cNvPr id="3" name="Content Placeholder 2"/>
          <p:cNvSpPr>
            <a:spLocks noGrp="1"/>
          </p:cNvSpPr>
          <p:nvPr>
            <p:ph idx="1"/>
          </p:nvPr>
        </p:nvSpPr>
        <p:spPr/>
        <p:txBody>
          <a:bodyPr/>
          <a:lstStyle/>
          <a:p>
            <a:r>
              <a:rPr lang="en-US" dirty="0" smtClean="0"/>
              <a:t>What are YOU stressed about as a teen?  </a:t>
            </a:r>
          </a:p>
          <a:p>
            <a:endParaRPr lang="en-US" dirty="0"/>
          </a:p>
          <a:p>
            <a:r>
              <a:rPr lang="en-US" dirty="0" smtClean="0"/>
              <a:t>What do you do to relieve stress?</a:t>
            </a:r>
          </a:p>
          <a:p>
            <a:pPr marL="118872" indent="0">
              <a:buNone/>
            </a:pPr>
            <a:endParaRPr lang="en-US" dirty="0" smtClean="0"/>
          </a:p>
          <a:p>
            <a:pPr marL="118872" indent="0">
              <a:buNone/>
            </a:pPr>
            <a:endParaRPr lang="en-US" dirty="0"/>
          </a:p>
          <a:p>
            <a:pPr marL="118872" indent="0">
              <a:buNone/>
            </a:pPr>
            <a:r>
              <a:rPr lang="en-US" dirty="0" smtClean="0"/>
              <a:t>Think, Pair, Share with a neighbor.</a:t>
            </a:r>
            <a:endParaRPr lang="en-US" dirty="0"/>
          </a:p>
        </p:txBody>
      </p:sp>
    </p:spTree>
    <p:extLst>
      <p:ext uri="{BB962C8B-B14F-4D97-AF65-F5344CB8AC3E}">
        <p14:creationId xmlns:p14="http://schemas.microsoft.com/office/powerpoint/2010/main" val="31288384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Teen Stressors</a:t>
            </a:r>
            <a:endParaRPr lang="en-US" dirty="0"/>
          </a:p>
        </p:txBody>
      </p:sp>
      <p:sp>
        <p:nvSpPr>
          <p:cNvPr id="3" name="Text Placeholder 2"/>
          <p:cNvSpPr>
            <a:spLocks noGrp="1"/>
          </p:cNvSpPr>
          <p:nvPr>
            <p:ph type="body" idx="1"/>
          </p:nvPr>
        </p:nvSpPr>
        <p:spPr/>
        <p:txBody>
          <a:bodyPr/>
          <a:lstStyle/>
          <a:p>
            <a:pPr algn="ctr"/>
            <a:r>
              <a:rPr lang="en-US" u="sng" dirty="0" smtClean="0"/>
              <a:t>Life situations</a:t>
            </a:r>
            <a:endParaRPr lang="en-US" u="sng" dirty="0"/>
          </a:p>
        </p:txBody>
      </p:sp>
      <p:sp>
        <p:nvSpPr>
          <p:cNvPr id="4" name="Content Placeholder 3"/>
          <p:cNvSpPr>
            <a:spLocks noGrp="1"/>
          </p:cNvSpPr>
          <p:nvPr>
            <p:ph sz="half" idx="2"/>
          </p:nvPr>
        </p:nvSpPr>
        <p:spPr/>
        <p:txBody>
          <a:bodyPr/>
          <a:lstStyle/>
          <a:p>
            <a:r>
              <a:rPr lang="en-US" dirty="0" smtClean="0"/>
              <a:t>School demands</a:t>
            </a:r>
          </a:p>
          <a:p>
            <a:r>
              <a:rPr lang="en-US" dirty="0" smtClean="0"/>
              <a:t>Problems with friends, bullying</a:t>
            </a:r>
          </a:p>
          <a:p>
            <a:r>
              <a:rPr lang="en-US" dirty="0" smtClean="0"/>
              <a:t>Peer pressure</a:t>
            </a:r>
          </a:p>
          <a:p>
            <a:r>
              <a:rPr lang="en-US" dirty="0" smtClean="0"/>
              <a:t>Family problems, abuse</a:t>
            </a:r>
          </a:p>
          <a:p>
            <a:r>
              <a:rPr lang="en-US" dirty="0" smtClean="0"/>
              <a:t>Moving or changing schools</a:t>
            </a:r>
          </a:p>
          <a:p>
            <a:r>
              <a:rPr lang="en-US" dirty="0" smtClean="0"/>
              <a:t>Breaking up with a boyfriend or girlfriend</a:t>
            </a:r>
          </a:p>
        </p:txBody>
      </p:sp>
      <p:sp>
        <p:nvSpPr>
          <p:cNvPr id="5" name="Text Placeholder 4"/>
          <p:cNvSpPr>
            <a:spLocks noGrp="1"/>
          </p:cNvSpPr>
          <p:nvPr>
            <p:ph type="body" sz="quarter" idx="3"/>
          </p:nvPr>
        </p:nvSpPr>
        <p:spPr/>
        <p:txBody>
          <a:bodyPr/>
          <a:lstStyle/>
          <a:p>
            <a:pPr algn="ctr"/>
            <a:r>
              <a:rPr lang="en-US" u="sng" dirty="0" smtClean="0"/>
              <a:t>environmental</a:t>
            </a:r>
            <a:endParaRPr lang="en-US" u="sng" dirty="0"/>
          </a:p>
        </p:txBody>
      </p:sp>
      <p:sp>
        <p:nvSpPr>
          <p:cNvPr id="6" name="Content Placeholder 5"/>
          <p:cNvSpPr>
            <a:spLocks noGrp="1"/>
          </p:cNvSpPr>
          <p:nvPr>
            <p:ph sz="quarter" idx="4"/>
          </p:nvPr>
        </p:nvSpPr>
        <p:spPr/>
        <p:txBody>
          <a:bodyPr/>
          <a:lstStyle/>
          <a:p>
            <a:r>
              <a:rPr lang="en-US" dirty="0" smtClean="0"/>
              <a:t>Media</a:t>
            </a:r>
          </a:p>
          <a:p>
            <a:r>
              <a:rPr lang="en-US" dirty="0" smtClean="0"/>
              <a:t>Natural disasters</a:t>
            </a:r>
          </a:p>
          <a:p>
            <a:r>
              <a:rPr lang="en-US" dirty="0" smtClean="0"/>
              <a:t>Threat of terrorist attack</a:t>
            </a:r>
          </a:p>
          <a:p>
            <a:r>
              <a:rPr lang="en-US" dirty="0" smtClean="0"/>
              <a:t>War</a:t>
            </a:r>
          </a:p>
          <a:p>
            <a:pPr marL="118872" indent="0">
              <a:buNone/>
            </a:pPr>
            <a:endParaRPr lang="en-US" dirty="0" smtClean="0"/>
          </a:p>
          <a:p>
            <a:pPr marL="118872" indent="0">
              <a:buNone/>
            </a:pPr>
            <a:endParaRPr lang="en-US" dirty="0"/>
          </a:p>
          <a:p>
            <a:pPr marL="118872" indent="0">
              <a:buNone/>
            </a:pPr>
            <a:endParaRPr lang="en-US" dirty="0"/>
          </a:p>
        </p:txBody>
      </p:sp>
    </p:spTree>
    <p:extLst>
      <p:ext uri="{BB962C8B-B14F-4D97-AF65-F5344CB8AC3E}">
        <p14:creationId xmlns:p14="http://schemas.microsoft.com/office/powerpoint/2010/main" val="311263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wipe(down)">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Effect transition="in" filter="wipe(down)">
                                      <p:cBhvr>
                                        <p:cTn id="42" dur="500"/>
                                        <p:tgtEl>
                                          <p:spTgt spid="6">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wipe(down)">
                                      <p:cBhvr>
                                        <p:cTn id="47" dur="500"/>
                                        <p:tgtEl>
                                          <p:spTgt spid="6">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6">
                                            <p:txEl>
                                              <p:pRg st="3" end="3"/>
                                            </p:txEl>
                                          </p:spTgt>
                                        </p:tgtEl>
                                        <p:attrNameLst>
                                          <p:attrName>style.visibility</p:attrName>
                                        </p:attrNameLst>
                                      </p:cBhvr>
                                      <p:to>
                                        <p:strVal val="visible"/>
                                      </p:to>
                                    </p:set>
                                    <p:animEffect transition="in" filter="wipe(down)">
                                      <p:cBhvr>
                                        <p:cTn id="5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Teen Stressors</a:t>
            </a:r>
          </a:p>
        </p:txBody>
      </p:sp>
      <p:sp>
        <p:nvSpPr>
          <p:cNvPr id="3" name="Text Placeholder 2"/>
          <p:cNvSpPr>
            <a:spLocks noGrp="1"/>
          </p:cNvSpPr>
          <p:nvPr>
            <p:ph type="body" idx="1"/>
          </p:nvPr>
        </p:nvSpPr>
        <p:spPr/>
        <p:txBody>
          <a:bodyPr/>
          <a:lstStyle/>
          <a:p>
            <a:pPr algn="ctr"/>
            <a:r>
              <a:rPr lang="en-US" u="sng" dirty="0" smtClean="0"/>
              <a:t>Biological</a:t>
            </a:r>
            <a:endParaRPr lang="en-US" u="sng" dirty="0"/>
          </a:p>
        </p:txBody>
      </p:sp>
      <p:sp>
        <p:nvSpPr>
          <p:cNvPr id="4" name="Content Placeholder 3"/>
          <p:cNvSpPr>
            <a:spLocks noGrp="1"/>
          </p:cNvSpPr>
          <p:nvPr>
            <p:ph sz="half" idx="2"/>
          </p:nvPr>
        </p:nvSpPr>
        <p:spPr/>
        <p:txBody>
          <a:bodyPr/>
          <a:lstStyle/>
          <a:p>
            <a:r>
              <a:rPr lang="en-US" dirty="0" smtClean="0"/>
              <a:t>Changes in your body</a:t>
            </a:r>
          </a:p>
          <a:p>
            <a:r>
              <a:rPr lang="en-US" dirty="0" smtClean="0"/>
              <a:t>Illness</a:t>
            </a:r>
          </a:p>
          <a:p>
            <a:r>
              <a:rPr lang="en-US" dirty="0" smtClean="0"/>
              <a:t>Injury</a:t>
            </a:r>
          </a:p>
          <a:p>
            <a:r>
              <a:rPr lang="en-US" dirty="0" smtClean="0"/>
              <a:t>Disability</a:t>
            </a:r>
            <a:endParaRPr lang="en-US" dirty="0"/>
          </a:p>
        </p:txBody>
      </p:sp>
      <p:sp>
        <p:nvSpPr>
          <p:cNvPr id="5" name="Text Placeholder 4"/>
          <p:cNvSpPr>
            <a:spLocks noGrp="1"/>
          </p:cNvSpPr>
          <p:nvPr>
            <p:ph type="body" sz="quarter" idx="3"/>
          </p:nvPr>
        </p:nvSpPr>
        <p:spPr/>
        <p:txBody>
          <a:bodyPr/>
          <a:lstStyle/>
          <a:p>
            <a:pPr algn="ctr"/>
            <a:r>
              <a:rPr lang="en-US" u="sng" dirty="0" smtClean="0"/>
              <a:t>Cognitive</a:t>
            </a:r>
            <a:endParaRPr lang="en-US" u="sng" dirty="0"/>
          </a:p>
        </p:txBody>
      </p:sp>
      <p:sp>
        <p:nvSpPr>
          <p:cNvPr id="6" name="Content Placeholder 5"/>
          <p:cNvSpPr>
            <a:spLocks noGrp="1"/>
          </p:cNvSpPr>
          <p:nvPr>
            <p:ph sz="quarter" idx="4"/>
          </p:nvPr>
        </p:nvSpPr>
        <p:spPr/>
        <p:txBody>
          <a:bodyPr>
            <a:normAutofit lnSpcReduction="10000"/>
          </a:bodyPr>
          <a:lstStyle/>
          <a:p>
            <a:r>
              <a:rPr lang="en-US" dirty="0" smtClean="0"/>
              <a:t>Poor self-esteem</a:t>
            </a:r>
          </a:p>
          <a:p>
            <a:r>
              <a:rPr lang="en-US" dirty="0" smtClean="0"/>
              <a:t>Personal appearance</a:t>
            </a:r>
          </a:p>
          <a:p>
            <a:r>
              <a:rPr lang="en-US" dirty="0" smtClean="0"/>
              <a:t>Not fitting in</a:t>
            </a:r>
          </a:p>
          <a:p>
            <a:pPr marL="118872" indent="0">
              <a:buNone/>
            </a:pPr>
            <a:endParaRPr lang="en-US" dirty="0"/>
          </a:p>
          <a:p>
            <a:pPr marL="118872" indent="0" algn="ctr">
              <a:buNone/>
            </a:pPr>
            <a:r>
              <a:rPr lang="en-US" sz="2300" b="1" u="sng" dirty="0" smtClean="0"/>
              <a:t>PERSONAL BEHAVIOR</a:t>
            </a:r>
          </a:p>
          <a:p>
            <a:pPr marL="118872" indent="0" algn="ctr">
              <a:buNone/>
            </a:pPr>
            <a:endParaRPr lang="en-US" b="1" u="sng" dirty="0" smtClean="0"/>
          </a:p>
          <a:p>
            <a:r>
              <a:rPr lang="en-US" dirty="0" smtClean="0"/>
              <a:t>Taking on a busy schedule</a:t>
            </a:r>
          </a:p>
          <a:p>
            <a:r>
              <a:rPr lang="en-US" dirty="0" smtClean="0"/>
              <a:t>Relationship issues</a:t>
            </a:r>
          </a:p>
          <a:p>
            <a:r>
              <a:rPr lang="en-US" dirty="0" smtClean="0"/>
              <a:t>Smoking</a:t>
            </a:r>
          </a:p>
          <a:p>
            <a:r>
              <a:rPr lang="en-US" dirty="0" smtClean="0"/>
              <a:t>Using alcohol or other drugs</a:t>
            </a:r>
          </a:p>
        </p:txBody>
      </p:sp>
      <p:pic>
        <p:nvPicPr>
          <p:cNvPr id="2050" name="Picture 2" descr="C:\Users\kate.jenis\AppData\Local\Microsoft\Windows\Temporary Internet Files\Content.IE5\NE4OX7EL\MC90023054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3262489"/>
            <a:ext cx="2228661" cy="3468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929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wipe(down)">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wipe(down)">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wipe(down)">
                                      <p:cBhvr>
                                        <p:cTn id="37" dur="500"/>
                                        <p:tgtEl>
                                          <p:spTgt spid="6">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wipe(down)">
                                      <p:cBhvr>
                                        <p:cTn id="42" dur="500"/>
                                        <p:tgtEl>
                                          <p:spTgt spid="6">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wipe(down)">
                                      <p:cBhvr>
                                        <p:cTn id="47" dur="500"/>
                                        <p:tgtEl>
                                          <p:spTgt spid="6">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6">
                                            <p:txEl>
                                              <p:pRg st="7" end="7"/>
                                            </p:txEl>
                                          </p:spTgt>
                                        </p:tgtEl>
                                        <p:attrNameLst>
                                          <p:attrName>style.visibility</p:attrName>
                                        </p:attrNameLst>
                                      </p:cBhvr>
                                      <p:to>
                                        <p:strVal val="visible"/>
                                      </p:to>
                                    </p:set>
                                    <p:animEffect transition="in" filter="wipe(down)">
                                      <p:cBhvr>
                                        <p:cTn id="52" dur="500"/>
                                        <p:tgtEl>
                                          <p:spTgt spid="6">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6">
                                            <p:txEl>
                                              <p:pRg st="8" end="8"/>
                                            </p:txEl>
                                          </p:spTgt>
                                        </p:tgtEl>
                                        <p:attrNameLst>
                                          <p:attrName>style.visibility</p:attrName>
                                        </p:attrNameLst>
                                      </p:cBhvr>
                                      <p:to>
                                        <p:strVal val="visible"/>
                                      </p:to>
                                    </p:set>
                                    <p:animEffect transition="in" filter="wipe(down)">
                                      <p:cBhvr>
                                        <p:cTn id="57" dur="500"/>
                                        <p:tgtEl>
                                          <p:spTgt spid="6">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
                                            <p:txEl>
                                              <p:pRg st="9" end="9"/>
                                            </p:txEl>
                                          </p:spTgt>
                                        </p:tgtEl>
                                        <p:attrNameLst>
                                          <p:attrName>style.visibility</p:attrName>
                                        </p:attrNameLst>
                                      </p:cBhvr>
                                      <p:to>
                                        <p:strVal val="visible"/>
                                      </p:to>
                                    </p:set>
                                    <p:animEffect transition="in" filter="wipe(down)">
                                      <p:cBhvr>
                                        <p:cTn id="6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t>Stress and Your Body</a:t>
            </a:r>
            <a:endParaRPr lang="en-US" dirty="0"/>
          </a:p>
        </p:txBody>
      </p:sp>
      <p:sp>
        <p:nvSpPr>
          <p:cNvPr id="8" name="Content Placeholder 7"/>
          <p:cNvSpPr>
            <a:spLocks noGrp="1"/>
          </p:cNvSpPr>
          <p:nvPr>
            <p:ph idx="1"/>
          </p:nvPr>
        </p:nvSpPr>
        <p:spPr/>
        <p:txBody>
          <a:bodyPr>
            <a:normAutofit lnSpcReduction="10000"/>
          </a:bodyPr>
          <a:lstStyle/>
          <a:p>
            <a:pPr marL="118872" indent="0">
              <a:buNone/>
            </a:pPr>
            <a:r>
              <a:rPr lang="en-US" dirty="0" smtClean="0"/>
              <a:t>Many times when you are stressed your body reacts in different ways.  This is a physical response due to stress instead of the usual injury/illness.  This can include:</a:t>
            </a:r>
          </a:p>
          <a:p>
            <a:pPr lvl="1"/>
            <a:r>
              <a:rPr lang="en-US" dirty="0" smtClean="0"/>
              <a:t>Headaches</a:t>
            </a:r>
          </a:p>
          <a:p>
            <a:pPr lvl="1"/>
            <a:r>
              <a:rPr lang="en-US" dirty="0" smtClean="0"/>
              <a:t>Weakened Immune System</a:t>
            </a:r>
          </a:p>
          <a:p>
            <a:pPr lvl="1"/>
            <a:r>
              <a:rPr lang="en-US" dirty="0" smtClean="0"/>
              <a:t>High Blood Pressure</a:t>
            </a:r>
          </a:p>
          <a:p>
            <a:pPr lvl="1"/>
            <a:r>
              <a:rPr lang="en-US" dirty="0" smtClean="0"/>
              <a:t>Clenching teeth/Grinding teeth</a:t>
            </a:r>
          </a:p>
          <a:p>
            <a:pPr lvl="1"/>
            <a:r>
              <a:rPr lang="en-US" dirty="0" smtClean="0"/>
              <a:t>Digestive Disorders</a:t>
            </a:r>
          </a:p>
        </p:txBody>
      </p:sp>
    </p:spTree>
    <p:extLst>
      <p:ext uri="{BB962C8B-B14F-4D97-AF65-F5344CB8AC3E}">
        <p14:creationId xmlns:p14="http://schemas.microsoft.com/office/powerpoint/2010/main" val="42741283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ircle(in)">
                                      <p:cBhvr>
                                        <p:cTn id="7" dur="2000"/>
                                        <p:tgtEl>
                                          <p:spTgt spid="8">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circle(in)">
                                      <p:cBhvr>
                                        <p:cTn id="10" dur="2000"/>
                                        <p:tgtEl>
                                          <p:spTgt spid="8">
                                            <p:txEl>
                                              <p:pRg st="1" end="1"/>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circle(in)">
                                      <p:cBhvr>
                                        <p:cTn id="13" dur="2000"/>
                                        <p:tgtEl>
                                          <p:spTgt spid="8">
                                            <p:txEl>
                                              <p:pRg st="2" end="2"/>
                                            </p:txEl>
                                          </p:spTgt>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circle(in)">
                                      <p:cBhvr>
                                        <p:cTn id="16" dur="2000"/>
                                        <p:tgtEl>
                                          <p:spTgt spid="8">
                                            <p:txEl>
                                              <p:pRg st="3" end="3"/>
                                            </p:txEl>
                                          </p:spTgt>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circle(in)">
                                      <p:cBhvr>
                                        <p:cTn id="19" dur="2000"/>
                                        <p:tgtEl>
                                          <p:spTgt spid="8">
                                            <p:txEl>
                                              <p:pRg st="4" end="4"/>
                                            </p:txEl>
                                          </p:spTgt>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circle(in)">
                                      <p:cBhvr>
                                        <p:cTn id="22" dur="2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4400" dirty="0" smtClean="0"/>
              <a:t>Page 96</a:t>
            </a:r>
          </a:p>
          <a:p>
            <a:pPr marL="118872" indent="0">
              <a:buNone/>
            </a:pPr>
            <a:r>
              <a:rPr lang="en-US" sz="4400" dirty="0" smtClean="0"/>
              <a:t> </a:t>
            </a:r>
            <a:r>
              <a:rPr lang="en-US" sz="4400" dirty="0"/>
              <a:t>	</a:t>
            </a:r>
            <a:r>
              <a:rPr lang="en-US" sz="4400" dirty="0" smtClean="0"/>
              <a:t>	*</a:t>
            </a:r>
            <a:r>
              <a:rPr lang="en-US" sz="3600" b="1" dirty="0" smtClean="0"/>
              <a:t>Complete Questions: 1-6</a:t>
            </a:r>
          </a:p>
          <a:p>
            <a:endParaRPr lang="en-US" sz="4400" dirty="0"/>
          </a:p>
          <a:p>
            <a:r>
              <a:rPr lang="en-US" sz="4400" dirty="0" smtClean="0"/>
              <a:t>Page 108</a:t>
            </a:r>
          </a:p>
          <a:p>
            <a:pPr marL="768096" lvl="2" indent="0">
              <a:buNone/>
            </a:pPr>
            <a:r>
              <a:rPr lang="en-US" sz="4400" dirty="0"/>
              <a:t>	</a:t>
            </a:r>
            <a:r>
              <a:rPr lang="en-US" sz="4400" dirty="0" smtClean="0"/>
              <a:t>	</a:t>
            </a:r>
            <a:r>
              <a:rPr lang="en-US" sz="3600" dirty="0" smtClean="0"/>
              <a:t>Complete Questions: 1-8, 10,12</a:t>
            </a:r>
            <a:endParaRPr lang="en-US" sz="3600" dirty="0"/>
          </a:p>
          <a:p>
            <a:pPr lvl="1"/>
            <a:endParaRPr lang="en-US" sz="4400" dirty="0" smtClean="0"/>
          </a:p>
        </p:txBody>
      </p:sp>
      <p:pic>
        <p:nvPicPr>
          <p:cNvPr id="1026" name="Picture 2" descr="C:\Users\kate.jenis\AppData\Local\Microsoft\Windows\Temporary Internet Files\Content.IE5\8627BL72\MC90035962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1553" y="1585570"/>
            <a:ext cx="1476810" cy="1538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52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4-Part Two</a:t>
            </a:r>
            <a:endParaRPr lang="en-US" dirty="0"/>
          </a:p>
        </p:txBody>
      </p:sp>
      <p:sp>
        <p:nvSpPr>
          <p:cNvPr id="3" name="Text Placeholder 2"/>
          <p:cNvSpPr>
            <a:spLocks noGrp="1"/>
          </p:cNvSpPr>
          <p:nvPr>
            <p:ph type="body" idx="1"/>
          </p:nvPr>
        </p:nvSpPr>
        <p:spPr/>
        <p:txBody>
          <a:bodyPr>
            <a:normAutofit/>
          </a:bodyPr>
          <a:lstStyle/>
          <a:p>
            <a:r>
              <a:rPr lang="en-US" sz="3600" dirty="0" smtClean="0"/>
              <a:t>Managing Stress</a:t>
            </a:r>
            <a:endParaRPr lang="en-US" sz="3600" dirty="0"/>
          </a:p>
        </p:txBody>
      </p:sp>
    </p:spTree>
    <p:extLst>
      <p:ext uri="{BB962C8B-B14F-4D97-AF65-F5344CB8AC3E}">
        <p14:creationId xmlns:p14="http://schemas.microsoft.com/office/powerpoint/2010/main" val="16544701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Stress Can be a Problem…</a:t>
            </a:r>
            <a:endParaRPr lang="en-US" dirty="0"/>
          </a:p>
        </p:txBody>
      </p:sp>
      <p:sp>
        <p:nvSpPr>
          <p:cNvPr id="3" name="Content Placeholder 2"/>
          <p:cNvSpPr>
            <a:spLocks noGrp="1"/>
          </p:cNvSpPr>
          <p:nvPr>
            <p:ph idx="1"/>
          </p:nvPr>
        </p:nvSpPr>
        <p:spPr/>
        <p:txBody>
          <a:bodyPr>
            <a:normAutofit lnSpcReduction="10000"/>
          </a:bodyPr>
          <a:lstStyle/>
          <a:p>
            <a:r>
              <a:rPr lang="en-US" b="1" u="sng" dirty="0" smtClean="0"/>
              <a:t>Chronic Stress</a:t>
            </a:r>
            <a:r>
              <a:rPr lang="en-US" dirty="0" smtClean="0"/>
              <a:t>-stress associated with long-term problems that are beyond a person’s control.</a:t>
            </a:r>
          </a:p>
          <a:p>
            <a:pPr marL="118872" indent="0">
              <a:buNone/>
            </a:pPr>
            <a:endParaRPr lang="en-US" dirty="0" smtClean="0"/>
          </a:p>
          <a:p>
            <a:r>
              <a:rPr lang="en-US" dirty="0" smtClean="0"/>
              <a:t>The effects of stress will add up over time!  If you don’t find a way to manage your stress, it will begin to take a toll on your body.</a:t>
            </a:r>
          </a:p>
          <a:p>
            <a:endParaRPr lang="en-US" dirty="0"/>
          </a:p>
          <a:p>
            <a:r>
              <a:rPr lang="en-US" dirty="0" smtClean="0"/>
              <a:t>You can’t eliminate stress, but you CAN find a way to manage it!</a:t>
            </a:r>
            <a:endParaRPr lang="en-US" dirty="0"/>
          </a:p>
        </p:txBody>
      </p:sp>
    </p:spTree>
    <p:extLst>
      <p:ext uri="{BB962C8B-B14F-4D97-AF65-F5344CB8AC3E}">
        <p14:creationId xmlns:p14="http://schemas.microsoft.com/office/powerpoint/2010/main" val="1563579724"/>
      </p:ext>
    </p:extLst>
  </p:cSld>
  <p:clrMapOvr>
    <a:masterClrMapping/>
  </p:clrMapOvr>
  <p:transition spd="slow">
    <p:wheel spokes="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Stress Management Techniques</a:t>
            </a:r>
            <a:endParaRPr lang="en-US" dirty="0"/>
          </a:p>
        </p:txBody>
      </p:sp>
      <p:sp>
        <p:nvSpPr>
          <p:cNvPr id="3" name="Content Placeholder 2"/>
          <p:cNvSpPr>
            <a:spLocks noGrp="1"/>
          </p:cNvSpPr>
          <p:nvPr>
            <p:ph idx="1"/>
          </p:nvPr>
        </p:nvSpPr>
        <p:spPr/>
        <p:txBody>
          <a:bodyPr>
            <a:normAutofit/>
          </a:bodyPr>
          <a:lstStyle/>
          <a:p>
            <a:r>
              <a:rPr lang="en-US" dirty="0" smtClean="0"/>
              <a:t>How to Avoid/Limit Stress</a:t>
            </a:r>
          </a:p>
          <a:p>
            <a:pPr lvl="1"/>
            <a:r>
              <a:rPr lang="en-US" b="1" dirty="0" smtClean="0"/>
              <a:t>Use Refusal Skills!  </a:t>
            </a:r>
            <a:r>
              <a:rPr lang="en-US" dirty="0" smtClean="0"/>
              <a:t>Do you have time for this?  If not, don’t agree.</a:t>
            </a:r>
          </a:p>
          <a:p>
            <a:pPr lvl="1"/>
            <a:r>
              <a:rPr lang="en-US" b="1" dirty="0" smtClean="0"/>
              <a:t>Plan ahead.  </a:t>
            </a:r>
            <a:r>
              <a:rPr lang="en-US" dirty="0" smtClean="0"/>
              <a:t>Make a timeline for your tasks.</a:t>
            </a:r>
          </a:p>
          <a:p>
            <a:pPr lvl="1"/>
            <a:r>
              <a:rPr lang="en-US" b="1" dirty="0" smtClean="0"/>
              <a:t>Think Positive!  </a:t>
            </a:r>
            <a:r>
              <a:rPr lang="en-US" dirty="0" smtClean="0"/>
              <a:t>A positive outlook limits stress!</a:t>
            </a:r>
          </a:p>
          <a:p>
            <a:pPr marL="768096" lvl="2" indent="0">
              <a:buNone/>
            </a:pPr>
            <a:endParaRPr lang="en-US" b="1" dirty="0" smtClean="0"/>
          </a:p>
          <a:p>
            <a:pPr marL="768096" lvl="2" indent="0">
              <a:buNone/>
            </a:pPr>
            <a:r>
              <a:rPr lang="en-US" b="1" dirty="0" smtClean="0"/>
              <a:t>“</a:t>
            </a:r>
            <a:r>
              <a:rPr lang="en-US" b="1" dirty="0"/>
              <a:t>Life is ten percent what happens to you and ninety percent how you respond to it</a:t>
            </a:r>
            <a:r>
              <a:rPr lang="en-US" b="1" dirty="0" smtClean="0"/>
              <a:t>.” </a:t>
            </a:r>
          </a:p>
          <a:p>
            <a:pPr marL="768096" lvl="2" indent="0">
              <a:buNone/>
            </a:pPr>
            <a:r>
              <a:rPr lang="en-US" b="1" dirty="0"/>
              <a:t>	</a:t>
            </a:r>
            <a:r>
              <a:rPr lang="en-US" b="1" dirty="0" smtClean="0"/>
              <a:t>	-Lou Holtz </a:t>
            </a:r>
            <a:r>
              <a:rPr lang="en-US" sz="1800" b="1" dirty="0" smtClean="0"/>
              <a:t>(Famous former University of South Carolina 		Football Coach)</a:t>
            </a:r>
            <a:endParaRPr lang="en-US" sz="1800" dirty="0" smtClean="0"/>
          </a:p>
        </p:txBody>
      </p:sp>
    </p:spTree>
    <p:extLst>
      <p:ext uri="{BB962C8B-B14F-4D97-AF65-F5344CB8AC3E}">
        <p14:creationId xmlns:p14="http://schemas.microsoft.com/office/powerpoint/2010/main" val="373978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Handling Stress</a:t>
            </a:r>
            <a:endParaRPr lang="en-US" dirty="0"/>
          </a:p>
        </p:txBody>
      </p:sp>
      <p:sp>
        <p:nvSpPr>
          <p:cNvPr id="3" name="Content Placeholder 2"/>
          <p:cNvSpPr>
            <a:spLocks noGrp="1"/>
          </p:cNvSpPr>
          <p:nvPr>
            <p:ph idx="1"/>
          </p:nvPr>
        </p:nvSpPr>
        <p:spPr/>
        <p:txBody>
          <a:bodyPr/>
          <a:lstStyle/>
          <a:p>
            <a:r>
              <a:rPr lang="en-US" dirty="0" smtClean="0"/>
              <a:t>Some stress is unavoidable! </a:t>
            </a:r>
          </a:p>
          <a:p>
            <a:pPr marL="118872" indent="0">
              <a:buNone/>
            </a:pPr>
            <a:r>
              <a:rPr lang="en-US" dirty="0" smtClean="0"/>
              <a:t> </a:t>
            </a:r>
          </a:p>
          <a:p>
            <a:pPr lvl="2"/>
            <a:r>
              <a:rPr lang="en-US" dirty="0" smtClean="0"/>
              <a:t>Getting stuck in traffic when you’re trying to make it to an appointment on time.</a:t>
            </a:r>
          </a:p>
          <a:p>
            <a:pPr lvl="2"/>
            <a:r>
              <a:rPr lang="en-US" dirty="0" smtClean="0"/>
              <a:t>Your parent’s car will not start and you don’t make it to a movie where you are supposed to meet your friends.</a:t>
            </a:r>
          </a:p>
          <a:p>
            <a:pPr lvl="2"/>
            <a:r>
              <a:rPr lang="en-US" dirty="0" smtClean="0"/>
              <a:t>You slip and fall in front of everyone in the cafeteria.</a:t>
            </a:r>
          </a:p>
          <a:p>
            <a:pPr lvl="2"/>
            <a:r>
              <a:rPr lang="en-US" dirty="0" smtClean="0"/>
              <a:t>Your printer will not work for the class that your teacher says “no excuses” about having things printed in time for class!</a:t>
            </a:r>
            <a:endParaRPr lang="en-US" dirty="0"/>
          </a:p>
        </p:txBody>
      </p:sp>
      <p:pic>
        <p:nvPicPr>
          <p:cNvPr id="1026" name="Picture 2" descr="C:\Users\kate.jenis\AppData\Local\Microsoft\Windows\Temporary Internet Files\Content.IE5\I8AI6WRF\MC90005902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865011"/>
            <a:ext cx="238582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5380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Handling Stress</a:t>
            </a:r>
            <a:endParaRPr lang="en-US" dirty="0"/>
          </a:p>
        </p:txBody>
      </p:sp>
      <p:sp>
        <p:nvSpPr>
          <p:cNvPr id="3" name="Content Placeholder 2"/>
          <p:cNvSpPr>
            <a:spLocks noGrp="1"/>
          </p:cNvSpPr>
          <p:nvPr>
            <p:ph idx="1"/>
          </p:nvPr>
        </p:nvSpPr>
        <p:spPr/>
        <p:txBody>
          <a:bodyPr/>
          <a:lstStyle/>
          <a:p>
            <a:r>
              <a:rPr lang="en-US" dirty="0" smtClean="0"/>
              <a:t>How to reduce the effects of stress:</a:t>
            </a:r>
          </a:p>
          <a:p>
            <a:pPr marL="118872" indent="0">
              <a:buNone/>
            </a:pPr>
            <a:endParaRPr lang="en-US" dirty="0" smtClean="0"/>
          </a:p>
          <a:p>
            <a:pPr lvl="1"/>
            <a:r>
              <a:rPr lang="en-US" b="1" dirty="0" smtClean="0"/>
              <a:t>Practice relaxation.  </a:t>
            </a:r>
            <a:r>
              <a:rPr lang="en-US" dirty="0" smtClean="0"/>
              <a:t>This includes deep breathing, thinking good thoughts, stretching and laughing!</a:t>
            </a:r>
          </a:p>
          <a:p>
            <a:pPr lvl="1"/>
            <a:r>
              <a:rPr lang="en-US" b="1" dirty="0" smtClean="0"/>
              <a:t>Redirect your energy.  </a:t>
            </a:r>
            <a:r>
              <a:rPr lang="en-US" dirty="0" smtClean="0"/>
              <a:t>Work on a project, go for a walk, play an instrument.</a:t>
            </a:r>
          </a:p>
          <a:p>
            <a:pPr lvl="1"/>
            <a:r>
              <a:rPr lang="en-US" b="1" dirty="0" smtClean="0"/>
              <a:t>Seek support.  </a:t>
            </a:r>
            <a:r>
              <a:rPr lang="en-US" dirty="0" smtClean="0"/>
              <a:t>Talk to someone you trust!</a:t>
            </a:r>
            <a:endParaRPr lang="en-US" b="1" dirty="0" smtClean="0"/>
          </a:p>
          <a:p>
            <a:pPr lvl="1"/>
            <a:endParaRPr lang="en-US" dirty="0" smtClean="0"/>
          </a:p>
        </p:txBody>
      </p:sp>
    </p:spTree>
    <p:extLst>
      <p:ext uri="{BB962C8B-B14F-4D97-AF65-F5344CB8AC3E}">
        <p14:creationId xmlns:p14="http://schemas.microsoft.com/office/powerpoint/2010/main" val="7772176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Take care of yourself!</a:t>
            </a:r>
            <a:endParaRPr lang="en-US" dirty="0"/>
          </a:p>
        </p:txBody>
      </p:sp>
      <p:sp>
        <p:nvSpPr>
          <p:cNvPr id="3" name="Content Placeholder 2"/>
          <p:cNvSpPr>
            <a:spLocks noGrp="1"/>
          </p:cNvSpPr>
          <p:nvPr>
            <p:ph idx="1"/>
          </p:nvPr>
        </p:nvSpPr>
        <p:spPr/>
        <p:txBody>
          <a:bodyPr>
            <a:normAutofit fontScale="92500"/>
          </a:bodyPr>
          <a:lstStyle/>
          <a:p>
            <a:r>
              <a:rPr lang="en-US" dirty="0" smtClean="0"/>
              <a:t>Taking care of yourself is essential to stress management!</a:t>
            </a:r>
          </a:p>
          <a:p>
            <a:pPr lvl="1"/>
            <a:r>
              <a:rPr lang="en-US" b="1" dirty="0" smtClean="0"/>
              <a:t>Get Adequate </a:t>
            </a:r>
            <a:r>
              <a:rPr lang="en-US" b="1" dirty="0"/>
              <a:t>R</a:t>
            </a:r>
            <a:r>
              <a:rPr lang="en-US" b="1" dirty="0" smtClean="0"/>
              <a:t>est.  </a:t>
            </a:r>
          </a:p>
          <a:p>
            <a:pPr lvl="2"/>
            <a:r>
              <a:rPr lang="en-US" dirty="0" smtClean="0"/>
              <a:t>Too little sleep will affect schoolwork, athletics, and even relationships!  Use time management to give yourself rest!</a:t>
            </a:r>
          </a:p>
          <a:p>
            <a:pPr lvl="1"/>
            <a:r>
              <a:rPr lang="en-US" b="1" dirty="0" smtClean="0"/>
              <a:t>Physical Activity.  </a:t>
            </a:r>
          </a:p>
          <a:p>
            <a:pPr lvl="2"/>
            <a:r>
              <a:rPr lang="en-US" dirty="0" smtClean="0"/>
              <a:t>This will help your energy levels and you will sleep better!</a:t>
            </a:r>
          </a:p>
          <a:p>
            <a:pPr lvl="1"/>
            <a:r>
              <a:rPr lang="en-US" b="1" dirty="0" smtClean="0"/>
              <a:t>Eat Right &amp; Drink Water.  </a:t>
            </a:r>
          </a:p>
          <a:p>
            <a:pPr lvl="2"/>
            <a:r>
              <a:rPr lang="en-US" dirty="0" smtClean="0"/>
              <a:t>Poor eating can contribute to stress, cause weakness, fatigue and the ability to concentrate.</a:t>
            </a:r>
            <a:endParaRPr lang="en-US" dirty="0"/>
          </a:p>
        </p:txBody>
      </p:sp>
      <p:pic>
        <p:nvPicPr>
          <p:cNvPr id="4098" name="Picture 2" descr="C:\Users\kate.jenis\AppData\Local\Microsoft\Windows\Temporary Internet Files\Content.IE5\MO3FAFUL\MP90044871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76200"/>
            <a:ext cx="16256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5842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Study/Partner Work</a:t>
            </a:r>
            <a:endParaRPr lang="en-US" dirty="0"/>
          </a:p>
        </p:txBody>
      </p:sp>
      <p:sp>
        <p:nvSpPr>
          <p:cNvPr id="3" name="Content Placeholder 2"/>
          <p:cNvSpPr>
            <a:spLocks noGrp="1"/>
          </p:cNvSpPr>
          <p:nvPr>
            <p:ph idx="1"/>
          </p:nvPr>
        </p:nvSpPr>
        <p:spPr/>
        <p:txBody>
          <a:bodyPr/>
          <a:lstStyle/>
          <a:p>
            <a:r>
              <a:rPr lang="en-US" dirty="0" smtClean="0"/>
              <a:t>With/without a partner, read:</a:t>
            </a:r>
          </a:p>
          <a:p>
            <a:pPr marL="457200" lvl="1" indent="0">
              <a:buNone/>
            </a:pPr>
            <a:endParaRPr lang="en-US" dirty="0" smtClean="0"/>
          </a:p>
          <a:p>
            <a:pPr marL="457200" lvl="1" indent="0">
              <a:buNone/>
            </a:pPr>
            <a:r>
              <a:rPr lang="en-US" dirty="0" smtClean="0"/>
              <a:t>“When Demands Are Too High” at the top of </a:t>
            </a:r>
            <a:r>
              <a:rPr lang="en-US" b="1" dirty="0"/>
              <a:t>P</a:t>
            </a:r>
            <a:r>
              <a:rPr lang="en-US" b="1" dirty="0" smtClean="0"/>
              <a:t>age 100.</a:t>
            </a:r>
            <a:r>
              <a:rPr lang="en-US" dirty="0" smtClean="0"/>
              <a:t>  Juan is very busy and overextended.  Read through the thought provoking questions in the yellow, to the right of the paragraph and complete the letter to Juan as described.  One partner writes.  Be prepared to share your responses with class and to hand this in for a classwork grade!</a:t>
            </a:r>
            <a:endParaRPr lang="en-US" dirty="0"/>
          </a:p>
        </p:txBody>
      </p:sp>
      <p:pic>
        <p:nvPicPr>
          <p:cNvPr id="3074" name="Picture 2" descr="C:\Users\kate.jenis\AppData\Local\Microsoft\Windows\Temporary Internet Files\Content.IE5\MO3FAFUL\MC9004379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1166636"/>
            <a:ext cx="1816100" cy="173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3503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Stress Video</a:t>
            </a:r>
            <a:endParaRPr lang="en-US" dirty="0"/>
          </a:p>
        </p:txBody>
      </p:sp>
      <p:sp>
        <p:nvSpPr>
          <p:cNvPr id="3" name="Content Placeholder 2"/>
          <p:cNvSpPr>
            <a:spLocks noGrp="1"/>
          </p:cNvSpPr>
          <p:nvPr>
            <p:ph idx="1"/>
          </p:nvPr>
        </p:nvSpPr>
        <p:spPr/>
        <p:txBody>
          <a:bodyPr/>
          <a:lstStyle/>
          <a:p>
            <a:endParaRPr lang="en-US" dirty="0" smtClean="0"/>
          </a:p>
          <a:p>
            <a:r>
              <a:rPr lang="en-US" dirty="0" smtClean="0"/>
              <a:t>Stress Video from Discovery Education</a:t>
            </a:r>
            <a:endParaRPr lang="en-US" dirty="0"/>
          </a:p>
        </p:txBody>
      </p:sp>
    </p:spTree>
    <p:extLst>
      <p:ext uri="{BB962C8B-B14F-4D97-AF65-F5344CB8AC3E}">
        <p14:creationId xmlns:p14="http://schemas.microsoft.com/office/powerpoint/2010/main" val="30618249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Complete:</a:t>
            </a:r>
          </a:p>
          <a:p>
            <a:pPr marL="118872" indent="0">
              <a:buNone/>
            </a:pPr>
            <a:endParaRPr lang="en-US" dirty="0"/>
          </a:p>
          <a:p>
            <a:pPr marL="118872" indent="0">
              <a:buNone/>
            </a:pPr>
            <a:r>
              <a:rPr lang="en-US" sz="4000" dirty="0"/>
              <a:t>Page </a:t>
            </a:r>
            <a:r>
              <a:rPr lang="en-US" sz="4000" dirty="0" smtClean="0"/>
              <a:t>96 #1-6</a:t>
            </a:r>
          </a:p>
          <a:p>
            <a:pPr marL="118872" indent="0">
              <a:buNone/>
            </a:pPr>
            <a:endParaRPr lang="en-US" sz="4000" dirty="0"/>
          </a:p>
          <a:p>
            <a:pPr marL="118872" indent="0">
              <a:buNone/>
            </a:pPr>
            <a:r>
              <a:rPr lang="en-US" sz="4000" dirty="0" smtClean="0"/>
              <a:t>Page 101, #1-5</a:t>
            </a:r>
          </a:p>
          <a:p>
            <a:pPr marL="118872" indent="0">
              <a:buNone/>
            </a:pPr>
            <a:endParaRPr lang="en-US" sz="4000" dirty="0" smtClean="0"/>
          </a:p>
          <a:p>
            <a:pPr marL="118872" indent="0">
              <a:buNone/>
            </a:pPr>
            <a:r>
              <a:rPr lang="en-US" sz="4000" dirty="0"/>
              <a:t>Page </a:t>
            </a:r>
            <a:r>
              <a:rPr lang="en-US" sz="4000" dirty="0" smtClean="0"/>
              <a:t>108, #1-8</a:t>
            </a:r>
            <a:r>
              <a:rPr lang="en-US" sz="4000" dirty="0"/>
              <a:t>, 10,12</a:t>
            </a:r>
          </a:p>
          <a:p>
            <a:pPr marL="118872" indent="0">
              <a:buNone/>
            </a:pPr>
            <a:endParaRPr lang="en-US" sz="4000" dirty="0" smtClean="0"/>
          </a:p>
          <a:p>
            <a:pPr marL="118872" indent="0">
              <a:buNone/>
            </a:pPr>
            <a:r>
              <a:rPr lang="en-US" sz="4000" dirty="0"/>
              <a:t>Page 109, </a:t>
            </a:r>
            <a:r>
              <a:rPr lang="en-US" sz="4000" dirty="0" smtClean="0"/>
              <a:t>#14-21 </a:t>
            </a:r>
            <a:endParaRPr lang="en-US" sz="4000" dirty="0"/>
          </a:p>
        </p:txBody>
      </p:sp>
      <p:pic>
        <p:nvPicPr>
          <p:cNvPr id="2050" name="Picture 2" descr="C:\Users\kate.jenis\AppData\Local\Microsoft\Windows\Temporary Internet Files\Content.IE5\8627BL72\MC90015092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4038600"/>
            <a:ext cx="2106307" cy="237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2497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4- Part Three</a:t>
            </a:r>
            <a:endParaRPr lang="en-US" dirty="0"/>
          </a:p>
        </p:txBody>
      </p:sp>
      <p:sp>
        <p:nvSpPr>
          <p:cNvPr id="3" name="Text Placeholder 2"/>
          <p:cNvSpPr>
            <a:spLocks noGrp="1"/>
          </p:cNvSpPr>
          <p:nvPr>
            <p:ph type="body" idx="1"/>
          </p:nvPr>
        </p:nvSpPr>
        <p:spPr/>
        <p:txBody>
          <a:bodyPr>
            <a:normAutofit/>
          </a:bodyPr>
          <a:lstStyle/>
          <a:p>
            <a:r>
              <a:rPr lang="en-US" sz="3600" dirty="0" smtClean="0"/>
              <a:t>Coping with Loss and Grief</a:t>
            </a:r>
            <a:endParaRPr lang="en-US" sz="3600" dirty="0"/>
          </a:p>
        </p:txBody>
      </p:sp>
    </p:spTree>
    <p:extLst>
      <p:ext uri="{BB962C8B-B14F-4D97-AF65-F5344CB8AC3E}">
        <p14:creationId xmlns:p14="http://schemas.microsoft.com/office/powerpoint/2010/main" val="9376791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Myths About Grieving</a:t>
            </a:r>
            <a:endParaRPr lang="en-US" dirty="0"/>
          </a:p>
        </p:txBody>
      </p:sp>
      <p:sp>
        <p:nvSpPr>
          <p:cNvPr id="3" name="Content Placeholder 2"/>
          <p:cNvSpPr>
            <a:spLocks noGrp="1"/>
          </p:cNvSpPr>
          <p:nvPr>
            <p:ph idx="1"/>
          </p:nvPr>
        </p:nvSpPr>
        <p:spPr/>
        <p:txBody>
          <a:bodyPr>
            <a:normAutofit/>
          </a:bodyPr>
          <a:lstStyle/>
          <a:p>
            <a:r>
              <a:rPr lang="en-US" sz="4800" dirty="0" smtClean="0"/>
              <a:t>Myth:  We grieve only deaths.</a:t>
            </a:r>
          </a:p>
          <a:p>
            <a:pPr marL="118872" indent="0">
              <a:buNone/>
            </a:pPr>
            <a:endParaRPr lang="en-US" sz="4800" dirty="0"/>
          </a:p>
          <a:p>
            <a:pPr marL="118872" indent="0">
              <a:buNone/>
            </a:pPr>
            <a:endParaRPr lang="en-US" sz="4800" dirty="0" smtClean="0"/>
          </a:p>
          <a:p>
            <a:endParaRPr lang="en-US" sz="4800" dirty="0"/>
          </a:p>
          <a:p>
            <a:r>
              <a:rPr lang="en-US" sz="4800" dirty="0" smtClean="0"/>
              <a:t>Fact:  All losses cause grief.</a:t>
            </a:r>
            <a:endParaRPr lang="en-US" sz="4800" dirty="0"/>
          </a:p>
        </p:txBody>
      </p:sp>
      <p:pic>
        <p:nvPicPr>
          <p:cNvPr id="5122" name="Picture 2" descr="C:\Users\kate.jenis\AppData\Local\Microsoft\Windows\Temporary Internet Files\Content.IE5\74J1XE8D\MC90044068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864641"/>
            <a:ext cx="1676229" cy="1676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2865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Myths About Grieving</a:t>
            </a:r>
          </a:p>
        </p:txBody>
      </p:sp>
      <p:sp>
        <p:nvSpPr>
          <p:cNvPr id="3" name="Content Placeholder 2"/>
          <p:cNvSpPr>
            <a:spLocks noGrp="1"/>
          </p:cNvSpPr>
          <p:nvPr>
            <p:ph idx="1"/>
          </p:nvPr>
        </p:nvSpPr>
        <p:spPr/>
        <p:txBody>
          <a:bodyPr>
            <a:normAutofit/>
          </a:bodyPr>
          <a:lstStyle/>
          <a:p>
            <a:r>
              <a:rPr lang="en-US" sz="4800" dirty="0" smtClean="0"/>
              <a:t>Myth: Grief eventually ends.</a:t>
            </a:r>
          </a:p>
          <a:p>
            <a:endParaRPr lang="en-US" sz="4800" dirty="0"/>
          </a:p>
          <a:p>
            <a:pPr marL="118872" indent="0">
              <a:buNone/>
            </a:pPr>
            <a:endParaRPr lang="en-US" sz="4800" dirty="0" smtClean="0"/>
          </a:p>
          <a:p>
            <a:endParaRPr lang="en-US" sz="4800" dirty="0"/>
          </a:p>
          <a:p>
            <a:r>
              <a:rPr lang="en-US" sz="4800" dirty="0" smtClean="0"/>
              <a:t>Fact:  We only learn to live with the loss.</a:t>
            </a:r>
          </a:p>
          <a:p>
            <a:endParaRPr lang="en-US" sz="4800" dirty="0"/>
          </a:p>
          <a:p>
            <a:endParaRPr lang="en-US" sz="4800" dirty="0" smtClean="0"/>
          </a:p>
        </p:txBody>
      </p:sp>
      <p:pic>
        <p:nvPicPr>
          <p:cNvPr id="6146" name="Picture 2" descr="C:\Users\kate.jenis\AppData\Local\Microsoft\Windows\Temporary Internet Files\Content.IE5\74J1XE8D\MC90044050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743200"/>
            <a:ext cx="1447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06154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Myths About Grieving</a:t>
            </a:r>
          </a:p>
        </p:txBody>
      </p:sp>
      <p:sp>
        <p:nvSpPr>
          <p:cNvPr id="3" name="Content Placeholder 2"/>
          <p:cNvSpPr>
            <a:spLocks noGrp="1"/>
          </p:cNvSpPr>
          <p:nvPr>
            <p:ph idx="1"/>
          </p:nvPr>
        </p:nvSpPr>
        <p:spPr/>
        <p:txBody>
          <a:bodyPr>
            <a:normAutofit lnSpcReduction="10000"/>
          </a:bodyPr>
          <a:lstStyle/>
          <a:p>
            <a:r>
              <a:rPr lang="en-US" sz="4400" dirty="0"/>
              <a:t>Myth: </a:t>
            </a:r>
            <a:r>
              <a:rPr lang="en-US" sz="4400" dirty="0" smtClean="0"/>
              <a:t>People should be left alone to grieve.</a:t>
            </a:r>
            <a:endParaRPr lang="en-US" sz="4400" dirty="0"/>
          </a:p>
          <a:p>
            <a:endParaRPr lang="en-US" sz="4400" dirty="0"/>
          </a:p>
          <a:p>
            <a:pPr marL="118872" indent="0">
              <a:buNone/>
            </a:pPr>
            <a:endParaRPr lang="en-US" sz="4400" dirty="0"/>
          </a:p>
          <a:p>
            <a:endParaRPr lang="en-US" sz="4400" dirty="0"/>
          </a:p>
          <a:p>
            <a:r>
              <a:rPr lang="en-US" sz="4400" dirty="0"/>
              <a:t>Fact:  </a:t>
            </a:r>
            <a:r>
              <a:rPr lang="en-US" sz="4400" dirty="0" smtClean="0"/>
              <a:t>Grieving people need the support of others.</a:t>
            </a:r>
            <a:endParaRPr lang="en-US" sz="4400" dirty="0"/>
          </a:p>
          <a:p>
            <a:endParaRPr lang="en-US" dirty="0"/>
          </a:p>
        </p:txBody>
      </p:sp>
      <p:pic>
        <p:nvPicPr>
          <p:cNvPr id="7170" name="Picture 2" descr="C:\Users\kate.jenis\AppData\Local\Microsoft\Windows\Temporary Internet Files\Content.IE5\8627BL72\MC90024056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2743200"/>
            <a:ext cx="1825142" cy="1751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2912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Acknowledging Loss</a:t>
            </a:r>
            <a:endParaRPr lang="en-US" dirty="0"/>
          </a:p>
        </p:txBody>
      </p:sp>
      <p:sp>
        <p:nvSpPr>
          <p:cNvPr id="3" name="Content Placeholder 2"/>
          <p:cNvSpPr>
            <a:spLocks noGrp="1"/>
          </p:cNvSpPr>
          <p:nvPr>
            <p:ph idx="1"/>
          </p:nvPr>
        </p:nvSpPr>
        <p:spPr>
          <a:xfrm>
            <a:off x="463374" y="2209800"/>
            <a:ext cx="8229600" cy="3741489"/>
          </a:xfrm>
        </p:spPr>
        <p:txBody>
          <a:bodyPr/>
          <a:lstStyle/>
          <a:p>
            <a:r>
              <a:rPr lang="en-US" b="1" u="sng" dirty="0" smtClean="0"/>
              <a:t>Examples of Loss</a:t>
            </a:r>
          </a:p>
          <a:p>
            <a:pPr marL="118872" indent="0">
              <a:buNone/>
            </a:pPr>
            <a:endParaRPr lang="en-US" dirty="0" smtClean="0"/>
          </a:p>
          <a:p>
            <a:pPr lvl="1"/>
            <a:r>
              <a:rPr lang="en-US" dirty="0" smtClean="0"/>
              <a:t>Moving to a new city, leaving friends behind.</a:t>
            </a:r>
          </a:p>
          <a:p>
            <a:pPr lvl="1"/>
            <a:r>
              <a:rPr lang="en-US" dirty="0" smtClean="0"/>
              <a:t>The death of a loved one.</a:t>
            </a:r>
          </a:p>
          <a:p>
            <a:pPr lvl="1"/>
            <a:r>
              <a:rPr lang="en-US" dirty="0" smtClean="0"/>
              <a:t>A breakup in a relationship.</a:t>
            </a:r>
          </a:p>
          <a:p>
            <a:pPr lvl="1"/>
            <a:r>
              <a:rPr lang="en-US" dirty="0" smtClean="0"/>
              <a:t>Death of a pet.</a:t>
            </a:r>
          </a:p>
          <a:p>
            <a:pPr lvl="1"/>
            <a:r>
              <a:rPr lang="en-US" dirty="0" smtClean="0"/>
              <a:t>Divorce of your parents.</a:t>
            </a:r>
          </a:p>
          <a:p>
            <a:pPr lvl="1"/>
            <a:endParaRPr lang="en-US" dirty="0"/>
          </a:p>
          <a:p>
            <a:pPr marL="457200" lvl="1" indent="0">
              <a:buNone/>
            </a:pPr>
            <a:endParaRPr lang="en-US" dirty="0" smtClean="0"/>
          </a:p>
        </p:txBody>
      </p:sp>
      <p:pic>
        <p:nvPicPr>
          <p:cNvPr id="8194" name="Picture 2" descr="C:\Users\kate.jenis\AppData\Local\Microsoft\Windows\Temporary Internet Files\Content.IE5\8627BL72\MC900434709[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5181600"/>
            <a:ext cx="2983135" cy="106045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kate.jenis\AppData\Local\Microsoft\Windows\Temporary Internet Files\Content.IE5\74J1XE8D\MC90028137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5285" y="-1368808"/>
            <a:ext cx="209949" cy="19283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kate.jenis\AppData\Local\Microsoft\Windows\Temporary Internet Files\Content.IE5\ZDP77H5I\MP90042231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1" y="5862726"/>
            <a:ext cx="1066800" cy="844272"/>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C:\Users\kate.jenis\AppData\Local\Microsoft\Windows\Temporary Internet Files\Content.IE5\WYLJJ0EO\MC90028137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8315" y="898138"/>
            <a:ext cx="2585685" cy="2376763"/>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C:\Users\kate.jenis\AppData\Local\Microsoft\Windows\Temporary Internet Files\Content.IE5\MO3FAFUL\MC9003343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1" y="457200"/>
            <a:ext cx="1371599" cy="1629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6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Grieving Process</a:t>
            </a:r>
            <a:endParaRPr lang="en-US" dirty="0"/>
          </a:p>
        </p:txBody>
      </p:sp>
      <p:sp>
        <p:nvSpPr>
          <p:cNvPr id="3" name="Content Placeholder 2"/>
          <p:cNvSpPr>
            <a:spLocks noGrp="1"/>
          </p:cNvSpPr>
          <p:nvPr>
            <p:ph idx="1"/>
          </p:nvPr>
        </p:nvSpPr>
        <p:spPr/>
        <p:txBody>
          <a:bodyPr/>
          <a:lstStyle/>
          <a:p>
            <a:r>
              <a:rPr lang="en-US" dirty="0" smtClean="0"/>
              <a:t>Swiss-American psychiatrist Elisabeth </a:t>
            </a:r>
            <a:r>
              <a:rPr lang="en-US" dirty="0" err="1" smtClean="0"/>
              <a:t>Kubler</a:t>
            </a:r>
            <a:r>
              <a:rPr lang="en-US" dirty="0" smtClean="0"/>
              <a:t>-Ross developed the grieving process which includes many </a:t>
            </a:r>
            <a:r>
              <a:rPr lang="en-US" i="1" dirty="0"/>
              <a:t>S</a:t>
            </a:r>
            <a:r>
              <a:rPr lang="en-US" i="1" dirty="0" smtClean="0"/>
              <a:t>tages of Grief</a:t>
            </a:r>
            <a:r>
              <a:rPr lang="en-US" dirty="0" smtClean="0"/>
              <a:t>.</a:t>
            </a:r>
          </a:p>
          <a:p>
            <a:endParaRPr lang="en-US" dirty="0"/>
          </a:p>
          <a:p>
            <a:r>
              <a:rPr lang="en-US" b="1" u="sng" dirty="0" smtClean="0"/>
              <a:t>Stages of Grief-</a:t>
            </a:r>
            <a:r>
              <a:rPr lang="en-US" b="1" dirty="0" smtClean="0"/>
              <a:t> </a:t>
            </a:r>
            <a:r>
              <a:rPr lang="en-US" dirty="0" smtClean="0"/>
              <a:t>A variety of reactions that may surface as an individual makes sense of how a loss affects him or her.</a:t>
            </a:r>
            <a:endParaRPr lang="en-US" dirty="0"/>
          </a:p>
        </p:txBody>
      </p:sp>
    </p:spTree>
    <p:extLst>
      <p:ext uri="{BB962C8B-B14F-4D97-AF65-F5344CB8AC3E}">
        <p14:creationId xmlns:p14="http://schemas.microsoft.com/office/powerpoint/2010/main" val="35142243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Grieving Process</a:t>
            </a:r>
            <a:endParaRPr lang="en-US" dirty="0"/>
          </a:p>
        </p:txBody>
      </p:sp>
      <p:sp>
        <p:nvSpPr>
          <p:cNvPr id="3" name="Content Placeholder 2"/>
          <p:cNvSpPr>
            <a:spLocks noGrp="1"/>
          </p:cNvSpPr>
          <p:nvPr>
            <p:ph sz="half" idx="1"/>
          </p:nvPr>
        </p:nvSpPr>
        <p:spPr/>
        <p:txBody>
          <a:bodyPr/>
          <a:lstStyle/>
          <a:p>
            <a:r>
              <a:rPr lang="en-US" sz="3200" b="1" dirty="0" smtClean="0"/>
              <a:t>ONE-</a:t>
            </a:r>
          </a:p>
          <a:p>
            <a:pPr marL="118872" indent="0">
              <a:buNone/>
            </a:pPr>
            <a:endParaRPr lang="en-US" sz="3200" b="1" u="sng" dirty="0" smtClean="0"/>
          </a:p>
          <a:p>
            <a:pPr marL="118872" indent="0" algn="ctr">
              <a:buNone/>
            </a:pPr>
            <a:r>
              <a:rPr lang="en-US" sz="3200" b="1" u="sng" dirty="0" smtClean="0"/>
              <a:t>Denial/ Numbness</a:t>
            </a:r>
          </a:p>
          <a:p>
            <a:pPr marL="118872" indent="0">
              <a:buNone/>
            </a:pPr>
            <a:endParaRPr lang="en-US" sz="3200" b="1" dirty="0" smtClean="0"/>
          </a:p>
          <a:p>
            <a:pPr lvl="1"/>
            <a:r>
              <a:rPr lang="en-US" sz="3200" dirty="0" smtClean="0"/>
              <a:t>It may be difficult to believe that this loss has even occurred!</a:t>
            </a:r>
          </a:p>
        </p:txBody>
      </p:sp>
      <p:sp>
        <p:nvSpPr>
          <p:cNvPr id="4" name="Content Placeholder 3"/>
          <p:cNvSpPr>
            <a:spLocks noGrp="1"/>
          </p:cNvSpPr>
          <p:nvPr>
            <p:ph sz="half" idx="2"/>
          </p:nvPr>
        </p:nvSpPr>
        <p:spPr/>
        <p:txBody>
          <a:bodyPr/>
          <a:lstStyle/>
          <a:p>
            <a:r>
              <a:rPr lang="en-US" b="1" dirty="0" smtClean="0"/>
              <a:t>TWO-</a:t>
            </a:r>
          </a:p>
          <a:p>
            <a:pPr marL="118872" indent="0">
              <a:buNone/>
            </a:pPr>
            <a:endParaRPr lang="en-US" b="1" u="sng" dirty="0" smtClean="0"/>
          </a:p>
          <a:p>
            <a:pPr marL="118872" indent="0" algn="ctr">
              <a:buNone/>
            </a:pPr>
            <a:r>
              <a:rPr lang="en-US" b="1" u="sng" dirty="0" smtClean="0"/>
              <a:t>Emotional Release</a:t>
            </a:r>
          </a:p>
          <a:p>
            <a:endParaRPr lang="en-US" b="1" dirty="0"/>
          </a:p>
          <a:p>
            <a:pPr lvl="1"/>
            <a:r>
              <a:rPr lang="en-US" sz="3200" dirty="0" smtClean="0"/>
              <a:t>The loss is recognized.  This stage often involves periods of crying.</a:t>
            </a:r>
          </a:p>
        </p:txBody>
      </p:sp>
      <p:pic>
        <p:nvPicPr>
          <p:cNvPr id="5122" name="Picture 2" descr="C:\Program Files\Microsoft Office\MEDIA\CAGCAT10\j028603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1066800"/>
            <a:ext cx="1551873" cy="1494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0227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Grieving Process</a:t>
            </a:r>
          </a:p>
        </p:txBody>
      </p:sp>
      <p:sp>
        <p:nvSpPr>
          <p:cNvPr id="3" name="Content Placeholder 2"/>
          <p:cNvSpPr>
            <a:spLocks noGrp="1"/>
          </p:cNvSpPr>
          <p:nvPr>
            <p:ph sz="half" idx="1"/>
          </p:nvPr>
        </p:nvSpPr>
        <p:spPr/>
        <p:txBody>
          <a:bodyPr>
            <a:normAutofit lnSpcReduction="10000"/>
          </a:bodyPr>
          <a:lstStyle/>
          <a:p>
            <a:r>
              <a:rPr lang="en-US" b="1" dirty="0" smtClean="0"/>
              <a:t>THREE-</a:t>
            </a:r>
            <a:endParaRPr lang="en-US" b="1" dirty="0"/>
          </a:p>
          <a:p>
            <a:pPr marL="118872" indent="0">
              <a:buNone/>
            </a:pPr>
            <a:endParaRPr lang="en-US" b="1" u="sng" dirty="0" smtClean="0"/>
          </a:p>
          <a:p>
            <a:pPr marL="118872" indent="0" algn="ctr">
              <a:buNone/>
            </a:pPr>
            <a:r>
              <a:rPr lang="en-US" b="1" u="sng" dirty="0" smtClean="0"/>
              <a:t>Anger</a:t>
            </a:r>
          </a:p>
          <a:p>
            <a:pPr marL="118872" indent="0">
              <a:buNone/>
            </a:pPr>
            <a:endParaRPr lang="en-US" b="1" u="sng" dirty="0"/>
          </a:p>
          <a:p>
            <a:pPr lvl="1"/>
            <a:r>
              <a:rPr lang="en-US" sz="3200" dirty="0" smtClean="0"/>
              <a:t>The person uses anger because he or she feels powerless and unfairly deprived.</a:t>
            </a:r>
          </a:p>
        </p:txBody>
      </p:sp>
      <p:sp>
        <p:nvSpPr>
          <p:cNvPr id="4" name="Content Placeholder 3"/>
          <p:cNvSpPr>
            <a:spLocks noGrp="1"/>
          </p:cNvSpPr>
          <p:nvPr>
            <p:ph sz="half" idx="2"/>
          </p:nvPr>
        </p:nvSpPr>
        <p:spPr/>
        <p:txBody>
          <a:bodyPr>
            <a:normAutofit lnSpcReduction="10000"/>
          </a:bodyPr>
          <a:lstStyle/>
          <a:p>
            <a:r>
              <a:rPr lang="en-US" b="1" dirty="0" smtClean="0"/>
              <a:t>FOUR-</a:t>
            </a:r>
          </a:p>
          <a:p>
            <a:pPr marL="118872" indent="0" algn="ctr">
              <a:buNone/>
            </a:pPr>
            <a:endParaRPr lang="en-US" b="1" u="sng" dirty="0" smtClean="0"/>
          </a:p>
          <a:p>
            <a:pPr marL="118872" indent="0" algn="ctr">
              <a:buNone/>
            </a:pPr>
            <a:r>
              <a:rPr lang="en-US" b="1" u="sng" dirty="0" smtClean="0"/>
              <a:t>Bargaining</a:t>
            </a:r>
          </a:p>
          <a:p>
            <a:pPr marL="118872" indent="0" algn="ctr">
              <a:buNone/>
            </a:pPr>
            <a:endParaRPr lang="en-US" b="1" u="sng" dirty="0"/>
          </a:p>
          <a:p>
            <a:pPr lvl="1"/>
            <a:r>
              <a:rPr lang="en-US" sz="3200" dirty="0" smtClean="0"/>
              <a:t>As the reality of the loss sets in, the person may promise to change if what was lost can be returned.</a:t>
            </a:r>
            <a:endParaRPr lang="en-US" sz="3200" dirty="0"/>
          </a:p>
        </p:txBody>
      </p:sp>
      <p:pic>
        <p:nvPicPr>
          <p:cNvPr id="3074" name="Picture 2" descr="C:\Users\kate.jenis\AppData\Local\Microsoft\Windows\Temporary Internet Files\Content.IE5\MO3FAFUL\MC90013667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7971" y="381000"/>
            <a:ext cx="1997807" cy="225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7847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Grieving Process</a:t>
            </a:r>
          </a:p>
        </p:txBody>
      </p:sp>
      <p:sp>
        <p:nvSpPr>
          <p:cNvPr id="3" name="Content Placeholder 2"/>
          <p:cNvSpPr>
            <a:spLocks noGrp="1"/>
          </p:cNvSpPr>
          <p:nvPr>
            <p:ph sz="half" idx="1"/>
          </p:nvPr>
        </p:nvSpPr>
        <p:spPr/>
        <p:txBody>
          <a:bodyPr/>
          <a:lstStyle/>
          <a:p>
            <a:r>
              <a:rPr lang="en-US" b="1" dirty="0" smtClean="0"/>
              <a:t>FIVE-</a:t>
            </a:r>
          </a:p>
          <a:p>
            <a:endParaRPr lang="en-US" b="1" u="sng" dirty="0"/>
          </a:p>
          <a:p>
            <a:pPr marL="118872" indent="0" algn="ctr">
              <a:buNone/>
            </a:pPr>
            <a:r>
              <a:rPr lang="en-US" b="1" u="sng" dirty="0" smtClean="0"/>
              <a:t>Depression</a:t>
            </a:r>
          </a:p>
          <a:p>
            <a:pPr marL="118872" indent="0" algn="ctr">
              <a:buNone/>
            </a:pPr>
            <a:endParaRPr lang="en-US" b="1" u="sng" dirty="0"/>
          </a:p>
          <a:p>
            <a:pPr lvl="1"/>
            <a:r>
              <a:rPr lang="en-US" sz="2800" dirty="0" smtClean="0"/>
              <a:t>Beyond the feelings of sadness, feelings of isolation, alienation, and hopelessness may occur.</a:t>
            </a:r>
          </a:p>
        </p:txBody>
      </p:sp>
      <p:sp>
        <p:nvSpPr>
          <p:cNvPr id="4" name="Content Placeholder 3"/>
          <p:cNvSpPr>
            <a:spLocks noGrp="1"/>
          </p:cNvSpPr>
          <p:nvPr>
            <p:ph sz="half" idx="2"/>
          </p:nvPr>
        </p:nvSpPr>
        <p:spPr/>
        <p:txBody>
          <a:bodyPr/>
          <a:lstStyle/>
          <a:p>
            <a:r>
              <a:rPr lang="en-US" b="1" dirty="0" smtClean="0"/>
              <a:t>SIX-</a:t>
            </a:r>
          </a:p>
          <a:p>
            <a:endParaRPr lang="en-US" b="1" dirty="0"/>
          </a:p>
          <a:p>
            <a:pPr marL="118872" indent="0" algn="ctr">
              <a:buNone/>
            </a:pPr>
            <a:r>
              <a:rPr lang="en-US" b="1" u="sng" dirty="0" smtClean="0"/>
              <a:t>Remorse</a:t>
            </a:r>
          </a:p>
          <a:p>
            <a:pPr marL="118872" indent="0" algn="ctr">
              <a:buNone/>
            </a:pPr>
            <a:endParaRPr lang="en-US" b="1" u="sng" dirty="0"/>
          </a:p>
          <a:p>
            <a:pPr lvl="1"/>
            <a:r>
              <a:rPr lang="en-US" sz="2800" dirty="0" smtClean="0"/>
              <a:t>The person may become preoccupied with thoughts about how the loss could have been prevented.</a:t>
            </a:r>
            <a:endParaRPr lang="en-US" sz="2800" dirty="0"/>
          </a:p>
        </p:txBody>
      </p:sp>
      <p:pic>
        <p:nvPicPr>
          <p:cNvPr id="2050" name="Picture 2" descr="C:\Users\kate.jenis\AppData\Local\Microsoft\Windows\Temporary Internet Files\Content.IE5\I8AI6WRF\MC90031021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2286000"/>
            <a:ext cx="1333236" cy="1478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3716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Grieving Process</a:t>
            </a:r>
          </a:p>
        </p:txBody>
      </p:sp>
      <p:sp>
        <p:nvSpPr>
          <p:cNvPr id="3" name="Content Placeholder 2"/>
          <p:cNvSpPr>
            <a:spLocks noGrp="1"/>
          </p:cNvSpPr>
          <p:nvPr>
            <p:ph sz="half" idx="1"/>
          </p:nvPr>
        </p:nvSpPr>
        <p:spPr/>
        <p:txBody>
          <a:bodyPr>
            <a:normAutofit lnSpcReduction="10000"/>
          </a:bodyPr>
          <a:lstStyle/>
          <a:p>
            <a:r>
              <a:rPr lang="en-US" b="1" dirty="0" smtClean="0"/>
              <a:t>SEVEN-</a:t>
            </a:r>
          </a:p>
          <a:p>
            <a:endParaRPr lang="en-US" dirty="0"/>
          </a:p>
          <a:p>
            <a:pPr marL="118872" indent="0" algn="ctr">
              <a:buNone/>
            </a:pPr>
            <a:r>
              <a:rPr lang="en-US" b="1" u="sng" dirty="0" smtClean="0"/>
              <a:t>Acceptance</a:t>
            </a:r>
          </a:p>
          <a:p>
            <a:pPr marL="118872" indent="0" algn="ctr">
              <a:buNone/>
            </a:pPr>
            <a:endParaRPr lang="en-US" b="1" u="sng" dirty="0"/>
          </a:p>
          <a:p>
            <a:pPr lvl="1"/>
            <a:r>
              <a:rPr lang="en-US" sz="2800" dirty="0" smtClean="0"/>
              <a:t>The person faces the reality of the loss, and experiences closure.</a:t>
            </a:r>
          </a:p>
          <a:p>
            <a:pPr lvl="1"/>
            <a:endParaRPr lang="en-US" sz="2800" dirty="0"/>
          </a:p>
          <a:p>
            <a:pPr marL="457200" lvl="1" indent="0">
              <a:buNone/>
            </a:pPr>
            <a:r>
              <a:rPr lang="en-US" sz="2800" b="1" i="1" dirty="0" smtClean="0"/>
              <a:t>Closure-</a:t>
            </a:r>
            <a:r>
              <a:rPr lang="en-US" sz="2800" dirty="0" smtClean="0"/>
              <a:t> the acceptance of a loss.</a:t>
            </a:r>
          </a:p>
        </p:txBody>
      </p:sp>
      <p:sp>
        <p:nvSpPr>
          <p:cNvPr id="4" name="Content Placeholder 3"/>
          <p:cNvSpPr>
            <a:spLocks noGrp="1"/>
          </p:cNvSpPr>
          <p:nvPr>
            <p:ph sz="half" idx="2"/>
          </p:nvPr>
        </p:nvSpPr>
        <p:spPr/>
        <p:txBody>
          <a:bodyPr>
            <a:normAutofit lnSpcReduction="10000"/>
          </a:bodyPr>
          <a:lstStyle/>
          <a:p>
            <a:r>
              <a:rPr lang="en-US" b="1" dirty="0" smtClean="0"/>
              <a:t>EIGHT-</a:t>
            </a:r>
          </a:p>
          <a:p>
            <a:endParaRPr lang="en-US" b="1" dirty="0"/>
          </a:p>
          <a:p>
            <a:pPr marL="118872" indent="0" algn="ctr">
              <a:buNone/>
            </a:pPr>
            <a:r>
              <a:rPr lang="en-US" b="1" u="sng" dirty="0" smtClean="0"/>
              <a:t>Hope</a:t>
            </a:r>
          </a:p>
          <a:p>
            <a:pPr marL="118872" indent="0" algn="ctr">
              <a:buNone/>
            </a:pPr>
            <a:endParaRPr lang="en-US" b="1" u="sng" dirty="0"/>
          </a:p>
          <a:p>
            <a:pPr lvl="1"/>
            <a:r>
              <a:rPr lang="en-US" sz="3200" dirty="0" smtClean="0"/>
              <a:t>Remembering becomes less painful, and the person begins to look ahead to the future.</a:t>
            </a:r>
            <a:endParaRPr lang="en-US" sz="3200" dirty="0"/>
          </a:p>
        </p:txBody>
      </p:sp>
      <p:pic>
        <p:nvPicPr>
          <p:cNvPr id="4098" name="Picture 2" descr="C:\Users\kate.jenis\AppData\Local\Microsoft\Windows\Temporary Internet Files\Content.IE5\N6PJ0EIE\MC90015396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1604140"/>
            <a:ext cx="1335938" cy="1802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6019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Stages of Grief in Pictures…</a:t>
            </a:r>
            <a:endParaRPr lang="en-US"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371600"/>
            <a:ext cx="7224720" cy="5467927"/>
          </a:xfrm>
        </p:spPr>
      </p:pic>
    </p:spTree>
    <p:extLst>
      <p:ext uri="{BB962C8B-B14F-4D97-AF65-F5344CB8AC3E}">
        <p14:creationId xmlns:p14="http://schemas.microsoft.com/office/powerpoint/2010/main" val="5360224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Coping</a:t>
            </a:r>
            <a:endParaRPr lang="en-US" dirty="0"/>
          </a:p>
        </p:txBody>
      </p:sp>
      <p:sp>
        <p:nvSpPr>
          <p:cNvPr id="3" name="Content Placeholder 2"/>
          <p:cNvSpPr>
            <a:spLocks noGrp="1"/>
          </p:cNvSpPr>
          <p:nvPr>
            <p:ph idx="1"/>
          </p:nvPr>
        </p:nvSpPr>
        <p:spPr/>
        <p:txBody>
          <a:bodyPr/>
          <a:lstStyle/>
          <a:p>
            <a:r>
              <a:rPr lang="en-US" b="1" u="sng" dirty="0" smtClean="0"/>
              <a:t>Coping-</a:t>
            </a:r>
            <a:r>
              <a:rPr lang="en-US" dirty="0" smtClean="0"/>
              <a:t> Dealing successfully with difficult changes in your life.</a:t>
            </a:r>
          </a:p>
          <a:p>
            <a:endParaRPr lang="en-US" dirty="0"/>
          </a:p>
          <a:p>
            <a:pPr marL="118872" indent="0">
              <a:buNone/>
            </a:pPr>
            <a:r>
              <a:rPr lang="en-US" dirty="0" smtClean="0"/>
              <a:t>Experiencing and accepting your feelings during grieving is necessary for healing.  These feelings are part of coping.</a:t>
            </a:r>
            <a:endParaRPr lang="en-US" dirty="0"/>
          </a:p>
        </p:txBody>
      </p:sp>
      <p:pic>
        <p:nvPicPr>
          <p:cNvPr id="1026" name="Picture 2" descr="C:\Users\kate.jenis\AppData\Local\Microsoft\Windows\Temporary Internet Files\Content.IE5\N6PJ0EIE\MC90008429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31745" y="4267200"/>
            <a:ext cx="3148944" cy="2360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0087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Coping Balance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0800" y="2026270"/>
            <a:ext cx="6262907" cy="4077648"/>
          </a:xfrm>
        </p:spPr>
      </p:pic>
      <p:sp>
        <p:nvSpPr>
          <p:cNvPr id="3" name="TextBox 2"/>
          <p:cNvSpPr txBox="1"/>
          <p:nvPr/>
        </p:nvSpPr>
        <p:spPr>
          <a:xfrm>
            <a:off x="304800" y="2133600"/>
            <a:ext cx="2057400" cy="3970318"/>
          </a:xfrm>
          <a:prstGeom prst="rect">
            <a:avLst/>
          </a:prstGeom>
          <a:noFill/>
        </p:spPr>
        <p:txBody>
          <a:bodyPr wrap="square" rtlCol="0">
            <a:spAutoFit/>
          </a:bodyPr>
          <a:lstStyle/>
          <a:p>
            <a:r>
              <a:rPr lang="en-US" sz="2800" dirty="0" smtClean="0"/>
              <a:t>To stay </a:t>
            </a:r>
            <a:r>
              <a:rPr lang="en-US" sz="2800" b="1" u="sng" dirty="0" smtClean="0"/>
              <a:t>FEEL </a:t>
            </a:r>
            <a:r>
              <a:rPr lang="en-US" sz="2800" dirty="0" smtClean="0"/>
              <a:t>balanced, you must balance your stresses with your coping skills</a:t>
            </a:r>
            <a:r>
              <a:rPr lang="en-US" dirty="0" smtClean="0"/>
              <a:t>.</a:t>
            </a:r>
            <a:endParaRPr lang="en-US" dirty="0"/>
          </a:p>
        </p:txBody>
      </p:sp>
    </p:spTree>
    <p:extLst>
      <p:ext uri="{BB962C8B-B14F-4D97-AF65-F5344CB8AC3E}">
        <p14:creationId xmlns:p14="http://schemas.microsoft.com/office/powerpoint/2010/main" val="24913467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Coping with Death</a:t>
            </a:r>
            <a:endParaRPr lang="en-US" dirty="0"/>
          </a:p>
        </p:txBody>
      </p:sp>
      <p:sp>
        <p:nvSpPr>
          <p:cNvPr id="3" name="Content Placeholder 2"/>
          <p:cNvSpPr>
            <a:spLocks noGrp="1"/>
          </p:cNvSpPr>
          <p:nvPr>
            <p:ph idx="1"/>
          </p:nvPr>
        </p:nvSpPr>
        <p:spPr/>
        <p:txBody>
          <a:bodyPr/>
          <a:lstStyle/>
          <a:p>
            <a:r>
              <a:rPr lang="en-US" dirty="0" smtClean="0"/>
              <a:t>Death is one of the most painful losses we can experience.  </a:t>
            </a:r>
          </a:p>
          <a:p>
            <a:pPr marL="118872" indent="0">
              <a:buNone/>
            </a:pPr>
            <a:endParaRPr lang="en-US" dirty="0" smtClean="0"/>
          </a:p>
          <a:p>
            <a:r>
              <a:rPr lang="en-US" dirty="0" smtClean="0"/>
              <a:t>Even after someone has a long battle with an illness, or is very old, it is very likely survivors will grieve.  </a:t>
            </a:r>
          </a:p>
          <a:p>
            <a:endParaRPr lang="en-US" dirty="0"/>
          </a:p>
          <a:p>
            <a:r>
              <a:rPr lang="en-US" dirty="0" smtClean="0"/>
              <a:t>Most survivors respond with mourning.</a:t>
            </a:r>
          </a:p>
          <a:p>
            <a:pPr marL="118872" indent="0">
              <a:buNone/>
            </a:pPr>
            <a:endParaRPr lang="en-US" dirty="0"/>
          </a:p>
          <a:p>
            <a:pPr marL="118872" indent="0">
              <a:buNone/>
            </a:pPr>
            <a:endParaRPr lang="en-US" dirty="0" smtClean="0"/>
          </a:p>
        </p:txBody>
      </p:sp>
    </p:spTree>
    <p:extLst>
      <p:ext uri="{BB962C8B-B14F-4D97-AF65-F5344CB8AC3E}">
        <p14:creationId xmlns:p14="http://schemas.microsoft.com/office/powerpoint/2010/main" val="38174133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Coping with Traumatic Events</a:t>
            </a:r>
            <a:endParaRPr lang="en-US" dirty="0"/>
          </a:p>
        </p:txBody>
      </p:sp>
      <p:sp>
        <p:nvSpPr>
          <p:cNvPr id="3" name="Content Placeholder 2"/>
          <p:cNvSpPr>
            <a:spLocks noGrp="1"/>
          </p:cNvSpPr>
          <p:nvPr>
            <p:ph sz="half" idx="1"/>
          </p:nvPr>
        </p:nvSpPr>
        <p:spPr/>
        <p:txBody>
          <a:bodyPr>
            <a:normAutofit fontScale="92500" lnSpcReduction="10000"/>
          </a:bodyPr>
          <a:lstStyle/>
          <a:p>
            <a:r>
              <a:rPr lang="en-US" b="1" u="sng" dirty="0" smtClean="0"/>
              <a:t>Traumatic Event- </a:t>
            </a:r>
            <a:r>
              <a:rPr lang="en-US" dirty="0" smtClean="0"/>
              <a:t>any event that has a stressful impact sufficient to overwhelm your normal coping strategies.</a:t>
            </a:r>
            <a:endParaRPr lang="en-US" dirty="0"/>
          </a:p>
          <a:p>
            <a:endParaRPr lang="en-US" dirty="0" smtClean="0"/>
          </a:p>
          <a:p>
            <a:pPr lvl="1"/>
            <a:r>
              <a:rPr lang="en-US" sz="2600" b="1" dirty="0" smtClean="0"/>
              <a:t>Examples:</a:t>
            </a:r>
          </a:p>
          <a:p>
            <a:pPr lvl="4"/>
            <a:r>
              <a:rPr lang="en-US" sz="2600" dirty="0" smtClean="0"/>
              <a:t>Accidents</a:t>
            </a:r>
          </a:p>
          <a:p>
            <a:pPr lvl="4"/>
            <a:r>
              <a:rPr lang="en-US" sz="2600" dirty="0" smtClean="0"/>
              <a:t>Violent Assaults</a:t>
            </a:r>
          </a:p>
          <a:p>
            <a:pPr lvl="4"/>
            <a:r>
              <a:rPr lang="en-US" sz="2600" dirty="0" smtClean="0"/>
              <a:t>Suicides</a:t>
            </a:r>
          </a:p>
          <a:p>
            <a:pPr lvl="4"/>
            <a:r>
              <a:rPr lang="en-US" sz="2600" dirty="0" smtClean="0"/>
              <a:t>Natural Disasters</a:t>
            </a:r>
            <a:endParaRPr lang="en-US" sz="2600" dirty="0"/>
          </a:p>
        </p:txBody>
      </p:sp>
      <p:sp>
        <p:nvSpPr>
          <p:cNvPr id="4" name="Content Placeholder 3"/>
          <p:cNvSpPr>
            <a:spLocks noGrp="1"/>
          </p:cNvSpPr>
          <p:nvPr>
            <p:ph sz="half" idx="2"/>
          </p:nvPr>
        </p:nvSpPr>
        <p:spPr/>
        <p:txBody>
          <a:bodyPr>
            <a:normAutofit fontScale="92500" lnSpcReduction="10000"/>
          </a:bodyPr>
          <a:lstStyle/>
          <a:p>
            <a:pPr marL="118872" indent="0">
              <a:buNone/>
            </a:pPr>
            <a:r>
              <a:rPr lang="en-US" i="1" dirty="0" smtClean="0"/>
              <a:t>Unfortunately these things happen and are prevalent in the world we live in today.  </a:t>
            </a:r>
          </a:p>
          <a:p>
            <a:pPr marL="118872" indent="0">
              <a:buNone/>
            </a:pPr>
            <a:endParaRPr lang="en-US" i="1" dirty="0"/>
          </a:p>
          <a:p>
            <a:pPr marL="118872" indent="0">
              <a:buNone/>
            </a:pPr>
            <a:r>
              <a:rPr lang="en-US" i="1" dirty="0" smtClean="0"/>
              <a:t>Seek support from family, friends and community groups and agencies to help manage your shock and grief.</a:t>
            </a:r>
            <a:endParaRPr lang="en-US" i="1" dirty="0"/>
          </a:p>
        </p:txBody>
      </p:sp>
    </p:spTree>
    <p:extLst>
      <p:ext uri="{BB962C8B-B14F-4D97-AF65-F5344CB8AC3E}">
        <p14:creationId xmlns:p14="http://schemas.microsoft.com/office/powerpoint/2010/main" val="21752157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Mourning</a:t>
            </a:r>
            <a:endParaRPr lang="en-US" dirty="0"/>
          </a:p>
        </p:txBody>
      </p:sp>
      <p:sp>
        <p:nvSpPr>
          <p:cNvPr id="3" name="Content Placeholder 2"/>
          <p:cNvSpPr>
            <a:spLocks noGrp="1"/>
          </p:cNvSpPr>
          <p:nvPr>
            <p:ph idx="1"/>
          </p:nvPr>
        </p:nvSpPr>
        <p:spPr/>
        <p:txBody>
          <a:bodyPr/>
          <a:lstStyle/>
          <a:p>
            <a:r>
              <a:rPr lang="en-US" b="1" u="sng" dirty="0" smtClean="0"/>
              <a:t>Mourning-</a:t>
            </a:r>
            <a:r>
              <a:rPr lang="en-US" dirty="0" smtClean="0"/>
              <a:t> </a:t>
            </a:r>
            <a:r>
              <a:rPr lang="en-US" dirty="0"/>
              <a:t>the act of showing sorrow or grief</a:t>
            </a:r>
            <a:r>
              <a:rPr lang="en-US" dirty="0" smtClean="0"/>
              <a:t>.</a:t>
            </a:r>
          </a:p>
          <a:p>
            <a:pPr marL="118872" indent="0">
              <a:buNone/>
            </a:pPr>
            <a:endParaRPr lang="en-US" dirty="0"/>
          </a:p>
          <a:p>
            <a:pPr lvl="1"/>
            <a:r>
              <a:rPr lang="en-US" dirty="0" smtClean="0"/>
              <a:t>This can include:</a:t>
            </a:r>
          </a:p>
          <a:p>
            <a:pPr marL="457200" lvl="1" indent="0">
              <a:buNone/>
            </a:pPr>
            <a:endParaRPr lang="en-US" dirty="0" smtClean="0"/>
          </a:p>
          <a:p>
            <a:pPr lvl="8"/>
            <a:r>
              <a:rPr lang="en-US" sz="2800" dirty="0" smtClean="0"/>
              <a:t>Talking about the person</a:t>
            </a:r>
          </a:p>
          <a:p>
            <a:pPr lvl="8"/>
            <a:r>
              <a:rPr lang="en-US" sz="2800" dirty="0" smtClean="0"/>
              <a:t>Experiencing the pain of the loss</a:t>
            </a:r>
          </a:p>
          <a:p>
            <a:pPr lvl="8"/>
            <a:r>
              <a:rPr lang="en-US" sz="2800" dirty="0" smtClean="0"/>
              <a:t>Searching for meaning of why the loss occurred</a:t>
            </a:r>
          </a:p>
          <a:p>
            <a:pPr lvl="8"/>
            <a:endParaRPr lang="en-US" sz="2800" dirty="0"/>
          </a:p>
        </p:txBody>
      </p:sp>
    </p:spTree>
    <p:extLst>
      <p:ext uri="{BB962C8B-B14F-4D97-AF65-F5344CB8AC3E}">
        <p14:creationId xmlns:p14="http://schemas.microsoft.com/office/powerpoint/2010/main" val="15996399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Different Culture’s Mourning</a:t>
            </a:r>
            <a:endParaRPr lang="en-US" dirty="0"/>
          </a:p>
        </p:txBody>
      </p:sp>
      <p:sp>
        <p:nvSpPr>
          <p:cNvPr id="3" name="Content Placeholder 2"/>
          <p:cNvSpPr>
            <a:spLocks noGrp="1"/>
          </p:cNvSpPr>
          <p:nvPr>
            <p:ph idx="1"/>
          </p:nvPr>
        </p:nvSpPr>
        <p:spPr/>
        <p:txBody>
          <a:bodyPr/>
          <a:lstStyle/>
          <a:p>
            <a:pPr marL="118872" indent="0">
              <a:buNone/>
            </a:pPr>
            <a:endParaRPr lang="en-US" dirty="0" smtClean="0">
              <a:hlinkClick r:id="rId2"/>
            </a:endParaRPr>
          </a:p>
          <a:p>
            <a:pPr marL="118872" indent="0">
              <a:buNone/>
            </a:pPr>
            <a:endParaRPr lang="en-US" dirty="0">
              <a:hlinkClick r:id="rId2"/>
            </a:endParaRPr>
          </a:p>
          <a:p>
            <a:pPr marL="118872" indent="0">
              <a:buNone/>
            </a:pPr>
            <a:r>
              <a:rPr lang="en-US" dirty="0" smtClean="0">
                <a:hlinkClick r:id="rId2"/>
              </a:rPr>
              <a:t>http</a:t>
            </a:r>
            <a:r>
              <a:rPr lang="en-US" dirty="0">
                <a:hlinkClick r:id="rId2"/>
              </a:rPr>
              <a:t>://</a:t>
            </a:r>
            <a:r>
              <a:rPr lang="en-US" dirty="0" smtClean="0">
                <a:hlinkClick r:id="rId2"/>
              </a:rPr>
              <a:t>on.aol.com/video/chinese-funeral-ceremony-516948277</a:t>
            </a:r>
            <a:endParaRPr lang="en-US" dirty="0" smtClean="0"/>
          </a:p>
          <a:p>
            <a:pPr marL="118872" indent="0">
              <a:buNone/>
            </a:pPr>
            <a:r>
              <a:rPr lang="en-US" dirty="0" smtClean="0"/>
              <a:t>This is an interesting look at mourning in China.</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4412285"/>
            <a:ext cx="3254829" cy="2369515"/>
          </a:xfrm>
          <a:prstGeom prst="rect">
            <a:avLst/>
          </a:prstGeom>
        </p:spPr>
      </p:pic>
    </p:spTree>
    <p:extLst>
      <p:ext uri="{BB962C8B-B14F-4D97-AF65-F5344CB8AC3E}">
        <p14:creationId xmlns:p14="http://schemas.microsoft.com/office/powerpoint/2010/main" val="27733599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Empathy</a:t>
            </a:r>
            <a:endParaRPr lang="en-US" dirty="0"/>
          </a:p>
        </p:txBody>
      </p:sp>
      <p:sp>
        <p:nvSpPr>
          <p:cNvPr id="3" name="Content Placeholder 2"/>
          <p:cNvSpPr>
            <a:spLocks noGrp="1"/>
          </p:cNvSpPr>
          <p:nvPr>
            <p:ph idx="1"/>
          </p:nvPr>
        </p:nvSpPr>
        <p:spPr/>
        <p:txBody>
          <a:bodyPr>
            <a:normAutofit/>
          </a:bodyPr>
          <a:lstStyle/>
          <a:p>
            <a:r>
              <a:rPr lang="en-US" sz="5400" dirty="0" smtClean="0"/>
              <a:t>What is Empathy??</a:t>
            </a:r>
          </a:p>
          <a:p>
            <a:pPr marL="118872" indent="0">
              <a:buNone/>
            </a:pPr>
            <a:endParaRPr lang="en-US" sz="5400" dirty="0" smtClean="0"/>
          </a:p>
          <a:p>
            <a:r>
              <a:rPr lang="en-US" sz="5400" dirty="0" smtClean="0"/>
              <a:t>How can you show someone Empathy?</a:t>
            </a:r>
            <a:endParaRPr lang="en-US" sz="5400" dirty="0"/>
          </a:p>
        </p:txBody>
      </p:sp>
    </p:spTree>
    <p:extLst>
      <p:ext uri="{BB962C8B-B14F-4D97-AF65-F5344CB8AC3E}">
        <p14:creationId xmlns:p14="http://schemas.microsoft.com/office/powerpoint/2010/main" val="40409253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Showing Empathy</a:t>
            </a:r>
            <a:endParaRPr lang="en-US" dirty="0"/>
          </a:p>
        </p:txBody>
      </p:sp>
      <p:sp>
        <p:nvSpPr>
          <p:cNvPr id="4" name="Content Placeholder 3"/>
          <p:cNvSpPr>
            <a:spLocks noGrp="1"/>
          </p:cNvSpPr>
          <p:nvPr>
            <p:ph idx="1"/>
          </p:nvPr>
        </p:nvSpPr>
        <p:spPr/>
        <p:txBody>
          <a:bodyPr>
            <a:normAutofit/>
          </a:bodyPr>
          <a:lstStyle/>
          <a:p>
            <a:r>
              <a:rPr lang="en-US" dirty="0"/>
              <a:t>Empathy for another person is </a:t>
            </a:r>
            <a:r>
              <a:rPr lang="en-US" dirty="0" smtClean="0"/>
              <a:t>to…</a:t>
            </a:r>
            <a:endParaRPr lang="en-US" dirty="0"/>
          </a:p>
          <a:p>
            <a:pPr marL="118872" indent="0">
              <a:buNone/>
            </a:pPr>
            <a:endParaRPr lang="en-US" dirty="0"/>
          </a:p>
          <a:p>
            <a:pPr marL="118872" indent="0">
              <a:buNone/>
            </a:pPr>
            <a:r>
              <a:rPr lang="en-US" sz="2800" b="1" dirty="0" smtClean="0"/>
              <a:t>Identify </a:t>
            </a:r>
            <a:r>
              <a:rPr lang="en-US" sz="2800" b="1" dirty="0"/>
              <a:t>with</a:t>
            </a:r>
            <a:r>
              <a:rPr lang="en-US" sz="2800" b="1" i="1" dirty="0"/>
              <a:t> their </a:t>
            </a:r>
            <a:r>
              <a:rPr lang="en-US" sz="2800" b="1" i="1" dirty="0" smtClean="0"/>
              <a:t>feelings</a:t>
            </a:r>
            <a:r>
              <a:rPr lang="en-US" sz="2800" dirty="0" smtClean="0"/>
              <a:t>- </a:t>
            </a:r>
          </a:p>
          <a:p>
            <a:pPr marL="118872" indent="0">
              <a:buNone/>
            </a:pPr>
            <a:r>
              <a:rPr lang="en-US" sz="2800" i="1" dirty="0" smtClean="0"/>
              <a:t>ASK</a:t>
            </a:r>
            <a:r>
              <a:rPr lang="en-US" sz="2800" i="1" dirty="0"/>
              <a:t>: How do </a:t>
            </a:r>
            <a:r>
              <a:rPr lang="en-US" sz="2800" b="1" i="1" u="sng" dirty="0"/>
              <a:t>they</a:t>
            </a:r>
            <a:r>
              <a:rPr lang="en-US" sz="2800" i="1" dirty="0"/>
              <a:t> </a:t>
            </a:r>
            <a:r>
              <a:rPr lang="en-US" sz="2800" i="1" dirty="0" smtClean="0"/>
              <a:t>feel?</a:t>
            </a:r>
          </a:p>
          <a:p>
            <a:pPr marL="118872" indent="0">
              <a:buNone/>
            </a:pPr>
            <a:endParaRPr lang="en-US" sz="2800" b="1" dirty="0"/>
          </a:p>
          <a:p>
            <a:pPr marL="118872" indent="0">
              <a:buNone/>
            </a:pPr>
            <a:r>
              <a:rPr lang="en-US" sz="2800" b="1" dirty="0" smtClean="0"/>
              <a:t>Put </a:t>
            </a:r>
            <a:r>
              <a:rPr lang="en-US" sz="2800" b="1" dirty="0"/>
              <a:t>yourself</a:t>
            </a:r>
            <a:r>
              <a:rPr lang="en-US" sz="2800" b="1" i="1" dirty="0"/>
              <a:t> in their </a:t>
            </a:r>
            <a:r>
              <a:rPr lang="en-US" sz="2800" b="1" i="1" dirty="0" smtClean="0"/>
              <a:t>shoes</a:t>
            </a:r>
            <a:r>
              <a:rPr lang="en-US" sz="2800" dirty="0" smtClean="0"/>
              <a:t>-</a:t>
            </a:r>
          </a:p>
          <a:p>
            <a:pPr marL="118872" indent="0">
              <a:buNone/>
            </a:pPr>
            <a:r>
              <a:rPr lang="en-US" sz="2800" i="1" dirty="0" smtClean="0"/>
              <a:t>ASK</a:t>
            </a:r>
            <a:r>
              <a:rPr lang="en-US" sz="2800" i="1" dirty="0"/>
              <a:t>: How would I </a:t>
            </a:r>
            <a:r>
              <a:rPr lang="en-US" sz="2800" i="1" dirty="0" smtClean="0"/>
              <a:t>feel?</a:t>
            </a:r>
          </a:p>
          <a:p>
            <a:pPr marL="118872" indent="0">
              <a:buNone/>
            </a:pPr>
            <a:endParaRPr lang="en-US" sz="2800" b="1" i="1" dirty="0" smtClean="0"/>
          </a:p>
          <a:p>
            <a:pPr marL="118872" indent="0">
              <a:buNone/>
            </a:pPr>
            <a:r>
              <a:rPr lang="en-US" sz="2800" b="1" dirty="0" smtClean="0"/>
              <a:t>Respond </a:t>
            </a:r>
            <a:r>
              <a:rPr lang="en-US" sz="2800" b="1" dirty="0"/>
              <a:t>and show your</a:t>
            </a:r>
            <a:r>
              <a:rPr lang="en-US" sz="2800" b="1" i="1" dirty="0"/>
              <a:t> </a:t>
            </a:r>
            <a:r>
              <a:rPr lang="en-US" sz="2800" b="1" i="1" dirty="0" smtClean="0"/>
              <a:t>understanding</a:t>
            </a:r>
            <a:r>
              <a:rPr lang="en-US" sz="2800" dirty="0" smtClean="0"/>
              <a:t> –</a:t>
            </a:r>
          </a:p>
          <a:p>
            <a:pPr marL="118872" indent="0">
              <a:buNone/>
            </a:pPr>
            <a:r>
              <a:rPr lang="en-US" sz="2800" i="1" dirty="0" smtClean="0"/>
              <a:t>ASK</a:t>
            </a:r>
            <a:r>
              <a:rPr lang="en-US" sz="2800" i="1" dirty="0"/>
              <a:t>: What can I do ?</a:t>
            </a:r>
          </a:p>
          <a:p>
            <a:endParaRPr lang="en-US" dirty="0"/>
          </a:p>
        </p:txBody>
      </p:sp>
    </p:spTree>
    <p:extLst>
      <p:ext uri="{BB962C8B-B14F-4D97-AF65-F5344CB8AC3E}">
        <p14:creationId xmlns:p14="http://schemas.microsoft.com/office/powerpoint/2010/main" val="64769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additive="base">
                                        <p:cTn id="3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 calcmode="lin" valueType="num">
                                      <p:cBhvr additive="base">
                                        <p:cTn id="4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Empathy Activity</a:t>
            </a:r>
            <a:endParaRPr lang="en-US" dirty="0"/>
          </a:p>
        </p:txBody>
      </p:sp>
      <p:sp>
        <p:nvSpPr>
          <p:cNvPr id="3" name="Content Placeholder 2"/>
          <p:cNvSpPr>
            <a:spLocks noGrp="1"/>
          </p:cNvSpPr>
          <p:nvPr>
            <p:ph idx="1"/>
          </p:nvPr>
        </p:nvSpPr>
        <p:spPr/>
        <p:txBody>
          <a:bodyPr/>
          <a:lstStyle/>
          <a:p>
            <a:r>
              <a:rPr lang="en-US" dirty="0" smtClean="0"/>
              <a:t>In-Class Empathy Activity (Classwork grade)</a:t>
            </a:r>
          </a:p>
          <a:p>
            <a:endParaRPr lang="en-US" dirty="0"/>
          </a:p>
          <a:p>
            <a:pPr lvl="2">
              <a:buFont typeface="Wingdings" panose="05000000000000000000" pitchFamily="2" charset="2"/>
              <a:buChar char="Ø"/>
            </a:pPr>
            <a:r>
              <a:rPr lang="en-US" dirty="0" smtClean="0"/>
              <a:t>How Much Empathy Do </a:t>
            </a:r>
            <a:r>
              <a:rPr lang="en-US" b="1" u="sng" dirty="0" smtClean="0"/>
              <a:t>YOU</a:t>
            </a:r>
            <a:r>
              <a:rPr lang="en-US" dirty="0" smtClean="0"/>
              <a:t> have?</a:t>
            </a:r>
          </a:p>
          <a:p>
            <a:pPr marL="768096" lvl="2" indent="0">
              <a:buNone/>
            </a:pPr>
            <a:endParaRPr lang="en-US" dirty="0" smtClean="0"/>
          </a:p>
          <a:p>
            <a:pPr marL="118872" indent="0">
              <a:buNone/>
            </a:pPr>
            <a:endParaRPr lang="en-US" dirty="0"/>
          </a:p>
        </p:txBody>
      </p:sp>
    </p:spTree>
    <p:extLst>
      <p:ext uri="{BB962C8B-B14F-4D97-AF65-F5344CB8AC3E}">
        <p14:creationId xmlns:p14="http://schemas.microsoft.com/office/powerpoint/2010/main" val="39624959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63915"/>
            <a:ext cx="6477000" cy="6494085"/>
          </a:xfrm>
          <a:prstGeom prst="rect">
            <a:avLst/>
          </a:prstGeom>
        </p:spPr>
        <p:txBody>
          <a:bodyPr wrap="square">
            <a:spAutoFit/>
          </a:bodyPr>
          <a:lstStyle/>
          <a:p>
            <a:r>
              <a:rPr lang="en-US" sz="1000" dirty="0"/>
              <a:t>1 - not at all</a:t>
            </a:r>
          </a:p>
          <a:p>
            <a:r>
              <a:rPr lang="en-US" sz="1000" dirty="0" smtClean="0"/>
              <a:t>2 </a:t>
            </a:r>
            <a:r>
              <a:rPr lang="en-US" sz="1000" dirty="0"/>
              <a:t>- a little</a:t>
            </a:r>
          </a:p>
          <a:p>
            <a:r>
              <a:rPr lang="en-US" sz="1000" dirty="0" smtClean="0"/>
              <a:t>3 </a:t>
            </a:r>
            <a:r>
              <a:rPr lang="en-US" sz="1000" dirty="0"/>
              <a:t>- some of the time (about 1/2 and 1/2) </a:t>
            </a:r>
          </a:p>
          <a:p>
            <a:r>
              <a:rPr lang="en-US" sz="1000" dirty="0" smtClean="0"/>
              <a:t>4 </a:t>
            </a:r>
            <a:r>
              <a:rPr lang="en-US" sz="1000" dirty="0"/>
              <a:t>- most of the time </a:t>
            </a:r>
          </a:p>
          <a:p>
            <a:r>
              <a:rPr lang="en-US" sz="1000" dirty="0" smtClean="0"/>
              <a:t>5 </a:t>
            </a:r>
            <a:r>
              <a:rPr lang="en-US" sz="1000" dirty="0"/>
              <a:t>- almost all of the time</a:t>
            </a:r>
          </a:p>
          <a:p>
            <a:r>
              <a:rPr lang="en-US" sz="1000" dirty="0"/>
              <a:t> </a:t>
            </a:r>
          </a:p>
          <a:p>
            <a:r>
              <a:rPr lang="en-US" sz="1000" dirty="0"/>
              <a:t> </a:t>
            </a:r>
          </a:p>
          <a:p>
            <a:r>
              <a:rPr lang="en-US" sz="1000" dirty="0"/>
              <a:t>*You may want to be the person who answers these questions with 5’s, but just try and be honest - answer for who you really are!</a:t>
            </a:r>
          </a:p>
          <a:p>
            <a:r>
              <a:rPr lang="en-US" sz="1000" dirty="0"/>
              <a:t> </a:t>
            </a:r>
          </a:p>
          <a:p>
            <a:r>
              <a:rPr lang="en-US" sz="1000" dirty="0"/>
              <a:t> </a:t>
            </a:r>
          </a:p>
          <a:p>
            <a:r>
              <a:rPr lang="en-US" sz="1000" dirty="0"/>
              <a:t>1. I feel empathy for people who are less fortunate than me.</a:t>
            </a:r>
          </a:p>
          <a:p>
            <a:r>
              <a:rPr lang="en-US" sz="1000" dirty="0"/>
              <a:t> </a:t>
            </a:r>
          </a:p>
          <a:p>
            <a:r>
              <a:rPr lang="en-US" sz="1000" dirty="0"/>
              <a:t> </a:t>
            </a:r>
          </a:p>
          <a:p>
            <a:r>
              <a:rPr lang="en-US" sz="1000" dirty="0"/>
              <a:t>2. I find it easy to understand other people’s point of view.</a:t>
            </a:r>
          </a:p>
          <a:p>
            <a:r>
              <a:rPr lang="en-US" sz="1000" dirty="0"/>
              <a:t> </a:t>
            </a:r>
          </a:p>
          <a:p>
            <a:r>
              <a:rPr lang="en-US" sz="1000" dirty="0"/>
              <a:t> </a:t>
            </a:r>
          </a:p>
          <a:p>
            <a:r>
              <a:rPr lang="en-US" sz="1000" dirty="0"/>
              <a:t>3. I am usually greatly upset by other people’s hardships and misfortunes.</a:t>
            </a:r>
          </a:p>
          <a:p>
            <a:r>
              <a:rPr lang="en-US" sz="1000" dirty="0"/>
              <a:t> </a:t>
            </a:r>
          </a:p>
          <a:p>
            <a:r>
              <a:rPr lang="en-US" sz="1000" dirty="0"/>
              <a:t> </a:t>
            </a:r>
          </a:p>
          <a:p>
            <a:r>
              <a:rPr lang="en-US" sz="1000" dirty="0"/>
              <a:t>4. If someone needed help in an emergency, I would willingly offer it.</a:t>
            </a:r>
          </a:p>
          <a:p>
            <a:r>
              <a:rPr lang="en-US" sz="1000" dirty="0"/>
              <a:t> </a:t>
            </a:r>
          </a:p>
          <a:p>
            <a:r>
              <a:rPr lang="en-US" sz="1000" dirty="0"/>
              <a:t> </a:t>
            </a:r>
          </a:p>
          <a:p>
            <a:r>
              <a:rPr lang="en-US" sz="1000" dirty="0"/>
              <a:t>5. There are two sides to every story, I remember this fact and try to look at both sides.</a:t>
            </a:r>
          </a:p>
          <a:p>
            <a:r>
              <a:rPr lang="en-US" sz="1000" dirty="0"/>
              <a:t> </a:t>
            </a:r>
          </a:p>
          <a:p>
            <a:r>
              <a:rPr lang="en-US" sz="1000" dirty="0"/>
              <a:t> </a:t>
            </a:r>
          </a:p>
          <a:p>
            <a:r>
              <a:rPr lang="en-US" sz="1000" dirty="0"/>
              <a:t>6. I would give money to people in need </a:t>
            </a:r>
            <a:r>
              <a:rPr lang="en-US" sz="1000" u="sng" dirty="0"/>
              <a:t>even if I did not know them well</a:t>
            </a:r>
            <a:r>
              <a:rPr lang="en-US" sz="1000" dirty="0"/>
              <a:t>.</a:t>
            </a:r>
          </a:p>
          <a:p>
            <a:r>
              <a:rPr lang="en-US" sz="1000" dirty="0"/>
              <a:t> </a:t>
            </a:r>
          </a:p>
          <a:p>
            <a:r>
              <a:rPr lang="en-US" sz="1000" dirty="0"/>
              <a:t>7. If I saw they had a need I would offer to help a neighbor, </a:t>
            </a:r>
            <a:r>
              <a:rPr lang="en-US" sz="1000" u="sng" dirty="0"/>
              <a:t>even without being asked</a:t>
            </a:r>
            <a:r>
              <a:rPr lang="en-US" sz="1000" dirty="0"/>
              <a:t>.</a:t>
            </a:r>
          </a:p>
          <a:p>
            <a:r>
              <a:rPr lang="en-US" sz="1000" dirty="0"/>
              <a:t> </a:t>
            </a:r>
          </a:p>
          <a:p>
            <a:r>
              <a:rPr lang="en-US" sz="1000" dirty="0"/>
              <a:t> </a:t>
            </a:r>
          </a:p>
          <a:p>
            <a:r>
              <a:rPr lang="en-US" sz="1000" dirty="0"/>
              <a:t>8. I would let an elderly or disabled person go ahead of me in line </a:t>
            </a:r>
            <a:r>
              <a:rPr lang="en-US" sz="1000" u="sng" dirty="0"/>
              <a:t>even if I was in a hurry</a:t>
            </a:r>
            <a:r>
              <a:rPr lang="en-US" sz="1000" dirty="0"/>
              <a:t>. </a:t>
            </a:r>
          </a:p>
          <a:p>
            <a:r>
              <a:rPr lang="en-US" sz="1000" dirty="0"/>
              <a:t> </a:t>
            </a:r>
          </a:p>
          <a:p>
            <a:r>
              <a:rPr lang="en-US" sz="1000" dirty="0"/>
              <a:t> </a:t>
            </a:r>
          </a:p>
          <a:p>
            <a:r>
              <a:rPr lang="en-US" sz="1000" dirty="0"/>
              <a:t>9. I would try and stop a friend from hurting someone, even if the person they wanted to hurt was not our friend.</a:t>
            </a:r>
          </a:p>
          <a:p>
            <a:r>
              <a:rPr lang="en-US" sz="1000" dirty="0"/>
              <a:t> </a:t>
            </a:r>
          </a:p>
          <a:p>
            <a:r>
              <a:rPr lang="en-US" sz="1000" dirty="0"/>
              <a:t> </a:t>
            </a:r>
          </a:p>
          <a:p>
            <a:r>
              <a:rPr lang="en-US" sz="1000" dirty="0"/>
              <a:t>10. When I make decisions I try and think of the rights of everyone involved (thinking of others and not just what’s best for me!)</a:t>
            </a:r>
          </a:p>
          <a:p>
            <a:r>
              <a:rPr lang="en-US" sz="1000" dirty="0"/>
              <a:t> </a:t>
            </a:r>
          </a:p>
        </p:txBody>
      </p:sp>
    </p:spTree>
    <p:extLst>
      <p:ext uri="{BB962C8B-B14F-4D97-AF65-F5344CB8AC3E}">
        <p14:creationId xmlns:p14="http://schemas.microsoft.com/office/powerpoint/2010/main" val="38005119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5400" dirty="0"/>
              <a:t>1 - not at all</a:t>
            </a:r>
          </a:p>
          <a:p>
            <a:r>
              <a:rPr lang="en-US" sz="5400" dirty="0"/>
              <a:t>2 - a little</a:t>
            </a:r>
          </a:p>
          <a:p>
            <a:r>
              <a:rPr lang="en-US" sz="5400" dirty="0"/>
              <a:t>3 - some of the time (about 1/2 and 1/2) </a:t>
            </a:r>
          </a:p>
          <a:p>
            <a:r>
              <a:rPr lang="en-US" sz="5400" dirty="0"/>
              <a:t>4 - most of the time </a:t>
            </a:r>
          </a:p>
          <a:p>
            <a:r>
              <a:rPr lang="en-US" sz="5400" dirty="0"/>
              <a:t>5 - almost all of the time</a:t>
            </a:r>
          </a:p>
          <a:p>
            <a:endParaRPr lang="en-US" sz="5400" dirty="0"/>
          </a:p>
        </p:txBody>
      </p:sp>
    </p:spTree>
    <p:extLst>
      <p:ext uri="{BB962C8B-B14F-4D97-AF65-F5344CB8AC3E}">
        <p14:creationId xmlns:p14="http://schemas.microsoft.com/office/powerpoint/2010/main" val="10407096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Empathy Scores</a:t>
            </a:r>
            <a:endParaRPr lang="en-US" dirty="0"/>
          </a:p>
        </p:txBody>
      </p:sp>
      <p:sp>
        <p:nvSpPr>
          <p:cNvPr id="3" name="Content Placeholder 2"/>
          <p:cNvSpPr>
            <a:spLocks noGrp="1"/>
          </p:cNvSpPr>
          <p:nvPr>
            <p:ph idx="1"/>
          </p:nvPr>
        </p:nvSpPr>
        <p:spPr/>
        <p:txBody>
          <a:bodyPr>
            <a:normAutofit fontScale="62500" lnSpcReduction="20000"/>
          </a:bodyPr>
          <a:lstStyle/>
          <a:p>
            <a:pPr marL="118872" indent="0">
              <a:buNone/>
            </a:pPr>
            <a:r>
              <a:rPr lang="en-US" b="1" u="sng" dirty="0"/>
              <a:t>What your EMPATHY score means</a:t>
            </a:r>
            <a:r>
              <a:rPr lang="en-US" b="1" dirty="0"/>
              <a:t>:</a:t>
            </a:r>
            <a:endParaRPr lang="en-US" dirty="0"/>
          </a:p>
          <a:p>
            <a:pPr marL="118872" indent="0">
              <a:buNone/>
            </a:pPr>
            <a:r>
              <a:rPr lang="en-US" b="1" dirty="0"/>
              <a:t> </a:t>
            </a:r>
            <a:endParaRPr lang="en-US" dirty="0"/>
          </a:p>
          <a:p>
            <a:pPr marL="118872" indent="0">
              <a:buNone/>
            </a:pPr>
            <a:r>
              <a:rPr lang="en-US" b="1" dirty="0"/>
              <a:t> </a:t>
            </a:r>
            <a:endParaRPr lang="en-US" dirty="0">
              <a:latin typeface="Arial Rounded MT Bold" panose="020F0704030504030204" pitchFamily="34" charset="0"/>
            </a:endParaRPr>
          </a:p>
          <a:p>
            <a:r>
              <a:rPr lang="en-US" b="1" dirty="0">
                <a:latin typeface="Arial Rounded MT Bold" panose="020F0704030504030204" pitchFamily="34" charset="0"/>
              </a:rPr>
              <a:t>0 - 30 	</a:t>
            </a:r>
            <a:r>
              <a:rPr lang="en-US" dirty="0">
                <a:latin typeface="Arial Rounded MT Bold" panose="020F0704030504030204" pitchFamily="34" charset="0"/>
              </a:rPr>
              <a:t>You are not very empathetic!  You are probably reluctant to help other people, especially if you don’t know them.  You need to work on your empathy skills!  A little kindness goes a long way.  IT IS A CHOICE!!!!</a:t>
            </a:r>
          </a:p>
          <a:p>
            <a:pPr marL="118872" indent="0">
              <a:buNone/>
            </a:pPr>
            <a:r>
              <a:rPr lang="en-US" b="1" dirty="0">
                <a:latin typeface="Arial Rounded MT Bold" panose="020F0704030504030204" pitchFamily="34" charset="0"/>
              </a:rPr>
              <a:t> </a:t>
            </a:r>
            <a:endParaRPr lang="en-US" dirty="0">
              <a:latin typeface="Arial Rounded MT Bold" panose="020F0704030504030204" pitchFamily="34" charset="0"/>
            </a:endParaRPr>
          </a:p>
          <a:p>
            <a:r>
              <a:rPr lang="en-US" b="1" dirty="0">
                <a:latin typeface="Arial Rounded MT Bold" panose="020F0704030504030204" pitchFamily="34" charset="0"/>
              </a:rPr>
              <a:t>31 – 40  	</a:t>
            </a:r>
            <a:r>
              <a:rPr lang="en-US" dirty="0">
                <a:latin typeface="Arial Rounded MT Bold" panose="020F0704030504030204" pitchFamily="34" charset="0"/>
              </a:rPr>
              <a:t>You are average in your empathy and you are generally willing to help </a:t>
            </a:r>
            <a:r>
              <a:rPr lang="en-US" dirty="0" smtClean="0">
                <a:latin typeface="Arial Rounded MT Bold" panose="020F0704030504030204" pitchFamily="34" charset="0"/>
              </a:rPr>
              <a:t>others- you may </a:t>
            </a:r>
            <a:r>
              <a:rPr lang="en-US" dirty="0">
                <a:latin typeface="Arial Rounded MT Bold" panose="020F0704030504030204" pitchFamily="34" charset="0"/>
              </a:rPr>
              <a:t>need to work at being more empathetic and/or </a:t>
            </a:r>
            <a:r>
              <a:rPr lang="en-US" dirty="0" smtClean="0">
                <a:latin typeface="Arial Rounded MT Bold" panose="020F0704030504030204" pitchFamily="34" charset="0"/>
              </a:rPr>
              <a:t>helping when </a:t>
            </a:r>
            <a:r>
              <a:rPr lang="en-US" dirty="0">
                <a:latin typeface="Arial Rounded MT Bold" panose="020F0704030504030204" pitchFamily="34" charset="0"/>
              </a:rPr>
              <a:t>you don’t know the person, or when it doesn’t come as easily and </a:t>
            </a:r>
            <a:r>
              <a:rPr lang="en-US" dirty="0" smtClean="0">
                <a:latin typeface="Arial Rounded MT Bold" panose="020F0704030504030204" pitchFamily="34" charset="0"/>
              </a:rPr>
              <a:t>as naturally </a:t>
            </a:r>
            <a:r>
              <a:rPr lang="en-US" dirty="0">
                <a:latin typeface="Arial Rounded MT Bold" panose="020F0704030504030204" pitchFamily="34" charset="0"/>
              </a:rPr>
              <a:t>to you</a:t>
            </a:r>
            <a:r>
              <a:rPr lang="en-US" dirty="0" smtClean="0">
                <a:latin typeface="Arial Rounded MT Bold" panose="020F0704030504030204" pitchFamily="34" charset="0"/>
              </a:rPr>
              <a:t>!</a:t>
            </a:r>
            <a:endParaRPr lang="en-US" dirty="0">
              <a:latin typeface="Arial Rounded MT Bold" panose="020F0704030504030204" pitchFamily="34" charset="0"/>
            </a:endParaRPr>
          </a:p>
          <a:p>
            <a:pPr marL="118872" indent="0">
              <a:buNone/>
            </a:pPr>
            <a:r>
              <a:rPr lang="en-US" b="1" dirty="0">
                <a:latin typeface="Arial Rounded MT Bold" panose="020F0704030504030204" pitchFamily="34" charset="0"/>
              </a:rPr>
              <a:t> </a:t>
            </a:r>
            <a:endParaRPr lang="en-US" dirty="0">
              <a:latin typeface="Arial Rounded MT Bold" panose="020F0704030504030204" pitchFamily="34" charset="0"/>
            </a:endParaRPr>
          </a:p>
          <a:p>
            <a:r>
              <a:rPr lang="en-US" b="1" dirty="0">
                <a:latin typeface="Arial Rounded MT Bold" panose="020F0704030504030204" pitchFamily="34" charset="0"/>
              </a:rPr>
              <a:t>41 - 50	</a:t>
            </a:r>
            <a:r>
              <a:rPr lang="en-US" dirty="0">
                <a:latin typeface="Arial Rounded MT Bold" panose="020F0704030504030204" pitchFamily="34" charset="0"/>
              </a:rPr>
              <a:t>You are very empathetic and willing to help others!  Keep it up - you never know the difference you might make in someone’s life! (WHAT GOES AROUND, COMES AROUND).</a:t>
            </a: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Tree>
    <p:extLst>
      <p:ext uri="{BB962C8B-B14F-4D97-AF65-F5344CB8AC3E}">
        <p14:creationId xmlns:p14="http://schemas.microsoft.com/office/powerpoint/2010/main" val="33762318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3600" dirty="0" smtClean="0"/>
              <a:t>Complete:</a:t>
            </a:r>
          </a:p>
          <a:p>
            <a:pPr marL="118872" indent="0">
              <a:buNone/>
            </a:pPr>
            <a:endParaRPr lang="en-US" sz="3600" dirty="0" smtClean="0"/>
          </a:p>
          <a:p>
            <a:pPr marL="118872" indent="0">
              <a:buNone/>
            </a:pPr>
            <a:endParaRPr lang="en-US" sz="3600" dirty="0"/>
          </a:p>
          <a:p>
            <a:pPr lvl="1"/>
            <a:r>
              <a:rPr lang="en-US" sz="3600" dirty="0" smtClean="0"/>
              <a:t>Page 105:  	1-3</a:t>
            </a:r>
          </a:p>
          <a:p>
            <a:pPr marL="457200" lvl="1" indent="0">
              <a:buNone/>
            </a:pPr>
            <a:endParaRPr lang="en-US" sz="3600" dirty="0" smtClean="0"/>
          </a:p>
          <a:p>
            <a:pPr lvl="1"/>
            <a:r>
              <a:rPr lang="en-US" sz="3600" dirty="0" smtClean="0"/>
              <a:t>Page 109:	27-40</a:t>
            </a:r>
          </a:p>
        </p:txBody>
      </p:sp>
      <p:pic>
        <p:nvPicPr>
          <p:cNvPr id="2050" name="Picture 2" descr="C:\Users\kate.jenis\AppData\Local\Microsoft\Windows\Temporary Internet Files\Content.IE5\ZDP77H5I\MP90044218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057400"/>
            <a:ext cx="28956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4892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5- Part One</a:t>
            </a:r>
            <a:endParaRPr lang="en-US" dirty="0"/>
          </a:p>
        </p:txBody>
      </p:sp>
      <p:sp>
        <p:nvSpPr>
          <p:cNvPr id="3" name="Text Placeholder 2"/>
          <p:cNvSpPr>
            <a:spLocks noGrp="1"/>
          </p:cNvSpPr>
          <p:nvPr>
            <p:ph type="body" idx="1"/>
          </p:nvPr>
        </p:nvSpPr>
        <p:spPr/>
        <p:txBody>
          <a:bodyPr>
            <a:normAutofit/>
          </a:bodyPr>
          <a:lstStyle/>
          <a:p>
            <a:r>
              <a:rPr lang="en-US" sz="4000" dirty="0" smtClean="0"/>
              <a:t>Mental and Emotional Problems</a:t>
            </a:r>
            <a:endParaRPr lang="en-US" sz="4000" dirty="0"/>
          </a:p>
        </p:txBody>
      </p:sp>
    </p:spTree>
    <p:extLst>
      <p:ext uri="{BB962C8B-B14F-4D97-AF65-F5344CB8AC3E}">
        <p14:creationId xmlns:p14="http://schemas.microsoft.com/office/powerpoint/2010/main" val="14482992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Anxiety?</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b="1" u="sng" dirty="0" smtClean="0"/>
              <a:t>Anxiety</a:t>
            </a:r>
            <a:r>
              <a:rPr lang="en-US" b="1" dirty="0" smtClean="0"/>
              <a:t>- </a:t>
            </a:r>
            <a:r>
              <a:rPr lang="en-US" dirty="0" smtClean="0"/>
              <a:t>the condition of feeling uneasy or worried about what may happen.</a:t>
            </a:r>
          </a:p>
          <a:p>
            <a:pPr marL="118872" indent="0">
              <a:buNone/>
            </a:pPr>
            <a:endParaRPr lang="en-US" dirty="0"/>
          </a:p>
          <a:p>
            <a:r>
              <a:rPr lang="en-US" dirty="0" smtClean="0"/>
              <a:t>Occasional anxiety is a normal, manageable reaction to many short-term, stressful situations.</a:t>
            </a:r>
          </a:p>
          <a:p>
            <a:pPr marL="118872" indent="0">
              <a:buNone/>
            </a:pPr>
            <a:endParaRPr lang="en-US" dirty="0" smtClean="0"/>
          </a:p>
          <a:p>
            <a:r>
              <a:rPr lang="en-US" dirty="0" smtClean="0"/>
              <a:t>This can be in reaction to feelings of worry, insecurity, fear, self-consciousness or panic.  </a:t>
            </a:r>
          </a:p>
          <a:p>
            <a:pPr marL="118872" indent="0">
              <a:buNone/>
            </a:pPr>
            <a:endParaRPr lang="en-US" dirty="0" smtClean="0"/>
          </a:p>
          <a:p>
            <a:r>
              <a:rPr lang="en-US" dirty="0" smtClean="0"/>
              <a:t>Usually, once the stressful situation is over, so is the anxiety it created.</a:t>
            </a:r>
            <a:endParaRPr lang="en-US" dirty="0"/>
          </a:p>
        </p:txBody>
      </p:sp>
      <p:pic>
        <p:nvPicPr>
          <p:cNvPr id="3074" name="Picture 2" descr="C:\Users\kate.jenis\AppData\Local\Microsoft\Windows\Temporary Internet Files\Content.IE5\YNODNCPD\MC9004406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
            <a:ext cx="1828799" cy="1828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72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Depression?</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b="1" u="sng" dirty="0" smtClean="0"/>
              <a:t>Depression-</a:t>
            </a:r>
            <a:r>
              <a:rPr lang="en-US" dirty="0" smtClean="0"/>
              <a:t>  a prolonged feeling of helplessness, hopelessness and sadness.</a:t>
            </a:r>
          </a:p>
          <a:p>
            <a:pPr marL="118872" indent="0">
              <a:buNone/>
            </a:pPr>
            <a:endParaRPr lang="en-US" dirty="0"/>
          </a:p>
          <a:p>
            <a:r>
              <a:rPr lang="en-US" dirty="0" smtClean="0"/>
              <a:t>Feelings of sadness affect everyone, but depression usually lasts longer and may produce symptoms that do not go away over time.</a:t>
            </a:r>
          </a:p>
          <a:p>
            <a:pPr marL="118872" indent="0">
              <a:buNone/>
            </a:pPr>
            <a:endParaRPr lang="en-US" dirty="0" smtClean="0"/>
          </a:p>
          <a:p>
            <a:r>
              <a:rPr lang="en-US" dirty="0" smtClean="0"/>
              <a:t>Depression is a serious condition that may require professional medical help.</a:t>
            </a:r>
            <a:endParaRPr lang="en-US" dirty="0"/>
          </a:p>
        </p:txBody>
      </p:sp>
      <p:pic>
        <p:nvPicPr>
          <p:cNvPr id="2050" name="Picture 2" descr="C:\Users\kate.jenis\AppData\Local\Microsoft\Windows\Temporary Internet Files\Content.IE5\YNODNCPD\MC900434605[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381000"/>
            <a:ext cx="1387475"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33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Causes and Effects of Depression</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dirty="0" smtClean="0"/>
              <a:t>Depression can be caused by </a:t>
            </a:r>
            <a:r>
              <a:rPr lang="en-US" i="1" dirty="0"/>
              <a:t>P</a:t>
            </a:r>
            <a:r>
              <a:rPr lang="en-US" i="1" dirty="0" smtClean="0"/>
              <a:t>hysical, Psychological or Social/Environmental reasons</a:t>
            </a:r>
            <a:r>
              <a:rPr lang="en-US" dirty="0" smtClean="0"/>
              <a:t>.</a:t>
            </a:r>
          </a:p>
          <a:p>
            <a:pPr marL="118872" indent="0">
              <a:buNone/>
            </a:pPr>
            <a:endParaRPr lang="en-US" dirty="0"/>
          </a:p>
          <a:p>
            <a:pPr marL="118872" indent="0">
              <a:buNone/>
            </a:pPr>
            <a:r>
              <a:rPr lang="en-US" i="1" u="sng" dirty="0" smtClean="0"/>
              <a:t>Examples:</a:t>
            </a:r>
          </a:p>
          <a:p>
            <a:r>
              <a:rPr lang="en-US" b="1" dirty="0" smtClean="0"/>
              <a:t>Physical-</a:t>
            </a:r>
            <a:r>
              <a:rPr lang="en-US" dirty="0"/>
              <a:t> </a:t>
            </a:r>
            <a:r>
              <a:rPr lang="en-US" dirty="0" smtClean="0"/>
              <a:t>Medical condition/illness</a:t>
            </a:r>
          </a:p>
          <a:p>
            <a:pPr marL="118872" indent="0">
              <a:buNone/>
            </a:pPr>
            <a:endParaRPr lang="en-US" dirty="0" smtClean="0"/>
          </a:p>
          <a:p>
            <a:r>
              <a:rPr lang="en-US" b="1" dirty="0" smtClean="0"/>
              <a:t>Psychological-</a:t>
            </a:r>
            <a:r>
              <a:rPr lang="en-US" dirty="0" smtClean="0"/>
              <a:t> Surviving a traumatic event</a:t>
            </a:r>
          </a:p>
          <a:p>
            <a:pPr marL="118872" indent="0">
              <a:buNone/>
            </a:pPr>
            <a:endParaRPr lang="en-US" dirty="0" smtClean="0"/>
          </a:p>
          <a:p>
            <a:r>
              <a:rPr lang="en-US" b="1" dirty="0" smtClean="0"/>
              <a:t>Social/Environmental-</a:t>
            </a:r>
            <a:r>
              <a:rPr lang="en-US" dirty="0" smtClean="0"/>
              <a:t> Living in poverty or in an emotionally harmful environment.</a:t>
            </a:r>
            <a:endParaRPr lang="en-US" dirty="0"/>
          </a:p>
        </p:txBody>
      </p:sp>
      <p:pic>
        <p:nvPicPr>
          <p:cNvPr id="1026" name="Picture 2" descr="C:\Users\kate.jenis\AppData\Local\Microsoft\Windows\Temporary Internet Files\Content.IE5\YNODNCPD\MC900433818[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2667000"/>
            <a:ext cx="1828572" cy="182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33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ircle(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circle(in)">
                                      <p:cBhvr>
                                        <p:cTn id="2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Symptoms </a:t>
            </a:r>
            <a:r>
              <a:rPr lang="en-US" dirty="0"/>
              <a:t>I</a:t>
            </a:r>
            <a:r>
              <a:rPr lang="en-US" dirty="0" smtClean="0"/>
              <a:t>nclude…</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Changes in thinking</a:t>
            </a:r>
          </a:p>
          <a:p>
            <a:pPr lvl="1"/>
            <a:r>
              <a:rPr lang="en-US" dirty="0" smtClean="0"/>
              <a:t>This includes trouble concentrating and making decisions that can include self-destructive thoughts.</a:t>
            </a:r>
          </a:p>
          <a:p>
            <a:r>
              <a:rPr lang="en-US" b="1" dirty="0" smtClean="0"/>
              <a:t>Changes in feelings  </a:t>
            </a:r>
          </a:p>
          <a:p>
            <a:pPr lvl="1"/>
            <a:r>
              <a:rPr lang="en-US" dirty="0" smtClean="0"/>
              <a:t>These people may feel apathy (lack of strong feelings, interest or concern).  They may not feel pleasure in things they once enjoyed.  They could be sad, irritable or angry.</a:t>
            </a:r>
          </a:p>
          <a:p>
            <a:r>
              <a:rPr lang="en-US" b="1" dirty="0" smtClean="0"/>
              <a:t>Changes in behavior </a:t>
            </a:r>
          </a:p>
          <a:p>
            <a:pPr lvl="1"/>
            <a:r>
              <a:rPr lang="en-US" dirty="0" smtClean="0"/>
              <a:t>Depressed people may become emotional, may eat too little/too much, may not sleep well, neglect basic hygiene and withdraw from social situations.  </a:t>
            </a:r>
            <a:endParaRPr lang="en-US" dirty="0"/>
          </a:p>
        </p:txBody>
      </p:sp>
      <p:pic>
        <p:nvPicPr>
          <p:cNvPr id="4098" name="Picture 2" descr="C:\Users\kate.jenis\AppData\Local\Microsoft\Windows\Temporary Internet Files\Content.IE5\ATIOMBZQ\MM900213519[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957751" y="1495425"/>
            <a:ext cx="952500" cy="96202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kate.jenis\AppData\Local\Microsoft\Windows\Temporary Internet Files\Content.IE5\YNODNCPD\MC90007873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38" y="3962400"/>
            <a:ext cx="1077340" cy="225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2895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Warning Signs of Depression</a:t>
            </a:r>
            <a:endParaRPr lang="en-US" dirty="0"/>
          </a:p>
        </p:txBody>
      </p:sp>
      <p:sp>
        <p:nvSpPr>
          <p:cNvPr id="3" name="Content Placeholder 2"/>
          <p:cNvSpPr>
            <a:spLocks noGrp="1"/>
          </p:cNvSpPr>
          <p:nvPr>
            <p:ph sz="half" idx="1"/>
          </p:nvPr>
        </p:nvSpPr>
        <p:spPr/>
        <p:txBody>
          <a:bodyPr>
            <a:noAutofit/>
          </a:bodyPr>
          <a:lstStyle/>
          <a:p>
            <a:r>
              <a:rPr lang="en-US" sz="3000" dirty="0" smtClean="0"/>
              <a:t>Persistent sad or irritable mood</a:t>
            </a:r>
          </a:p>
          <a:p>
            <a:r>
              <a:rPr lang="en-US" sz="3000" dirty="0" smtClean="0"/>
              <a:t>Loss of interest in activities once enjoyed</a:t>
            </a:r>
          </a:p>
          <a:p>
            <a:r>
              <a:rPr lang="en-US" sz="3000" dirty="0" smtClean="0"/>
              <a:t>Significant change in appetite/body weight</a:t>
            </a:r>
          </a:p>
          <a:p>
            <a:r>
              <a:rPr lang="en-US" sz="3000" dirty="0" smtClean="0"/>
              <a:t>Difficulty sleeping</a:t>
            </a:r>
          </a:p>
          <a:p>
            <a:r>
              <a:rPr lang="en-US" sz="3000" dirty="0" smtClean="0"/>
              <a:t>Physical signs of nervousness</a:t>
            </a:r>
            <a:endParaRPr lang="en-US" sz="3000" dirty="0"/>
          </a:p>
        </p:txBody>
      </p:sp>
      <p:sp>
        <p:nvSpPr>
          <p:cNvPr id="4" name="Content Placeholder 3"/>
          <p:cNvSpPr>
            <a:spLocks noGrp="1"/>
          </p:cNvSpPr>
          <p:nvPr>
            <p:ph sz="half" idx="2"/>
          </p:nvPr>
        </p:nvSpPr>
        <p:spPr/>
        <p:txBody>
          <a:bodyPr>
            <a:normAutofit/>
          </a:bodyPr>
          <a:lstStyle/>
          <a:p>
            <a:r>
              <a:rPr lang="en-US" sz="3200" dirty="0" smtClean="0"/>
              <a:t>Loss of energy</a:t>
            </a:r>
          </a:p>
          <a:p>
            <a:r>
              <a:rPr lang="en-US" sz="3200" dirty="0" smtClean="0"/>
              <a:t>Feelings of worthlessness or inappropriate guilt</a:t>
            </a:r>
          </a:p>
          <a:p>
            <a:r>
              <a:rPr lang="en-US" sz="3200" dirty="0" smtClean="0"/>
              <a:t>Difficulty concentrating</a:t>
            </a:r>
          </a:p>
          <a:p>
            <a:r>
              <a:rPr lang="en-US" sz="3200" dirty="0" smtClean="0"/>
              <a:t>Recurrent thoughts of death or suicide.</a:t>
            </a:r>
            <a:endParaRPr lang="en-US" sz="3200" dirty="0"/>
          </a:p>
        </p:txBody>
      </p:sp>
      <p:pic>
        <p:nvPicPr>
          <p:cNvPr id="6146" name="Picture 2" descr="C:\Users\kate.jenis\AppData\Local\Microsoft\Windows\Temporary Internet Files\Content.IE5\ATIOMBZQ\MC90042316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2400" y="5744746"/>
            <a:ext cx="1142086" cy="1142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48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500"/>
                                        <p:tgtEl>
                                          <p:spTgt spid="4">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fade">
                                      <p:cBhvr>
                                        <p:cTn id="30" dur="500"/>
                                        <p:tgtEl>
                                          <p:spTgt spid="4">
                                            <p:txEl>
                                              <p:pRg st="2" end="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Getting Help</a:t>
            </a:r>
            <a:endParaRPr lang="en-US" dirty="0"/>
          </a:p>
        </p:txBody>
      </p:sp>
      <p:sp>
        <p:nvSpPr>
          <p:cNvPr id="3" name="Content Placeholder 2"/>
          <p:cNvSpPr>
            <a:spLocks noGrp="1"/>
          </p:cNvSpPr>
          <p:nvPr>
            <p:ph idx="1"/>
          </p:nvPr>
        </p:nvSpPr>
        <p:spPr/>
        <p:txBody>
          <a:bodyPr/>
          <a:lstStyle/>
          <a:p>
            <a:pPr marL="118872" indent="0">
              <a:buNone/>
            </a:pPr>
            <a:r>
              <a:rPr lang="en-US" i="1" dirty="0" smtClean="0"/>
              <a:t>If you recognize signs of depression in yourself or a friend, discuss your concerns with a trusted adult.</a:t>
            </a:r>
          </a:p>
          <a:p>
            <a:pPr marL="118872" indent="0">
              <a:buNone/>
            </a:pPr>
            <a:endParaRPr lang="en-US" dirty="0"/>
          </a:p>
          <a:p>
            <a:pPr marL="118872" indent="0">
              <a:buNone/>
            </a:pPr>
            <a:r>
              <a:rPr lang="en-US" b="1" i="1" dirty="0" smtClean="0"/>
              <a:t>Depression is serious, but treatable!</a:t>
            </a:r>
          </a:p>
          <a:p>
            <a:pPr marL="118872" indent="0">
              <a:buNone/>
            </a:pPr>
            <a:endParaRPr lang="en-US" dirty="0"/>
          </a:p>
          <a:p>
            <a:r>
              <a:rPr lang="en-US" dirty="0" smtClean="0"/>
              <a:t>This may include taking medication, making changes in environment and/or counseling.</a:t>
            </a:r>
            <a:endParaRPr lang="en-US" dirty="0"/>
          </a:p>
        </p:txBody>
      </p:sp>
      <p:pic>
        <p:nvPicPr>
          <p:cNvPr id="5122" name="Picture 2" descr="C:\Users\kate.jenis\AppData\Local\Microsoft\Windows\Temporary Internet Files\Content.IE5\4RSPJ7YH\MC90043491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286" y="5181600"/>
            <a:ext cx="2285714" cy="2285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33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Video</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www.youtube.com/watch?v=HRjSVNYlwBE</a:t>
            </a:r>
            <a:endParaRPr lang="en-US" dirty="0" smtClean="0"/>
          </a:p>
          <a:p>
            <a:endParaRPr lang="en-US" dirty="0"/>
          </a:p>
          <a:p>
            <a:r>
              <a:rPr lang="en-US" dirty="0" smtClean="0"/>
              <a:t>Movie about Anxiety/Depression</a:t>
            </a:r>
            <a:endParaRPr lang="en-US" dirty="0"/>
          </a:p>
        </p:txBody>
      </p:sp>
    </p:spTree>
    <p:extLst>
      <p:ext uri="{BB962C8B-B14F-4D97-AF65-F5344CB8AC3E}">
        <p14:creationId xmlns:p14="http://schemas.microsoft.com/office/powerpoint/2010/main" val="24225510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5- Part Two</a:t>
            </a:r>
            <a:endParaRPr lang="en-US" dirty="0"/>
          </a:p>
        </p:txBody>
      </p:sp>
      <p:sp>
        <p:nvSpPr>
          <p:cNvPr id="3" name="Text Placeholder 2"/>
          <p:cNvSpPr>
            <a:spLocks noGrp="1"/>
          </p:cNvSpPr>
          <p:nvPr>
            <p:ph type="body" idx="1"/>
          </p:nvPr>
        </p:nvSpPr>
        <p:spPr/>
        <p:txBody>
          <a:bodyPr>
            <a:normAutofit/>
          </a:bodyPr>
          <a:lstStyle/>
          <a:p>
            <a:r>
              <a:rPr lang="en-US" sz="4000" dirty="0" smtClean="0"/>
              <a:t>Mental Disorders</a:t>
            </a:r>
            <a:endParaRPr lang="en-US" sz="4000" dirty="0"/>
          </a:p>
        </p:txBody>
      </p:sp>
    </p:spTree>
    <p:extLst>
      <p:ext uri="{BB962C8B-B14F-4D97-AF65-F5344CB8AC3E}">
        <p14:creationId xmlns:p14="http://schemas.microsoft.com/office/powerpoint/2010/main" val="300206722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Mental Disorders</a:t>
            </a:r>
            <a:endParaRPr lang="en-US" dirty="0"/>
          </a:p>
        </p:txBody>
      </p:sp>
      <p:sp>
        <p:nvSpPr>
          <p:cNvPr id="3" name="Content Placeholder 2"/>
          <p:cNvSpPr>
            <a:spLocks noGrp="1"/>
          </p:cNvSpPr>
          <p:nvPr>
            <p:ph idx="1"/>
          </p:nvPr>
        </p:nvSpPr>
        <p:spPr/>
        <p:txBody>
          <a:bodyPr/>
          <a:lstStyle/>
          <a:p>
            <a:pPr marL="118872" indent="0">
              <a:buNone/>
            </a:pPr>
            <a:r>
              <a:rPr lang="en-US" b="1" u="sng" dirty="0" smtClean="0"/>
              <a:t>Mental Disorder- </a:t>
            </a:r>
            <a:r>
              <a:rPr lang="en-US" dirty="0" smtClean="0"/>
              <a:t>an illness of the mind that can affect the thoughts, feelings and behaviors of a person, preventing him or her from leading a happy, healthful and productive life.</a:t>
            </a:r>
          </a:p>
          <a:p>
            <a:pPr marL="118872" indent="0">
              <a:buNone/>
            </a:pPr>
            <a:endParaRPr lang="en-US" dirty="0"/>
          </a:p>
          <a:p>
            <a:r>
              <a:rPr lang="en-US" dirty="0" smtClean="0"/>
              <a:t>Each year, approximately 57.7 million people in the U.S. are affected by some sort of Mental Disorder.</a:t>
            </a:r>
            <a:endParaRPr lang="en-US" dirty="0"/>
          </a:p>
        </p:txBody>
      </p:sp>
      <p:pic>
        <p:nvPicPr>
          <p:cNvPr id="1026" name="Picture 2" descr="C:\Users\kate.jenis\AppData\Local\Microsoft\Windows\Temporary Internet Files\Content.IE5\VEF6QCCX\MC90029493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3735" y="18534"/>
            <a:ext cx="1810265" cy="1810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4510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Anxiety Disorders</a:t>
            </a:r>
            <a:endParaRPr lang="en-US" dirty="0"/>
          </a:p>
        </p:txBody>
      </p:sp>
      <p:sp>
        <p:nvSpPr>
          <p:cNvPr id="3" name="Content Placeholder 2"/>
          <p:cNvSpPr>
            <a:spLocks noGrp="1"/>
          </p:cNvSpPr>
          <p:nvPr>
            <p:ph idx="1"/>
          </p:nvPr>
        </p:nvSpPr>
        <p:spPr/>
        <p:txBody>
          <a:bodyPr>
            <a:normAutofit/>
          </a:bodyPr>
          <a:lstStyle/>
          <a:p>
            <a:r>
              <a:rPr lang="en-US" sz="4400" dirty="0" smtClean="0"/>
              <a:t>Generalized Anxiety Disorder (GAD)</a:t>
            </a:r>
          </a:p>
          <a:p>
            <a:r>
              <a:rPr lang="en-US" sz="4400" dirty="0" smtClean="0"/>
              <a:t>Phobia</a:t>
            </a:r>
          </a:p>
          <a:p>
            <a:r>
              <a:rPr lang="en-US" sz="4400" dirty="0" smtClean="0"/>
              <a:t>Obsessive-Compulsive Disorder</a:t>
            </a:r>
          </a:p>
          <a:p>
            <a:r>
              <a:rPr lang="en-US" sz="4400" dirty="0" smtClean="0"/>
              <a:t>Panic Disorder</a:t>
            </a:r>
          </a:p>
          <a:p>
            <a:r>
              <a:rPr lang="en-US" sz="4400" dirty="0" smtClean="0"/>
              <a:t>Post-Traumatic Stress Disorder</a:t>
            </a:r>
            <a:endParaRPr lang="en-US" sz="4400" dirty="0"/>
          </a:p>
        </p:txBody>
      </p:sp>
    </p:spTree>
    <p:extLst>
      <p:ext uri="{BB962C8B-B14F-4D97-AF65-F5344CB8AC3E}">
        <p14:creationId xmlns:p14="http://schemas.microsoft.com/office/powerpoint/2010/main" val="253966135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Generalized Anxiety Disorder (GAD)</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sz="4400" b="1" u="sng" dirty="0" smtClean="0"/>
              <a:t>GAD-</a:t>
            </a:r>
            <a:r>
              <a:rPr lang="en-US" sz="4400" dirty="0" smtClean="0"/>
              <a:t> Exaggerated worry and tension for no reason.  </a:t>
            </a:r>
          </a:p>
          <a:p>
            <a:pPr marL="118872" indent="0">
              <a:buNone/>
            </a:pPr>
            <a:endParaRPr lang="en-US" sz="4400" dirty="0" smtClean="0"/>
          </a:p>
          <a:p>
            <a:r>
              <a:rPr lang="en-US" sz="4400" dirty="0" smtClean="0"/>
              <a:t>People with GAD startle easily and have difficulty concentrating, relaxing and sleeping.</a:t>
            </a:r>
            <a:endParaRPr lang="en-US" sz="4400" dirty="0"/>
          </a:p>
        </p:txBody>
      </p:sp>
      <p:pic>
        <p:nvPicPr>
          <p:cNvPr id="8194" name="Picture 2" descr="C:\Users\kate.jenis\AppData\Local\Microsoft\Windows\Temporary Internet Files\Content.IE5\ATIOMBZQ\MP90043048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5105400"/>
            <a:ext cx="17526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30462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Phobia</a:t>
            </a:r>
            <a:endParaRPr lang="en-US" sz="6000" dirty="0"/>
          </a:p>
        </p:txBody>
      </p:sp>
      <p:sp>
        <p:nvSpPr>
          <p:cNvPr id="3" name="Content Placeholder 2"/>
          <p:cNvSpPr>
            <a:spLocks noGrp="1"/>
          </p:cNvSpPr>
          <p:nvPr>
            <p:ph idx="1"/>
          </p:nvPr>
        </p:nvSpPr>
        <p:spPr/>
        <p:txBody>
          <a:bodyPr>
            <a:normAutofit/>
          </a:bodyPr>
          <a:lstStyle/>
          <a:p>
            <a:pPr marL="118872" indent="0">
              <a:buNone/>
            </a:pPr>
            <a:r>
              <a:rPr lang="en-US" sz="4800" b="1" u="sng" dirty="0" smtClean="0"/>
              <a:t>Phobia-</a:t>
            </a:r>
            <a:r>
              <a:rPr lang="en-US" sz="4800" dirty="0" smtClean="0"/>
              <a:t> A strong, irrational fear of something specific, such as heights or social situations.</a:t>
            </a:r>
            <a:endParaRPr lang="en-US" sz="4800" dirty="0"/>
          </a:p>
        </p:txBody>
      </p:sp>
      <p:pic>
        <p:nvPicPr>
          <p:cNvPr id="7170" name="Picture 2" descr="C:\Users\kate.jenis\AppData\Local\Microsoft\Windows\Temporary Internet Files\Content.IE5\VEF6QCCX\MC900436682[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1175" y="4038600"/>
            <a:ext cx="2048650" cy="258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41628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Obsessive-Compulsive Disorder (OCD)</a:t>
            </a:r>
            <a:endParaRPr lang="en-US" dirty="0"/>
          </a:p>
        </p:txBody>
      </p:sp>
      <p:sp>
        <p:nvSpPr>
          <p:cNvPr id="3" name="Content Placeholder 2"/>
          <p:cNvSpPr>
            <a:spLocks noGrp="1"/>
          </p:cNvSpPr>
          <p:nvPr>
            <p:ph idx="1"/>
          </p:nvPr>
        </p:nvSpPr>
        <p:spPr/>
        <p:txBody>
          <a:bodyPr>
            <a:normAutofit/>
          </a:bodyPr>
          <a:lstStyle/>
          <a:p>
            <a:pPr marL="118872" indent="0">
              <a:buNone/>
            </a:pPr>
            <a:r>
              <a:rPr lang="en-US" sz="4000" b="1" u="sng" dirty="0" smtClean="0"/>
              <a:t>OCD- </a:t>
            </a:r>
            <a:r>
              <a:rPr lang="en-US" sz="4000" dirty="0" smtClean="0"/>
              <a:t>Persistent thoughts, fears or urges (obsessions) leasing to uncontrollable repetitive behaviors (compulsions).  </a:t>
            </a:r>
            <a:endParaRPr lang="en-US" sz="4000" dirty="0"/>
          </a:p>
          <a:p>
            <a:endParaRPr lang="en-US" sz="4000" dirty="0" smtClean="0"/>
          </a:p>
          <a:p>
            <a:r>
              <a:rPr lang="en-US" sz="4000" b="1" dirty="0" smtClean="0"/>
              <a:t>Example: </a:t>
            </a:r>
            <a:r>
              <a:rPr lang="en-US" sz="4000" dirty="0" smtClean="0"/>
              <a:t>The fear of germs leads to constant hand washing.</a:t>
            </a:r>
            <a:endParaRPr lang="en-US" sz="4000" dirty="0"/>
          </a:p>
        </p:txBody>
      </p:sp>
    </p:spTree>
    <p:extLst>
      <p:ext uri="{BB962C8B-B14F-4D97-AF65-F5344CB8AC3E}">
        <p14:creationId xmlns:p14="http://schemas.microsoft.com/office/powerpoint/2010/main" val="57170292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Panic Disorder</a:t>
            </a:r>
            <a:endParaRPr lang="en-US" dirty="0"/>
          </a:p>
        </p:txBody>
      </p:sp>
      <p:sp>
        <p:nvSpPr>
          <p:cNvPr id="3" name="Content Placeholder 2"/>
          <p:cNvSpPr>
            <a:spLocks noGrp="1"/>
          </p:cNvSpPr>
          <p:nvPr>
            <p:ph idx="1"/>
          </p:nvPr>
        </p:nvSpPr>
        <p:spPr/>
        <p:txBody>
          <a:bodyPr>
            <a:normAutofit/>
          </a:bodyPr>
          <a:lstStyle/>
          <a:p>
            <a:pPr marL="118872" indent="0">
              <a:buNone/>
            </a:pPr>
            <a:r>
              <a:rPr lang="en-US" sz="4000" b="1" u="sng" dirty="0" smtClean="0"/>
              <a:t>Panic Disorder- </a:t>
            </a:r>
            <a:r>
              <a:rPr lang="en-US" sz="4000" dirty="0" smtClean="0"/>
              <a:t>Attacks of sudden, unexplained feelings of terror.  </a:t>
            </a:r>
          </a:p>
          <a:p>
            <a:endParaRPr lang="en-US" sz="4000" dirty="0"/>
          </a:p>
          <a:p>
            <a:r>
              <a:rPr lang="en-US" sz="4000" dirty="0" smtClean="0"/>
              <a:t>“Panic attacks” are accompanied by trembling, increased heart rate, shortness of breath, or dizziness.</a:t>
            </a:r>
            <a:endParaRPr lang="en-US" sz="4000" dirty="0"/>
          </a:p>
        </p:txBody>
      </p:sp>
      <p:pic>
        <p:nvPicPr>
          <p:cNvPr id="9218" name="Picture 2" descr="C:\Users\kate.jenis\AppData\Local\Microsoft\Windows\Temporary Internet Files\Content.IE5\VEF6QCCX\MC90044065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12357"/>
            <a:ext cx="1828800" cy="184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64483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Post-Traumatic Stress Disorder (PTSD)</a:t>
            </a:r>
            <a:endParaRPr lang="en-US" dirty="0"/>
          </a:p>
        </p:txBody>
      </p:sp>
      <p:sp>
        <p:nvSpPr>
          <p:cNvPr id="3" name="Content Placeholder 2"/>
          <p:cNvSpPr>
            <a:spLocks noGrp="1"/>
          </p:cNvSpPr>
          <p:nvPr>
            <p:ph idx="1"/>
          </p:nvPr>
        </p:nvSpPr>
        <p:spPr/>
        <p:txBody>
          <a:bodyPr/>
          <a:lstStyle/>
          <a:p>
            <a:pPr marL="118872" indent="0">
              <a:buNone/>
            </a:pPr>
            <a:r>
              <a:rPr lang="en-US" b="1" u="sng" dirty="0" smtClean="0"/>
              <a:t>PTSD-</a:t>
            </a:r>
            <a:r>
              <a:rPr lang="en-US" dirty="0" smtClean="0"/>
              <a:t> A condition that may develop after exposure to a terrifying event.</a:t>
            </a:r>
          </a:p>
          <a:p>
            <a:endParaRPr lang="en-US" dirty="0"/>
          </a:p>
          <a:p>
            <a:r>
              <a:rPr lang="en-US" dirty="0" smtClean="0"/>
              <a:t>Symptoms include flashbacks, nightmares, emotional numbness, guilt, sleeplessness and problems concentrating.  </a:t>
            </a:r>
            <a:endParaRPr lang="en-US" dirty="0"/>
          </a:p>
        </p:txBody>
      </p:sp>
      <p:pic>
        <p:nvPicPr>
          <p:cNvPr id="10243" name="Picture 3" descr="C:\Users\kate.jenis\AppData\Local\Microsoft\Windows\Temporary Internet Files\Content.IE5\YNODNCPD\MP90042305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28470" y="4419265"/>
            <a:ext cx="1626617" cy="2438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2861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PTSD Examples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Being in, or </a:t>
            </a:r>
            <a:r>
              <a:rPr lang="en-US" dirty="0"/>
              <a:t>seeing, a serious car </a:t>
            </a:r>
            <a:r>
              <a:rPr lang="en-US" dirty="0" smtClean="0"/>
              <a:t>accident</a:t>
            </a:r>
          </a:p>
          <a:p>
            <a:pPr marL="118872" indent="0">
              <a:buNone/>
            </a:pPr>
            <a:endParaRPr lang="en-US" dirty="0"/>
          </a:p>
          <a:p>
            <a:r>
              <a:rPr lang="en-US" dirty="0"/>
              <a:t>Being sexually </a:t>
            </a:r>
            <a:r>
              <a:rPr lang="en-US" dirty="0" smtClean="0"/>
              <a:t>assaulted/raped</a:t>
            </a:r>
          </a:p>
          <a:p>
            <a:pPr marL="118872" indent="0">
              <a:buNone/>
            </a:pPr>
            <a:endParaRPr lang="en-US" dirty="0"/>
          </a:p>
          <a:p>
            <a:r>
              <a:rPr lang="en-US" dirty="0" smtClean="0"/>
              <a:t>Experiencing </a:t>
            </a:r>
            <a:r>
              <a:rPr lang="en-US" dirty="0"/>
              <a:t>or witnessing natural disasters (earthquakes, hurricanes, floods, fire</a:t>
            </a:r>
            <a:r>
              <a:rPr lang="en-US" dirty="0" smtClean="0"/>
              <a:t>)</a:t>
            </a:r>
          </a:p>
          <a:p>
            <a:pPr marL="118872" indent="0">
              <a:buNone/>
            </a:pPr>
            <a:endParaRPr lang="en-US" dirty="0"/>
          </a:p>
          <a:p>
            <a:r>
              <a:rPr lang="en-US" dirty="0" smtClean="0"/>
              <a:t>Experiencing </a:t>
            </a:r>
            <a:r>
              <a:rPr lang="en-US" dirty="0"/>
              <a:t>or witnessing a violent crime (kidnapping, physical assault, assault or murder of a loved one</a:t>
            </a:r>
            <a:r>
              <a:rPr lang="en-US" dirty="0" smtClean="0"/>
              <a:t>)</a:t>
            </a:r>
          </a:p>
          <a:p>
            <a:pPr marL="118872" indent="0">
              <a:buNone/>
            </a:pPr>
            <a:endParaRPr lang="en-US" dirty="0"/>
          </a:p>
          <a:p>
            <a:r>
              <a:rPr lang="en-US" dirty="0"/>
              <a:t>Being involved in a war or witnessing violence or death during wartime</a:t>
            </a:r>
          </a:p>
        </p:txBody>
      </p:sp>
      <p:pic>
        <p:nvPicPr>
          <p:cNvPr id="1026" name="Picture 2" descr="C:\Users\kate.jenis\AppData\Local\Microsoft\Windows\Temporary Internet Files\Content.IE5\6Y0BMGUW\MP90041411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8308" y="76200"/>
            <a:ext cx="15748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ate.jenis\AppData\Local\Microsoft\Windows\Temporary Internet Files\Content.IE5\WIJKO8DH\MP90044090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76200"/>
            <a:ext cx="1605692" cy="10845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kate.jenis\AppData\Local\Microsoft\Windows\Temporary Internet Files\Content.IE5\6Y0BMGUW\MC90003652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6280" y="4953000"/>
            <a:ext cx="688543" cy="1732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8441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Getting Help</a:t>
            </a:r>
            <a:endParaRPr lang="en-US" dirty="0"/>
          </a:p>
        </p:txBody>
      </p:sp>
      <p:sp>
        <p:nvSpPr>
          <p:cNvPr id="3" name="Content Placeholder 2"/>
          <p:cNvSpPr>
            <a:spLocks noGrp="1"/>
          </p:cNvSpPr>
          <p:nvPr>
            <p:ph idx="1"/>
          </p:nvPr>
        </p:nvSpPr>
        <p:spPr/>
        <p:txBody>
          <a:bodyPr/>
          <a:lstStyle/>
          <a:p>
            <a:pPr marL="118872" indent="0">
              <a:buNone/>
            </a:pPr>
            <a:r>
              <a:rPr lang="en-US" b="1" dirty="0" smtClean="0"/>
              <a:t>Mental Health professionals include:</a:t>
            </a:r>
          </a:p>
          <a:p>
            <a:pPr marL="118872" indent="0">
              <a:buNone/>
            </a:pPr>
            <a:endParaRPr lang="en-US" dirty="0" smtClean="0"/>
          </a:p>
          <a:p>
            <a:r>
              <a:rPr lang="en-US" dirty="0" smtClean="0"/>
              <a:t>Counselors</a:t>
            </a:r>
          </a:p>
          <a:p>
            <a:r>
              <a:rPr lang="en-US" dirty="0" smtClean="0"/>
              <a:t>School Psychologists</a:t>
            </a:r>
          </a:p>
          <a:p>
            <a:r>
              <a:rPr lang="en-US" dirty="0" smtClean="0"/>
              <a:t>Psychiatrists</a:t>
            </a:r>
          </a:p>
          <a:p>
            <a:r>
              <a:rPr lang="en-US" dirty="0" smtClean="0"/>
              <a:t>Neurologist</a:t>
            </a:r>
          </a:p>
          <a:p>
            <a:r>
              <a:rPr lang="en-US" dirty="0" smtClean="0"/>
              <a:t>Clinical Psychologists</a:t>
            </a:r>
          </a:p>
          <a:p>
            <a:r>
              <a:rPr lang="en-US" dirty="0" smtClean="0"/>
              <a:t>Psychiatric Social Worker</a:t>
            </a:r>
          </a:p>
        </p:txBody>
      </p:sp>
      <p:pic>
        <p:nvPicPr>
          <p:cNvPr id="2050" name="Picture 2" descr="C:\Users\kate.jenis\AppData\Local\Microsoft\Windows\Temporary Internet Files\Content.IE5\YNODNCPD\MP90043111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2481649"/>
            <a:ext cx="28956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469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Treatment Methods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Psychotherapy-</a:t>
            </a:r>
            <a:r>
              <a:rPr lang="en-US" dirty="0" smtClean="0"/>
              <a:t>dialogue between a patient and a mental health professional</a:t>
            </a:r>
          </a:p>
          <a:p>
            <a:pPr marL="118872" indent="0">
              <a:buNone/>
            </a:pPr>
            <a:endParaRPr lang="en-US" dirty="0" smtClean="0"/>
          </a:p>
          <a:p>
            <a:r>
              <a:rPr lang="en-US" b="1" dirty="0" smtClean="0"/>
              <a:t>Behavior therapy- </a:t>
            </a:r>
            <a:r>
              <a:rPr lang="en-US" dirty="0" smtClean="0"/>
              <a:t>treatment process that focuses on changing unwanted behaviors through rewards and reinforcements </a:t>
            </a:r>
          </a:p>
          <a:p>
            <a:pPr marL="118872" indent="0">
              <a:buNone/>
            </a:pPr>
            <a:endParaRPr lang="en-US" dirty="0" smtClean="0"/>
          </a:p>
          <a:p>
            <a:r>
              <a:rPr lang="en-US" b="1" dirty="0" smtClean="0"/>
              <a:t>Cognitive therapy- </a:t>
            </a:r>
            <a:r>
              <a:rPr lang="en-US" dirty="0" smtClean="0"/>
              <a:t>treatment designed to identify and correct distorted thinking</a:t>
            </a:r>
          </a:p>
          <a:p>
            <a:pPr marL="118872" indent="0">
              <a:buNone/>
            </a:pPr>
            <a:endParaRPr lang="en-US" dirty="0" smtClean="0"/>
          </a:p>
          <a:p>
            <a:r>
              <a:rPr lang="en-US" b="1" dirty="0" smtClean="0"/>
              <a:t>Family therapy- </a:t>
            </a:r>
            <a:r>
              <a:rPr lang="en-US" dirty="0" smtClean="0"/>
              <a:t>helping the family function</a:t>
            </a:r>
          </a:p>
          <a:p>
            <a:pPr marL="118872" indent="0">
              <a:buNone/>
            </a:pPr>
            <a:endParaRPr lang="en-US" dirty="0" smtClean="0"/>
          </a:p>
          <a:p>
            <a:r>
              <a:rPr lang="en-US" b="1" dirty="0" smtClean="0"/>
              <a:t>Group therapy- </a:t>
            </a:r>
            <a:r>
              <a:rPr lang="en-US" dirty="0" smtClean="0"/>
              <a:t>treating a group of people with similar problems</a:t>
            </a:r>
          </a:p>
          <a:p>
            <a:pPr marL="118872" indent="0">
              <a:buNone/>
            </a:pPr>
            <a:endParaRPr lang="en-US" b="1" dirty="0" smtClean="0"/>
          </a:p>
          <a:p>
            <a:r>
              <a:rPr lang="en-US" b="1" dirty="0" smtClean="0"/>
              <a:t>Drug therapy- </a:t>
            </a:r>
            <a:r>
              <a:rPr lang="en-US" dirty="0" smtClean="0"/>
              <a:t>use of certain medications to treat or reduce symptoms of a mental disorder.</a:t>
            </a:r>
            <a:endParaRPr lang="en-US" dirty="0"/>
          </a:p>
        </p:txBody>
      </p:sp>
    </p:spTree>
    <p:extLst>
      <p:ext uri="{BB962C8B-B14F-4D97-AF65-F5344CB8AC3E}">
        <p14:creationId xmlns:p14="http://schemas.microsoft.com/office/powerpoint/2010/main" val="18140230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Create- Poster or Infographic</a:t>
            </a:r>
            <a:endParaRPr lang="en-US" dirty="0"/>
          </a:p>
        </p:txBody>
      </p:sp>
      <p:sp>
        <p:nvSpPr>
          <p:cNvPr id="3" name="Content Placeholder 2"/>
          <p:cNvSpPr>
            <a:spLocks noGrp="1"/>
          </p:cNvSpPr>
          <p:nvPr>
            <p:ph sz="half" idx="1"/>
          </p:nvPr>
        </p:nvSpPr>
        <p:spPr>
          <a:xfrm>
            <a:off x="457200" y="1773936"/>
            <a:ext cx="4038600" cy="4931664"/>
          </a:xfrm>
        </p:spPr>
        <p:txBody>
          <a:bodyPr>
            <a:normAutofit fontScale="92500" lnSpcReduction="10000"/>
          </a:bodyPr>
          <a:lstStyle/>
          <a:p>
            <a:pPr marL="118872" indent="0">
              <a:buNone/>
            </a:pPr>
            <a:r>
              <a:rPr lang="en-US" sz="2400" i="1" dirty="0" smtClean="0"/>
              <a:t>*Teens suffering from mental disorders often feel confused, isolated, scared or ashamed…</a:t>
            </a:r>
          </a:p>
          <a:p>
            <a:pPr marL="118872" indent="0">
              <a:buNone/>
            </a:pPr>
            <a:endParaRPr lang="en-US" sz="2400" dirty="0"/>
          </a:p>
          <a:p>
            <a:pPr marL="118872" indent="0">
              <a:buNone/>
            </a:pPr>
            <a:r>
              <a:rPr lang="en-US" b="1" dirty="0" smtClean="0"/>
              <a:t>Create a poster or </a:t>
            </a:r>
            <a:r>
              <a:rPr lang="en-US" b="1" i="1" dirty="0" smtClean="0"/>
              <a:t>promoting awareness</a:t>
            </a:r>
            <a:r>
              <a:rPr lang="en-US" b="1" dirty="0" smtClean="0"/>
              <a:t> of and empathy toward mental illnesses.  Focus on specific ways to be supportive, patient and understanding.  OR, create an infographic about your chosen disorder.</a:t>
            </a:r>
            <a:endParaRPr lang="en-US" b="1" dirty="0"/>
          </a:p>
        </p:txBody>
      </p:sp>
      <p:sp>
        <p:nvSpPr>
          <p:cNvPr id="4" name="Content Placeholder 3"/>
          <p:cNvSpPr>
            <a:spLocks noGrp="1"/>
          </p:cNvSpPr>
          <p:nvPr>
            <p:ph sz="half" idx="2"/>
          </p:nvPr>
        </p:nvSpPr>
        <p:spPr>
          <a:xfrm>
            <a:off x="4648200" y="1524000"/>
            <a:ext cx="4038600" cy="4873752"/>
          </a:xfrm>
        </p:spPr>
        <p:txBody>
          <a:bodyPr>
            <a:noAutofit/>
          </a:bodyPr>
          <a:lstStyle/>
          <a:p>
            <a:pPr marL="118872" indent="0">
              <a:buNone/>
            </a:pPr>
            <a:r>
              <a:rPr lang="en-US" sz="3200" b="1" u="sng" dirty="0" smtClean="0"/>
              <a:t>Topics can include</a:t>
            </a:r>
            <a:r>
              <a:rPr lang="en-US" sz="3200" dirty="0" smtClean="0"/>
              <a:t>:</a:t>
            </a:r>
          </a:p>
          <a:p>
            <a:r>
              <a:rPr lang="en-US" dirty="0" smtClean="0"/>
              <a:t>Depression</a:t>
            </a:r>
          </a:p>
          <a:p>
            <a:r>
              <a:rPr lang="en-US" dirty="0" smtClean="0"/>
              <a:t>Anxiety</a:t>
            </a:r>
          </a:p>
          <a:p>
            <a:r>
              <a:rPr lang="en-US" dirty="0"/>
              <a:t>Generalized Anxiety Disorder (GAD)</a:t>
            </a:r>
          </a:p>
          <a:p>
            <a:r>
              <a:rPr lang="en-US" dirty="0"/>
              <a:t>Phobia</a:t>
            </a:r>
          </a:p>
          <a:p>
            <a:r>
              <a:rPr lang="en-US" dirty="0"/>
              <a:t>Obsessive-Compulsive Disorder</a:t>
            </a:r>
          </a:p>
          <a:p>
            <a:r>
              <a:rPr lang="en-US" dirty="0"/>
              <a:t>Panic Disorder</a:t>
            </a:r>
          </a:p>
          <a:p>
            <a:r>
              <a:rPr lang="en-US" dirty="0"/>
              <a:t>Post-Traumatic Stress Disorder</a:t>
            </a:r>
          </a:p>
          <a:p>
            <a:pPr marL="118872" indent="0">
              <a:buNone/>
            </a:pPr>
            <a:endParaRPr lang="en-US" dirty="0" smtClean="0"/>
          </a:p>
          <a:p>
            <a:pPr marL="118872" indent="0">
              <a:buNone/>
            </a:pPr>
            <a:endParaRPr lang="en-US" dirty="0"/>
          </a:p>
        </p:txBody>
      </p:sp>
    </p:spTree>
    <p:extLst>
      <p:ext uri="{BB962C8B-B14F-4D97-AF65-F5344CB8AC3E}">
        <p14:creationId xmlns:p14="http://schemas.microsoft.com/office/powerpoint/2010/main" val="400888522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
            <a:ext cx="4855735" cy="6829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89223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lstStyle/>
          <a:p>
            <a:r>
              <a:rPr lang="en-US" dirty="0" smtClean="0"/>
              <a:t>Page 117</a:t>
            </a:r>
          </a:p>
          <a:p>
            <a:pPr marL="118872" indent="0">
              <a:buNone/>
            </a:pPr>
            <a:r>
              <a:rPr lang="en-US" dirty="0" smtClean="0"/>
              <a:t>		1-5 &amp; 7</a:t>
            </a:r>
          </a:p>
          <a:p>
            <a:pPr marL="118872" indent="0">
              <a:buNone/>
            </a:pPr>
            <a:endParaRPr lang="en-US" dirty="0"/>
          </a:p>
          <a:p>
            <a:r>
              <a:rPr lang="en-US" dirty="0" smtClean="0"/>
              <a:t>Page 121</a:t>
            </a:r>
          </a:p>
          <a:p>
            <a:pPr marL="768096" lvl="2" indent="0">
              <a:buNone/>
            </a:pPr>
            <a:r>
              <a:rPr lang="en-US" dirty="0"/>
              <a:t>	</a:t>
            </a:r>
            <a:r>
              <a:rPr lang="en-US" dirty="0" smtClean="0"/>
              <a:t>	1-5</a:t>
            </a:r>
          </a:p>
          <a:p>
            <a:pPr marL="118872" indent="0">
              <a:buNone/>
            </a:pPr>
            <a:endParaRPr lang="en-US" dirty="0"/>
          </a:p>
          <a:p>
            <a:r>
              <a:rPr lang="en-US" dirty="0" smtClean="0"/>
              <a:t>Page 132</a:t>
            </a:r>
            <a:endParaRPr lang="en-US" dirty="0"/>
          </a:p>
          <a:p>
            <a:pPr marL="118872" indent="0">
              <a:buNone/>
            </a:pPr>
            <a:r>
              <a:rPr lang="en-US" dirty="0" smtClean="0"/>
              <a:t>		1-10</a:t>
            </a:r>
            <a:endParaRPr lang="en-US" dirty="0"/>
          </a:p>
        </p:txBody>
      </p:sp>
    </p:spTree>
    <p:extLst>
      <p:ext uri="{BB962C8B-B14F-4D97-AF65-F5344CB8AC3E}">
        <p14:creationId xmlns:p14="http://schemas.microsoft.com/office/powerpoint/2010/main" val="186484329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6- Part One</a:t>
            </a:r>
            <a:endParaRPr lang="en-US" dirty="0"/>
          </a:p>
        </p:txBody>
      </p:sp>
      <p:sp>
        <p:nvSpPr>
          <p:cNvPr id="3" name="Text Placeholder 2"/>
          <p:cNvSpPr>
            <a:spLocks noGrp="1"/>
          </p:cNvSpPr>
          <p:nvPr>
            <p:ph type="body" idx="1"/>
          </p:nvPr>
        </p:nvSpPr>
        <p:spPr/>
        <p:txBody>
          <a:bodyPr>
            <a:normAutofit/>
          </a:bodyPr>
          <a:lstStyle/>
          <a:p>
            <a:r>
              <a:rPr lang="en-US" sz="4400" dirty="0" smtClean="0"/>
              <a:t>Skills for Healthy Relationships</a:t>
            </a:r>
            <a:endParaRPr lang="en-US" sz="4400" dirty="0"/>
          </a:p>
        </p:txBody>
      </p:sp>
    </p:spTree>
    <p:extLst>
      <p:ext uri="{BB962C8B-B14F-4D97-AF65-F5344CB8AC3E}">
        <p14:creationId xmlns:p14="http://schemas.microsoft.com/office/powerpoint/2010/main" val="72279437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What is a Relationship?</a:t>
            </a:r>
            <a:endParaRPr lang="en-US" dirty="0"/>
          </a:p>
        </p:txBody>
      </p:sp>
      <p:sp>
        <p:nvSpPr>
          <p:cNvPr id="3" name="Content Placeholder 2"/>
          <p:cNvSpPr>
            <a:spLocks noGrp="1"/>
          </p:cNvSpPr>
          <p:nvPr>
            <p:ph idx="1"/>
          </p:nvPr>
        </p:nvSpPr>
        <p:spPr/>
        <p:txBody>
          <a:bodyPr>
            <a:normAutofit fontScale="92500"/>
          </a:bodyPr>
          <a:lstStyle/>
          <a:p>
            <a:pPr marL="118872" indent="0">
              <a:buNone/>
            </a:pPr>
            <a:r>
              <a:rPr lang="en-US" b="1" u="sng" dirty="0" smtClean="0"/>
              <a:t>Relationship-</a:t>
            </a:r>
            <a:r>
              <a:rPr lang="en-US" dirty="0" smtClean="0"/>
              <a:t> a bond or connection you have with other people.</a:t>
            </a:r>
          </a:p>
          <a:p>
            <a:pPr marL="118872" indent="0">
              <a:buNone/>
            </a:pPr>
            <a:endParaRPr lang="en-US" dirty="0"/>
          </a:p>
          <a:p>
            <a:pPr marL="118872" indent="0">
              <a:buNone/>
            </a:pPr>
            <a:r>
              <a:rPr lang="en-US" dirty="0" smtClean="0"/>
              <a:t>A lot of time people think this is only a romantic relationship.  This also includes relationships with:</a:t>
            </a:r>
          </a:p>
          <a:p>
            <a:pPr lvl="2"/>
            <a:r>
              <a:rPr lang="en-US" dirty="0" smtClean="0"/>
              <a:t>Family members</a:t>
            </a:r>
          </a:p>
          <a:p>
            <a:pPr lvl="2"/>
            <a:r>
              <a:rPr lang="en-US" dirty="0" smtClean="0"/>
              <a:t>Teachers</a:t>
            </a:r>
          </a:p>
          <a:p>
            <a:pPr lvl="2"/>
            <a:r>
              <a:rPr lang="en-US" dirty="0" smtClean="0"/>
              <a:t>Friends</a:t>
            </a:r>
          </a:p>
          <a:p>
            <a:pPr lvl="2"/>
            <a:r>
              <a:rPr lang="en-US" dirty="0" smtClean="0"/>
              <a:t>Classmates</a:t>
            </a:r>
          </a:p>
          <a:p>
            <a:pPr lvl="2"/>
            <a:r>
              <a:rPr lang="en-US" dirty="0" smtClean="0"/>
              <a:t>People in your community</a:t>
            </a:r>
          </a:p>
          <a:p>
            <a:pPr lvl="3"/>
            <a:endParaRPr lang="en-US" dirty="0" smtClean="0"/>
          </a:p>
          <a:p>
            <a:pPr lvl="1"/>
            <a:endParaRPr lang="en-US" dirty="0"/>
          </a:p>
        </p:txBody>
      </p:sp>
      <p:pic>
        <p:nvPicPr>
          <p:cNvPr id="2050" name="Picture 2" descr="C:\Users\kate.jenis\AppData\Local\Microsoft\Windows\Temporary Internet Files\Content.IE5\74J1XE8D\MC900434601[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108644"/>
            <a:ext cx="1911350" cy="2599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8583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3">
                                            <p:txEl>
                                              <p:pRg st="0" end="0"/>
                                            </p:txEl>
                                          </p:spTgt>
                                        </p:tgtEl>
                                        <p:attrNameLst>
                                          <p:attrName>style.color</p:attrName>
                                        </p:attrNameLst>
                                      </p:cBhvr>
                                      <p:by>
                                        <p:hsl h="0" s="-70588" l="0"/>
                                      </p:by>
                                    </p:animClr>
                                    <p:animClr clrSpc="hsl" dir="cw">
                                      <p:cBhvr>
                                        <p:cTn id="7" dur="500" fill="hold"/>
                                        <p:tgtEl>
                                          <p:spTgt spid="3">
                                            <p:txEl>
                                              <p:pRg st="0" end="0"/>
                                            </p:txEl>
                                          </p:spTgt>
                                        </p:tgtEl>
                                        <p:attrNameLst>
                                          <p:attrName>fillcolor</p:attrName>
                                        </p:attrNameLst>
                                      </p:cBhvr>
                                      <p:by>
                                        <p:hsl h="0" s="-70588" l="0"/>
                                      </p:by>
                                    </p:animClr>
                                    <p:animClr clrSpc="hsl" dir="cw">
                                      <p:cBhvr>
                                        <p:cTn id="8" dur="500" fill="hold"/>
                                        <p:tgtEl>
                                          <p:spTgt spid="3">
                                            <p:txEl>
                                              <p:pRg st="0" end="0"/>
                                            </p:txEl>
                                          </p:spTgt>
                                        </p:tgtEl>
                                        <p:attrNameLst>
                                          <p:attrName>stroke.color</p:attrName>
                                        </p:attrNameLst>
                                      </p:cBhvr>
                                      <p:by>
                                        <p:hsl h="0" s="-70588" l="0"/>
                                      </p:by>
                                    </p:animClr>
                                    <p:set>
                                      <p:cBhvr>
                                        <p:cTn id="9" dur="500" fill="hold"/>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5" presetClass="emph" presetSubtype="0" fill="hold" grpId="0" nodeType="clickEffect">
                                  <p:stCondLst>
                                    <p:cond delay="0"/>
                                  </p:stCondLst>
                                  <p:childTnLst>
                                    <p:animClr clrSpc="hsl" dir="cw">
                                      <p:cBhvr override="childStyle">
                                        <p:cTn id="13" dur="500" fill="hold"/>
                                        <p:tgtEl>
                                          <p:spTgt spid="3">
                                            <p:txEl>
                                              <p:pRg st="2" end="2"/>
                                            </p:txEl>
                                          </p:spTgt>
                                        </p:tgtEl>
                                        <p:attrNameLst>
                                          <p:attrName>style.color</p:attrName>
                                        </p:attrNameLst>
                                      </p:cBhvr>
                                      <p:by>
                                        <p:hsl h="0" s="-70588" l="0"/>
                                      </p:by>
                                    </p:animClr>
                                    <p:animClr clrSpc="hsl" dir="cw">
                                      <p:cBhvr>
                                        <p:cTn id="14" dur="500" fill="hold"/>
                                        <p:tgtEl>
                                          <p:spTgt spid="3">
                                            <p:txEl>
                                              <p:pRg st="2" end="2"/>
                                            </p:txEl>
                                          </p:spTgt>
                                        </p:tgtEl>
                                        <p:attrNameLst>
                                          <p:attrName>fillcolor</p:attrName>
                                        </p:attrNameLst>
                                      </p:cBhvr>
                                      <p:by>
                                        <p:hsl h="0" s="-70588" l="0"/>
                                      </p:by>
                                    </p:animClr>
                                    <p:animClr clrSpc="hsl" dir="cw">
                                      <p:cBhvr>
                                        <p:cTn id="15" dur="500" fill="hold"/>
                                        <p:tgtEl>
                                          <p:spTgt spid="3">
                                            <p:txEl>
                                              <p:pRg st="2" end="2"/>
                                            </p:txEl>
                                          </p:spTgt>
                                        </p:tgtEl>
                                        <p:attrNameLst>
                                          <p:attrName>stroke.color</p:attrName>
                                        </p:attrNameLst>
                                      </p:cBhvr>
                                      <p:by>
                                        <p:hsl h="0" s="-70588" l="0"/>
                                      </p:by>
                                    </p:animClr>
                                    <p:set>
                                      <p:cBhvr>
                                        <p:cTn id="16" dur="500" fill="hold"/>
                                        <p:tgtEl>
                                          <p:spTgt spid="3">
                                            <p:txEl>
                                              <p:pRg st="2" end="2"/>
                                            </p:txEl>
                                          </p:spTgt>
                                        </p:tgtEl>
                                        <p:attrNameLst>
                                          <p:attrName>fill.type</p:attrName>
                                        </p:attrNameLst>
                                      </p:cBhvr>
                                      <p:to>
                                        <p:strVal val="solid"/>
                                      </p:to>
                                    </p:set>
                                  </p:childTnLst>
                                </p:cTn>
                              </p:par>
                              <p:par>
                                <p:cTn id="17" presetID="25" presetClass="emph" presetSubtype="0" fill="hold" grpId="0" nodeType="withEffect">
                                  <p:stCondLst>
                                    <p:cond delay="0"/>
                                  </p:stCondLst>
                                  <p:childTnLst>
                                    <p:animClr clrSpc="hsl" dir="cw">
                                      <p:cBhvr override="childStyle">
                                        <p:cTn id="18" dur="500" fill="hold"/>
                                        <p:tgtEl>
                                          <p:spTgt spid="3">
                                            <p:txEl>
                                              <p:pRg st="3" end="3"/>
                                            </p:txEl>
                                          </p:spTgt>
                                        </p:tgtEl>
                                        <p:attrNameLst>
                                          <p:attrName>style.color</p:attrName>
                                        </p:attrNameLst>
                                      </p:cBhvr>
                                      <p:by>
                                        <p:hsl h="0" s="-70588" l="0"/>
                                      </p:by>
                                    </p:animClr>
                                    <p:animClr clrSpc="hsl" dir="cw">
                                      <p:cBhvr>
                                        <p:cTn id="19" dur="500" fill="hold"/>
                                        <p:tgtEl>
                                          <p:spTgt spid="3">
                                            <p:txEl>
                                              <p:pRg st="3" end="3"/>
                                            </p:txEl>
                                          </p:spTgt>
                                        </p:tgtEl>
                                        <p:attrNameLst>
                                          <p:attrName>fillcolor</p:attrName>
                                        </p:attrNameLst>
                                      </p:cBhvr>
                                      <p:by>
                                        <p:hsl h="0" s="-70588" l="0"/>
                                      </p:by>
                                    </p:animClr>
                                    <p:animClr clrSpc="hsl" dir="cw">
                                      <p:cBhvr>
                                        <p:cTn id="20" dur="500" fill="hold"/>
                                        <p:tgtEl>
                                          <p:spTgt spid="3">
                                            <p:txEl>
                                              <p:pRg st="3" end="3"/>
                                            </p:txEl>
                                          </p:spTgt>
                                        </p:tgtEl>
                                        <p:attrNameLst>
                                          <p:attrName>stroke.color</p:attrName>
                                        </p:attrNameLst>
                                      </p:cBhvr>
                                      <p:by>
                                        <p:hsl h="0" s="-70588" l="0"/>
                                      </p:by>
                                    </p:animClr>
                                    <p:set>
                                      <p:cBhvr>
                                        <p:cTn id="21" dur="500" fill="hold"/>
                                        <p:tgtEl>
                                          <p:spTgt spid="3">
                                            <p:txEl>
                                              <p:pRg st="3" end="3"/>
                                            </p:txEl>
                                          </p:spTgt>
                                        </p:tgtEl>
                                        <p:attrNameLst>
                                          <p:attrName>fill.type</p:attrName>
                                        </p:attrNameLst>
                                      </p:cBhvr>
                                      <p:to>
                                        <p:strVal val="solid"/>
                                      </p:to>
                                    </p:set>
                                  </p:childTnLst>
                                </p:cTn>
                              </p:par>
                              <p:par>
                                <p:cTn id="22" presetID="25" presetClass="emph" presetSubtype="0" fill="hold" grpId="0" nodeType="withEffect">
                                  <p:stCondLst>
                                    <p:cond delay="0"/>
                                  </p:stCondLst>
                                  <p:childTnLst>
                                    <p:animClr clrSpc="hsl" dir="cw">
                                      <p:cBhvr override="childStyle">
                                        <p:cTn id="23" dur="500" fill="hold"/>
                                        <p:tgtEl>
                                          <p:spTgt spid="3">
                                            <p:txEl>
                                              <p:pRg st="4" end="4"/>
                                            </p:txEl>
                                          </p:spTgt>
                                        </p:tgtEl>
                                        <p:attrNameLst>
                                          <p:attrName>style.color</p:attrName>
                                        </p:attrNameLst>
                                      </p:cBhvr>
                                      <p:by>
                                        <p:hsl h="0" s="-70588" l="0"/>
                                      </p:by>
                                    </p:animClr>
                                    <p:animClr clrSpc="hsl" dir="cw">
                                      <p:cBhvr>
                                        <p:cTn id="24" dur="500" fill="hold"/>
                                        <p:tgtEl>
                                          <p:spTgt spid="3">
                                            <p:txEl>
                                              <p:pRg st="4" end="4"/>
                                            </p:txEl>
                                          </p:spTgt>
                                        </p:tgtEl>
                                        <p:attrNameLst>
                                          <p:attrName>fillcolor</p:attrName>
                                        </p:attrNameLst>
                                      </p:cBhvr>
                                      <p:by>
                                        <p:hsl h="0" s="-70588" l="0"/>
                                      </p:by>
                                    </p:animClr>
                                    <p:animClr clrSpc="hsl" dir="cw">
                                      <p:cBhvr>
                                        <p:cTn id="25" dur="500" fill="hold"/>
                                        <p:tgtEl>
                                          <p:spTgt spid="3">
                                            <p:txEl>
                                              <p:pRg st="4" end="4"/>
                                            </p:txEl>
                                          </p:spTgt>
                                        </p:tgtEl>
                                        <p:attrNameLst>
                                          <p:attrName>stroke.color</p:attrName>
                                        </p:attrNameLst>
                                      </p:cBhvr>
                                      <p:by>
                                        <p:hsl h="0" s="-70588" l="0"/>
                                      </p:by>
                                    </p:animClr>
                                    <p:set>
                                      <p:cBhvr>
                                        <p:cTn id="26" dur="500" fill="hold"/>
                                        <p:tgtEl>
                                          <p:spTgt spid="3">
                                            <p:txEl>
                                              <p:pRg st="4" end="4"/>
                                            </p:txEl>
                                          </p:spTgt>
                                        </p:tgtEl>
                                        <p:attrNameLst>
                                          <p:attrName>fill.type</p:attrName>
                                        </p:attrNameLst>
                                      </p:cBhvr>
                                      <p:to>
                                        <p:strVal val="solid"/>
                                      </p:to>
                                    </p:set>
                                  </p:childTnLst>
                                </p:cTn>
                              </p:par>
                              <p:par>
                                <p:cTn id="27" presetID="25" presetClass="emph" presetSubtype="0" fill="hold" grpId="0" nodeType="withEffect">
                                  <p:stCondLst>
                                    <p:cond delay="0"/>
                                  </p:stCondLst>
                                  <p:childTnLst>
                                    <p:animClr clrSpc="hsl" dir="cw">
                                      <p:cBhvr override="childStyle">
                                        <p:cTn id="28" dur="500" fill="hold"/>
                                        <p:tgtEl>
                                          <p:spTgt spid="3">
                                            <p:txEl>
                                              <p:pRg st="5" end="5"/>
                                            </p:txEl>
                                          </p:spTgt>
                                        </p:tgtEl>
                                        <p:attrNameLst>
                                          <p:attrName>style.color</p:attrName>
                                        </p:attrNameLst>
                                      </p:cBhvr>
                                      <p:by>
                                        <p:hsl h="0" s="-70588" l="0"/>
                                      </p:by>
                                    </p:animClr>
                                    <p:animClr clrSpc="hsl" dir="cw">
                                      <p:cBhvr>
                                        <p:cTn id="29" dur="500" fill="hold"/>
                                        <p:tgtEl>
                                          <p:spTgt spid="3">
                                            <p:txEl>
                                              <p:pRg st="5" end="5"/>
                                            </p:txEl>
                                          </p:spTgt>
                                        </p:tgtEl>
                                        <p:attrNameLst>
                                          <p:attrName>fillcolor</p:attrName>
                                        </p:attrNameLst>
                                      </p:cBhvr>
                                      <p:by>
                                        <p:hsl h="0" s="-70588" l="0"/>
                                      </p:by>
                                    </p:animClr>
                                    <p:animClr clrSpc="hsl" dir="cw">
                                      <p:cBhvr>
                                        <p:cTn id="30" dur="500" fill="hold"/>
                                        <p:tgtEl>
                                          <p:spTgt spid="3">
                                            <p:txEl>
                                              <p:pRg st="5" end="5"/>
                                            </p:txEl>
                                          </p:spTgt>
                                        </p:tgtEl>
                                        <p:attrNameLst>
                                          <p:attrName>stroke.color</p:attrName>
                                        </p:attrNameLst>
                                      </p:cBhvr>
                                      <p:by>
                                        <p:hsl h="0" s="-70588" l="0"/>
                                      </p:by>
                                    </p:animClr>
                                    <p:set>
                                      <p:cBhvr>
                                        <p:cTn id="31" dur="500" fill="hold"/>
                                        <p:tgtEl>
                                          <p:spTgt spid="3">
                                            <p:txEl>
                                              <p:pRg st="5" end="5"/>
                                            </p:txEl>
                                          </p:spTgt>
                                        </p:tgtEl>
                                        <p:attrNameLst>
                                          <p:attrName>fill.type</p:attrName>
                                        </p:attrNameLst>
                                      </p:cBhvr>
                                      <p:to>
                                        <p:strVal val="solid"/>
                                      </p:to>
                                    </p:set>
                                  </p:childTnLst>
                                </p:cTn>
                              </p:par>
                              <p:par>
                                <p:cTn id="32" presetID="25" presetClass="emph" presetSubtype="0" fill="hold" grpId="0" nodeType="withEffect">
                                  <p:stCondLst>
                                    <p:cond delay="0"/>
                                  </p:stCondLst>
                                  <p:childTnLst>
                                    <p:animClr clrSpc="hsl" dir="cw">
                                      <p:cBhvr override="childStyle">
                                        <p:cTn id="33" dur="500" fill="hold"/>
                                        <p:tgtEl>
                                          <p:spTgt spid="3">
                                            <p:txEl>
                                              <p:pRg st="6" end="6"/>
                                            </p:txEl>
                                          </p:spTgt>
                                        </p:tgtEl>
                                        <p:attrNameLst>
                                          <p:attrName>style.color</p:attrName>
                                        </p:attrNameLst>
                                      </p:cBhvr>
                                      <p:by>
                                        <p:hsl h="0" s="-70588" l="0"/>
                                      </p:by>
                                    </p:animClr>
                                    <p:animClr clrSpc="hsl" dir="cw">
                                      <p:cBhvr>
                                        <p:cTn id="34" dur="500" fill="hold"/>
                                        <p:tgtEl>
                                          <p:spTgt spid="3">
                                            <p:txEl>
                                              <p:pRg st="6" end="6"/>
                                            </p:txEl>
                                          </p:spTgt>
                                        </p:tgtEl>
                                        <p:attrNameLst>
                                          <p:attrName>fillcolor</p:attrName>
                                        </p:attrNameLst>
                                      </p:cBhvr>
                                      <p:by>
                                        <p:hsl h="0" s="-70588" l="0"/>
                                      </p:by>
                                    </p:animClr>
                                    <p:animClr clrSpc="hsl" dir="cw">
                                      <p:cBhvr>
                                        <p:cTn id="35" dur="500" fill="hold"/>
                                        <p:tgtEl>
                                          <p:spTgt spid="3">
                                            <p:txEl>
                                              <p:pRg st="6" end="6"/>
                                            </p:txEl>
                                          </p:spTgt>
                                        </p:tgtEl>
                                        <p:attrNameLst>
                                          <p:attrName>stroke.color</p:attrName>
                                        </p:attrNameLst>
                                      </p:cBhvr>
                                      <p:by>
                                        <p:hsl h="0" s="-70588" l="0"/>
                                      </p:by>
                                    </p:animClr>
                                    <p:set>
                                      <p:cBhvr>
                                        <p:cTn id="36" dur="500" fill="hold"/>
                                        <p:tgtEl>
                                          <p:spTgt spid="3">
                                            <p:txEl>
                                              <p:pRg st="6" end="6"/>
                                            </p:txEl>
                                          </p:spTgt>
                                        </p:tgtEl>
                                        <p:attrNameLst>
                                          <p:attrName>fill.type</p:attrName>
                                        </p:attrNameLst>
                                      </p:cBhvr>
                                      <p:to>
                                        <p:strVal val="solid"/>
                                      </p:to>
                                    </p:set>
                                  </p:childTnLst>
                                </p:cTn>
                              </p:par>
                              <p:par>
                                <p:cTn id="37" presetID="25" presetClass="emph" presetSubtype="0" fill="hold" grpId="0" nodeType="withEffect">
                                  <p:stCondLst>
                                    <p:cond delay="0"/>
                                  </p:stCondLst>
                                  <p:childTnLst>
                                    <p:animClr clrSpc="hsl" dir="cw">
                                      <p:cBhvr override="childStyle">
                                        <p:cTn id="38" dur="500" fill="hold"/>
                                        <p:tgtEl>
                                          <p:spTgt spid="3">
                                            <p:txEl>
                                              <p:pRg st="7" end="7"/>
                                            </p:txEl>
                                          </p:spTgt>
                                        </p:tgtEl>
                                        <p:attrNameLst>
                                          <p:attrName>style.color</p:attrName>
                                        </p:attrNameLst>
                                      </p:cBhvr>
                                      <p:by>
                                        <p:hsl h="0" s="-70588" l="0"/>
                                      </p:by>
                                    </p:animClr>
                                    <p:animClr clrSpc="hsl" dir="cw">
                                      <p:cBhvr>
                                        <p:cTn id="39" dur="500" fill="hold"/>
                                        <p:tgtEl>
                                          <p:spTgt spid="3">
                                            <p:txEl>
                                              <p:pRg st="7" end="7"/>
                                            </p:txEl>
                                          </p:spTgt>
                                        </p:tgtEl>
                                        <p:attrNameLst>
                                          <p:attrName>fillcolor</p:attrName>
                                        </p:attrNameLst>
                                      </p:cBhvr>
                                      <p:by>
                                        <p:hsl h="0" s="-70588" l="0"/>
                                      </p:by>
                                    </p:animClr>
                                    <p:animClr clrSpc="hsl" dir="cw">
                                      <p:cBhvr>
                                        <p:cTn id="40" dur="500" fill="hold"/>
                                        <p:tgtEl>
                                          <p:spTgt spid="3">
                                            <p:txEl>
                                              <p:pRg st="7" end="7"/>
                                            </p:txEl>
                                          </p:spTgt>
                                        </p:tgtEl>
                                        <p:attrNameLst>
                                          <p:attrName>stroke.color</p:attrName>
                                        </p:attrNameLst>
                                      </p:cBhvr>
                                      <p:by>
                                        <p:hsl h="0" s="-70588" l="0"/>
                                      </p:by>
                                    </p:animClr>
                                    <p:set>
                                      <p:cBhvr>
                                        <p:cTn id="41" dur="500" fill="hold"/>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872" indent="0" algn="ctr"/>
            <a:r>
              <a:rPr lang="en-US" dirty="0"/>
              <a:t>Relationships with Family</a:t>
            </a:r>
          </a:p>
        </p:txBody>
      </p:sp>
      <p:sp>
        <p:nvSpPr>
          <p:cNvPr id="3" name="Content Placeholder 2"/>
          <p:cNvSpPr>
            <a:spLocks noGrp="1"/>
          </p:cNvSpPr>
          <p:nvPr>
            <p:ph idx="1"/>
          </p:nvPr>
        </p:nvSpPr>
        <p:spPr/>
        <p:txBody>
          <a:bodyPr>
            <a:normAutofit fontScale="70000" lnSpcReduction="20000"/>
          </a:bodyPr>
          <a:lstStyle/>
          <a:p>
            <a:r>
              <a:rPr lang="en-US" dirty="0" smtClean="0"/>
              <a:t>Some of the most important relationships are the ones with those who live in your home!  (Parents, guardians, brothers &amp; sisters).  Other important family relationships include your grandparents, aunts, uncles and cousins.</a:t>
            </a:r>
          </a:p>
          <a:p>
            <a:pPr marL="118872" indent="0">
              <a:buNone/>
            </a:pPr>
            <a:endParaRPr lang="en-US" dirty="0" smtClean="0"/>
          </a:p>
          <a:p>
            <a:r>
              <a:rPr lang="en-US" dirty="0" smtClean="0"/>
              <a:t>What makes these relationships special?</a:t>
            </a:r>
          </a:p>
          <a:p>
            <a:pPr marL="118872" indent="0">
              <a:buNone/>
            </a:pPr>
            <a:endParaRPr lang="en-US" dirty="0" smtClean="0"/>
          </a:p>
          <a:p>
            <a:pPr lvl="1"/>
            <a:r>
              <a:rPr lang="en-US" b="1" u="sng" dirty="0" smtClean="0"/>
              <a:t>They are relationships for life!  </a:t>
            </a:r>
            <a:r>
              <a:rPr lang="en-US" dirty="0" smtClean="0"/>
              <a:t>Your friends in high school may not be your friends ten years from now, but family is there for life!</a:t>
            </a:r>
          </a:p>
          <a:p>
            <a:pPr marL="457200" lvl="1" indent="0">
              <a:buNone/>
            </a:pPr>
            <a:endParaRPr lang="en-US" dirty="0" smtClean="0"/>
          </a:p>
          <a:p>
            <a:pPr lvl="1"/>
            <a:r>
              <a:rPr lang="en-US" dirty="0" smtClean="0"/>
              <a:t>These relationships strengthen all sides of your Health Triangle.  </a:t>
            </a:r>
          </a:p>
          <a:p>
            <a:pPr lvl="2"/>
            <a:r>
              <a:rPr lang="en-US" dirty="0" smtClean="0"/>
              <a:t>Your </a:t>
            </a:r>
            <a:r>
              <a:rPr lang="en-US" i="1" dirty="0" smtClean="0"/>
              <a:t>physical needs </a:t>
            </a:r>
            <a:r>
              <a:rPr lang="en-US" dirty="0" smtClean="0"/>
              <a:t>are taken care of by your immediate family (food, shelter &amp; clothing).</a:t>
            </a:r>
          </a:p>
          <a:p>
            <a:pPr lvl="2"/>
            <a:r>
              <a:rPr lang="en-US" dirty="0" smtClean="0"/>
              <a:t>Your </a:t>
            </a:r>
            <a:r>
              <a:rPr lang="en-US" i="1" dirty="0" smtClean="0"/>
              <a:t>social health </a:t>
            </a:r>
            <a:r>
              <a:rPr lang="en-US" dirty="0" smtClean="0"/>
              <a:t>is improved by teaching values and social skills.</a:t>
            </a:r>
          </a:p>
          <a:p>
            <a:pPr lvl="2"/>
            <a:r>
              <a:rPr lang="en-US" dirty="0" smtClean="0"/>
              <a:t>The love, encouragement and care they provide helps improve your </a:t>
            </a:r>
            <a:r>
              <a:rPr lang="en-US" i="1" dirty="0" smtClean="0"/>
              <a:t>emotional and mental health</a:t>
            </a:r>
            <a:r>
              <a:rPr lang="en-US" dirty="0" smtClean="0"/>
              <a:t>.</a:t>
            </a:r>
          </a:p>
          <a:p>
            <a:pPr lvl="1"/>
            <a:endParaRPr lang="en-US" dirty="0" smtClean="0"/>
          </a:p>
          <a:p>
            <a:endParaRPr lang="en-US" dirty="0"/>
          </a:p>
        </p:txBody>
      </p:sp>
      <p:pic>
        <p:nvPicPr>
          <p:cNvPr id="1026" name="Picture 2" descr="C:\Users\kate.jenis\AppData\Local\Microsoft\Windows\Temporary Internet Files\Content.IE5\ZDP77H5I\MC90043616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
            <a:ext cx="1447800" cy="1268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36994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circle(in)">
                                      <p:cBhvr>
                                        <p:cTn id="15" dur="2000"/>
                                        <p:tgtEl>
                                          <p:spTgt spid="3">
                                            <p:txEl>
                                              <p:pRg st="4" end="4"/>
                                            </p:txEl>
                                          </p:spTgt>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circle(in)">
                                      <p:cBhvr>
                                        <p:cTn id="18" dur="2000"/>
                                        <p:tgtEl>
                                          <p:spTgt spid="3">
                                            <p:txEl>
                                              <p:pRg st="6" end="6"/>
                                            </p:txEl>
                                          </p:spTgt>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circle(in)">
                                      <p:cBhvr>
                                        <p:cTn id="21" dur="2000"/>
                                        <p:tgtEl>
                                          <p:spTgt spid="3">
                                            <p:txEl>
                                              <p:pRg st="7" end="7"/>
                                            </p:txEl>
                                          </p:spTgt>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circle(in)">
                                      <p:cBhvr>
                                        <p:cTn id="24" dur="2000"/>
                                        <p:tgtEl>
                                          <p:spTgt spid="3">
                                            <p:txEl>
                                              <p:pRg st="8" end="8"/>
                                            </p:txEl>
                                          </p:spTgt>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circle(in)">
                                      <p:cBhvr>
                                        <p:cTn id="2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Relationships with Friends</a:t>
            </a:r>
            <a:endParaRPr lang="en-US" dirty="0"/>
          </a:p>
        </p:txBody>
      </p:sp>
      <p:sp>
        <p:nvSpPr>
          <p:cNvPr id="3" name="Content Placeholder 2"/>
          <p:cNvSpPr>
            <a:spLocks noGrp="1"/>
          </p:cNvSpPr>
          <p:nvPr>
            <p:ph idx="1"/>
          </p:nvPr>
        </p:nvSpPr>
        <p:spPr/>
        <p:txBody>
          <a:bodyPr>
            <a:normAutofit lnSpcReduction="10000"/>
          </a:bodyPr>
          <a:lstStyle/>
          <a:p>
            <a:r>
              <a:rPr lang="en-US" b="1" u="sng" dirty="0" smtClean="0"/>
              <a:t>Friendship</a:t>
            </a:r>
            <a:r>
              <a:rPr lang="en-US" b="1" dirty="0" smtClean="0"/>
              <a:t>-</a:t>
            </a:r>
            <a:r>
              <a:rPr lang="en-US" dirty="0" smtClean="0"/>
              <a:t> a significant relationship between two people that is based on trust, caring, and consideration.</a:t>
            </a:r>
          </a:p>
          <a:p>
            <a:endParaRPr lang="en-US" dirty="0"/>
          </a:p>
          <a:p>
            <a:r>
              <a:rPr lang="en-US" dirty="0" smtClean="0"/>
              <a:t>What do you look for in a friend?</a:t>
            </a:r>
          </a:p>
          <a:p>
            <a:endParaRPr lang="en-US" dirty="0" smtClean="0"/>
          </a:p>
          <a:p>
            <a:r>
              <a:rPr lang="en-US" dirty="0" smtClean="0"/>
              <a:t>Remember…</a:t>
            </a:r>
            <a:endParaRPr lang="en-US" dirty="0"/>
          </a:p>
          <a:p>
            <a:pPr lvl="2"/>
            <a:r>
              <a:rPr lang="en-US" dirty="0" smtClean="0"/>
              <a:t>Friends can be your own age or any age!</a:t>
            </a:r>
          </a:p>
          <a:p>
            <a:pPr lvl="2"/>
            <a:r>
              <a:rPr lang="en-US" dirty="0" smtClean="0"/>
              <a:t>They can be selected based on values, neighborhoods or interests, or just because you like them!</a:t>
            </a:r>
          </a:p>
          <a:p>
            <a:pPr marL="768096" lvl="2" indent="0">
              <a:buNone/>
            </a:pPr>
            <a:endParaRPr lang="en-US" dirty="0"/>
          </a:p>
        </p:txBody>
      </p:sp>
      <p:pic>
        <p:nvPicPr>
          <p:cNvPr id="3074" name="Picture 2" descr="C:\Users\kate.jenis\AppData\Local\Microsoft\Windows\Temporary Internet Files\Content.IE5\MO3FAFUL\MC90013948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9322" y="2667000"/>
            <a:ext cx="2684678" cy="2402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6493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wipe(down)">
                                      <p:cBhvr>
                                        <p:cTn id="20" dur="500"/>
                                        <p:tgtEl>
                                          <p:spTgt spid="3">
                                            <p:txEl>
                                              <p:pRg st="5" end="5"/>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Relationships in Your Community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Being part of your community can have a positive impact in all aspects of your health and can also provide resources  to help you when you are in trouble.</a:t>
            </a:r>
          </a:p>
          <a:p>
            <a:pPr marL="118872" indent="0">
              <a:buNone/>
            </a:pPr>
            <a:endParaRPr lang="en-US" dirty="0"/>
          </a:p>
          <a:p>
            <a:pPr marL="118872" indent="0">
              <a:buNone/>
            </a:pPr>
            <a:r>
              <a:rPr lang="en-US" b="1" u="sng" dirty="0" smtClean="0"/>
              <a:t>Citizenship-</a:t>
            </a:r>
            <a:r>
              <a:rPr lang="en-US" dirty="0" smtClean="0"/>
              <a:t> the way you conduct yourself as a member in the community</a:t>
            </a:r>
          </a:p>
          <a:p>
            <a:pPr marL="118872" indent="0">
              <a:buNone/>
            </a:pPr>
            <a:endParaRPr lang="en-US" dirty="0"/>
          </a:p>
          <a:p>
            <a:pPr lvl="1"/>
            <a:r>
              <a:rPr lang="en-US" dirty="0" smtClean="0"/>
              <a:t>Good citizens help their communities by obeying laws, being friendly to neighbors, and helping to improve where they live.</a:t>
            </a:r>
            <a:endParaRPr lang="en-US" dirty="0"/>
          </a:p>
        </p:txBody>
      </p:sp>
      <p:pic>
        <p:nvPicPr>
          <p:cNvPr id="4098" name="Picture 2" descr="C:\Users\kate.jenis\AppData\Local\Microsoft\Windows\Temporary Internet Files\Content.IE5\I8AI6WRF\MC90006030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6385" y="5451894"/>
            <a:ext cx="1630437" cy="1439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545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Roles in Relationships</a:t>
            </a:r>
            <a:endParaRPr lang="en-US" dirty="0"/>
          </a:p>
        </p:txBody>
      </p:sp>
      <p:sp>
        <p:nvSpPr>
          <p:cNvPr id="3" name="Content Placeholder 2"/>
          <p:cNvSpPr>
            <a:spLocks noGrp="1"/>
          </p:cNvSpPr>
          <p:nvPr>
            <p:ph idx="1"/>
          </p:nvPr>
        </p:nvSpPr>
        <p:spPr/>
        <p:txBody>
          <a:bodyPr>
            <a:normAutofit fontScale="92500" lnSpcReduction="10000"/>
          </a:bodyPr>
          <a:lstStyle/>
          <a:p>
            <a:r>
              <a:rPr lang="en-US" b="1" u="sng" dirty="0" smtClean="0"/>
              <a:t>Role</a:t>
            </a:r>
            <a:r>
              <a:rPr lang="en-US" dirty="0" smtClean="0"/>
              <a:t>- part you play in a relationship.  Your role may change during the day.  </a:t>
            </a:r>
            <a:endParaRPr lang="en-US" dirty="0"/>
          </a:p>
          <a:p>
            <a:pPr lvl="3"/>
            <a:r>
              <a:rPr lang="en-US" dirty="0" smtClean="0"/>
              <a:t>Ex)You babysit your brother so you turn from brother/sister to caregiver or your co-worker  turns into a friend after you leave work.</a:t>
            </a:r>
          </a:p>
          <a:p>
            <a:endParaRPr lang="en-US" dirty="0"/>
          </a:p>
          <a:p>
            <a:r>
              <a:rPr lang="en-US" dirty="0" smtClean="0"/>
              <a:t>In one day, you will play different roles in different relationships with different people!</a:t>
            </a:r>
          </a:p>
          <a:p>
            <a:pPr lvl="2"/>
            <a:r>
              <a:rPr lang="en-US" dirty="0"/>
              <a:t>a</a:t>
            </a:r>
            <a:r>
              <a:rPr lang="en-US" dirty="0" smtClean="0"/>
              <a:t> son or daughter at home</a:t>
            </a:r>
          </a:p>
          <a:p>
            <a:pPr lvl="2"/>
            <a:r>
              <a:rPr lang="en-US" dirty="0"/>
              <a:t>a</a:t>
            </a:r>
            <a:r>
              <a:rPr lang="en-US" dirty="0" smtClean="0"/>
              <a:t> student at school</a:t>
            </a:r>
          </a:p>
          <a:p>
            <a:pPr lvl="2"/>
            <a:r>
              <a:rPr lang="en-US" dirty="0"/>
              <a:t>a</a:t>
            </a:r>
            <a:r>
              <a:rPr lang="en-US" dirty="0" smtClean="0"/>
              <a:t> friend with your “group”</a:t>
            </a:r>
          </a:p>
          <a:p>
            <a:pPr lvl="2"/>
            <a:r>
              <a:rPr lang="en-US" dirty="0"/>
              <a:t>a</a:t>
            </a:r>
            <a:r>
              <a:rPr lang="en-US" dirty="0" smtClean="0"/>
              <a:t> teammate on the volleyball team</a:t>
            </a:r>
          </a:p>
          <a:p>
            <a:pPr lvl="2"/>
            <a:r>
              <a:rPr lang="en-US" dirty="0"/>
              <a:t>a</a:t>
            </a:r>
            <a:r>
              <a:rPr lang="en-US" dirty="0" smtClean="0"/>
              <a:t>n employee at your after-school job</a:t>
            </a:r>
          </a:p>
          <a:p>
            <a:pPr marL="768096" lvl="2" indent="0">
              <a:buNone/>
            </a:pPr>
            <a:endParaRPr lang="en-US" dirty="0" smtClean="0"/>
          </a:p>
          <a:p>
            <a:pPr lvl="2"/>
            <a:endParaRPr lang="en-US" dirty="0"/>
          </a:p>
          <a:p>
            <a:pPr marL="768096" lvl="2" indent="0">
              <a:buNone/>
            </a:pPr>
            <a:endParaRPr lang="en-US" dirty="0" smtClean="0"/>
          </a:p>
          <a:p>
            <a:endParaRPr lang="en-US" dirty="0"/>
          </a:p>
          <a:p>
            <a:endParaRPr lang="en-US" dirty="0"/>
          </a:p>
        </p:txBody>
      </p:sp>
      <p:pic>
        <p:nvPicPr>
          <p:cNvPr id="1026" name="Picture 2" descr="C:\Users\kate.jenis\AppData\Local\Microsoft\Windows\Temporary Internet Files\Content.IE5\MO3FAFUL\MC90044570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4285" y="4648200"/>
            <a:ext cx="2241057"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025290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Healthy Relationships</a:t>
            </a:r>
            <a:endParaRPr lang="en-US" dirty="0"/>
          </a:p>
        </p:txBody>
      </p:sp>
      <p:sp>
        <p:nvSpPr>
          <p:cNvPr id="3" name="Content Placeholder 2"/>
          <p:cNvSpPr>
            <a:spLocks noGrp="1"/>
          </p:cNvSpPr>
          <p:nvPr>
            <p:ph idx="1"/>
          </p:nvPr>
        </p:nvSpPr>
        <p:spPr/>
        <p:txBody>
          <a:bodyPr/>
          <a:lstStyle/>
          <a:p>
            <a:r>
              <a:rPr lang="en-US" dirty="0" smtClean="0"/>
              <a:t>What are some qualities that YOU think are important in a healthy relationship?</a:t>
            </a:r>
          </a:p>
          <a:p>
            <a:endParaRPr lang="en-US" dirty="0"/>
          </a:p>
          <a:p>
            <a:r>
              <a:rPr lang="en-US" dirty="0" smtClean="0"/>
              <a:t>Think, Pair and Share with someone sitting close to you</a:t>
            </a:r>
            <a:endParaRPr lang="en-US" dirty="0"/>
          </a:p>
        </p:txBody>
      </p:sp>
      <p:pic>
        <p:nvPicPr>
          <p:cNvPr id="2050" name="Picture 2" descr="C:\Users\kate.jenis\AppData\Local\Microsoft\Windows\Temporary Internet Files\Content.IE5\N6PJ0EIE\MP9004487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4032613"/>
            <a:ext cx="2887257" cy="2825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40060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Traits of a Healthy Relationship</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Healthy relationships NUTURE you and </a:t>
            </a:r>
            <a:r>
              <a:rPr lang="en-US" i="1" u="sng" dirty="0" smtClean="0"/>
              <a:t>bring out the BEST in you!</a:t>
            </a:r>
          </a:p>
          <a:p>
            <a:pPr marL="118872" indent="0">
              <a:buNone/>
            </a:pPr>
            <a:endParaRPr lang="en-US" dirty="0" smtClean="0"/>
          </a:p>
          <a:p>
            <a:r>
              <a:rPr lang="en-US" dirty="0" smtClean="0"/>
              <a:t>Qualities include:</a:t>
            </a:r>
          </a:p>
          <a:p>
            <a:pPr lvl="1"/>
            <a:r>
              <a:rPr lang="en-US" b="1" dirty="0" smtClean="0"/>
              <a:t>Mutual Respect!  </a:t>
            </a:r>
            <a:r>
              <a:rPr lang="en-US" dirty="0" smtClean="0"/>
              <a:t>You accept each other’s opinions, tastes and traditions even if they are different than yours.</a:t>
            </a:r>
          </a:p>
          <a:p>
            <a:pPr lvl="1"/>
            <a:r>
              <a:rPr lang="en-US" b="1" dirty="0" smtClean="0"/>
              <a:t>Caring.  </a:t>
            </a:r>
            <a:r>
              <a:rPr lang="en-US" dirty="0" smtClean="0"/>
              <a:t>You show kindness and encouragement.  During hard times you practice empathy and support.</a:t>
            </a:r>
          </a:p>
          <a:p>
            <a:pPr lvl="1"/>
            <a:r>
              <a:rPr lang="en-US" b="1" dirty="0" smtClean="0"/>
              <a:t>Honesty.  </a:t>
            </a:r>
            <a:r>
              <a:rPr lang="en-US" dirty="0" smtClean="0"/>
              <a:t>You are open and honest rather than concealing thoughts, feelings or actions.</a:t>
            </a:r>
          </a:p>
          <a:p>
            <a:pPr lvl="1"/>
            <a:r>
              <a:rPr lang="en-US" b="1" dirty="0" smtClean="0"/>
              <a:t>Commitment</a:t>
            </a:r>
            <a:r>
              <a:rPr lang="en-US" dirty="0" smtClean="0"/>
              <a:t>.  You both contribute to the relationship and work to keep it strong, even if that means making sacrifices.</a:t>
            </a:r>
            <a:endParaRPr lang="en-US" dirty="0"/>
          </a:p>
        </p:txBody>
      </p:sp>
      <p:pic>
        <p:nvPicPr>
          <p:cNvPr id="3074" name="Picture 2" descr="C:\Users\kate.jenis\AppData\Local\Microsoft\Windows\Temporary Internet Files\Content.IE5\WYLJJ0EO\MC90043872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7356" y="2209800"/>
            <a:ext cx="1295400" cy="97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8383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circle(in)">
                                      <p:cBhvr>
                                        <p:cTn id="15" dur="2000"/>
                                        <p:tgtEl>
                                          <p:spTgt spid="3">
                                            <p:txEl>
                                              <p:pRg st="3" end="3"/>
                                            </p:txEl>
                                          </p:spTgt>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circle(in)">
                                      <p:cBhvr>
                                        <p:cTn id="18" dur="2000"/>
                                        <p:tgtEl>
                                          <p:spTgt spid="3">
                                            <p:txEl>
                                              <p:pRg st="4" end="4"/>
                                            </p:txEl>
                                          </p:spTgt>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circle(in)">
                                      <p:cBhvr>
                                        <p:cTn id="21" dur="2000"/>
                                        <p:tgtEl>
                                          <p:spTgt spid="3">
                                            <p:txEl>
                                              <p:pRg st="5" end="5"/>
                                            </p:txEl>
                                          </p:spTgt>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circle(in)">
                                      <p:cBhvr>
                                        <p:cTn id="24"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Healthy Relationships</a:t>
            </a:r>
            <a:endParaRPr lang="en-US" dirty="0"/>
          </a:p>
        </p:txBody>
      </p:sp>
      <p:sp>
        <p:nvSpPr>
          <p:cNvPr id="3" name="Content Placeholder 2"/>
          <p:cNvSpPr>
            <a:spLocks noGrp="1"/>
          </p:cNvSpPr>
          <p:nvPr>
            <p:ph idx="1"/>
          </p:nvPr>
        </p:nvSpPr>
        <p:spPr/>
        <p:txBody>
          <a:bodyPr/>
          <a:lstStyle/>
          <a:p>
            <a:r>
              <a:rPr lang="en-US" dirty="0" smtClean="0"/>
              <a:t>Maintaining a healthy relationship takes work!  </a:t>
            </a:r>
          </a:p>
          <a:p>
            <a:r>
              <a:rPr lang="en-US" dirty="0" smtClean="0"/>
              <a:t>Those involved need to make an effort to understand one another and to get along in different situations.</a:t>
            </a:r>
          </a:p>
          <a:p>
            <a:endParaRPr lang="en-US" dirty="0"/>
          </a:p>
          <a:p>
            <a:r>
              <a:rPr lang="en-US" dirty="0" smtClean="0"/>
              <a:t>The </a:t>
            </a:r>
            <a:r>
              <a:rPr lang="en-US" b="1" dirty="0" smtClean="0"/>
              <a:t>“Three C’s” </a:t>
            </a:r>
            <a:r>
              <a:rPr lang="en-US" dirty="0" smtClean="0"/>
              <a:t>of a relationship will get you there.  </a:t>
            </a:r>
            <a:r>
              <a:rPr lang="en-US" b="1" i="1" dirty="0" smtClean="0"/>
              <a:t>Communication, Cooperation &amp; Compromise!</a:t>
            </a:r>
            <a:endParaRPr lang="en-US" b="1" i="1" dirty="0"/>
          </a:p>
        </p:txBody>
      </p:sp>
      <p:pic>
        <p:nvPicPr>
          <p:cNvPr id="4099" name="Picture 3" descr="C:\Users\kate.jenis\AppData\Local\Microsoft\Windows\Temporary Internet Files\Content.IE5\NE4OX7EL\MC90007870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0533" y="5638800"/>
            <a:ext cx="1905000" cy="1122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6683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a:t>
            </a:r>
            <a:endParaRPr lang="en-US" dirty="0"/>
          </a:p>
        </p:txBody>
      </p:sp>
      <p:sp>
        <p:nvSpPr>
          <p:cNvPr id="3" name="Content Placeholder 2"/>
          <p:cNvSpPr>
            <a:spLocks noGrp="1"/>
          </p:cNvSpPr>
          <p:nvPr>
            <p:ph idx="1"/>
          </p:nvPr>
        </p:nvSpPr>
        <p:spPr>
          <a:xfrm>
            <a:off x="22578" y="1824168"/>
            <a:ext cx="8229600" cy="4625609"/>
          </a:xfrm>
        </p:spPr>
        <p:txBody>
          <a:bodyPr>
            <a:normAutofit lnSpcReduction="10000"/>
          </a:bodyPr>
          <a:lstStyle/>
          <a:p>
            <a:r>
              <a:rPr lang="en-US" b="1" u="sng" dirty="0" smtClean="0"/>
              <a:t>Communication-</a:t>
            </a:r>
            <a:r>
              <a:rPr lang="en-US" dirty="0" smtClean="0"/>
              <a:t> the exchange of thoughts, feelings and beliefs between two or more people.</a:t>
            </a:r>
          </a:p>
          <a:p>
            <a:endParaRPr lang="en-US" dirty="0"/>
          </a:p>
          <a:p>
            <a:pPr lvl="1"/>
            <a:r>
              <a:rPr lang="en-US" dirty="0" smtClean="0"/>
              <a:t>In relationships, people need to understand each other.  You need to be able to communicate respectfully so you can express your thoughts, feelings and expectations with one another.</a:t>
            </a:r>
          </a:p>
          <a:p>
            <a:pPr marL="457200" lvl="1" indent="0">
              <a:buNone/>
            </a:pPr>
            <a:endParaRPr lang="en-US" dirty="0" smtClean="0"/>
          </a:p>
          <a:p>
            <a:pPr marL="457200" lvl="1" indent="0">
              <a:buNone/>
            </a:pPr>
            <a:r>
              <a:rPr lang="en-US" b="1" i="1" dirty="0" smtClean="0"/>
              <a:t>“Communication ends confusion.”</a:t>
            </a:r>
          </a:p>
        </p:txBody>
      </p:sp>
      <p:pic>
        <p:nvPicPr>
          <p:cNvPr id="5122" name="Picture 2" descr="C:\Users\kate.jenis\AppData\Local\Microsoft\Windows\Temporary Internet Files\Content.IE5\74J1XE8D\MP90043166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0"/>
            <a:ext cx="1981200" cy="1990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40063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Cooperation</a:t>
            </a:r>
            <a:endParaRPr lang="en-US" dirty="0"/>
          </a:p>
        </p:txBody>
      </p:sp>
      <p:sp>
        <p:nvSpPr>
          <p:cNvPr id="3" name="Content Placeholder 2"/>
          <p:cNvSpPr>
            <a:spLocks noGrp="1"/>
          </p:cNvSpPr>
          <p:nvPr>
            <p:ph idx="1"/>
          </p:nvPr>
        </p:nvSpPr>
        <p:spPr/>
        <p:txBody>
          <a:bodyPr>
            <a:normAutofit fontScale="92500"/>
          </a:bodyPr>
          <a:lstStyle/>
          <a:p>
            <a:r>
              <a:rPr lang="en-US" b="1" u="sng" dirty="0" smtClean="0"/>
              <a:t>Cooperation-</a:t>
            </a:r>
            <a:r>
              <a:rPr lang="en-US" dirty="0" smtClean="0"/>
              <a:t> working together for the good of all.</a:t>
            </a:r>
          </a:p>
          <a:p>
            <a:endParaRPr lang="en-US" dirty="0"/>
          </a:p>
          <a:p>
            <a:r>
              <a:rPr lang="en-US" dirty="0" smtClean="0"/>
              <a:t>Working together with others for a common goal can strengthen relationships!</a:t>
            </a:r>
          </a:p>
          <a:p>
            <a:pPr marL="118872" indent="0">
              <a:buNone/>
            </a:pPr>
            <a:endParaRPr lang="en-US" dirty="0" smtClean="0"/>
          </a:p>
          <a:p>
            <a:pPr lvl="1"/>
            <a:r>
              <a:rPr lang="en-US" dirty="0" smtClean="0"/>
              <a:t>ex) Your family is moving.  You all pitch in to help move your belongings and carry things out to the truck.   You learned to interact better together, and you share a sense of accomplishment when it’s done! </a:t>
            </a:r>
            <a:endParaRPr lang="en-US" dirty="0"/>
          </a:p>
        </p:txBody>
      </p:sp>
      <p:pic>
        <p:nvPicPr>
          <p:cNvPr id="6147" name="Picture 3" descr="C:\Users\kate.jenis\AppData\Local\Microsoft\Windows\Temporary Internet Files\Content.IE5\IH2N4B8T\MC90007874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7418" y="2286000"/>
            <a:ext cx="876582"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78648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Compromise</a:t>
            </a:r>
            <a:endParaRPr lang="en-US" dirty="0"/>
          </a:p>
        </p:txBody>
      </p:sp>
      <p:sp>
        <p:nvSpPr>
          <p:cNvPr id="3" name="Content Placeholder 2"/>
          <p:cNvSpPr>
            <a:spLocks noGrp="1"/>
          </p:cNvSpPr>
          <p:nvPr>
            <p:ph idx="1"/>
          </p:nvPr>
        </p:nvSpPr>
        <p:spPr/>
        <p:txBody>
          <a:bodyPr>
            <a:normAutofit lnSpcReduction="10000"/>
          </a:bodyPr>
          <a:lstStyle/>
          <a:p>
            <a:r>
              <a:rPr lang="en-US" b="1" u="sng" dirty="0" smtClean="0"/>
              <a:t>Compromise-</a:t>
            </a:r>
            <a:r>
              <a:rPr lang="en-US" dirty="0" smtClean="0"/>
              <a:t> a problem-solving method in which each participant gives up something to reach a solution that satisfies everyone.</a:t>
            </a:r>
          </a:p>
          <a:p>
            <a:endParaRPr lang="en-US" dirty="0"/>
          </a:p>
          <a:p>
            <a:pPr lvl="1"/>
            <a:r>
              <a:rPr lang="en-US" dirty="0" smtClean="0"/>
              <a:t>This is a give and take exchange</a:t>
            </a:r>
            <a:r>
              <a:rPr lang="en-US" dirty="0"/>
              <a:t> </a:t>
            </a:r>
            <a:r>
              <a:rPr lang="en-US" dirty="0" smtClean="0"/>
              <a:t>which strengthens relationships!</a:t>
            </a:r>
          </a:p>
          <a:p>
            <a:pPr lvl="1"/>
            <a:r>
              <a:rPr lang="en-US" dirty="0" smtClean="0"/>
              <a:t>Although, </a:t>
            </a:r>
            <a:r>
              <a:rPr lang="en-US" b="1" i="1" dirty="0" smtClean="0"/>
              <a:t>compromise only works when both parties are happy with the solution</a:t>
            </a:r>
            <a:r>
              <a:rPr lang="en-US" dirty="0" smtClean="0"/>
              <a:t>.  </a:t>
            </a:r>
            <a:r>
              <a:rPr lang="en-US" i="1" dirty="0" smtClean="0"/>
              <a:t>You should NOT compromise things that really matter to you such as your values and beliefs.</a:t>
            </a:r>
            <a:endParaRPr lang="en-US" i="1" dirty="0"/>
          </a:p>
        </p:txBody>
      </p:sp>
      <p:pic>
        <p:nvPicPr>
          <p:cNvPr id="1026" name="Picture 2" descr="C:\Users\kate.jenis\AppData\Local\Microsoft\Windows\Temporary Internet Files\Content.IE5\NE4OX7EL\MC90007880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95911" y="2971800"/>
            <a:ext cx="2191983" cy="159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12086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Role Play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Develop and write a role play with a partner.  You and your partner share some type of relationship.  In your narrative, show how the communication between these two people affects their relationship in either a positive or negative way.  You can use body language too!  You will hand this in and some people will act theirs out.</a:t>
            </a:r>
          </a:p>
          <a:p>
            <a:pPr marL="118872" indent="0">
              <a:buNone/>
            </a:pPr>
            <a:endParaRPr lang="en-US" i="1" dirty="0"/>
          </a:p>
          <a:p>
            <a:r>
              <a:rPr lang="en-US" i="1" dirty="0" smtClean="0"/>
              <a:t>***</a:t>
            </a:r>
            <a:r>
              <a:rPr lang="en-US" i="1" dirty="0"/>
              <a:t>THINK of all of the different roles you play in one day that </a:t>
            </a:r>
            <a:r>
              <a:rPr lang="en-US" i="1" dirty="0" smtClean="0"/>
              <a:t>are considered </a:t>
            </a:r>
            <a:r>
              <a:rPr lang="en-US" i="1" dirty="0"/>
              <a:t>relationships</a:t>
            </a:r>
            <a:r>
              <a:rPr lang="en-US" i="1" dirty="0" smtClean="0"/>
              <a:t>.  That we talked about (son/daughter</a:t>
            </a:r>
            <a:r>
              <a:rPr lang="en-US" i="1" dirty="0"/>
              <a:t>, teacher/student, friends, </a:t>
            </a:r>
            <a:r>
              <a:rPr lang="en-US" i="1" dirty="0" smtClean="0"/>
              <a:t>boyfriend/girlfriend, teammates etc</a:t>
            </a:r>
            <a:r>
              <a:rPr lang="en-US" i="1" dirty="0"/>
              <a:t>…)</a:t>
            </a:r>
          </a:p>
        </p:txBody>
      </p:sp>
    </p:spTree>
    <p:extLst>
      <p:ext uri="{BB962C8B-B14F-4D97-AF65-F5344CB8AC3E}">
        <p14:creationId xmlns:p14="http://schemas.microsoft.com/office/powerpoint/2010/main" val="370513380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Role Play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This should include both of your names (who you are represented) and a dialogue, at least 4 lines each person.</a:t>
            </a:r>
          </a:p>
          <a:p>
            <a:pPr marL="118872" indent="0">
              <a:buNone/>
            </a:pPr>
            <a:endParaRPr lang="en-US" dirty="0"/>
          </a:p>
          <a:p>
            <a:pPr marL="118872" indent="0">
              <a:buNone/>
            </a:pPr>
            <a:r>
              <a:rPr lang="en-US" dirty="0" smtClean="0"/>
              <a:t>	Ex)	</a:t>
            </a:r>
            <a:r>
              <a:rPr lang="en-US" b="1" dirty="0" smtClean="0"/>
              <a:t>Mother:  </a:t>
            </a:r>
            <a:r>
              <a:rPr lang="en-US" dirty="0" smtClean="0"/>
              <a:t>Can you finally clean your 			room?!?</a:t>
            </a:r>
          </a:p>
          <a:p>
            <a:pPr marL="118872" indent="0">
              <a:buNone/>
            </a:pPr>
            <a:r>
              <a:rPr lang="en-US" b="1" dirty="0"/>
              <a:t>	</a:t>
            </a:r>
            <a:r>
              <a:rPr lang="en-US" b="1" dirty="0" smtClean="0"/>
              <a:t>	Son:  </a:t>
            </a:r>
            <a:r>
              <a:rPr lang="en-US" dirty="0" smtClean="0"/>
              <a:t>Can you stop bugging me?</a:t>
            </a:r>
          </a:p>
          <a:p>
            <a:pPr marL="118872" indent="0">
              <a:buNone/>
            </a:pPr>
            <a:r>
              <a:rPr lang="en-US" b="1" dirty="0"/>
              <a:t>	</a:t>
            </a:r>
            <a:r>
              <a:rPr lang="en-US" b="1" dirty="0" smtClean="0"/>
              <a:t>	Mother:  </a:t>
            </a:r>
            <a:r>
              <a:rPr lang="en-US" dirty="0" smtClean="0"/>
              <a:t>Why can you never do what 			you are told?</a:t>
            </a:r>
          </a:p>
          <a:p>
            <a:pPr marL="118872" indent="0">
              <a:buNone/>
            </a:pPr>
            <a:r>
              <a:rPr lang="en-US" b="1" dirty="0"/>
              <a:t>	</a:t>
            </a:r>
            <a:r>
              <a:rPr lang="en-US" b="1" dirty="0" smtClean="0"/>
              <a:t>	Son:  </a:t>
            </a:r>
            <a:r>
              <a:rPr lang="en-US" dirty="0" smtClean="0"/>
              <a:t>Why are you always telling me what to 		do?  Etc……</a:t>
            </a:r>
          </a:p>
          <a:p>
            <a:pPr marL="118872" indent="0">
              <a:buNone/>
            </a:pPr>
            <a:endParaRPr lang="en-US" dirty="0"/>
          </a:p>
          <a:p>
            <a:pPr marL="118872" indent="0">
              <a:buNone/>
            </a:pPr>
            <a:endParaRPr lang="en-US" dirty="0" smtClean="0"/>
          </a:p>
          <a:p>
            <a:pPr marL="118872" indent="0">
              <a:buNone/>
            </a:pPr>
            <a:r>
              <a:rPr lang="en-US" dirty="0" smtClean="0"/>
              <a:t>This should display either a positive or negative communication tone, YOUR choice!</a:t>
            </a:r>
          </a:p>
        </p:txBody>
      </p:sp>
      <p:pic>
        <p:nvPicPr>
          <p:cNvPr id="2050" name="Picture 2" descr="C:\Users\kate.jenis\AppData\Local\Microsoft\Windows\Temporary Internet Files\Content.IE5\74J1XE8D\MM900234764[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81590" y="68356"/>
            <a:ext cx="2510010" cy="1531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25124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Six Traits of Good Character</a:t>
            </a:r>
            <a:endParaRPr lang="en-US" dirty="0"/>
          </a:p>
        </p:txBody>
      </p:sp>
      <p:sp>
        <p:nvSpPr>
          <p:cNvPr id="3" name="Content Placeholder 2"/>
          <p:cNvSpPr>
            <a:spLocks noGrp="1"/>
          </p:cNvSpPr>
          <p:nvPr>
            <p:ph idx="1"/>
          </p:nvPr>
        </p:nvSpPr>
        <p:spPr/>
        <p:txBody>
          <a:bodyPr>
            <a:normAutofit/>
          </a:bodyPr>
          <a:lstStyle/>
          <a:p>
            <a:r>
              <a:rPr lang="en-US" sz="4800" dirty="0" smtClean="0"/>
              <a:t>Trustworthiness</a:t>
            </a:r>
          </a:p>
          <a:p>
            <a:r>
              <a:rPr lang="en-US" sz="4800" dirty="0" smtClean="0"/>
              <a:t>Respect</a:t>
            </a:r>
          </a:p>
          <a:p>
            <a:r>
              <a:rPr lang="en-US" sz="4800" dirty="0" smtClean="0"/>
              <a:t>Responsibility</a:t>
            </a:r>
          </a:p>
          <a:p>
            <a:r>
              <a:rPr lang="en-US" sz="4800" dirty="0" smtClean="0"/>
              <a:t>Fairness</a:t>
            </a:r>
          </a:p>
          <a:p>
            <a:r>
              <a:rPr lang="en-US" sz="4800" dirty="0" smtClean="0"/>
              <a:t>Caring</a:t>
            </a:r>
          </a:p>
          <a:p>
            <a:r>
              <a:rPr lang="en-US" sz="4800" dirty="0" smtClean="0"/>
              <a:t>Citizenship</a:t>
            </a:r>
          </a:p>
        </p:txBody>
      </p:sp>
      <p:pic>
        <p:nvPicPr>
          <p:cNvPr id="2050" name="Picture 2" descr="C:\Users\kate.jenis\AppData\Local\Microsoft\Windows\Temporary Internet Files\Content.IE5\V20X56OT\MC900437805[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0577" y="2514600"/>
            <a:ext cx="4607983"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69378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Six Traits of Good Character</a:t>
            </a:r>
          </a:p>
        </p:txBody>
      </p:sp>
      <p:sp>
        <p:nvSpPr>
          <p:cNvPr id="3" name="Content Placeholder 2"/>
          <p:cNvSpPr>
            <a:spLocks noGrp="1"/>
          </p:cNvSpPr>
          <p:nvPr>
            <p:ph sz="half" idx="1"/>
          </p:nvPr>
        </p:nvSpPr>
        <p:spPr/>
        <p:txBody>
          <a:bodyPr>
            <a:normAutofit fontScale="92500" lnSpcReduction="20000"/>
          </a:bodyPr>
          <a:lstStyle/>
          <a:p>
            <a:pPr marL="118872" indent="0" algn="ctr">
              <a:buNone/>
            </a:pPr>
            <a:r>
              <a:rPr lang="en-US" b="1" u="sng" dirty="0" smtClean="0"/>
              <a:t>Trustworthiness</a:t>
            </a:r>
          </a:p>
          <a:p>
            <a:pPr marL="118872" indent="0">
              <a:buNone/>
            </a:pPr>
            <a:endParaRPr lang="en-US" dirty="0" smtClean="0"/>
          </a:p>
          <a:p>
            <a:pPr marL="118872" indent="0">
              <a:buNone/>
            </a:pPr>
            <a:r>
              <a:rPr lang="en-US" dirty="0" smtClean="0"/>
              <a:t>Jessica made a promise to her friend Claire to go the movies on Friday night.  Jessica met a guy she really likes who asks her out the same night.  She wants to go out with him, but already has plans with Claire.  By keeping her promise to Claire, Jessica shows she’s a trustworthy friend.</a:t>
            </a:r>
            <a:endParaRPr lang="en-US" dirty="0"/>
          </a:p>
          <a:p>
            <a:pPr marL="118872" indent="0">
              <a:buNone/>
            </a:pPr>
            <a:endParaRPr lang="en-US" dirty="0"/>
          </a:p>
        </p:txBody>
      </p:sp>
      <p:sp>
        <p:nvSpPr>
          <p:cNvPr id="4" name="Content Placeholder 3"/>
          <p:cNvSpPr>
            <a:spLocks noGrp="1"/>
          </p:cNvSpPr>
          <p:nvPr>
            <p:ph sz="half" idx="2"/>
          </p:nvPr>
        </p:nvSpPr>
        <p:spPr/>
        <p:txBody>
          <a:bodyPr>
            <a:normAutofit fontScale="92500" lnSpcReduction="20000"/>
          </a:bodyPr>
          <a:lstStyle/>
          <a:p>
            <a:pPr marL="118872" indent="0" algn="ctr">
              <a:buNone/>
            </a:pPr>
            <a:r>
              <a:rPr lang="en-US" b="1" u="sng" dirty="0" smtClean="0"/>
              <a:t>Respect</a:t>
            </a:r>
          </a:p>
          <a:p>
            <a:pPr marL="118872" indent="0" algn="ctr">
              <a:buNone/>
            </a:pPr>
            <a:endParaRPr lang="en-US" b="1" u="sng" dirty="0"/>
          </a:p>
          <a:p>
            <a:pPr marL="118872" indent="0">
              <a:buNone/>
            </a:pPr>
            <a:r>
              <a:rPr lang="en-US" dirty="0" smtClean="0"/>
              <a:t>Taylor’s mom always taught her to not speak when others are speaking at home.  This skill has helped Taylor when she tries to communicate with others so they know they can also speak their mind.</a:t>
            </a:r>
            <a:endParaRPr lang="en-US" dirty="0"/>
          </a:p>
        </p:txBody>
      </p:sp>
      <p:pic>
        <p:nvPicPr>
          <p:cNvPr id="3074" name="Picture 2" descr="C:\Users\kate.jenis\AppData\Local\Microsoft\Windows\Temporary Internet Files\Content.IE5\N6PJ0EIE\MP90044859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4998156"/>
            <a:ext cx="27432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48229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Six Traits of Good Character</a:t>
            </a:r>
          </a:p>
        </p:txBody>
      </p:sp>
      <p:sp>
        <p:nvSpPr>
          <p:cNvPr id="3" name="Content Placeholder 2"/>
          <p:cNvSpPr>
            <a:spLocks noGrp="1"/>
          </p:cNvSpPr>
          <p:nvPr>
            <p:ph sz="half" idx="1"/>
          </p:nvPr>
        </p:nvSpPr>
        <p:spPr/>
        <p:txBody>
          <a:bodyPr>
            <a:normAutofit fontScale="92500" lnSpcReduction="10000"/>
          </a:bodyPr>
          <a:lstStyle/>
          <a:p>
            <a:pPr marL="118872" indent="0" algn="ctr">
              <a:buNone/>
            </a:pPr>
            <a:r>
              <a:rPr lang="en-US" b="1" u="sng" dirty="0" smtClean="0"/>
              <a:t>Responsibility</a:t>
            </a:r>
          </a:p>
          <a:p>
            <a:pPr marL="118872" indent="0" algn="ctr">
              <a:buNone/>
            </a:pPr>
            <a:endParaRPr lang="en-US" b="1" u="sng" dirty="0"/>
          </a:p>
          <a:p>
            <a:pPr marL="118872" indent="0">
              <a:buNone/>
            </a:pPr>
            <a:r>
              <a:rPr lang="en-US" dirty="0" smtClean="0"/>
              <a:t>At a party at a neighbor’s house, Carl knocks over a vase and breaks it, on accident.  He apologizes and tells his neighbor even though no one saw it happen, and helps clean it up.  His responsible actions improve his neighbor’s opinion of him.</a:t>
            </a:r>
            <a:endParaRPr lang="en-US" dirty="0"/>
          </a:p>
        </p:txBody>
      </p:sp>
      <p:sp>
        <p:nvSpPr>
          <p:cNvPr id="4" name="Content Placeholder 3"/>
          <p:cNvSpPr>
            <a:spLocks noGrp="1"/>
          </p:cNvSpPr>
          <p:nvPr>
            <p:ph sz="half" idx="2"/>
          </p:nvPr>
        </p:nvSpPr>
        <p:spPr/>
        <p:txBody>
          <a:bodyPr>
            <a:normAutofit fontScale="92500" lnSpcReduction="10000"/>
          </a:bodyPr>
          <a:lstStyle/>
          <a:p>
            <a:pPr marL="118872" indent="0" algn="ctr">
              <a:buNone/>
            </a:pPr>
            <a:r>
              <a:rPr lang="en-US" b="1" u="sng" dirty="0" smtClean="0"/>
              <a:t>Fairness</a:t>
            </a:r>
          </a:p>
          <a:p>
            <a:pPr marL="118872" indent="0" algn="ctr">
              <a:buNone/>
            </a:pPr>
            <a:endParaRPr lang="en-US" b="1" u="sng" dirty="0"/>
          </a:p>
          <a:p>
            <a:pPr marL="118872" indent="0">
              <a:buNone/>
            </a:pPr>
            <a:r>
              <a:rPr lang="en-US" dirty="0" smtClean="0"/>
              <a:t>Jack and his sister have to share the computer at home to do school work, send emails and surf the web.  They take turns.  Sharing the computer makes it fair for both, and keeps them from disagreeing.</a:t>
            </a:r>
            <a:endParaRPr lang="en-US" dirty="0"/>
          </a:p>
        </p:txBody>
      </p:sp>
      <p:pic>
        <p:nvPicPr>
          <p:cNvPr id="4098" name="Picture 2" descr="C:\Users\kate.jenis\AppData\Local\Microsoft\Windows\Temporary Internet Files\Content.IE5\V20X56OT\MP90040926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200" y="5048955"/>
            <a:ext cx="1800578" cy="1800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73025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Six Traits of Good Character</a:t>
            </a:r>
          </a:p>
        </p:txBody>
      </p:sp>
      <p:sp>
        <p:nvSpPr>
          <p:cNvPr id="3" name="Content Placeholder 2"/>
          <p:cNvSpPr>
            <a:spLocks noGrp="1"/>
          </p:cNvSpPr>
          <p:nvPr>
            <p:ph sz="half" idx="1"/>
          </p:nvPr>
        </p:nvSpPr>
        <p:spPr/>
        <p:txBody>
          <a:bodyPr>
            <a:normAutofit fontScale="92500" lnSpcReduction="20000"/>
          </a:bodyPr>
          <a:lstStyle/>
          <a:p>
            <a:pPr marL="118872" indent="0" algn="ctr">
              <a:buNone/>
            </a:pPr>
            <a:r>
              <a:rPr lang="en-US" b="1" u="sng" dirty="0" smtClean="0"/>
              <a:t>Caring</a:t>
            </a:r>
          </a:p>
          <a:p>
            <a:pPr marL="118872" indent="0">
              <a:buNone/>
            </a:pPr>
            <a:r>
              <a:rPr lang="en-US" dirty="0" smtClean="0"/>
              <a:t>Lisa’s good friend Mallory has been struggling lately in math.  This is one of Lisa’s strengths.  She invites her over after school to tutor her.  Mallory considers her a good friend for caring for her and for helping her out.</a:t>
            </a:r>
            <a:endParaRPr lang="en-US" dirty="0"/>
          </a:p>
        </p:txBody>
      </p:sp>
      <p:sp>
        <p:nvSpPr>
          <p:cNvPr id="4" name="Content Placeholder 3"/>
          <p:cNvSpPr>
            <a:spLocks noGrp="1"/>
          </p:cNvSpPr>
          <p:nvPr>
            <p:ph sz="half" idx="2"/>
          </p:nvPr>
        </p:nvSpPr>
        <p:spPr/>
        <p:txBody>
          <a:bodyPr>
            <a:normAutofit fontScale="92500" lnSpcReduction="20000"/>
          </a:bodyPr>
          <a:lstStyle/>
          <a:p>
            <a:pPr marL="118872" indent="0" algn="ctr">
              <a:buNone/>
            </a:pPr>
            <a:r>
              <a:rPr lang="en-US" b="1" u="sng" dirty="0" smtClean="0"/>
              <a:t>Citizenship</a:t>
            </a:r>
          </a:p>
          <a:p>
            <a:pPr marL="118872" indent="0">
              <a:buNone/>
            </a:pPr>
            <a:r>
              <a:rPr lang="en-US" dirty="0" smtClean="0"/>
              <a:t>Jake’s family just bought a new leaf blower, so he cleaned up his yard.  He noticed that a few of his elderly neighbor’s yards were also being taken over by leaves, so he cleaned them up.  His actions improve his relationships with his neighbors and his reputation in the community.</a:t>
            </a:r>
            <a:endParaRPr lang="en-US" dirty="0"/>
          </a:p>
        </p:txBody>
      </p:sp>
      <p:pic>
        <p:nvPicPr>
          <p:cNvPr id="1026" name="Picture 2" descr="C:\Users\kate.jenis\AppData\Local\Microsoft\Windows\Temporary Internet Files\Content.IE5\3MTV7F9K\MC90031179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2391" y="4953000"/>
            <a:ext cx="1628857" cy="1890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07225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5400" dirty="0" smtClean="0"/>
              <a:t>Page 147: #1-5</a:t>
            </a:r>
          </a:p>
          <a:p>
            <a:endParaRPr lang="en-US" sz="5400" dirty="0"/>
          </a:p>
          <a:p>
            <a:r>
              <a:rPr lang="en-US" sz="5400" dirty="0" smtClean="0"/>
              <a:t>Page 160: #1-10</a:t>
            </a:r>
          </a:p>
        </p:txBody>
      </p:sp>
      <p:pic>
        <p:nvPicPr>
          <p:cNvPr id="2050" name="Picture 2" descr="C:\Users\kate.jenis\AppData\Local\Microsoft\Windows\Temporary Internet Files\Content.IE5\I8AI6WRF\MC90039125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0893" y="2286000"/>
            <a:ext cx="3650285" cy="3772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13097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6- Part </a:t>
            </a:r>
            <a:r>
              <a:rPr lang="en-US" dirty="0" smtClean="0"/>
              <a:t>Two</a:t>
            </a:r>
            <a:endParaRPr lang="en-US" dirty="0"/>
          </a:p>
        </p:txBody>
      </p:sp>
      <p:sp>
        <p:nvSpPr>
          <p:cNvPr id="3" name="Text Placeholder 2"/>
          <p:cNvSpPr>
            <a:spLocks noGrp="1"/>
          </p:cNvSpPr>
          <p:nvPr>
            <p:ph type="body" idx="1"/>
          </p:nvPr>
        </p:nvSpPr>
        <p:spPr/>
        <p:txBody>
          <a:bodyPr>
            <a:normAutofit/>
          </a:bodyPr>
          <a:lstStyle/>
          <a:p>
            <a:r>
              <a:rPr lang="en-US" sz="4000" dirty="0" smtClean="0"/>
              <a:t>Respecting Yourself and Others</a:t>
            </a:r>
            <a:endParaRPr lang="en-US" sz="4000" dirty="0"/>
          </a:p>
        </p:txBody>
      </p:sp>
    </p:spTree>
    <p:extLst>
      <p:ext uri="{BB962C8B-B14F-4D97-AF65-F5344CB8AC3E}">
        <p14:creationId xmlns:p14="http://schemas.microsoft.com/office/powerpoint/2010/main" val="204441585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Personal Identity</a:t>
            </a:r>
            <a:endParaRPr lang="en-US" dirty="0"/>
          </a:p>
        </p:txBody>
      </p:sp>
      <p:sp>
        <p:nvSpPr>
          <p:cNvPr id="3" name="Content Placeholder 2"/>
          <p:cNvSpPr>
            <a:spLocks noGrp="1"/>
          </p:cNvSpPr>
          <p:nvPr>
            <p:ph idx="1"/>
          </p:nvPr>
        </p:nvSpPr>
        <p:spPr/>
        <p:txBody>
          <a:bodyPr>
            <a:normAutofit lnSpcReduction="10000"/>
          </a:bodyPr>
          <a:lstStyle/>
          <a:p>
            <a:r>
              <a:rPr lang="en-US" b="1" u="sng" dirty="0"/>
              <a:t>Personal Identity</a:t>
            </a:r>
            <a:r>
              <a:rPr lang="en-US" dirty="0"/>
              <a:t>-your sense of who you are and where you belong in the </a:t>
            </a:r>
            <a:r>
              <a:rPr lang="en-US" dirty="0" smtClean="0"/>
              <a:t>world</a:t>
            </a:r>
            <a:endParaRPr lang="en-US" dirty="0"/>
          </a:p>
          <a:p>
            <a:endParaRPr lang="en-US" dirty="0" smtClean="0"/>
          </a:p>
          <a:p>
            <a:pPr lvl="1"/>
            <a:r>
              <a:rPr lang="en-US" dirty="0" smtClean="0"/>
              <a:t>When you are teen, you continue searching for your personal identity. Along the way you may change your appearance or experiment with different interests or hobbies.  </a:t>
            </a:r>
          </a:p>
          <a:p>
            <a:pPr lvl="1"/>
            <a:r>
              <a:rPr lang="en-US" dirty="0" smtClean="0"/>
              <a:t>You will also be developing your personal values system.  Your identity will change as you move through life!</a:t>
            </a:r>
          </a:p>
          <a:p>
            <a:pPr marL="118872" indent="0">
              <a:buNone/>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113" y="0"/>
            <a:ext cx="1714837" cy="2014455"/>
          </a:xfrm>
          <a:prstGeom prst="rect">
            <a:avLst/>
          </a:prstGeom>
        </p:spPr>
      </p:pic>
    </p:spTree>
    <p:extLst>
      <p:ext uri="{BB962C8B-B14F-4D97-AF65-F5344CB8AC3E}">
        <p14:creationId xmlns:p14="http://schemas.microsoft.com/office/powerpoint/2010/main" val="102204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Respect for Yourself</a:t>
            </a:r>
            <a:endParaRPr lang="en-US" dirty="0"/>
          </a:p>
        </p:txBody>
      </p:sp>
      <p:sp>
        <p:nvSpPr>
          <p:cNvPr id="3" name="Content Placeholder 2"/>
          <p:cNvSpPr>
            <a:spLocks noGrp="1"/>
          </p:cNvSpPr>
          <p:nvPr>
            <p:ph idx="1"/>
          </p:nvPr>
        </p:nvSpPr>
        <p:spPr/>
        <p:txBody>
          <a:bodyPr/>
          <a:lstStyle/>
          <a:p>
            <a:r>
              <a:rPr lang="en-US" dirty="0" smtClean="0"/>
              <a:t>Having self-respect is the </a:t>
            </a:r>
            <a:r>
              <a:rPr lang="en-US" i="1" u="sng" dirty="0" smtClean="0"/>
              <a:t>first step </a:t>
            </a:r>
            <a:r>
              <a:rPr lang="en-US" dirty="0" smtClean="0"/>
              <a:t>in the path of developing healthy relationships with others!  People are attracted with those who show they have self-respect.</a:t>
            </a:r>
          </a:p>
          <a:p>
            <a:pPr marL="118872" indent="0">
              <a:buNone/>
            </a:pPr>
            <a:endParaRPr lang="en-US" dirty="0" smtClean="0"/>
          </a:p>
          <a:p>
            <a:r>
              <a:rPr lang="en-US" i="1" dirty="0" smtClean="0"/>
              <a:t>When you respect yourself, you’re more likely to seek out relationships with others who treat you with respect!</a:t>
            </a:r>
            <a:endParaRPr lang="en-US" i="1" dirty="0"/>
          </a:p>
        </p:txBody>
      </p:sp>
      <p:pic>
        <p:nvPicPr>
          <p:cNvPr id="1026" name="Picture 2" descr="C:\Users\kate.jenis\AppData\Local\Microsoft\Windows\Temporary Internet Files\Content.IE5\WYLJJ0EO\MC900436085[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0486" y="4724401"/>
            <a:ext cx="3673514" cy="2127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33179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makes you…</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0999" y="1525315"/>
            <a:ext cx="8472429" cy="5180285"/>
          </a:xfrm>
        </p:spPr>
      </p:pic>
    </p:spTree>
    <p:extLst>
      <p:ext uri="{BB962C8B-B14F-4D97-AF65-F5344CB8AC3E}">
        <p14:creationId xmlns:p14="http://schemas.microsoft.com/office/powerpoint/2010/main" val="198437283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Clarifying Values</a:t>
            </a:r>
            <a:endParaRPr lang="en-US" dirty="0"/>
          </a:p>
        </p:txBody>
      </p:sp>
      <p:sp>
        <p:nvSpPr>
          <p:cNvPr id="6" name="Text Placeholder 5"/>
          <p:cNvSpPr>
            <a:spLocks noGrp="1"/>
          </p:cNvSpPr>
          <p:nvPr>
            <p:ph type="body" idx="1"/>
          </p:nvPr>
        </p:nvSpPr>
        <p:spPr/>
        <p:txBody>
          <a:bodyPr>
            <a:normAutofit/>
          </a:bodyPr>
          <a:lstStyle/>
          <a:p>
            <a:pPr algn="ctr"/>
            <a:r>
              <a:rPr lang="en-US" sz="2800" u="sng" dirty="0" smtClean="0"/>
              <a:t>Unclear Values</a:t>
            </a:r>
            <a:endParaRPr lang="en-US" sz="2800" u="sng" dirty="0"/>
          </a:p>
        </p:txBody>
      </p:sp>
      <p:sp>
        <p:nvSpPr>
          <p:cNvPr id="4" name="Content Placeholder 3"/>
          <p:cNvSpPr>
            <a:spLocks noGrp="1"/>
          </p:cNvSpPr>
          <p:nvPr>
            <p:ph sz="half" idx="2"/>
          </p:nvPr>
        </p:nvSpPr>
        <p:spPr/>
        <p:txBody>
          <a:bodyPr/>
          <a:lstStyle/>
          <a:p>
            <a:pPr marL="118872" indent="0">
              <a:buNone/>
            </a:pPr>
            <a:r>
              <a:rPr lang="en-US" dirty="0" smtClean="0"/>
              <a:t>If you are not clear about your values, it’s much more difficult to communicate them to others!  As a result, others will not know what is important to you.  This could increase your chances to be involved in unhealthy behaviors.</a:t>
            </a:r>
            <a:endParaRPr lang="en-US" dirty="0"/>
          </a:p>
        </p:txBody>
      </p:sp>
      <p:sp>
        <p:nvSpPr>
          <p:cNvPr id="7" name="Text Placeholder 6"/>
          <p:cNvSpPr>
            <a:spLocks noGrp="1"/>
          </p:cNvSpPr>
          <p:nvPr>
            <p:ph type="body" sz="quarter" idx="3"/>
          </p:nvPr>
        </p:nvSpPr>
        <p:spPr/>
        <p:txBody>
          <a:bodyPr>
            <a:normAutofit/>
          </a:bodyPr>
          <a:lstStyle/>
          <a:p>
            <a:pPr algn="ctr"/>
            <a:r>
              <a:rPr lang="en-US" sz="2800" u="sng" dirty="0" smtClean="0"/>
              <a:t>Clear Values</a:t>
            </a:r>
            <a:endParaRPr lang="en-US" sz="2800" u="sng" dirty="0"/>
          </a:p>
        </p:txBody>
      </p:sp>
      <p:sp>
        <p:nvSpPr>
          <p:cNvPr id="5" name="Content Placeholder 4"/>
          <p:cNvSpPr>
            <a:spLocks noGrp="1"/>
          </p:cNvSpPr>
          <p:nvPr>
            <p:ph sz="quarter" idx="4"/>
          </p:nvPr>
        </p:nvSpPr>
        <p:spPr/>
        <p:txBody>
          <a:bodyPr/>
          <a:lstStyle/>
          <a:p>
            <a:pPr marL="118872" indent="0">
              <a:buNone/>
            </a:pPr>
            <a:r>
              <a:rPr lang="en-US" dirty="0" smtClean="0"/>
              <a:t>When you are clear about what your values are, you strengthen your relationships!  Others people know what’s important to you and understand what’s important to you.</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2267" y="5137641"/>
            <a:ext cx="4114800" cy="1692137"/>
          </a:xfrm>
          <a:prstGeom prst="rect">
            <a:avLst/>
          </a:prstGeom>
        </p:spPr>
      </p:pic>
    </p:spTree>
    <p:extLst>
      <p:ext uri="{BB962C8B-B14F-4D97-AF65-F5344CB8AC3E}">
        <p14:creationId xmlns:p14="http://schemas.microsoft.com/office/powerpoint/2010/main" val="111742715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Respect for Others</a:t>
            </a:r>
            <a:endParaRPr lang="en-US" dirty="0"/>
          </a:p>
        </p:txBody>
      </p:sp>
      <p:sp>
        <p:nvSpPr>
          <p:cNvPr id="3" name="Content Placeholder 2"/>
          <p:cNvSpPr>
            <a:spLocks noGrp="1"/>
          </p:cNvSpPr>
          <p:nvPr>
            <p:ph idx="1"/>
          </p:nvPr>
        </p:nvSpPr>
        <p:spPr/>
        <p:txBody>
          <a:bodyPr>
            <a:normAutofit fontScale="92500"/>
          </a:bodyPr>
          <a:lstStyle/>
          <a:p>
            <a:r>
              <a:rPr lang="en-US" dirty="0" smtClean="0"/>
              <a:t>You can show respect for others by:</a:t>
            </a:r>
          </a:p>
          <a:p>
            <a:pPr marL="118872" indent="0">
              <a:buNone/>
            </a:pPr>
            <a:endParaRPr lang="en-US" dirty="0" smtClean="0"/>
          </a:p>
          <a:p>
            <a:pPr lvl="1"/>
            <a:r>
              <a:rPr lang="en-US" b="1" i="1" dirty="0" smtClean="0"/>
              <a:t>Listening to other people.  </a:t>
            </a:r>
            <a:r>
              <a:rPr lang="en-US" dirty="0" smtClean="0"/>
              <a:t>Hear and consider their points of view whether you agree or not.</a:t>
            </a:r>
          </a:p>
          <a:p>
            <a:pPr lvl="1"/>
            <a:r>
              <a:rPr lang="en-US" b="1" i="1" dirty="0" smtClean="0"/>
              <a:t>Be considerate of others’ feelings.  </a:t>
            </a:r>
            <a:r>
              <a:rPr lang="en-US" dirty="0" smtClean="0"/>
              <a:t>Consider how your actions might make the other person feel.</a:t>
            </a:r>
          </a:p>
          <a:p>
            <a:pPr lvl="1"/>
            <a:r>
              <a:rPr lang="en-US" b="1" i="1" dirty="0" smtClean="0"/>
              <a:t>Develop mutual trust.  </a:t>
            </a:r>
            <a:r>
              <a:rPr lang="en-US" dirty="0" smtClean="0"/>
              <a:t>Be honest and dependable.  Let them know they can count on you!</a:t>
            </a:r>
          </a:p>
          <a:p>
            <a:pPr lvl="1"/>
            <a:r>
              <a:rPr lang="en-US" b="1" i="1" dirty="0" smtClean="0"/>
              <a:t>Be realistic in your expectations</a:t>
            </a:r>
            <a:r>
              <a:rPr lang="en-US" i="1" dirty="0" smtClean="0"/>
              <a:t>.  </a:t>
            </a:r>
            <a:r>
              <a:rPr lang="en-US" dirty="0" smtClean="0"/>
              <a:t>You can’t always expect others to make you their top priority.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4385" y="1066800"/>
            <a:ext cx="2456793" cy="1676400"/>
          </a:xfrm>
          <a:prstGeom prst="rect">
            <a:avLst/>
          </a:prstGeom>
        </p:spPr>
      </p:pic>
    </p:spTree>
    <p:extLst>
      <p:ext uri="{BB962C8B-B14F-4D97-AF65-F5344CB8AC3E}">
        <p14:creationId xmlns:p14="http://schemas.microsoft.com/office/powerpoint/2010/main" val="224358033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Prejudice</a:t>
            </a:r>
            <a:endParaRPr lang="en-US" sz="4800" dirty="0"/>
          </a:p>
        </p:txBody>
      </p:sp>
      <p:sp>
        <p:nvSpPr>
          <p:cNvPr id="3" name="Content Placeholder 2"/>
          <p:cNvSpPr>
            <a:spLocks noGrp="1"/>
          </p:cNvSpPr>
          <p:nvPr>
            <p:ph idx="1"/>
          </p:nvPr>
        </p:nvSpPr>
        <p:spPr/>
        <p:txBody>
          <a:bodyPr>
            <a:normAutofit/>
          </a:bodyPr>
          <a:lstStyle/>
          <a:p>
            <a:r>
              <a:rPr lang="en-US" b="1" u="sng" dirty="0" smtClean="0"/>
              <a:t>Prejudice-</a:t>
            </a:r>
            <a:r>
              <a:rPr lang="en-US" dirty="0" smtClean="0"/>
              <a:t> an unfair opinion or judgment of a particular group of people.</a:t>
            </a:r>
          </a:p>
          <a:p>
            <a:endParaRPr lang="en-US" dirty="0"/>
          </a:p>
          <a:p>
            <a:pPr lvl="1"/>
            <a:r>
              <a:rPr lang="en-US" dirty="0" smtClean="0"/>
              <a:t>Prejudice is a barrier to healthy relationships.  It can keep people from getting to know each other as individuals.</a:t>
            </a:r>
          </a:p>
          <a:p>
            <a:pPr marL="118872" indent="0">
              <a:buNone/>
            </a:pPr>
            <a:endParaRPr lang="en-US" dirty="0" smtClean="0"/>
          </a:p>
          <a:p>
            <a:pPr lvl="2"/>
            <a:r>
              <a:rPr lang="en-US" dirty="0" smtClean="0"/>
              <a:t>Ex) You got dumped by a guy on the football team.  You decide that you dislike ALL football players and that they are all jerks.</a:t>
            </a:r>
          </a:p>
          <a:p>
            <a:pPr marL="768096" lvl="2" indent="0">
              <a:buNone/>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52400"/>
            <a:ext cx="2514600" cy="1740877"/>
          </a:xfrm>
          <a:prstGeom prst="rect">
            <a:avLst/>
          </a:prstGeom>
        </p:spPr>
      </p:pic>
    </p:spTree>
    <p:extLst>
      <p:ext uri="{BB962C8B-B14F-4D97-AF65-F5344CB8AC3E}">
        <p14:creationId xmlns:p14="http://schemas.microsoft.com/office/powerpoint/2010/main" val="208277481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Stereotypes</a:t>
            </a:r>
          </a:p>
        </p:txBody>
      </p:sp>
      <p:sp>
        <p:nvSpPr>
          <p:cNvPr id="3" name="Content Placeholder 2"/>
          <p:cNvSpPr>
            <a:spLocks noGrp="1"/>
          </p:cNvSpPr>
          <p:nvPr>
            <p:ph idx="1"/>
          </p:nvPr>
        </p:nvSpPr>
        <p:spPr/>
        <p:txBody>
          <a:bodyPr>
            <a:normAutofit lnSpcReduction="10000"/>
          </a:bodyPr>
          <a:lstStyle/>
          <a:p>
            <a:r>
              <a:rPr lang="en-US" b="1" u="sng" dirty="0"/>
              <a:t>Stereotype-</a:t>
            </a:r>
            <a:r>
              <a:rPr lang="en-US" dirty="0"/>
              <a:t>an exaggerated or oversimplified belief about people who belong to a certain group</a:t>
            </a:r>
            <a:r>
              <a:rPr lang="en-US" dirty="0" smtClean="0"/>
              <a:t>.</a:t>
            </a:r>
          </a:p>
          <a:p>
            <a:endParaRPr lang="en-US" dirty="0"/>
          </a:p>
          <a:p>
            <a:pPr lvl="1"/>
            <a:r>
              <a:rPr lang="en-US" dirty="0" smtClean="0"/>
              <a:t>This thought is adopted about a select group of individuals, but it may not accurately reflect reality.</a:t>
            </a:r>
            <a:endParaRPr lang="en-US" dirty="0"/>
          </a:p>
          <a:p>
            <a:pPr lvl="2"/>
            <a:r>
              <a:rPr lang="en-US" dirty="0" smtClean="0"/>
              <a:t>Can be related to ethnicity, gender, profession, hobbies, appearances etc…</a:t>
            </a:r>
          </a:p>
          <a:p>
            <a:pPr lvl="2"/>
            <a:r>
              <a:rPr lang="en-US" dirty="0"/>
              <a:t>Ex)Assuming all boys like sports</a:t>
            </a:r>
            <a:r>
              <a:rPr lang="en-US" dirty="0" smtClean="0"/>
              <a:t>.</a:t>
            </a:r>
          </a:p>
          <a:p>
            <a:pPr lvl="2"/>
            <a:endParaRPr lang="en-US" dirty="0"/>
          </a:p>
          <a:p>
            <a:pPr marL="118872"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2838" y="20854"/>
            <a:ext cx="2853890" cy="1426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19391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33400"/>
            <a:ext cx="8343901" cy="5562600"/>
          </a:xfrm>
          <a:prstGeom prst="rect">
            <a:avLst/>
          </a:prstGeom>
        </p:spPr>
      </p:pic>
    </p:spTree>
    <p:extLst>
      <p:ext uri="{BB962C8B-B14F-4D97-AF65-F5344CB8AC3E}">
        <p14:creationId xmlns:p14="http://schemas.microsoft.com/office/powerpoint/2010/main" val="198404696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676400" y="37944"/>
            <a:ext cx="5454554" cy="6820056"/>
          </a:xfrm>
        </p:spPr>
      </p:pic>
    </p:spTree>
    <p:extLst>
      <p:ext uri="{BB962C8B-B14F-4D97-AF65-F5344CB8AC3E}">
        <p14:creationId xmlns:p14="http://schemas.microsoft.com/office/powerpoint/2010/main" val="373553057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37160"/>
            <a:ext cx="8001000" cy="6400800"/>
          </a:xfrm>
          <a:prstGeom prst="rect">
            <a:avLst/>
          </a:prstGeom>
        </p:spPr>
      </p:pic>
    </p:spTree>
    <p:extLst>
      <p:ext uri="{BB962C8B-B14F-4D97-AF65-F5344CB8AC3E}">
        <p14:creationId xmlns:p14="http://schemas.microsoft.com/office/powerpoint/2010/main" val="120759196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20782"/>
            <a:ext cx="4495800" cy="6761018"/>
          </a:xfrm>
          <a:prstGeom prst="rect">
            <a:avLst/>
          </a:prstGeom>
        </p:spPr>
      </p:pic>
    </p:spTree>
    <p:extLst>
      <p:ext uri="{BB962C8B-B14F-4D97-AF65-F5344CB8AC3E}">
        <p14:creationId xmlns:p14="http://schemas.microsoft.com/office/powerpoint/2010/main" val="428396034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en-US" sz="8800" dirty="0" smtClean="0"/>
              <a:t>Tolerance</a:t>
            </a:r>
            <a:endParaRPr lang="en-US" sz="8800" dirty="0"/>
          </a:p>
        </p:txBody>
      </p:sp>
      <p:sp>
        <p:nvSpPr>
          <p:cNvPr id="3" name="Content Placeholder 2"/>
          <p:cNvSpPr>
            <a:spLocks noGrp="1"/>
          </p:cNvSpPr>
          <p:nvPr>
            <p:ph idx="1"/>
          </p:nvPr>
        </p:nvSpPr>
        <p:spPr/>
        <p:txBody>
          <a:bodyPr/>
          <a:lstStyle/>
          <a:p>
            <a:endParaRPr lang="en-US" b="1" u="sng" dirty="0" smtClean="0"/>
          </a:p>
          <a:p>
            <a:endParaRPr lang="en-US" b="1" u="sng" dirty="0"/>
          </a:p>
          <a:p>
            <a:endParaRPr lang="en-US" b="1" u="sng" dirty="0" smtClean="0"/>
          </a:p>
          <a:p>
            <a:r>
              <a:rPr lang="en-US" b="1" u="sng" dirty="0" smtClean="0"/>
              <a:t>Tolerance-</a:t>
            </a:r>
            <a:r>
              <a:rPr lang="en-US" dirty="0" smtClean="0"/>
              <a:t> the ability to accept others’ differences.</a:t>
            </a:r>
          </a:p>
          <a:p>
            <a:endParaRPr lang="en-US" dirty="0"/>
          </a:p>
          <a:p>
            <a:pPr lvl="1"/>
            <a:r>
              <a:rPr lang="en-US" dirty="0" smtClean="0"/>
              <a:t>People who are tolerant value diversity and can appreciate differences in other people’s cultures, interests and beliefs.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6" y="0"/>
            <a:ext cx="3254381" cy="3239126"/>
          </a:xfrm>
          <a:prstGeom prst="rect">
            <a:avLst/>
          </a:prstGeom>
        </p:spPr>
      </p:pic>
    </p:spTree>
    <p:extLst>
      <p:ext uri="{BB962C8B-B14F-4D97-AF65-F5344CB8AC3E}">
        <p14:creationId xmlns:p14="http://schemas.microsoft.com/office/powerpoint/2010/main" val="85342417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Bullying- Disrespectful Behavior</a:t>
            </a:r>
            <a:endParaRPr lang="en-US" dirty="0"/>
          </a:p>
        </p:txBody>
      </p:sp>
      <p:sp>
        <p:nvSpPr>
          <p:cNvPr id="3" name="Content Placeholder 2"/>
          <p:cNvSpPr>
            <a:spLocks noGrp="1"/>
          </p:cNvSpPr>
          <p:nvPr>
            <p:ph idx="1"/>
          </p:nvPr>
        </p:nvSpPr>
        <p:spPr/>
        <p:txBody>
          <a:bodyPr>
            <a:normAutofit/>
          </a:bodyPr>
          <a:lstStyle/>
          <a:p>
            <a:r>
              <a:rPr lang="en-US" b="1" u="sng" dirty="0" smtClean="0"/>
              <a:t>Bullying-</a:t>
            </a:r>
            <a:r>
              <a:rPr lang="en-US" dirty="0" smtClean="0"/>
              <a:t> deliberately harming or threatening other people who cannot easily defend themselves.</a:t>
            </a:r>
          </a:p>
          <a:p>
            <a:endParaRPr lang="en-US" dirty="0"/>
          </a:p>
          <a:p>
            <a:pPr lvl="1"/>
            <a:r>
              <a:rPr lang="en-US" dirty="0" smtClean="0"/>
              <a:t>Bullies may tease their victims, spread rumors about them, or try to keep them out of a group. </a:t>
            </a:r>
          </a:p>
          <a:p>
            <a:pPr marL="118872" indent="0">
              <a:buNone/>
            </a:pPr>
            <a:r>
              <a:rPr lang="en-US" dirty="0" smtClean="0"/>
              <a:t> </a:t>
            </a:r>
            <a:endParaRPr lang="en-US" dirty="0"/>
          </a:p>
          <a:p>
            <a:pPr lvl="1"/>
            <a:r>
              <a:rPr lang="en-US" dirty="0" smtClean="0"/>
              <a:t>Bullies may also escalate their bullying physically by pushing, shoving or hitting them.</a:t>
            </a:r>
            <a:endParaRPr lang="en-US" dirty="0"/>
          </a:p>
        </p:txBody>
      </p:sp>
      <p:pic>
        <p:nvPicPr>
          <p:cNvPr id="2050" name="Picture 2" descr="C:\Users\kate.jenis\AppData\Local\Microsoft\Windows\Temporary Internet Files\Content.IE5\8627BL72\MC9002321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98016" y="2286000"/>
            <a:ext cx="1854451" cy="1819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66950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Dealing with a Bully</a:t>
            </a:r>
            <a:endParaRPr lang="en-US" dirty="0"/>
          </a:p>
        </p:txBody>
      </p:sp>
      <p:sp>
        <p:nvSpPr>
          <p:cNvPr id="3" name="Content Placeholder 2"/>
          <p:cNvSpPr>
            <a:spLocks noGrp="1"/>
          </p:cNvSpPr>
          <p:nvPr>
            <p:ph idx="1"/>
          </p:nvPr>
        </p:nvSpPr>
        <p:spPr/>
        <p:txBody>
          <a:bodyPr>
            <a:normAutofit lnSpcReduction="10000"/>
          </a:bodyPr>
          <a:lstStyle/>
          <a:p>
            <a:r>
              <a:rPr lang="en-US" b="1" dirty="0" smtClean="0"/>
              <a:t>1) Tell a trusted adult!  </a:t>
            </a:r>
            <a:r>
              <a:rPr lang="en-US" dirty="0" smtClean="0"/>
              <a:t>If you need a friend there, bring them to back up your story.</a:t>
            </a:r>
          </a:p>
          <a:p>
            <a:r>
              <a:rPr lang="en-US" b="1" dirty="0" smtClean="0"/>
              <a:t>2)  Stick with a group.  </a:t>
            </a:r>
            <a:r>
              <a:rPr lang="en-US" dirty="0" smtClean="0"/>
              <a:t>Bullies tend to pick on teens who are by themselves a lot.  Having a group of friends makes you less of desirable target.</a:t>
            </a:r>
          </a:p>
          <a:p>
            <a:r>
              <a:rPr lang="en-US" b="1" dirty="0" smtClean="0"/>
              <a:t>3)  Stand up to the bully.  </a:t>
            </a:r>
            <a:r>
              <a:rPr lang="en-US" dirty="0" smtClean="0"/>
              <a:t>Bullies pick on those they see as weaker than themselves.  Standing up to them shows you won’t be intimidated.</a:t>
            </a:r>
            <a:endParaRPr lang="en-US" dirty="0"/>
          </a:p>
        </p:txBody>
      </p:sp>
      <p:pic>
        <p:nvPicPr>
          <p:cNvPr id="4098" name="Picture 2" descr="C:\Users\kate.jenis\AppData\Local\Microsoft\Windows\Temporary Internet Files\Content.IE5\MO3FAFUL\MC90008874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0"/>
            <a:ext cx="1769364" cy="1757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57696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Hazing- Disrespectful Behavior</a:t>
            </a:r>
            <a:endParaRPr lang="en-US" dirty="0"/>
          </a:p>
        </p:txBody>
      </p:sp>
      <p:sp>
        <p:nvSpPr>
          <p:cNvPr id="3" name="Content Placeholder 2"/>
          <p:cNvSpPr>
            <a:spLocks noGrp="1"/>
          </p:cNvSpPr>
          <p:nvPr>
            <p:ph idx="1"/>
          </p:nvPr>
        </p:nvSpPr>
        <p:spPr/>
        <p:txBody>
          <a:bodyPr>
            <a:normAutofit fontScale="92500" lnSpcReduction="10000"/>
          </a:bodyPr>
          <a:lstStyle/>
          <a:p>
            <a:r>
              <a:rPr lang="en-US" b="1" u="sng" dirty="0" smtClean="0"/>
              <a:t>Hazing-</a:t>
            </a:r>
            <a:r>
              <a:rPr lang="en-US" dirty="0" smtClean="0"/>
              <a:t> making others perform certain tasks in order to join the group.</a:t>
            </a:r>
          </a:p>
          <a:p>
            <a:endParaRPr lang="en-US" dirty="0"/>
          </a:p>
          <a:p>
            <a:pPr lvl="1"/>
            <a:r>
              <a:rPr lang="en-US" dirty="0" smtClean="0"/>
              <a:t>This may be physically or emotionally harmful.</a:t>
            </a:r>
          </a:p>
          <a:p>
            <a:pPr lvl="1"/>
            <a:r>
              <a:rPr lang="en-US" dirty="0" smtClean="0"/>
              <a:t>Meant to humiliate new members or prove they are inferior to existing members.</a:t>
            </a:r>
          </a:p>
          <a:p>
            <a:pPr lvl="2"/>
            <a:r>
              <a:rPr lang="en-US" dirty="0" smtClean="0"/>
              <a:t>Ex)	</a:t>
            </a:r>
          </a:p>
          <a:p>
            <a:pPr lvl="3"/>
            <a:r>
              <a:rPr lang="en-US" dirty="0" smtClean="0"/>
              <a:t>Forcing new members to go without sleep</a:t>
            </a:r>
          </a:p>
          <a:p>
            <a:pPr lvl="3"/>
            <a:r>
              <a:rPr lang="en-US" dirty="0" smtClean="0"/>
              <a:t>Forcing new members to drink alcohol</a:t>
            </a:r>
          </a:p>
          <a:p>
            <a:pPr lvl="3"/>
            <a:r>
              <a:rPr lang="en-US" dirty="0" smtClean="0"/>
              <a:t>Physically beating new members</a:t>
            </a:r>
          </a:p>
          <a:p>
            <a:pPr marL="1033272" lvl="3" indent="0">
              <a:buNone/>
            </a:pPr>
            <a:endParaRPr lang="en-US" dirty="0" smtClean="0"/>
          </a:p>
          <a:p>
            <a:pPr marL="1033272" lvl="3" indent="0">
              <a:buNone/>
            </a:pPr>
            <a:r>
              <a:rPr lang="en-US" dirty="0" smtClean="0">
                <a:hlinkClick r:id="rId2"/>
              </a:rPr>
              <a:t>http</a:t>
            </a:r>
            <a:r>
              <a:rPr lang="en-US" dirty="0">
                <a:hlinkClick r:id="rId2"/>
              </a:rPr>
              <a:t>://www.cbsnews.com/8301-3445_162-57371657</a:t>
            </a:r>
            <a:r>
              <a:rPr lang="en-US" dirty="0" smtClean="0">
                <a:hlinkClick r:id="rId2"/>
              </a:rPr>
              <a:t>/</a:t>
            </a:r>
            <a:endParaRPr lang="en-US" dirty="0" smtClean="0"/>
          </a:p>
          <a:p>
            <a:pPr marL="1033272" lvl="3" indent="0">
              <a:buNone/>
            </a:pPr>
            <a:endParaRPr lang="en-US" dirty="0" smtClean="0"/>
          </a:p>
          <a:p>
            <a:pPr marL="1033272" lvl="3" indent="0">
              <a:buNone/>
            </a:pPr>
            <a:endParaRPr lang="en-US" dirty="0"/>
          </a:p>
          <a:p>
            <a:pPr marL="1033272" lvl="3" indent="0">
              <a:buNone/>
            </a:pPr>
            <a:endParaRPr lang="en-US" dirty="0" smtClean="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799" y="4339187"/>
            <a:ext cx="1981201" cy="251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396928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4800" dirty="0" smtClean="0"/>
              <a:t>Page 151:  #1-5</a:t>
            </a:r>
          </a:p>
          <a:p>
            <a:endParaRPr lang="en-US" sz="4800" dirty="0"/>
          </a:p>
          <a:p>
            <a:r>
              <a:rPr lang="en-US" sz="4800" dirty="0" smtClean="0"/>
              <a:t>Page 160-161:  #11-20</a:t>
            </a:r>
            <a:endParaRPr lang="en-US" sz="4800" dirty="0"/>
          </a:p>
        </p:txBody>
      </p:sp>
      <p:pic>
        <p:nvPicPr>
          <p:cNvPr id="5122" name="Picture 2" descr="C:\Users\kate.jenis\AppData\Local\Microsoft\Windows\Temporary Internet Files\Content.IE5\3MTV7F9K\MC90043266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505200"/>
            <a:ext cx="2876550" cy="287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76179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6- Part Three</a:t>
            </a:r>
            <a:endParaRPr lang="en-US" dirty="0"/>
          </a:p>
        </p:txBody>
      </p:sp>
      <p:sp>
        <p:nvSpPr>
          <p:cNvPr id="3" name="Text Placeholder 2"/>
          <p:cNvSpPr>
            <a:spLocks noGrp="1"/>
          </p:cNvSpPr>
          <p:nvPr>
            <p:ph type="body" idx="1"/>
          </p:nvPr>
        </p:nvSpPr>
        <p:spPr/>
        <p:txBody>
          <a:bodyPr>
            <a:normAutofit/>
          </a:bodyPr>
          <a:lstStyle/>
          <a:p>
            <a:r>
              <a:rPr lang="en-US" sz="3200" dirty="0" smtClean="0"/>
              <a:t>Communicating Effectively</a:t>
            </a:r>
            <a:endParaRPr lang="en-US" sz="3200" dirty="0"/>
          </a:p>
        </p:txBody>
      </p:sp>
    </p:spTree>
    <p:extLst>
      <p:ext uri="{BB962C8B-B14F-4D97-AF65-F5344CB8AC3E}">
        <p14:creationId xmlns:p14="http://schemas.microsoft.com/office/powerpoint/2010/main" val="405745576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Styles</a:t>
            </a:r>
            <a:endParaRPr lang="en-US" dirty="0"/>
          </a:p>
        </p:txBody>
      </p:sp>
      <p:sp>
        <p:nvSpPr>
          <p:cNvPr id="3" name="Content Placeholder 2"/>
          <p:cNvSpPr>
            <a:spLocks noGrp="1"/>
          </p:cNvSpPr>
          <p:nvPr>
            <p:ph idx="1"/>
          </p:nvPr>
        </p:nvSpPr>
        <p:spPr/>
        <p:txBody>
          <a:bodyPr>
            <a:normAutofit/>
          </a:bodyPr>
          <a:lstStyle/>
          <a:p>
            <a:r>
              <a:rPr lang="en-US" sz="3600" dirty="0" smtClean="0"/>
              <a:t>Three Types of Communicators</a:t>
            </a:r>
          </a:p>
          <a:p>
            <a:endParaRPr lang="en-US" sz="3600" dirty="0"/>
          </a:p>
          <a:p>
            <a:pPr lvl="1"/>
            <a:r>
              <a:rPr lang="en-US" sz="3600" dirty="0" smtClean="0"/>
              <a:t>Aggressive</a:t>
            </a:r>
          </a:p>
          <a:p>
            <a:pPr lvl="1"/>
            <a:r>
              <a:rPr lang="en-US" sz="3600" dirty="0" smtClean="0"/>
              <a:t>Passive</a:t>
            </a:r>
          </a:p>
          <a:p>
            <a:pPr lvl="1"/>
            <a:r>
              <a:rPr lang="en-US" sz="3600" dirty="0" smtClean="0"/>
              <a:t>Assertive</a:t>
            </a:r>
            <a:endParaRPr lang="en-US" sz="3600"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2390775"/>
            <a:ext cx="4605337" cy="4346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978684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Aggressive</a:t>
            </a:r>
            <a:endParaRPr lang="en-US" dirty="0"/>
          </a:p>
        </p:txBody>
      </p:sp>
      <p:sp>
        <p:nvSpPr>
          <p:cNvPr id="3" name="Content Placeholder 2"/>
          <p:cNvSpPr>
            <a:spLocks noGrp="1"/>
          </p:cNvSpPr>
          <p:nvPr>
            <p:ph idx="1"/>
          </p:nvPr>
        </p:nvSpPr>
        <p:spPr/>
        <p:txBody>
          <a:bodyPr/>
          <a:lstStyle/>
          <a:p>
            <a:r>
              <a:rPr lang="en-US" b="1" u="sng" dirty="0" smtClean="0"/>
              <a:t>Aggressive-</a:t>
            </a:r>
            <a:r>
              <a:rPr lang="en-US" dirty="0" smtClean="0"/>
              <a:t> being overly forceful, pushy or hostile.</a:t>
            </a:r>
          </a:p>
          <a:p>
            <a:endParaRPr lang="en-US" dirty="0"/>
          </a:p>
          <a:p>
            <a:pPr lvl="1"/>
            <a:r>
              <a:rPr lang="en-US" dirty="0" smtClean="0"/>
              <a:t>This may involve bullying or intimidation.  Many times this type of communicator does not pay attention (or really care) to others’ thoughts, feelings or needs.</a:t>
            </a:r>
            <a:endParaRPr lang="en-US" dirty="0"/>
          </a:p>
        </p:txBody>
      </p:sp>
      <p:pic>
        <p:nvPicPr>
          <p:cNvPr id="1026" name="Picture 2" descr="C:\Users\kate.jenis\AppData\Local\Microsoft\Windows\Temporary Internet Files\Content.IE5\WYLJJ0EO\MP90044222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2611" y="4648200"/>
            <a:ext cx="33147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899743"/>
      </p:ext>
    </p:extLst>
  </p:cSld>
  <p:clrMapOvr>
    <a:masterClrMapping/>
  </p:clrMapOvr>
  <p:transition spd="slow">
    <p:push dir="u"/>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Passive</a:t>
            </a:r>
            <a:endParaRPr lang="en-US" dirty="0"/>
          </a:p>
        </p:txBody>
      </p:sp>
      <p:sp>
        <p:nvSpPr>
          <p:cNvPr id="3" name="Content Placeholder 2"/>
          <p:cNvSpPr>
            <a:spLocks noGrp="1"/>
          </p:cNvSpPr>
          <p:nvPr>
            <p:ph idx="1"/>
          </p:nvPr>
        </p:nvSpPr>
        <p:spPr/>
        <p:txBody>
          <a:bodyPr/>
          <a:lstStyle/>
          <a:p>
            <a:r>
              <a:rPr lang="en-US" b="1" u="sng" dirty="0" smtClean="0"/>
              <a:t>Passive-</a:t>
            </a:r>
            <a:r>
              <a:rPr lang="en-US" dirty="0" smtClean="0"/>
              <a:t> being unwilling or unable to express thoughts or feelings in a direct or firm manner.</a:t>
            </a:r>
          </a:p>
          <a:p>
            <a:endParaRPr lang="en-US" dirty="0"/>
          </a:p>
          <a:p>
            <a:pPr lvl="1"/>
            <a:r>
              <a:rPr lang="en-US" dirty="0" smtClean="0"/>
              <a:t>This often involves putting others’ needs ahead of your own.  People often develop this type of communication style because they dislike conflict and confrontation.  They go out of their way to avoid an argument.</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110"/>
            <a:ext cx="2454061" cy="1814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58857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Assertive</a:t>
            </a:r>
            <a:endParaRPr lang="en-US" dirty="0"/>
          </a:p>
        </p:txBody>
      </p:sp>
      <p:sp>
        <p:nvSpPr>
          <p:cNvPr id="3" name="Content Placeholder 2"/>
          <p:cNvSpPr>
            <a:spLocks noGrp="1"/>
          </p:cNvSpPr>
          <p:nvPr>
            <p:ph idx="1"/>
          </p:nvPr>
        </p:nvSpPr>
        <p:spPr/>
        <p:txBody>
          <a:bodyPr>
            <a:normAutofit fontScale="85000" lnSpcReduction="20000"/>
          </a:bodyPr>
          <a:lstStyle/>
          <a:p>
            <a:r>
              <a:rPr lang="en-US" b="1" u="sng" dirty="0" smtClean="0"/>
              <a:t>Assertive- </a:t>
            </a:r>
            <a:r>
              <a:rPr lang="en-US" dirty="0" smtClean="0"/>
              <a:t>expressing your views clearly and respectfully.</a:t>
            </a:r>
          </a:p>
          <a:p>
            <a:endParaRPr lang="en-US" dirty="0"/>
          </a:p>
          <a:p>
            <a:pPr lvl="1"/>
            <a:r>
              <a:rPr lang="en-US" dirty="0" smtClean="0"/>
              <a:t>Assertiveness involves standing up for your rights and beliefs while also respecting those of others.</a:t>
            </a:r>
          </a:p>
          <a:p>
            <a:pPr marL="457200" lvl="1" indent="0">
              <a:buNone/>
            </a:pPr>
            <a:endParaRPr lang="en-US" dirty="0" smtClean="0"/>
          </a:p>
          <a:p>
            <a:pPr lvl="1"/>
            <a:r>
              <a:rPr lang="en-US" dirty="0" smtClean="0"/>
              <a:t>Dealing with a disagreement in assertive fashion can result in negotiating with others to find the best solution to the problem.  </a:t>
            </a:r>
          </a:p>
          <a:p>
            <a:pPr marL="457200" lvl="1" indent="0">
              <a:buNone/>
            </a:pPr>
            <a:endParaRPr lang="en-US" dirty="0" smtClean="0"/>
          </a:p>
          <a:p>
            <a:pPr lvl="1"/>
            <a:r>
              <a:rPr lang="en-US" i="1" dirty="0" smtClean="0"/>
              <a:t>Using this communication style will improve your relationships with others!  It will help ensure that your own needs are met, along with those of others.***</a:t>
            </a:r>
            <a:endParaRPr lang="en-US" i="1" dirty="0"/>
          </a:p>
        </p:txBody>
      </p:sp>
      <p:pic>
        <p:nvPicPr>
          <p:cNvPr id="4099" name="Picture 3" descr="C:\Users\kate.jenis\AppData\Local\Microsoft\Windows\Temporary Internet Files\Content.IE5\8627BL72\MP90038726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7119" y="0"/>
            <a:ext cx="1815592"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2364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Let’s Compare!</a:t>
            </a:r>
            <a:endParaRPr lang="en-US" dirty="0"/>
          </a:p>
        </p:txBody>
      </p:sp>
      <p:sp>
        <p:nvSpPr>
          <p:cNvPr id="3" name="Content Placeholder 2"/>
          <p:cNvSpPr>
            <a:spLocks noGrp="1"/>
          </p:cNvSpPr>
          <p:nvPr>
            <p:ph idx="1"/>
          </p:nvPr>
        </p:nvSpPr>
        <p:spPr/>
        <p:txBody>
          <a:bodyPr/>
          <a:lstStyle/>
          <a:p>
            <a:pPr marL="118872" indent="0">
              <a:buNone/>
            </a:pPr>
            <a:endParaRPr lang="en-US" dirty="0" smtClean="0">
              <a:hlinkClick r:id="rId2"/>
            </a:endParaRPr>
          </a:p>
          <a:p>
            <a:pPr marL="118872" indent="0">
              <a:buNone/>
            </a:pPr>
            <a:endParaRPr lang="en-US" dirty="0">
              <a:hlinkClick r:id="rId2"/>
            </a:endParaRPr>
          </a:p>
          <a:p>
            <a:pPr marL="118872" indent="0">
              <a:buNone/>
            </a:pPr>
            <a:r>
              <a:rPr lang="en-US" dirty="0">
                <a:hlinkClick r:id="rId3"/>
              </a:rPr>
              <a:t>http://</a:t>
            </a:r>
            <a:r>
              <a:rPr lang="en-US" dirty="0" smtClean="0">
                <a:hlinkClick r:id="rId3"/>
              </a:rPr>
              <a:t>www.get.gg/communication.htm</a:t>
            </a:r>
            <a:endParaRPr lang="en-US" dirty="0" smtClean="0"/>
          </a:p>
          <a:p>
            <a:pPr marL="118872" indent="0">
              <a:buNone/>
            </a:pPr>
            <a:endParaRPr lang="en-US" dirty="0"/>
          </a:p>
        </p:txBody>
      </p:sp>
      <p:pic>
        <p:nvPicPr>
          <p:cNvPr id="6146" name="Picture 2" descr="C:\Users\kate.jenis\AppData\Local\Microsoft\Windows\Temporary Internet Files\Content.IE5\3MTV7F9K\MC9000787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00" y="3581400"/>
            <a:ext cx="4963204" cy="2924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36007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674"/>
            <a:ext cx="8839199" cy="6812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4872715"/>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Your Style</a:t>
            </a:r>
            <a:endParaRPr lang="en-US" dirty="0"/>
          </a:p>
        </p:txBody>
      </p:sp>
      <p:sp>
        <p:nvSpPr>
          <p:cNvPr id="3" name="Content Placeholder 2"/>
          <p:cNvSpPr>
            <a:spLocks noGrp="1"/>
          </p:cNvSpPr>
          <p:nvPr>
            <p:ph idx="1"/>
          </p:nvPr>
        </p:nvSpPr>
        <p:spPr/>
        <p:txBody>
          <a:bodyPr/>
          <a:lstStyle/>
          <a:p>
            <a:pPr marL="118872" indent="0">
              <a:buNone/>
            </a:pPr>
            <a:r>
              <a:rPr lang="en-US" b="1" dirty="0"/>
              <a:t>Assertiveness Quiz</a:t>
            </a:r>
          </a:p>
          <a:p>
            <a:pPr marL="118872" indent="0">
              <a:buNone/>
            </a:pPr>
            <a:endParaRPr lang="en-US" b="1" dirty="0" smtClean="0"/>
          </a:p>
          <a:p>
            <a:pPr marL="118872" indent="0">
              <a:buNone/>
            </a:pPr>
            <a:r>
              <a:rPr lang="en-US" dirty="0" smtClean="0"/>
              <a:t>First</a:t>
            </a:r>
            <a:r>
              <a:rPr lang="en-US" dirty="0"/>
              <a:t>, write down numbers from 1 to 10 on a piece of paper.  Second, depending on your choice in each question, write a, b, or c after each number.</a:t>
            </a:r>
          </a:p>
          <a:p>
            <a:endParaRPr lang="en-US" dirty="0"/>
          </a:p>
        </p:txBody>
      </p:sp>
    </p:spTree>
    <p:extLst>
      <p:ext uri="{BB962C8B-B14F-4D97-AF65-F5344CB8AC3E}">
        <p14:creationId xmlns:p14="http://schemas.microsoft.com/office/powerpoint/2010/main" val="65901668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#1</a:t>
            </a:r>
            <a:endParaRPr lang="en-US" dirty="0"/>
          </a:p>
        </p:txBody>
      </p:sp>
      <p:sp>
        <p:nvSpPr>
          <p:cNvPr id="3" name="Content Placeholder 2"/>
          <p:cNvSpPr>
            <a:spLocks noGrp="1"/>
          </p:cNvSpPr>
          <p:nvPr>
            <p:ph idx="1"/>
          </p:nvPr>
        </p:nvSpPr>
        <p:spPr/>
        <p:txBody>
          <a:bodyPr>
            <a:normAutofit fontScale="92500"/>
          </a:bodyPr>
          <a:lstStyle/>
          <a:p>
            <a:pPr marL="118872" indent="0">
              <a:buNone/>
            </a:pPr>
            <a:r>
              <a:rPr lang="en-US" b="1" dirty="0" smtClean="0"/>
              <a:t>1.  You </a:t>
            </a:r>
            <a:r>
              <a:rPr lang="en-US" b="1" dirty="0"/>
              <a:t>are in a restaurant and order </a:t>
            </a:r>
            <a:r>
              <a:rPr lang="en-US" b="1" dirty="0" smtClean="0"/>
              <a:t>pasta with meat sauce.  You are served pasta with plain sauce.  </a:t>
            </a:r>
            <a:r>
              <a:rPr lang="en-US" b="1" dirty="0"/>
              <a:t>You would</a:t>
            </a:r>
            <a:r>
              <a:rPr lang="en-US" b="1" dirty="0" smtClean="0"/>
              <a:t>:</a:t>
            </a:r>
          </a:p>
          <a:p>
            <a:pPr marL="118872" indent="0">
              <a:buNone/>
            </a:pPr>
            <a:r>
              <a:rPr lang="en-US" dirty="0" smtClean="0"/>
              <a:t> </a:t>
            </a:r>
            <a:endParaRPr lang="en-US" dirty="0"/>
          </a:p>
          <a:p>
            <a:pPr marL="118872" indent="0">
              <a:buNone/>
            </a:pPr>
            <a:r>
              <a:rPr lang="en-US" b="1" dirty="0"/>
              <a:t>a) </a:t>
            </a:r>
            <a:r>
              <a:rPr lang="en-US" dirty="0"/>
              <a:t>Accept it since you sort of like </a:t>
            </a:r>
            <a:r>
              <a:rPr lang="en-US" dirty="0" smtClean="0"/>
              <a:t>it plain </a:t>
            </a:r>
            <a:r>
              <a:rPr lang="en-US" dirty="0"/>
              <a:t>anyway. </a:t>
            </a:r>
          </a:p>
          <a:p>
            <a:pPr marL="118872" indent="0">
              <a:buNone/>
            </a:pPr>
            <a:r>
              <a:rPr lang="en-US" b="1" dirty="0"/>
              <a:t>b) </a:t>
            </a:r>
            <a:r>
              <a:rPr lang="en-US" dirty="0"/>
              <a:t>Angrily refuse the </a:t>
            </a:r>
            <a:r>
              <a:rPr lang="en-US" dirty="0" smtClean="0"/>
              <a:t>food </a:t>
            </a:r>
            <a:r>
              <a:rPr lang="en-US" dirty="0"/>
              <a:t>and insist on seeing the manager to complain about the poor service. </a:t>
            </a:r>
          </a:p>
          <a:p>
            <a:pPr marL="118872" indent="0">
              <a:buNone/>
            </a:pPr>
            <a:r>
              <a:rPr lang="en-US" b="1" dirty="0"/>
              <a:t>c) </a:t>
            </a:r>
            <a:r>
              <a:rPr lang="en-US" dirty="0"/>
              <a:t>Call the waiter and indicate you ordered </a:t>
            </a:r>
            <a:r>
              <a:rPr lang="en-US" dirty="0" smtClean="0"/>
              <a:t>meat sauce, </a:t>
            </a:r>
            <a:r>
              <a:rPr lang="en-US" dirty="0"/>
              <a:t>then </a:t>
            </a:r>
            <a:r>
              <a:rPr lang="en-US" dirty="0" smtClean="0"/>
              <a:t>give </a:t>
            </a:r>
            <a:r>
              <a:rPr lang="en-US" dirty="0"/>
              <a:t>it back. </a:t>
            </a:r>
          </a:p>
          <a:p>
            <a:pPr marL="118872" indent="0">
              <a:buNone/>
            </a:pPr>
            <a:endParaRPr lang="en-US" dirty="0"/>
          </a:p>
        </p:txBody>
      </p:sp>
      <p:pic>
        <p:nvPicPr>
          <p:cNvPr id="9218" name="Picture 2" descr="C:\Users\kate.jenis\AppData\Local\Microsoft\Windows\Temporary Internet Files\Content.IE5\NE4OX7EL\MC90034885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3797" y="31044"/>
            <a:ext cx="1839773" cy="1818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66180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#2</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b="1" dirty="0"/>
              <a:t>2. </a:t>
            </a:r>
            <a:r>
              <a:rPr lang="en-US" b="1" dirty="0" smtClean="0"/>
              <a:t> You </a:t>
            </a:r>
            <a:r>
              <a:rPr lang="en-US" b="1" dirty="0"/>
              <a:t>are a customer waiting in line to be served.  Suddenly, someone steps in line ahead of you.  You would:</a:t>
            </a:r>
            <a:r>
              <a:rPr lang="en-US" dirty="0"/>
              <a:t> </a:t>
            </a:r>
            <a:endParaRPr lang="en-US" dirty="0" smtClean="0"/>
          </a:p>
          <a:p>
            <a:pPr marL="118872" indent="0">
              <a:buNone/>
            </a:pPr>
            <a:endParaRPr lang="en-US" dirty="0"/>
          </a:p>
          <a:p>
            <a:pPr marL="118872" indent="0">
              <a:buNone/>
            </a:pPr>
            <a:r>
              <a:rPr lang="en-US" b="1" dirty="0"/>
              <a:t>a) </a:t>
            </a:r>
            <a:r>
              <a:rPr lang="en-US" dirty="0"/>
              <a:t>Let the person be ahead of you since he/she is already in line. </a:t>
            </a:r>
          </a:p>
          <a:p>
            <a:pPr marL="118872" indent="0">
              <a:buNone/>
            </a:pPr>
            <a:r>
              <a:rPr lang="en-US" b="1" dirty="0"/>
              <a:t>b) </a:t>
            </a:r>
            <a:r>
              <a:rPr lang="en-US" dirty="0"/>
              <a:t>Pull the person out of line and make him/her go to the back. </a:t>
            </a:r>
          </a:p>
          <a:p>
            <a:pPr marL="118872" indent="0">
              <a:buNone/>
            </a:pPr>
            <a:r>
              <a:rPr lang="en-US" b="1" dirty="0" smtClean="0"/>
              <a:t>c) </a:t>
            </a:r>
            <a:r>
              <a:rPr lang="en-US" dirty="0" smtClean="0"/>
              <a:t>Indicate </a:t>
            </a:r>
            <a:r>
              <a:rPr lang="en-US" dirty="0"/>
              <a:t>to the person that you are in line and point out where it begins. </a:t>
            </a:r>
          </a:p>
          <a:p>
            <a:endParaRPr lang="en-US" dirty="0"/>
          </a:p>
        </p:txBody>
      </p:sp>
      <p:pic>
        <p:nvPicPr>
          <p:cNvPr id="10242" name="Picture 2" descr="C:\Users\kate.jenis\AppData\Local\Microsoft\Windows\Temporary Internet Files\Content.IE5\MO3FAFUL\MP90044234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26289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34763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#3</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b="1" dirty="0"/>
              <a:t>3. After walking out of a store where you purchased some items you discover you were short-changed.  You would:</a:t>
            </a:r>
            <a:r>
              <a:rPr lang="en-US" dirty="0"/>
              <a:t> </a:t>
            </a:r>
            <a:endParaRPr lang="en-US" dirty="0" smtClean="0"/>
          </a:p>
          <a:p>
            <a:pPr marL="118872" indent="0">
              <a:buNone/>
            </a:pPr>
            <a:endParaRPr lang="en-US" dirty="0"/>
          </a:p>
          <a:p>
            <a:pPr marL="118872" indent="0">
              <a:buNone/>
            </a:pPr>
            <a:r>
              <a:rPr lang="en-US" b="1" dirty="0" smtClean="0"/>
              <a:t>a)</a:t>
            </a:r>
            <a:r>
              <a:rPr lang="en-US" dirty="0" smtClean="0"/>
              <a:t>Let </a:t>
            </a:r>
            <a:r>
              <a:rPr lang="en-US" dirty="0"/>
              <a:t>it go since you are already out of the store and have no proof you were short-changed. </a:t>
            </a:r>
          </a:p>
          <a:p>
            <a:pPr marL="118872" indent="0">
              <a:buNone/>
            </a:pPr>
            <a:r>
              <a:rPr lang="en-US" b="1" dirty="0" smtClean="0"/>
              <a:t>b)</a:t>
            </a:r>
            <a:r>
              <a:rPr lang="en-US" dirty="0" smtClean="0"/>
              <a:t>Go </a:t>
            </a:r>
            <a:r>
              <a:rPr lang="en-US" dirty="0"/>
              <a:t>to the manager and indicate how you were cheated by the clerk, then demand the proper change. </a:t>
            </a:r>
          </a:p>
          <a:p>
            <a:pPr marL="118872" indent="0">
              <a:buNone/>
            </a:pPr>
            <a:r>
              <a:rPr lang="en-US" b="1" dirty="0"/>
              <a:t>c) </a:t>
            </a:r>
            <a:r>
              <a:rPr lang="en-US" dirty="0"/>
              <a:t>Return to the clerk and inform him/her of the error. </a:t>
            </a:r>
          </a:p>
          <a:p>
            <a:endParaRPr lang="en-US" dirty="0"/>
          </a:p>
        </p:txBody>
      </p:sp>
      <p:pic>
        <p:nvPicPr>
          <p:cNvPr id="11266" name="Picture 2" descr="C:\Users\kate.jenis\AppData\Local\Microsoft\Windows\Temporary Internet Files\Content.IE5\JJO2PU03\MC90044131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2578"/>
            <a:ext cx="16764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60427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#4</a:t>
            </a:r>
            <a:endParaRPr lang="en-US" dirty="0"/>
          </a:p>
        </p:txBody>
      </p:sp>
      <p:sp>
        <p:nvSpPr>
          <p:cNvPr id="3" name="Content Placeholder 2"/>
          <p:cNvSpPr>
            <a:spLocks noGrp="1"/>
          </p:cNvSpPr>
          <p:nvPr>
            <p:ph idx="1"/>
          </p:nvPr>
        </p:nvSpPr>
        <p:spPr/>
        <p:txBody>
          <a:bodyPr>
            <a:normAutofit/>
          </a:bodyPr>
          <a:lstStyle/>
          <a:p>
            <a:pPr marL="118872" indent="0">
              <a:buNone/>
            </a:pPr>
            <a:r>
              <a:rPr lang="en-US" b="1" dirty="0"/>
              <a:t>4. You are in the middle of watching a very interesting television </a:t>
            </a:r>
            <a:r>
              <a:rPr lang="en-US" b="1" dirty="0" smtClean="0"/>
              <a:t>show </a:t>
            </a:r>
            <a:r>
              <a:rPr lang="en-US" b="1" dirty="0"/>
              <a:t>when your </a:t>
            </a:r>
            <a:r>
              <a:rPr lang="en-US" b="1" dirty="0" smtClean="0"/>
              <a:t>mom comes </a:t>
            </a:r>
            <a:r>
              <a:rPr lang="en-US" b="1" dirty="0"/>
              <a:t>in and asks you for a favor.  You would</a:t>
            </a:r>
            <a:r>
              <a:rPr lang="en-US" b="1" dirty="0" smtClean="0"/>
              <a:t>:</a:t>
            </a:r>
          </a:p>
          <a:p>
            <a:pPr marL="118872" indent="0">
              <a:buNone/>
            </a:pPr>
            <a:r>
              <a:rPr lang="en-US" dirty="0" smtClean="0"/>
              <a:t> </a:t>
            </a:r>
            <a:endParaRPr lang="en-US" dirty="0"/>
          </a:p>
          <a:p>
            <a:pPr marL="118872" indent="0">
              <a:buNone/>
            </a:pPr>
            <a:r>
              <a:rPr lang="en-US" b="1" dirty="0"/>
              <a:t>a) </a:t>
            </a:r>
            <a:r>
              <a:rPr lang="en-US" dirty="0"/>
              <a:t>Do the favor as quickly as possible, then return to the program to finish watching it. </a:t>
            </a:r>
          </a:p>
          <a:p>
            <a:pPr marL="118872" indent="0">
              <a:buNone/>
            </a:pPr>
            <a:r>
              <a:rPr lang="en-US" b="1" dirty="0"/>
              <a:t>b) </a:t>
            </a:r>
            <a:r>
              <a:rPr lang="en-US" dirty="0"/>
              <a:t>Say "no," then finish watching your program. </a:t>
            </a:r>
          </a:p>
          <a:p>
            <a:pPr marL="118872" indent="0">
              <a:buNone/>
            </a:pPr>
            <a:r>
              <a:rPr lang="en-US" b="1" dirty="0"/>
              <a:t>c) </a:t>
            </a:r>
            <a:r>
              <a:rPr lang="en-US" dirty="0"/>
              <a:t>Ask if it can wait until the program is over and, if so, do it then. </a:t>
            </a:r>
          </a:p>
          <a:p>
            <a:pPr marL="118872" indent="0">
              <a:buNone/>
            </a:pPr>
            <a:endParaRPr lang="en-US" dirty="0"/>
          </a:p>
        </p:txBody>
      </p:sp>
      <p:pic>
        <p:nvPicPr>
          <p:cNvPr id="12292" name="Picture 4" descr="C:\Users\kate.jenis\AppData\Local\Microsoft\Windows\Temporary Internet Files\Content.IE5\3MTV7F9K\MC90043878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7200" y="0"/>
            <a:ext cx="23368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9513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#5</a:t>
            </a:r>
            <a:endParaRPr lang="en-US" dirty="0"/>
          </a:p>
        </p:txBody>
      </p:sp>
      <p:sp>
        <p:nvSpPr>
          <p:cNvPr id="3" name="Content Placeholder 2"/>
          <p:cNvSpPr>
            <a:spLocks noGrp="1"/>
          </p:cNvSpPr>
          <p:nvPr>
            <p:ph idx="1"/>
          </p:nvPr>
        </p:nvSpPr>
        <p:spPr/>
        <p:txBody>
          <a:bodyPr>
            <a:normAutofit lnSpcReduction="10000"/>
          </a:bodyPr>
          <a:lstStyle/>
          <a:p>
            <a:pPr marL="118872" indent="0">
              <a:buNone/>
            </a:pPr>
            <a:r>
              <a:rPr lang="en-US" b="1" dirty="0"/>
              <a:t>5. A friend drops in to say hello, but stays too long, preventing you from finishing an important </a:t>
            </a:r>
            <a:r>
              <a:rPr lang="en-US" b="1" dirty="0" smtClean="0"/>
              <a:t>class </a:t>
            </a:r>
            <a:r>
              <a:rPr lang="en-US" b="1" dirty="0"/>
              <a:t>project.  You would</a:t>
            </a:r>
            <a:r>
              <a:rPr lang="en-US" b="1" dirty="0" smtClean="0"/>
              <a:t>:</a:t>
            </a:r>
          </a:p>
          <a:p>
            <a:pPr marL="118872" indent="0">
              <a:buNone/>
            </a:pPr>
            <a:r>
              <a:rPr lang="en-US" dirty="0" smtClean="0"/>
              <a:t> </a:t>
            </a:r>
            <a:endParaRPr lang="en-US" dirty="0"/>
          </a:p>
          <a:p>
            <a:pPr marL="118872" indent="0">
              <a:buNone/>
            </a:pPr>
            <a:r>
              <a:rPr lang="en-US" b="1" dirty="0"/>
              <a:t>a) </a:t>
            </a:r>
            <a:r>
              <a:rPr lang="en-US" dirty="0"/>
              <a:t>Let the person stay, then finish your work another time. </a:t>
            </a:r>
          </a:p>
          <a:p>
            <a:pPr marL="118872" indent="0">
              <a:buNone/>
            </a:pPr>
            <a:r>
              <a:rPr lang="en-US" b="1" dirty="0"/>
              <a:t>b) </a:t>
            </a:r>
            <a:r>
              <a:rPr lang="en-US" dirty="0"/>
              <a:t>Tell the person to stop bothering you and to get </a:t>
            </a:r>
            <a:r>
              <a:rPr lang="en-US" dirty="0" smtClean="0"/>
              <a:t>out of your house, you need to work! </a:t>
            </a:r>
            <a:endParaRPr lang="en-US" dirty="0"/>
          </a:p>
          <a:p>
            <a:pPr marL="118872" indent="0">
              <a:buNone/>
            </a:pPr>
            <a:r>
              <a:rPr lang="en-US" b="1" dirty="0"/>
              <a:t>c) </a:t>
            </a:r>
            <a:r>
              <a:rPr lang="en-US" dirty="0"/>
              <a:t>Explain your need to finish your work and request he/she visit another time.</a:t>
            </a:r>
          </a:p>
          <a:p>
            <a:endParaRPr lang="en-US" dirty="0"/>
          </a:p>
        </p:txBody>
      </p:sp>
      <p:pic>
        <p:nvPicPr>
          <p:cNvPr id="13315" name="Picture 3" descr="C:\Users\kate.jenis\AppData\Local\Microsoft\Windows\Temporary Internet Files\Content.IE5\MO3FAFUL\MC9000568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399" y="2822"/>
            <a:ext cx="2257997" cy="1749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60926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#6</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b="1" dirty="0"/>
              <a:t>6. You </a:t>
            </a:r>
            <a:r>
              <a:rPr lang="en-US" b="1" dirty="0" smtClean="0"/>
              <a:t>are at a “they pump it for you” gas station and ask </a:t>
            </a:r>
            <a:r>
              <a:rPr lang="en-US" b="1" dirty="0"/>
              <a:t>a gas station attendant for five dollars worth of gas.  However, he fills up your tank by mistake and asks for </a:t>
            </a:r>
            <a:r>
              <a:rPr lang="en-US" b="1" dirty="0" smtClean="0"/>
              <a:t>fifty </a:t>
            </a:r>
            <a:r>
              <a:rPr lang="en-US" b="1" dirty="0"/>
              <a:t>dollars.  You would</a:t>
            </a:r>
            <a:r>
              <a:rPr lang="en-US" b="1" dirty="0" smtClean="0"/>
              <a:t>:</a:t>
            </a:r>
          </a:p>
          <a:p>
            <a:pPr marL="118872" indent="0">
              <a:buNone/>
            </a:pPr>
            <a:r>
              <a:rPr lang="en-US" dirty="0" smtClean="0"/>
              <a:t> </a:t>
            </a:r>
            <a:endParaRPr lang="en-US" dirty="0"/>
          </a:p>
          <a:p>
            <a:pPr marL="118872" indent="0">
              <a:buNone/>
            </a:pPr>
            <a:r>
              <a:rPr lang="en-US" b="1" dirty="0"/>
              <a:t>a) </a:t>
            </a:r>
            <a:r>
              <a:rPr lang="en-US" dirty="0"/>
              <a:t>Pay the </a:t>
            </a:r>
            <a:r>
              <a:rPr lang="en-US" dirty="0" smtClean="0"/>
              <a:t>fifty </a:t>
            </a:r>
            <a:r>
              <a:rPr lang="en-US" dirty="0"/>
              <a:t>dollars since the gas is already in your tank and you will eventually need it anyway. </a:t>
            </a:r>
          </a:p>
          <a:p>
            <a:pPr marL="118872" indent="0">
              <a:buNone/>
            </a:pPr>
            <a:r>
              <a:rPr lang="en-US" b="1" dirty="0"/>
              <a:t>b) </a:t>
            </a:r>
            <a:r>
              <a:rPr lang="en-US" dirty="0"/>
              <a:t>Demand to see the manager and protest being ripped off. </a:t>
            </a:r>
          </a:p>
          <a:p>
            <a:pPr marL="118872" indent="0">
              <a:buNone/>
            </a:pPr>
            <a:r>
              <a:rPr lang="en-US" b="1" dirty="0"/>
              <a:t>c) </a:t>
            </a:r>
            <a:r>
              <a:rPr lang="en-US" dirty="0"/>
              <a:t>Indicate you only requested five dollars worth of gas and give him only five dollars. </a:t>
            </a:r>
          </a:p>
          <a:p>
            <a:pPr marL="118872" indent="0">
              <a:buNone/>
            </a:pPr>
            <a:endParaRPr lang="en-US" dirty="0"/>
          </a:p>
        </p:txBody>
      </p:sp>
      <p:pic>
        <p:nvPicPr>
          <p:cNvPr id="14338" name="Picture 2" descr="C:\Users\kate.jenis\AppData\Local\Microsoft\Windows\Temporary Internet Files\Content.IE5\N6PJ0EIE\MC90036120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6200"/>
            <a:ext cx="2971800" cy="1612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547047"/>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#7</a:t>
            </a:r>
            <a:endParaRPr lang="en-US" dirty="0"/>
          </a:p>
        </p:txBody>
      </p:sp>
      <p:sp>
        <p:nvSpPr>
          <p:cNvPr id="3" name="Content Placeholder 2"/>
          <p:cNvSpPr>
            <a:spLocks noGrp="1"/>
          </p:cNvSpPr>
          <p:nvPr>
            <p:ph idx="1"/>
          </p:nvPr>
        </p:nvSpPr>
        <p:spPr/>
        <p:txBody>
          <a:bodyPr>
            <a:normAutofit fontScale="92500" lnSpcReduction="10000"/>
          </a:bodyPr>
          <a:lstStyle/>
          <a:p>
            <a:pPr marL="118872" indent="0">
              <a:buNone/>
            </a:pPr>
            <a:r>
              <a:rPr lang="en-US" b="1" dirty="0"/>
              <a:t>7. You suspect someone </a:t>
            </a:r>
            <a:r>
              <a:rPr lang="en-US" b="1" dirty="0" smtClean="0"/>
              <a:t>of talking about you behind your back, </a:t>
            </a:r>
            <a:r>
              <a:rPr lang="en-US" b="1" dirty="0"/>
              <a:t>but you don't know why.  </a:t>
            </a:r>
            <a:r>
              <a:rPr lang="en-US" b="1" dirty="0" smtClean="0"/>
              <a:t>You don’t even really know them!  You </a:t>
            </a:r>
            <a:r>
              <a:rPr lang="en-US" b="1" dirty="0"/>
              <a:t>would:</a:t>
            </a:r>
            <a:r>
              <a:rPr lang="en-US" dirty="0"/>
              <a:t> </a:t>
            </a:r>
            <a:endParaRPr lang="en-US" dirty="0" smtClean="0"/>
          </a:p>
          <a:p>
            <a:pPr marL="118872" indent="0">
              <a:buNone/>
            </a:pPr>
            <a:endParaRPr lang="en-US" dirty="0"/>
          </a:p>
          <a:p>
            <a:pPr marL="118872" indent="0">
              <a:buNone/>
            </a:pPr>
            <a:r>
              <a:rPr lang="en-US" dirty="0"/>
              <a:t>a) Pretend you are unaware of </a:t>
            </a:r>
            <a:r>
              <a:rPr lang="en-US" dirty="0" smtClean="0"/>
              <a:t>them doing this </a:t>
            </a:r>
            <a:r>
              <a:rPr lang="en-US" dirty="0"/>
              <a:t>and ignore it, hoping it will correct itself. </a:t>
            </a:r>
          </a:p>
          <a:p>
            <a:pPr marL="118872" indent="0">
              <a:buNone/>
            </a:pPr>
            <a:r>
              <a:rPr lang="en-US" dirty="0"/>
              <a:t>b) Get even with the person somehow so he/she will learn </a:t>
            </a:r>
            <a:r>
              <a:rPr lang="en-US" dirty="0" smtClean="0"/>
              <a:t>not to talk behind your back. </a:t>
            </a:r>
            <a:endParaRPr lang="en-US" dirty="0"/>
          </a:p>
          <a:p>
            <a:pPr marL="118872" indent="0">
              <a:buNone/>
            </a:pPr>
            <a:r>
              <a:rPr lang="en-US" dirty="0"/>
              <a:t>c) Ask the person if they </a:t>
            </a:r>
            <a:r>
              <a:rPr lang="en-US" dirty="0" smtClean="0"/>
              <a:t>have an issue with you, </a:t>
            </a:r>
            <a:r>
              <a:rPr lang="en-US" dirty="0"/>
              <a:t>then try to be understanding. </a:t>
            </a:r>
          </a:p>
          <a:p>
            <a:endParaRPr lang="en-US" dirty="0"/>
          </a:p>
        </p:txBody>
      </p:sp>
      <p:pic>
        <p:nvPicPr>
          <p:cNvPr id="15362" name="Picture 2" descr="C:\Users\kate.jenis\AppData\Local\Microsoft\Windows\Temporary Internet Files\Content.IE5\NE4OX7EL\MC90044068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76200"/>
            <a:ext cx="16002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11949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#8</a:t>
            </a:r>
            <a:endParaRPr lang="en-US" dirty="0"/>
          </a:p>
        </p:txBody>
      </p:sp>
      <p:sp>
        <p:nvSpPr>
          <p:cNvPr id="3" name="Content Placeholder 2"/>
          <p:cNvSpPr>
            <a:spLocks noGrp="1"/>
          </p:cNvSpPr>
          <p:nvPr>
            <p:ph idx="1"/>
          </p:nvPr>
        </p:nvSpPr>
        <p:spPr/>
        <p:txBody>
          <a:bodyPr>
            <a:normAutofit fontScale="77500" lnSpcReduction="20000"/>
          </a:bodyPr>
          <a:lstStyle/>
          <a:p>
            <a:pPr marL="118872" indent="0">
              <a:buNone/>
            </a:pPr>
            <a:r>
              <a:rPr lang="en-US" b="1" dirty="0"/>
              <a:t>8. You </a:t>
            </a:r>
            <a:r>
              <a:rPr lang="en-US" b="1" dirty="0" smtClean="0"/>
              <a:t>and your mom bring her </a:t>
            </a:r>
            <a:r>
              <a:rPr lang="en-US" b="1" dirty="0"/>
              <a:t>car to a garage for repairs and receive a written estimate.  But later, when you pick up </a:t>
            </a:r>
            <a:r>
              <a:rPr lang="en-US" b="1" dirty="0" smtClean="0"/>
              <a:t>the </a:t>
            </a:r>
            <a:r>
              <a:rPr lang="en-US" b="1" dirty="0"/>
              <a:t>car, you are billed for additional work and for an amount higher than the estimate</a:t>
            </a:r>
            <a:r>
              <a:rPr lang="en-US" b="1" dirty="0" smtClean="0"/>
              <a:t>.  Now your family cannot go on vacation because of the price increase!  </a:t>
            </a:r>
            <a:r>
              <a:rPr lang="en-US" b="1" dirty="0"/>
              <a:t>You would:</a:t>
            </a:r>
            <a:r>
              <a:rPr lang="en-US" dirty="0"/>
              <a:t> </a:t>
            </a:r>
            <a:endParaRPr lang="en-US" dirty="0" smtClean="0"/>
          </a:p>
          <a:p>
            <a:pPr marL="118872" indent="0">
              <a:buNone/>
            </a:pPr>
            <a:endParaRPr lang="en-US" dirty="0"/>
          </a:p>
          <a:p>
            <a:pPr marL="118872" indent="0">
              <a:buNone/>
            </a:pPr>
            <a:r>
              <a:rPr lang="en-US" b="1" dirty="0"/>
              <a:t>a) </a:t>
            </a:r>
            <a:r>
              <a:rPr lang="en-US" dirty="0" smtClean="0"/>
              <a:t>Encourage your mom to pay </a:t>
            </a:r>
            <a:r>
              <a:rPr lang="en-US" dirty="0"/>
              <a:t>the bill since the car must have needed the extra repairs anyway. </a:t>
            </a:r>
          </a:p>
          <a:p>
            <a:pPr marL="118872" indent="0">
              <a:buNone/>
            </a:pPr>
            <a:r>
              <a:rPr lang="en-US" b="1" dirty="0"/>
              <a:t>b) </a:t>
            </a:r>
            <a:r>
              <a:rPr lang="en-US" dirty="0" smtClean="0"/>
              <a:t>Tell her to refuse </a:t>
            </a:r>
            <a:r>
              <a:rPr lang="en-US" dirty="0"/>
              <a:t>to pay, and then complain to the Motor Vehicle Department or the Better Business Bureau. </a:t>
            </a:r>
          </a:p>
          <a:p>
            <a:pPr marL="118872" indent="0">
              <a:buNone/>
            </a:pPr>
            <a:r>
              <a:rPr lang="en-US" b="1" dirty="0"/>
              <a:t>c) </a:t>
            </a:r>
            <a:r>
              <a:rPr lang="en-US" dirty="0" smtClean="0"/>
              <a:t>Have her </a:t>
            </a:r>
            <a:r>
              <a:rPr lang="en-US" dirty="0"/>
              <a:t>i</a:t>
            </a:r>
            <a:r>
              <a:rPr lang="en-US" dirty="0" smtClean="0"/>
              <a:t>ndicate </a:t>
            </a:r>
            <a:r>
              <a:rPr lang="en-US" dirty="0"/>
              <a:t>to the manager that you agreed only to the estimated amount, then pay only that amount. </a:t>
            </a:r>
          </a:p>
          <a:p>
            <a:pPr marL="118872" indent="0">
              <a:buNone/>
            </a:pPr>
            <a:endParaRPr lang="en-US" dirty="0"/>
          </a:p>
        </p:txBody>
      </p:sp>
      <p:pic>
        <p:nvPicPr>
          <p:cNvPr id="16386" name="Picture 2" descr="C:\Users\kate.jenis\AppData\Local\Microsoft\Windows\Temporary Internet Files\Content.IE5\74J1XE8D\MP90040313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8467"/>
            <a:ext cx="2332690" cy="1560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6015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#9</a:t>
            </a:r>
            <a:endParaRPr lang="en-US" dirty="0"/>
          </a:p>
        </p:txBody>
      </p:sp>
      <p:sp>
        <p:nvSpPr>
          <p:cNvPr id="3" name="Content Placeholder 2"/>
          <p:cNvSpPr>
            <a:spLocks noGrp="1"/>
          </p:cNvSpPr>
          <p:nvPr>
            <p:ph idx="1"/>
          </p:nvPr>
        </p:nvSpPr>
        <p:spPr/>
        <p:txBody>
          <a:bodyPr>
            <a:normAutofit fontScale="92500" lnSpcReduction="20000"/>
          </a:bodyPr>
          <a:lstStyle/>
          <a:p>
            <a:pPr marL="118872" indent="0">
              <a:buNone/>
            </a:pPr>
            <a:r>
              <a:rPr lang="en-US" b="1" dirty="0"/>
              <a:t>9. You invite a good friend to your house </a:t>
            </a:r>
            <a:r>
              <a:rPr lang="en-US" b="1" dirty="0" smtClean="0"/>
              <a:t>for a family party, </a:t>
            </a:r>
            <a:r>
              <a:rPr lang="en-US" b="1" dirty="0"/>
              <a:t>but your friend never arrives and neither calls to cancel nor to apologize.  </a:t>
            </a:r>
            <a:r>
              <a:rPr lang="en-US" b="1" dirty="0" smtClean="0"/>
              <a:t>You find out later they were hanging out with their boyfriend/girlfriend.  You </a:t>
            </a:r>
            <a:r>
              <a:rPr lang="en-US" b="1" dirty="0"/>
              <a:t>would:</a:t>
            </a:r>
            <a:r>
              <a:rPr lang="en-US" dirty="0"/>
              <a:t> </a:t>
            </a:r>
          </a:p>
          <a:p>
            <a:pPr marL="118872" indent="0">
              <a:buNone/>
            </a:pPr>
            <a:endParaRPr lang="en-US" dirty="0" smtClean="0"/>
          </a:p>
          <a:p>
            <a:pPr marL="118872" indent="0">
              <a:buNone/>
            </a:pPr>
            <a:r>
              <a:rPr lang="en-US" b="1" dirty="0" smtClean="0"/>
              <a:t>a</a:t>
            </a:r>
            <a:r>
              <a:rPr lang="en-US" b="1" dirty="0"/>
              <a:t>) </a:t>
            </a:r>
            <a:r>
              <a:rPr lang="en-US" dirty="0"/>
              <a:t>Ignore it, but manage not to show up the next time your friend invites you to a party. </a:t>
            </a:r>
          </a:p>
          <a:p>
            <a:pPr marL="118872" indent="0">
              <a:buNone/>
            </a:pPr>
            <a:r>
              <a:rPr lang="en-US" b="1" dirty="0"/>
              <a:t>b) </a:t>
            </a:r>
            <a:r>
              <a:rPr lang="en-US" dirty="0"/>
              <a:t>Never speak to this person again and end the friendship. </a:t>
            </a:r>
          </a:p>
          <a:p>
            <a:pPr marL="118872" indent="0">
              <a:buNone/>
            </a:pPr>
            <a:r>
              <a:rPr lang="en-US" b="1" dirty="0"/>
              <a:t>c) </a:t>
            </a:r>
            <a:r>
              <a:rPr lang="en-US" dirty="0"/>
              <a:t>Call your friend to find out what </a:t>
            </a:r>
            <a:r>
              <a:rPr lang="en-US" dirty="0" smtClean="0"/>
              <a:t>happened and why they would choose to do that. </a:t>
            </a:r>
            <a:endParaRPr lang="en-US" dirty="0"/>
          </a:p>
          <a:p>
            <a:endParaRPr lang="en-US" dirty="0"/>
          </a:p>
        </p:txBody>
      </p:sp>
      <p:pic>
        <p:nvPicPr>
          <p:cNvPr id="17410" name="Picture 2" descr="C:\Users\kate.jenis\AppData\Local\Microsoft\Windows\Temporary Internet Files\Content.IE5\N6PJ0EIE\MP90038481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6200"/>
            <a:ext cx="1283643"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28136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Situation #10</a:t>
            </a:r>
            <a:endParaRPr lang="en-US" dirty="0"/>
          </a:p>
        </p:txBody>
      </p:sp>
      <p:sp>
        <p:nvSpPr>
          <p:cNvPr id="3" name="Content Placeholder 2"/>
          <p:cNvSpPr>
            <a:spLocks noGrp="1"/>
          </p:cNvSpPr>
          <p:nvPr>
            <p:ph idx="1"/>
          </p:nvPr>
        </p:nvSpPr>
        <p:spPr/>
        <p:txBody>
          <a:bodyPr>
            <a:normAutofit fontScale="85000" lnSpcReduction="10000"/>
          </a:bodyPr>
          <a:lstStyle/>
          <a:p>
            <a:pPr marL="118872" indent="0">
              <a:buNone/>
            </a:pPr>
            <a:r>
              <a:rPr lang="en-US" b="1" dirty="0" smtClean="0"/>
              <a:t>#10)  You </a:t>
            </a:r>
            <a:r>
              <a:rPr lang="en-US" b="1" dirty="0"/>
              <a:t>are in a group discussion at </a:t>
            </a:r>
            <a:r>
              <a:rPr lang="en-US" b="1" dirty="0" smtClean="0"/>
              <a:t>your new part-time job </a:t>
            </a:r>
            <a:r>
              <a:rPr lang="en-US" b="1" dirty="0"/>
              <a:t>that includes your boss.  A co-worker asks you a question about your work</a:t>
            </a:r>
            <a:r>
              <a:rPr lang="en-US" b="1" dirty="0" smtClean="0"/>
              <a:t>, that you SHOULD know, </a:t>
            </a:r>
            <a:r>
              <a:rPr lang="en-US" b="1" dirty="0"/>
              <a:t>but you don't know the answer.  You would:</a:t>
            </a:r>
            <a:r>
              <a:rPr lang="en-US" dirty="0"/>
              <a:t> </a:t>
            </a:r>
            <a:endParaRPr lang="en-US" dirty="0" smtClean="0"/>
          </a:p>
          <a:p>
            <a:pPr marL="118872" indent="0">
              <a:buNone/>
            </a:pPr>
            <a:endParaRPr lang="en-US" dirty="0"/>
          </a:p>
          <a:p>
            <a:pPr marL="118872" indent="0">
              <a:buNone/>
            </a:pPr>
            <a:r>
              <a:rPr lang="en-US" b="1" dirty="0"/>
              <a:t>a) </a:t>
            </a:r>
            <a:r>
              <a:rPr lang="en-US" dirty="0"/>
              <a:t>Give your co-worker a false, but </a:t>
            </a:r>
            <a:r>
              <a:rPr lang="en-US" dirty="0" smtClean="0"/>
              <a:t>believable </a:t>
            </a:r>
            <a:r>
              <a:rPr lang="en-US" dirty="0"/>
              <a:t>answer so your boss will think you are on top of things. </a:t>
            </a:r>
          </a:p>
          <a:p>
            <a:pPr marL="118872" indent="0">
              <a:buNone/>
            </a:pPr>
            <a:r>
              <a:rPr lang="en-US" b="1" dirty="0"/>
              <a:t>b) </a:t>
            </a:r>
            <a:r>
              <a:rPr lang="en-US" dirty="0"/>
              <a:t>Do not answer, but attack your co-worker by asking a question you know he/she could not answer. </a:t>
            </a:r>
          </a:p>
          <a:p>
            <a:pPr marL="118872" indent="0">
              <a:buNone/>
            </a:pPr>
            <a:r>
              <a:rPr lang="en-US" b="1" dirty="0"/>
              <a:t>c) </a:t>
            </a:r>
            <a:r>
              <a:rPr lang="en-US" dirty="0"/>
              <a:t>Indicate to your co-worker you are unsure just now, but offer to give him/her the information later. </a:t>
            </a:r>
          </a:p>
          <a:p>
            <a:endParaRPr lang="en-US" dirty="0"/>
          </a:p>
        </p:txBody>
      </p:sp>
      <p:pic>
        <p:nvPicPr>
          <p:cNvPr id="18435" name="Picture 3" descr="C:\Users\kate.jenis\AppData\Local\Microsoft\Windows\Temporary Internet Files\Content.IE5\MO3FAFUL\MC90005754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152400"/>
            <a:ext cx="1810512" cy="1591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51962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are you???</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"a" choices in the quiz are representative of the </a:t>
            </a:r>
            <a:r>
              <a:rPr lang="en-US" b="1" dirty="0"/>
              <a:t>Passive style</a:t>
            </a:r>
            <a:r>
              <a:rPr lang="en-US" dirty="0"/>
              <a:t>.  Thus, the more "a" choices you made, the more passive you are.  Six or more "a" choices suggest you are probably passive in your interpersonal behavior. </a:t>
            </a:r>
            <a:endParaRPr lang="en-US" dirty="0" smtClean="0"/>
          </a:p>
          <a:p>
            <a:pPr marL="118872" indent="0">
              <a:buNone/>
            </a:pPr>
            <a:endParaRPr lang="en-US" dirty="0" smtClean="0"/>
          </a:p>
          <a:p>
            <a:r>
              <a:rPr lang="en-US" dirty="0"/>
              <a:t>The "b" choices in the quiz are representative of the </a:t>
            </a:r>
            <a:r>
              <a:rPr lang="en-US" b="1" dirty="0"/>
              <a:t>Aggressive style</a:t>
            </a:r>
            <a:r>
              <a:rPr lang="en-US" dirty="0"/>
              <a:t>. Thus, the more "b" choices you made, the more aggressive you are. Six or more "b" choices indicate you are most likely aggressive in your interpersonal behavior. </a:t>
            </a:r>
            <a:endParaRPr lang="en-US" dirty="0" smtClean="0"/>
          </a:p>
          <a:p>
            <a:pPr marL="118872" indent="0">
              <a:buNone/>
            </a:pPr>
            <a:endParaRPr lang="en-US" dirty="0" smtClean="0"/>
          </a:p>
          <a:p>
            <a:r>
              <a:rPr lang="en-US" dirty="0"/>
              <a:t>The "c" choices in the quiz are representative of the </a:t>
            </a:r>
            <a:r>
              <a:rPr lang="en-US" b="1" dirty="0"/>
              <a:t>Assertive style</a:t>
            </a:r>
            <a:r>
              <a:rPr lang="en-US" dirty="0"/>
              <a:t>.  Thus, the more "c" choices you made, the more assertive you are.  Six or more "c" choices suggest you are probably assertive. </a:t>
            </a:r>
          </a:p>
        </p:txBody>
      </p:sp>
      <p:pic>
        <p:nvPicPr>
          <p:cNvPr id="7170" name="Picture 2" descr="C:\Users\kate.jenis\AppData\Local\Microsoft\Windows\Temporary Internet Files\Content.IE5\ZDP77H5I\MC90039099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0108" y="5257800"/>
            <a:ext cx="1570025" cy="1461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09182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Ways to Communicate</a:t>
            </a:r>
            <a:endParaRPr lang="en-US" dirty="0"/>
          </a:p>
        </p:txBody>
      </p:sp>
      <p:sp>
        <p:nvSpPr>
          <p:cNvPr id="3" name="Content Placeholder 2"/>
          <p:cNvSpPr>
            <a:spLocks noGrp="1"/>
          </p:cNvSpPr>
          <p:nvPr>
            <p:ph idx="1"/>
          </p:nvPr>
        </p:nvSpPr>
        <p:spPr/>
        <p:txBody>
          <a:bodyPr/>
          <a:lstStyle/>
          <a:p>
            <a:r>
              <a:rPr lang="en-US" i="1" dirty="0" smtClean="0"/>
              <a:t>Communication is a two way street!  </a:t>
            </a:r>
            <a:r>
              <a:rPr lang="en-US" dirty="0" smtClean="0"/>
              <a:t>You must be able to understand the messages being sent to you.  This includes verbal and non-verbal messages.</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323968"/>
            <a:ext cx="3181350" cy="3267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3977998"/>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Speaking Skills</a:t>
            </a:r>
            <a:endParaRPr lang="en-US" dirty="0"/>
          </a:p>
        </p:txBody>
      </p:sp>
      <p:sp>
        <p:nvSpPr>
          <p:cNvPr id="3" name="Content Placeholder 2"/>
          <p:cNvSpPr>
            <a:spLocks noGrp="1"/>
          </p:cNvSpPr>
          <p:nvPr>
            <p:ph idx="1"/>
          </p:nvPr>
        </p:nvSpPr>
        <p:spPr/>
        <p:txBody>
          <a:bodyPr>
            <a:normAutofit lnSpcReduction="10000"/>
          </a:bodyPr>
          <a:lstStyle/>
          <a:p>
            <a:r>
              <a:rPr lang="en-US" dirty="0" smtClean="0"/>
              <a:t>The key to good communication is saying what you mean!    </a:t>
            </a:r>
          </a:p>
          <a:p>
            <a:r>
              <a:rPr lang="en-US" dirty="0" smtClean="0"/>
              <a:t>It is not reasonable to expect others to be able to read your mind or pick up on subtle hints.  </a:t>
            </a:r>
          </a:p>
          <a:p>
            <a:pPr marL="118872" indent="0">
              <a:buNone/>
            </a:pPr>
            <a:endParaRPr lang="en-US" dirty="0" smtClean="0"/>
          </a:p>
          <a:p>
            <a:pPr lvl="1"/>
            <a:r>
              <a:rPr lang="en-US" dirty="0" smtClean="0"/>
              <a:t>Example:  If someone hurts your feelings you need to let them know clearly and directly as you can!  Everyone does not realize how they make others feel.</a:t>
            </a:r>
            <a:endParaRPr lang="en-US" dirty="0"/>
          </a:p>
        </p:txBody>
      </p:sp>
      <p:pic>
        <p:nvPicPr>
          <p:cNvPr id="1026" name="Picture 2" descr="C:\Users\kate.jenis\AppData\Local\Microsoft\Windows\Temporary Internet Files\Content.IE5\WYLJJ0EO\MC90031178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5729" y="152400"/>
            <a:ext cx="2051357" cy="1657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38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“I” Messages</a:t>
            </a:r>
            <a:endParaRPr lang="en-US" dirty="0"/>
          </a:p>
        </p:txBody>
      </p:sp>
      <p:sp>
        <p:nvSpPr>
          <p:cNvPr id="3" name="Content Placeholder 2"/>
          <p:cNvSpPr>
            <a:spLocks noGrp="1"/>
          </p:cNvSpPr>
          <p:nvPr>
            <p:ph idx="1"/>
          </p:nvPr>
        </p:nvSpPr>
        <p:spPr/>
        <p:txBody>
          <a:bodyPr>
            <a:normAutofit fontScale="92500"/>
          </a:bodyPr>
          <a:lstStyle/>
          <a:p>
            <a:r>
              <a:rPr lang="en-US" b="1" u="sng" dirty="0" smtClean="0"/>
              <a:t>“I Message”</a:t>
            </a:r>
            <a:r>
              <a:rPr lang="en-US" b="1" dirty="0" smtClean="0"/>
              <a:t>- </a:t>
            </a:r>
            <a:r>
              <a:rPr lang="en-US" dirty="0" smtClean="0"/>
              <a:t>A statement that focuses on your feelings rather than on someone else’s behavior.</a:t>
            </a:r>
          </a:p>
          <a:p>
            <a:pPr marL="118872" indent="0">
              <a:buNone/>
            </a:pPr>
            <a:endParaRPr lang="en-US" dirty="0" smtClean="0"/>
          </a:p>
          <a:p>
            <a:pPr lvl="1"/>
            <a:r>
              <a:rPr lang="en-US" dirty="0" smtClean="0"/>
              <a:t>An “I Message” helps your communicate without putting blame on someone.</a:t>
            </a:r>
          </a:p>
          <a:p>
            <a:pPr marL="457200" lvl="1" indent="0">
              <a:buNone/>
            </a:pPr>
            <a:endParaRPr lang="en-US" dirty="0" smtClean="0"/>
          </a:p>
          <a:p>
            <a:pPr lvl="1"/>
            <a:r>
              <a:rPr lang="en-US" dirty="0"/>
              <a:t>Being clear and direct does not mean being disrespectful!  When people feel that they are being attacked, they are much less likely to listen to what you have to say.</a:t>
            </a:r>
          </a:p>
          <a:p>
            <a:pPr marL="457200" lvl="1" indent="0">
              <a:buNone/>
            </a:pPr>
            <a:endParaRPr lang="en-US" dirty="0" smtClean="0"/>
          </a:p>
        </p:txBody>
      </p:sp>
      <p:pic>
        <p:nvPicPr>
          <p:cNvPr id="3074" name="Picture 2" descr="C:\Users\kate.jenis\AppData\Local\Microsoft\Windows\Temporary Internet Files\Content.IE5\MO3FAFUL\MC90036332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705"/>
            <a:ext cx="2713939" cy="14320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kate.jenis\AppData\Local\Microsoft\Windows\Temporary Internet Files\Content.IE5\MO3FAFUL\MC90036332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30061" y="15705"/>
            <a:ext cx="2713939" cy="1432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58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a:t>
            </a:r>
            <a:endParaRPr lang="en-US" dirty="0"/>
          </a:p>
        </p:txBody>
      </p:sp>
      <p:sp>
        <p:nvSpPr>
          <p:cNvPr id="3" name="Text Placeholder 2"/>
          <p:cNvSpPr>
            <a:spLocks noGrp="1"/>
          </p:cNvSpPr>
          <p:nvPr>
            <p:ph type="body" idx="1"/>
          </p:nvPr>
        </p:nvSpPr>
        <p:spPr/>
        <p:txBody>
          <a:bodyPr/>
          <a:lstStyle/>
          <a:p>
            <a:pPr algn="ctr"/>
            <a:r>
              <a:rPr lang="en-US" dirty="0" smtClean="0"/>
              <a:t>“</a:t>
            </a:r>
            <a:r>
              <a:rPr lang="en-US" u="sng" dirty="0" smtClean="0"/>
              <a:t>You message”</a:t>
            </a:r>
            <a:endParaRPr lang="en-US" u="sng" dirty="0"/>
          </a:p>
        </p:txBody>
      </p:sp>
      <p:sp>
        <p:nvSpPr>
          <p:cNvPr id="4" name="Content Placeholder 3"/>
          <p:cNvSpPr>
            <a:spLocks noGrp="1"/>
          </p:cNvSpPr>
          <p:nvPr>
            <p:ph sz="half" idx="2"/>
          </p:nvPr>
        </p:nvSpPr>
        <p:spPr/>
        <p:txBody>
          <a:bodyPr>
            <a:normAutofit/>
          </a:bodyPr>
          <a:lstStyle/>
          <a:p>
            <a:pPr marL="118872" indent="0">
              <a:buNone/>
            </a:pPr>
            <a:r>
              <a:rPr lang="en-US" sz="4800" dirty="0" smtClean="0"/>
              <a:t>“Why can’t </a:t>
            </a:r>
            <a:r>
              <a:rPr lang="en-US" sz="4800" i="1" dirty="0" smtClean="0"/>
              <a:t>you</a:t>
            </a:r>
            <a:r>
              <a:rPr lang="en-US" sz="4800" dirty="0" smtClean="0"/>
              <a:t> ever show up on time?”</a:t>
            </a:r>
          </a:p>
          <a:p>
            <a:pPr marL="118872" indent="0">
              <a:buNone/>
            </a:pPr>
            <a:endParaRPr lang="en-US" sz="5400" dirty="0"/>
          </a:p>
          <a:p>
            <a:pPr marL="118872" indent="0">
              <a:buNone/>
            </a:pPr>
            <a:endParaRPr lang="en-US" sz="5400" dirty="0" smtClean="0"/>
          </a:p>
          <a:p>
            <a:pPr marL="118872" indent="0">
              <a:buNone/>
            </a:pPr>
            <a:endParaRPr lang="en-US" sz="5400" dirty="0"/>
          </a:p>
        </p:txBody>
      </p:sp>
      <p:sp>
        <p:nvSpPr>
          <p:cNvPr id="5" name="Text Placeholder 4"/>
          <p:cNvSpPr>
            <a:spLocks noGrp="1"/>
          </p:cNvSpPr>
          <p:nvPr>
            <p:ph type="body" sz="quarter" idx="3"/>
          </p:nvPr>
        </p:nvSpPr>
        <p:spPr/>
        <p:txBody>
          <a:bodyPr/>
          <a:lstStyle/>
          <a:p>
            <a:pPr algn="ctr"/>
            <a:r>
              <a:rPr lang="en-US" u="sng" dirty="0" smtClean="0"/>
              <a:t>“I message”</a:t>
            </a:r>
            <a:endParaRPr lang="en-US" u="sng" dirty="0"/>
          </a:p>
        </p:txBody>
      </p:sp>
      <p:sp>
        <p:nvSpPr>
          <p:cNvPr id="6" name="Content Placeholder 5"/>
          <p:cNvSpPr>
            <a:spLocks noGrp="1"/>
          </p:cNvSpPr>
          <p:nvPr>
            <p:ph sz="quarter" idx="4"/>
          </p:nvPr>
        </p:nvSpPr>
        <p:spPr/>
        <p:txBody>
          <a:bodyPr/>
          <a:lstStyle/>
          <a:p>
            <a:pPr marL="118872" indent="0">
              <a:buNone/>
            </a:pPr>
            <a:r>
              <a:rPr lang="en-US" sz="4000" dirty="0" smtClean="0"/>
              <a:t>“</a:t>
            </a:r>
            <a:r>
              <a:rPr lang="en-US" sz="4000" i="1" dirty="0" smtClean="0"/>
              <a:t>I</a:t>
            </a:r>
            <a:r>
              <a:rPr lang="en-US" sz="4000" dirty="0" smtClean="0"/>
              <a:t> really don’t like to be left waiting- it makes me feel like you don’t think I’m important</a:t>
            </a:r>
            <a:r>
              <a:rPr lang="en-US" dirty="0" smtClean="0"/>
              <a:t>.”</a:t>
            </a:r>
            <a:endParaRPr lang="en-US" dirty="0"/>
          </a:p>
        </p:txBody>
      </p:sp>
      <p:pic>
        <p:nvPicPr>
          <p:cNvPr id="4099" name="Picture 3"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080" y="228600"/>
            <a:ext cx="2233652"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65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Comparison</a:t>
            </a:r>
          </a:p>
        </p:txBody>
      </p:sp>
      <p:sp>
        <p:nvSpPr>
          <p:cNvPr id="3" name="Text Placeholder 2"/>
          <p:cNvSpPr>
            <a:spLocks noGrp="1"/>
          </p:cNvSpPr>
          <p:nvPr>
            <p:ph type="body" idx="1"/>
          </p:nvPr>
        </p:nvSpPr>
        <p:spPr/>
        <p:txBody>
          <a:bodyPr/>
          <a:lstStyle/>
          <a:p>
            <a:pPr algn="ctr"/>
            <a:r>
              <a:rPr lang="en-US" u="sng" dirty="0" smtClean="0"/>
              <a:t>“You message”</a:t>
            </a:r>
            <a:endParaRPr lang="en-US" u="sng" dirty="0"/>
          </a:p>
        </p:txBody>
      </p:sp>
      <p:sp>
        <p:nvSpPr>
          <p:cNvPr id="4" name="Content Placeholder 3"/>
          <p:cNvSpPr>
            <a:spLocks noGrp="1"/>
          </p:cNvSpPr>
          <p:nvPr>
            <p:ph sz="half" idx="2"/>
          </p:nvPr>
        </p:nvSpPr>
        <p:spPr/>
        <p:txBody>
          <a:bodyPr>
            <a:normAutofit/>
          </a:bodyPr>
          <a:lstStyle/>
          <a:p>
            <a:pPr marL="118872" indent="0">
              <a:buNone/>
            </a:pPr>
            <a:r>
              <a:rPr lang="en-US" sz="5400" dirty="0" smtClean="0"/>
              <a:t>“You never listen to anything I say.”</a:t>
            </a:r>
            <a:endParaRPr lang="en-US" sz="5400" dirty="0"/>
          </a:p>
        </p:txBody>
      </p:sp>
      <p:sp>
        <p:nvSpPr>
          <p:cNvPr id="5" name="Text Placeholder 4"/>
          <p:cNvSpPr>
            <a:spLocks noGrp="1"/>
          </p:cNvSpPr>
          <p:nvPr>
            <p:ph type="body" sz="quarter" idx="3"/>
          </p:nvPr>
        </p:nvSpPr>
        <p:spPr/>
        <p:txBody>
          <a:bodyPr/>
          <a:lstStyle/>
          <a:p>
            <a:pPr algn="ctr"/>
            <a:r>
              <a:rPr lang="en-US" u="sng" dirty="0" smtClean="0"/>
              <a:t>“I message”</a:t>
            </a:r>
            <a:endParaRPr lang="en-US" u="sng" dirty="0"/>
          </a:p>
        </p:txBody>
      </p:sp>
      <p:sp>
        <p:nvSpPr>
          <p:cNvPr id="6" name="Content Placeholder 5"/>
          <p:cNvSpPr>
            <a:spLocks noGrp="1"/>
          </p:cNvSpPr>
          <p:nvPr>
            <p:ph sz="quarter" idx="4"/>
          </p:nvPr>
        </p:nvSpPr>
        <p:spPr/>
        <p:txBody>
          <a:bodyPr>
            <a:normAutofit/>
          </a:bodyPr>
          <a:lstStyle/>
          <a:p>
            <a:pPr marL="118872" indent="0">
              <a:buNone/>
            </a:pPr>
            <a:r>
              <a:rPr lang="en-US" sz="4400" dirty="0" smtClean="0"/>
              <a:t>“I feel like my suggestions aren’t being taken seriously.”</a:t>
            </a:r>
            <a:endParaRPr lang="en-US" sz="4400" dirty="0"/>
          </a:p>
        </p:txBody>
      </p:sp>
      <p:pic>
        <p:nvPicPr>
          <p:cNvPr id="5122" name="Picture 2"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67962"/>
            <a:ext cx="2138682" cy="1532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99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Comparison</a:t>
            </a:r>
          </a:p>
        </p:txBody>
      </p:sp>
      <p:sp>
        <p:nvSpPr>
          <p:cNvPr id="3" name="Text Placeholder 2"/>
          <p:cNvSpPr>
            <a:spLocks noGrp="1"/>
          </p:cNvSpPr>
          <p:nvPr>
            <p:ph type="body" idx="1"/>
          </p:nvPr>
        </p:nvSpPr>
        <p:spPr/>
        <p:txBody>
          <a:bodyPr/>
          <a:lstStyle/>
          <a:p>
            <a:pPr algn="ctr"/>
            <a:r>
              <a:rPr lang="en-US" dirty="0" smtClean="0"/>
              <a:t>“you message”</a:t>
            </a:r>
            <a:endParaRPr lang="en-US" dirty="0"/>
          </a:p>
        </p:txBody>
      </p:sp>
      <p:sp>
        <p:nvSpPr>
          <p:cNvPr id="4" name="Content Placeholder 3"/>
          <p:cNvSpPr>
            <a:spLocks noGrp="1"/>
          </p:cNvSpPr>
          <p:nvPr>
            <p:ph sz="half" idx="2"/>
          </p:nvPr>
        </p:nvSpPr>
        <p:spPr/>
        <p:txBody>
          <a:bodyPr>
            <a:normAutofit/>
          </a:bodyPr>
          <a:lstStyle/>
          <a:p>
            <a:pPr marL="118872" indent="0">
              <a:buNone/>
            </a:pPr>
            <a:r>
              <a:rPr lang="en-US" sz="4000" dirty="0" smtClean="0"/>
              <a:t>“I said I’d take out the trash and I will!  You don’t have to nag me about it every five minutes!”</a:t>
            </a:r>
            <a:endParaRPr lang="en-US" sz="4000" dirty="0"/>
          </a:p>
        </p:txBody>
      </p:sp>
      <p:sp>
        <p:nvSpPr>
          <p:cNvPr id="5" name="Text Placeholder 4"/>
          <p:cNvSpPr>
            <a:spLocks noGrp="1"/>
          </p:cNvSpPr>
          <p:nvPr>
            <p:ph type="body" sz="quarter" idx="3"/>
          </p:nvPr>
        </p:nvSpPr>
        <p:spPr/>
        <p:txBody>
          <a:bodyPr/>
          <a:lstStyle/>
          <a:p>
            <a:pPr algn="ctr"/>
            <a:r>
              <a:rPr lang="en-US" dirty="0" smtClean="0"/>
              <a:t>“I message”</a:t>
            </a:r>
            <a:endParaRPr lang="en-US" dirty="0"/>
          </a:p>
        </p:txBody>
      </p:sp>
      <p:sp>
        <p:nvSpPr>
          <p:cNvPr id="6" name="Content Placeholder 5"/>
          <p:cNvSpPr>
            <a:spLocks noGrp="1"/>
          </p:cNvSpPr>
          <p:nvPr>
            <p:ph sz="quarter" idx="4"/>
          </p:nvPr>
        </p:nvSpPr>
        <p:spPr/>
        <p:txBody>
          <a:bodyPr>
            <a:noAutofit/>
          </a:bodyPr>
          <a:lstStyle/>
          <a:p>
            <a:pPr marL="118872" indent="0">
              <a:buNone/>
            </a:pPr>
            <a:r>
              <a:rPr lang="en-US" sz="3600" dirty="0" smtClean="0"/>
              <a:t>“I’m feeling stressed because I have a big project due tomorrow.  I’ll take out the trash as soon as I finish working on this.”</a:t>
            </a:r>
            <a:endParaRPr lang="en-US" sz="3600" dirty="0"/>
          </a:p>
        </p:txBody>
      </p:sp>
      <p:pic>
        <p:nvPicPr>
          <p:cNvPr id="6146" name="Picture 2"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6773"/>
            <a:ext cx="2209800" cy="1583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44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Comparison</a:t>
            </a:r>
          </a:p>
        </p:txBody>
      </p:sp>
      <p:sp>
        <p:nvSpPr>
          <p:cNvPr id="3" name="Text Placeholder 2"/>
          <p:cNvSpPr>
            <a:spLocks noGrp="1"/>
          </p:cNvSpPr>
          <p:nvPr>
            <p:ph type="body" idx="1"/>
          </p:nvPr>
        </p:nvSpPr>
        <p:spPr/>
        <p:txBody>
          <a:bodyPr/>
          <a:lstStyle/>
          <a:p>
            <a:pPr algn="ctr"/>
            <a:r>
              <a:rPr lang="en-US" u="sng" dirty="0" smtClean="0"/>
              <a:t>“You message”</a:t>
            </a:r>
            <a:endParaRPr lang="en-US" u="sng" dirty="0"/>
          </a:p>
        </p:txBody>
      </p:sp>
      <p:sp>
        <p:nvSpPr>
          <p:cNvPr id="4" name="Content Placeholder 3"/>
          <p:cNvSpPr>
            <a:spLocks noGrp="1"/>
          </p:cNvSpPr>
          <p:nvPr>
            <p:ph sz="half" idx="2"/>
          </p:nvPr>
        </p:nvSpPr>
        <p:spPr/>
        <p:txBody>
          <a:bodyPr>
            <a:normAutofit/>
          </a:bodyPr>
          <a:lstStyle/>
          <a:p>
            <a:pPr marL="118872" indent="0">
              <a:buNone/>
            </a:pPr>
            <a:r>
              <a:rPr lang="en-US" sz="4400" dirty="0" smtClean="0"/>
              <a:t>“You’re always borrowing my clothes without asking.”</a:t>
            </a:r>
            <a:endParaRPr lang="en-US" sz="4400" dirty="0"/>
          </a:p>
        </p:txBody>
      </p:sp>
      <p:sp>
        <p:nvSpPr>
          <p:cNvPr id="5" name="Text Placeholder 4"/>
          <p:cNvSpPr>
            <a:spLocks noGrp="1"/>
          </p:cNvSpPr>
          <p:nvPr>
            <p:ph type="body" sz="quarter" idx="3"/>
          </p:nvPr>
        </p:nvSpPr>
        <p:spPr/>
        <p:txBody>
          <a:bodyPr/>
          <a:lstStyle/>
          <a:p>
            <a:pPr algn="ctr"/>
            <a:r>
              <a:rPr lang="en-US" u="sng" dirty="0" smtClean="0"/>
              <a:t>“I message”</a:t>
            </a:r>
            <a:endParaRPr lang="en-US" u="sng" dirty="0"/>
          </a:p>
        </p:txBody>
      </p:sp>
      <p:sp>
        <p:nvSpPr>
          <p:cNvPr id="6" name="Content Placeholder 5"/>
          <p:cNvSpPr>
            <a:spLocks noGrp="1"/>
          </p:cNvSpPr>
          <p:nvPr>
            <p:ph sz="quarter" idx="4"/>
          </p:nvPr>
        </p:nvSpPr>
        <p:spPr/>
        <p:txBody>
          <a:bodyPr>
            <a:normAutofit/>
          </a:bodyPr>
          <a:lstStyle/>
          <a:p>
            <a:pPr marL="118872" indent="0">
              <a:buNone/>
            </a:pPr>
            <a:r>
              <a:rPr lang="en-US" sz="4000" dirty="0" smtClean="0"/>
              <a:t>“It bothers me when I get home and find all of my favorite shirts in your room.”</a:t>
            </a:r>
            <a:endParaRPr lang="en-US" sz="4000" dirty="0"/>
          </a:p>
        </p:txBody>
      </p:sp>
      <p:pic>
        <p:nvPicPr>
          <p:cNvPr id="7170" name="Picture 2"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76200"/>
            <a:ext cx="2209800" cy="1583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18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Comparison</a:t>
            </a:r>
          </a:p>
        </p:txBody>
      </p:sp>
      <p:sp>
        <p:nvSpPr>
          <p:cNvPr id="3" name="Text Placeholder 2"/>
          <p:cNvSpPr>
            <a:spLocks noGrp="1"/>
          </p:cNvSpPr>
          <p:nvPr>
            <p:ph type="body" idx="1"/>
          </p:nvPr>
        </p:nvSpPr>
        <p:spPr/>
        <p:txBody>
          <a:bodyPr/>
          <a:lstStyle/>
          <a:p>
            <a:pPr algn="ctr"/>
            <a:r>
              <a:rPr lang="en-US" u="sng" dirty="0" smtClean="0"/>
              <a:t>“You message”</a:t>
            </a:r>
            <a:endParaRPr lang="en-US" u="sng" dirty="0"/>
          </a:p>
        </p:txBody>
      </p:sp>
      <p:sp>
        <p:nvSpPr>
          <p:cNvPr id="4" name="Content Placeholder 3"/>
          <p:cNvSpPr>
            <a:spLocks noGrp="1"/>
          </p:cNvSpPr>
          <p:nvPr>
            <p:ph sz="half" idx="2"/>
          </p:nvPr>
        </p:nvSpPr>
        <p:spPr/>
        <p:txBody>
          <a:bodyPr>
            <a:normAutofit/>
          </a:bodyPr>
          <a:lstStyle/>
          <a:p>
            <a:pPr marL="118872" indent="0">
              <a:buNone/>
            </a:pPr>
            <a:r>
              <a:rPr lang="en-US" sz="4400" dirty="0" smtClean="0"/>
              <a:t>“You always ignore me when your other friends are around.”</a:t>
            </a:r>
            <a:endParaRPr lang="en-US" sz="4400" dirty="0"/>
          </a:p>
        </p:txBody>
      </p:sp>
      <p:sp>
        <p:nvSpPr>
          <p:cNvPr id="5" name="Text Placeholder 4"/>
          <p:cNvSpPr>
            <a:spLocks noGrp="1"/>
          </p:cNvSpPr>
          <p:nvPr>
            <p:ph type="body" sz="quarter" idx="3"/>
          </p:nvPr>
        </p:nvSpPr>
        <p:spPr/>
        <p:txBody>
          <a:bodyPr/>
          <a:lstStyle/>
          <a:p>
            <a:pPr algn="ctr"/>
            <a:r>
              <a:rPr lang="en-US" u="sng" dirty="0" smtClean="0"/>
              <a:t>“I message”</a:t>
            </a:r>
            <a:endParaRPr lang="en-US" u="sng" dirty="0"/>
          </a:p>
        </p:txBody>
      </p:sp>
      <p:sp>
        <p:nvSpPr>
          <p:cNvPr id="6" name="Content Placeholder 5"/>
          <p:cNvSpPr>
            <a:spLocks noGrp="1"/>
          </p:cNvSpPr>
          <p:nvPr>
            <p:ph sz="quarter" idx="4"/>
          </p:nvPr>
        </p:nvSpPr>
        <p:spPr/>
        <p:txBody>
          <a:bodyPr>
            <a:normAutofit/>
          </a:bodyPr>
          <a:lstStyle/>
          <a:p>
            <a:pPr marL="118872" indent="0">
              <a:buNone/>
            </a:pPr>
            <a:r>
              <a:rPr lang="en-US" sz="4400" dirty="0" smtClean="0"/>
              <a:t>“I feel hurt when I’m left out of a conversation.”</a:t>
            </a:r>
            <a:endParaRPr lang="en-US" sz="4400" dirty="0"/>
          </a:p>
        </p:txBody>
      </p:sp>
      <p:pic>
        <p:nvPicPr>
          <p:cNvPr id="8194" name="Picture 2" descr="C:\Users\kate.jenis\AppData\Local\Microsoft\Windows\Temporary Internet Files\Content.IE5\WYLJJ0EO\MC9003343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416"/>
            <a:ext cx="2286000" cy="163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36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Listening Skills</a:t>
            </a:r>
            <a:endParaRPr lang="en-US" dirty="0"/>
          </a:p>
        </p:txBody>
      </p:sp>
      <p:sp>
        <p:nvSpPr>
          <p:cNvPr id="3" name="Content Placeholder 2"/>
          <p:cNvSpPr>
            <a:spLocks noGrp="1"/>
          </p:cNvSpPr>
          <p:nvPr>
            <p:ph idx="1"/>
          </p:nvPr>
        </p:nvSpPr>
        <p:spPr/>
        <p:txBody>
          <a:bodyPr/>
          <a:lstStyle/>
          <a:p>
            <a:pPr marL="118872" indent="0">
              <a:buNone/>
            </a:pPr>
            <a:r>
              <a:rPr lang="en-US" dirty="0" smtClean="0"/>
              <a:t>To effectively communicate, listening is just as important as speaking!</a:t>
            </a:r>
          </a:p>
          <a:p>
            <a:pPr marL="118872" indent="0">
              <a:buNone/>
            </a:pPr>
            <a:endParaRPr lang="en-US" dirty="0" smtClean="0"/>
          </a:p>
          <a:p>
            <a:pPr marL="118872" indent="0">
              <a:buNone/>
            </a:pPr>
            <a:r>
              <a:rPr lang="en-US" b="1" u="sng" dirty="0" smtClean="0"/>
              <a:t>Active Listening-</a:t>
            </a:r>
            <a:r>
              <a:rPr lang="en-US" dirty="0" smtClean="0"/>
              <a:t> Paying close attention to what someone is saying and communicating.</a:t>
            </a:r>
            <a:endParaRPr lang="en-US" b="1" u="sng" dirty="0"/>
          </a:p>
        </p:txBody>
      </p:sp>
      <p:pic>
        <p:nvPicPr>
          <p:cNvPr id="1026" name="Picture 2" descr="C:\Users\kate.jenis\AppData\Local\Microsoft\Windows\Temporary Internet Files\Content.IE5\8627BL72\MC90018715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5619" y="4267200"/>
            <a:ext cx="2864897" cy="2348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4290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to Practice Active Listening</a:t>
            </a:r>
            <a:endParaRPr lang="en-US" dirty="0"/>
          </a:p>
        </p:txBody>
      </p:sp>
      <p:sp>
        <p:nvSpPr>
          <p:cNvPr id="3" name="Content Placeholder 2"/>
          <p:cNvSpPr>
            <a:spLocks noGrp="1"/>
          </p:cNvSpPr>
          <p:nvPr>
            <p:ph idx="1"/>
          </p:nvPr>
        </p:nvSpPr>
        <p:spPr/>
        <p:txBody>
          <a:bodyPr>
            <a:normAutofit fontScale="77500" lnSpcReduction="20000"/>
          </a:bodyPr>
          <a:lstStyle/>
          <a:p>
            <a:r>
              <a:rPr lang="en-US" b="1" i="1" dirty="0" smtClean="0"/>
              <a:t>Don’t interrupt!  </a:t>
            </a:r>
            <a:r>
              <a:rPr lang="en-US" dirty="0" smtClean="0"/>
              <a:t>Give full attention to what the speaker is saying.</a:t>
            </a:r>
          </a:p>
          <a:p>
            <a:pPr marL="118872" indent="0">
              <a:buNone/>
            </a:pPr>
            <a:endParaRPr lang="en-US" dirty="0" smtClean="0"/>
          </a:p>
          <a:p>
            <a:r>
              <a:rPr lang="en-US" b="1" i="1" dirty="0" smtClean="0"/>
              <a:t>Show interest</a:t>
            </a:r>
            <a:r>
              <a:rPr lang="en-US" dirty="0" smtClean="0"/>
              <a:t>.  Make eye contact to show you are paying attention.</a:t>
            </a:r>
          </a:p>
          <a:p>
            <a:pPr marL="118872" indent="0">
              <a:buNone/>
            </a:pPr>
            <a:endParaRPr lang="en-US" dirty="0" smtClean="0"/>
          </a:p>
          <a:p>
            <a:r>
              <a:rPr lang="en-US" b="1" i="1" dirty="0" smtClean="0"/>
              <a:t>Restate what you hear.  </a:t>
            </a:r>
            <a:r>
              <a:rPr lang="en-US" dirty="0" smtClean="0"/>
              <a:t>Rephrase or summarize the speaker’s words.</a:t>
            </a:r>
          </a:p>
          <a:p>
            <a:pPr marL="118872" indent="0">
              <a:buNone/>
            </a:pPr>
            <a:endParaRPr lang="en-US" dirty="0" smtClean="0"/>
          </a:p>
          <a:p>
            <a:r>
              <a:rPr lang="en-US" b="1" i="1" dirty="0" smtClean="0"/>
              <a:t>Ask questions.  </a:t>
            </a:r>
            <a:r>
              <a:rPr lang="en-US" dirty="0" smtClean="0"/>
              <a:t>This will help you understand what the speaker is saying.</a:t>
            </a:r>
          </a:p>
          <a:p>
            <a:pPr marL="118872" indent="0">
              <a:buNone/>
            </a:pPr>
            <a:endParaRPr lang="en-US" dirty="0" smtClean="0"/>
          </a:p>
          <a:p>
            <a:r>
              <a:rPr lang="en-US" b="1" i="1" dirty="0" smtClean="0"/>
              <a:t>Show empathy.  </a:t>
            </a:r>
            <a:r>
              <a:rPr lang="en-US" dirty="0" smtClean="0"/>
              <a:t>Let the speaker know you can relate to their feelings.</a:t>
            </a:r>
            <a:endParaRPr lang="en-US" dirty="0"/>
          </a:p>
        </p:txBody>
      </p:sp>
      <p:pic>
        <p:nvPicPr>
          <p:cNvPr id="2051" name="Picture 3" descr="C:\Users\kate.jenis\AppData\Local\Microsoft\Windows\Temporary Internet Files\Content.IE5\3MTV7F9K\MC90007873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33093" y="3581400"/>
            <a:ext cx="1402669" cy="1489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820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Nonverbal Communication</a:t>
            </a:r>
            <a:endParaRPr lang="en-US" dirty="0"/>
          </a:p>
        </p:txBody>
      </p:sp>
      <p:sp>
        <p:nvSpPr>
          <p:cNvPr id="3" name="Content Placeholder 2"/>
          <p:cNvSpPr>
            <a:spLocks noGrp="1"/>
          </p:cNvSpPr>
          <p:nvPr>
            <p:ph idx="1"/>
          </p:nvPr>
        </p:nvSpPr>
        <p:spPr/>
        <p:txBody>
          <a:bodyPr>
            <a:normAutofit lnSpcReduction="10000"/>
          </a:bodyPr>
          <a:lstStyle/>
          <a:p>
            <a:r>
              <a:rPr lang="en-US" dirty="0" smtClean="0"/>
              <a:t>Sometimes, </a:t>
            </a:r>
            <a:r>
              <a:rPr lang="en-US" b="1" u="sng" dirty="0" smtClean="0"/>
              <a:t>WHAT</a:t>
            </a:r>
            <a:r>
              <a:rPr lang="en-US" dirty="0" smtClean="0"/>
              <a:t> you say is not as important as </a:t>
            </a:r>
            <a:r>
              <a:rPr lang="en-US" b="1" i="1" u="sng" dirty="0" smtClean="0"/>
              <a:t>HOW</a:t>
            </a:r>
            <a:r>
              <a:rPr lang="en-US" dirty="0" smtClean="0"/>
              <a:t> you say it!</a:t>
            </a:r>
          </a:p>
          <a:p>
            <a:pPr marL="118872" indent="0">
              <a:buNone/>
            </a:pPr>
            <a:endParaRPr lang="en-US" dirty="0" smtClean="0"/>
          </a:p>
          <a:p>
            <a:r>
              <a:rPr lang="en-US" dirty="0" smtClean="0"/>
              <a:t>Your </a:t>
            </a:r>
            <a:r>
              <a:rPr lang="en-US" b="1" dirty="0" smtClean="0"/>
              <a:t>TONE</a:t>
            </a:r>
            <a:r>
              <a:rPr lang="en-US" dirty="0" smtClean="0"/>
              <a:t> of voice is an example of nonverbal communication.</a:t>
            </a:r>
          </a:p>
          <a:p>
            <a:pPr marL="118872" indent="0">
              <a:buNone/>
            </a:pPr>
            <a:endParaRPr lang="en-US" dirty="0"/>
          </a:p>
          <a:p>
            <a:pPr lvl="1"/>
            <a:r>
              <a:rPr lang="en-US" dirty="0" smtClean="0"/>
              <a:t>Ex)  	</a:t>
            </a:r>
            <a:r>
              <a:rPr lang="en-US" sz="2000" dirty="0" smtClean="0"/>
              <a:t>“That’s a really nice outfit!”</a:t>
            </a:r>
          </a:p>
          <a:p>
            <a:pPr lvl="1"/>
            <a:endParaRPr lang="en-US" sz="2000" dirty="0" smtClean="0"/>
          </a:p>
          <a:p>
            <a:pPr marL="1033272" lvl="3" indent="0">
              <a:buNone/>
            </a:pPr>
            <a:r>
              <a:rPr lang="en-US" dirty="0"/>
              <a:t>	</a:t>
            </a:r>
            <a:r>
              <a:rPr lang="en-US" dirty="0" smtClean="0"/>
              <a:t>“That was a really great job on your homework!”</a:t>
            </a:r>
          </a:p>
          <a:p>
            <a:pPr marL="1033272" lvl="3" indent="0">
              <a:buNone/>
            </a:pPr>
            <a:endParaRPr lang="en-US" dirty="0" smtClean="0"/>
          </a:p>
          <a:p>
            <a:pPr marL="1033272" lvl="3" indent="0">
              <a:buNone/>
            </a:pPr>
            <a:r>
              <a:rPr lang="en-US" dirty="0"/>
              <a:t>	</a:t>
            </a:r>
            <a:r>
              <a:rPr lang="en-US" dirty="0" smtClean="0"/>
              <a:t>“She sounds like a really great friend!”</a:t>
            </a:r>
            <a:endParaRPr lang="en-US" dirty="0"/>
          </a:p>
        </p:txBody>
      </p:sp>
      <p:pic>
        <p:nvPicPr>
          <p:cNvPr id="4" name="MS900069702[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20000" y="3505200"/>
            <a:ext cx="609600" cy="609600"/>
          </a:xfrm>
          <a:prstGeom prst="rect">
            <a:avLst/>
          </a:prstGeom>
        </p:spPr>
      </p:pic>
    </p:spTree>
    <p:extLst>
      <p:ext uri="{BB962C8B-B14F-4D97-AF65-F5344CB8AC3E}">
        <p14:creationId xmlns:p14="http://schemas.microsoft.com/office/powerpoint/2010/main" val="297399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000"/>
                                        <p:tgtEl>
                                          <p:spTgt spid="3">
                                            <p:txEl>
                                              <p:pRg st="6" end="6"/>
                                            </p:txEl>
                                          </p:spTgt>
                                        </p:tgtEl>
                                      </p:cBhvr>
                                    </p:animEffect>
                                    <p:anim calcmode="lin" valueType="num">
                                      <p:cBhvr>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1000"/>
                                        <p:tgtEl>
                                          <p:spTgt spid="3">
                                            <p:txEl>
                                              <p:pRg st="8" end="8"/>
                                            </p:txEl>
                                          </p:spTgt>
                                        </p:tgtEl>
                                      </p:cBhvr>
                                    </p:animEffect>
                                    <p:anim calcmode="lin" valueType="num">
                                      <p:cBhvr>
                                        <p:cTn id="3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678" fill="hold"/>
                                        <p:tgtEl>
                                          <p:spTgt spid="4"/>
                                        </p:tgtEl>
                                      </p:cBhvr>
                                    </p:cmd>
                                  </p:childTnLst>
                                </p:cTn>
                              </p:par>
                            </p:childTnLst>
                          </p:cTn>
                        </p:par>
                      </p:childTnLst>
                    </p:cTn>
                  </p:par>
                </p:childTnLst>
              </p:cTn>
              <p:nextCondLst>
                <p:cond evt="onClick" delay="0">
                  <p:tgtEl>
                    <p:spTgt spid="4"/>
                  </p:tgtEl>
                </p:cond>
              </p:nextCondLst>
            </p:seq>
            <p:audio>
              <p:cMediaNode vol="80000">
                <p:cTn id="37"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Nonverbal Communication</a:t>
            </a:r>
            <a:endParaRPr lang="en-US" dirty="0"/>
          </a:p>
        </p:txBody>
      </p:sp>
      <p:sp>
        <p:nvSpPr>
          <p:cNvPr id="3" name="Content Placeholder 2"/>
          <p:cNvSpPr>
            <a:spLocks noGrp="1"/>
          </p:cNvSpPr>
          <p:nvPr>
            <p:ph idx="1"/>
          </p:nvPr>
        </p:nvSpPr>
        <p:spPr/>
        <p:txBody>
          <a:bodyPr/>
          <a:lstStyle/>
          <a:p>
            <a:r>
              <a:rPr lang="en-US" b="1" u="sng" dirty="0" smtClean="0"/>
              <a:t>Body Language- </a:t>
            </a:r>
            <a:r>
              <a:rPr lang="en-US" dirty="0" smtClean="0"/>
              <a:t>nonverbal communication through gestures, facial expressions, behaviors and posture.</a:t>
            </a:r>
          </a:p>
          <a:p>
            <a:endParaRPr lang="en-US" dirty="0"/>
          </a:p>
          <a:p>
            <a:pPr lvl="1"/>
            <a:r>
              <a:rPr lang="en-US" dirty="0" smtClean="0"/>
              <a:t>This includes everything from nodding to show that you understand to turning away to show that you are not listening.</a:t>
            </a:r>
          </a:p>
          <a:p>
            <a:endParaRPr lang="en-US" dirty="0"/>
          </a:p>
          <a:p>
            <a:endParaRPr lang="en-US" dirty="0"/>
          </a:p>
        </p:txBody>
      </p:sp>
      <p:pic>
        <p:nvPicPr>
          <p:cNvPr id="4099" name="Picture 3" descr="C:\Users\kate.jenis\AppData\Local\Microsoft\Windows\Temporary Internet Files\Content.IE5\NE4OX7EL\MP90030291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4652360"/>
            <a:ext cx="1566012" cy="2195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567517"/>
      </p:ext>
    </p:extLst>
  </p:cSld>
  <p:clrMapOvr>
    <a:masterClrMapping/>
  </p:clrMapOvr>
  <p:transition spd="slow">
    <p:pull/>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Nonverbal Communication</a:t>
            </a:r>
            <a:endParaRPr lang="en-US" dirty="0"/>
          </a:p>
        </p:txBody>
      </p:sp>
      <p:sp>
        <p:nvSpPr>
          <p:cNvPr id="3" name="Content Placeholder 2"/>
          <p:cNvSpPr>
            <a:spLocks noGrp="1"/>
          </p:cNvSpPr>
          <p:nvPr>
            <p:ph idx="1"/>
          </p:nvPr>
        </p:nvSpPr>
        <p:spPr/>
        <p:txBody>
          <a:bodyPr/>
          <a:lstStyle/>
          <a:p>
            <a:r>
              <a:rPr lang="en-US" dirty="0" smtClean="0"/>
              <a:t>Have you ever been misunderstood in a text or on social media because of not being able to express yourself in nonverbal ways, or have you misunderstood someone else?</a:t>
            </a:r>
          </a:p>
          <a:p>
            <a:endParaRPr lang="en-US" dirty="0"/>
          </a:p>
          <a:p>
            <a:r>
              <a:rPr lang="en-US" dirty="0" smtClean="0"/>
              <a:t>What are some strategies or techniques you use in written communication to replace body language or tone of voice?</a:t>
            </a:r>
            <a:endParaRPr lang="en-US" dirty="0"/>
          </a:p>
        </p:txBody>
      </p:sp>
      <p:pic>
        <p:nvPicPr>
          <p:cNvPr id="3074" name="Picture 2" descr="C:\Users\kate.jenis\AppData\Local\Microsoft\Windows\Temporary Internet Files\Content.IE5\MO3FAFUL\MC90043150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428" y="5029428"/>
            <a:ext cx="1828572" cy="182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7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Constructive Criticism</a:t>
            </a:r>
            <a:endParaRPr lang="en-US" dirty="0"/>
          </a:p>
        </p:txBody>
      </p:sp>
      <p:sp>
        <p:nvSpPr>
          <p:cNvPr id="3" name="Content Placeholder 2"/>
          <p:cNvSpPr>
            <a:spLocks noGrp="1"/>
          </p:cNvSpPr>
          <p:nvPr>
            <p:ph idx="1"/>
          </p:nvPr>
        </p:nvSpPr>
        <p:spPr/>
        <p:txBody>
          <a:bodyPr/>
          <a:lstStyle/>
          <a:p>
            <a:r>
              <a:rPr lang="en-US" dirty="0" smtClean="0"/>
              <a:t>Even in strong relationships, people occasionally do things that bother or offend each other.  </a:t>
            </a:r>
          </a:p>
          <a:p>
            <a:endParaRPr lang="en-US" dirty="0"/>
          </a:p>
          <a:p>
            <a:pPr lvl="1"/>
            <a:r>
              <a:rPr lang="en-US" dirty="0" smtClean="0"/>
              <a:t>Ex) You have a friend who you love hanging out with but they are always interrupting you when you try to talk, and usually are talking about themselves all of the time.</a:t>
            </a:r>
          </a:p>
        </p:txBody>
      </p:sp>
      <p:pic>
        <p:nvPicPr>
          <p:cNvPr id="5122" name="Picture 2" descr="C:\Users\kate.jenis\AppData\Local\Microsoft\Windows\Temporary Internet Files\Content.IE5\74J1XE8D\MP90044657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267" y="5105400"/>
            <a:ext cx="2269555"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393340"/>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Constructive Criticism</a:t>
            </a:r>
            <a:endParaRPr lang="en-US" dirty="0"/>
          </a:p>
        </p:txBody>
      </p:sp>
      <p:sp>
        <p:nvSpPr>
          <p:cNvPr id="3" name="Content Placeholder 2"/>
          <p:cNvSpPr>
            <a:spLocks noGrp="1"/>
          </p:cNvSpPr>
          <p:nvPr>
            <p:ph idx="1"/>
          </p:nvPr>
        </p:nvSpPr>
        <p:spPr/>
        <p:txBody>
          <a:bodyPr>
            <a:normAutofit lnSpcReduction="10000"/>
          </a:bodyPr>
          <a:lstStyle/>
          <a:p>
            <a:r>
              <a:rPr lang="en-US" dirty="0" smtClean="0"/>
              <a:t>The Goal of constructive criticism is to bring about positive changes.</a:t>
            </a:r>
          </a:p>
          <a:p>
            <a:endParaRPr lang="en-US" dirty="0"/>
          </a:p>
          <a:p>
            <a:r>
              <a:rPr lang="en-US" dirty="0" smtClean="0"/>
              <a:t>To offer this, point out the specific problem, explain why it bothers you, and suggest a solution, and use “I” messages.</a:t>
            </a:r>
          </a:p>
          <a:p>
            <a:endParaRPr lang="en-US" dirty="0"/>
          </a:p>
          <a:p>
            <a:pPr lvl="1"/>
            <a:r>
              <a:rPr lang="en-US" dirty="0" smtClean="0"/>
              <a:t>Ex) I feel like that sometimes my ideas don’t get heard.  I would like to finish what I’m saying.  Then I’ll be glad to listen to any responses.</a:t>
            </a:r>
            <a:endParaRPr lang="en-US" dirty="0"/>
          </a:p>
        </p:txBody>
      </p:sp>
      <p:pic>
        <p:nvPicPr>
          <p:cNvPr id="6146" name="Picture 2" descr="C:\Users\kate.jenis\AppData\Local\Microsoft\Windows\Temporary Internet Files\Content.IE5\ZDP77H5I\MM900234749[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1"/>
            <a:ext cx="1861751" cy="180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224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Classwork</a:t>
            </a:r>
            <a:endParaRPr lang="en-US" dirty="0"/>
          </a:p>
        </p:txBody>
      </p:sp>
      <p:sp>
        <p:nvSpPr>
          <p:cNvPr id="3" name="Content Placeholder 2"/>
          <p:cNvSpPr>
            <a:spLocks noGrp="1"/>
          </p:cNvSpPr>
          <p:nvPr>
            <p:ph idx="1"/>
          </p:nvPr>
        </p:nvSpPr>
        <p:spPr/>
        <p:txBody>
          <a:bodyPr>
            <a:normAutofit/>
          </a:bodyPr>
          <a:lstStyle/>
          <a:p>
            <a:r>
              <a:rPr lang="en-US" sz="5400" dirty="0" smtClean="0"/>
              <a:t>Page 157: 		#1-5</a:t>
            </a:r>
          </a:p>
          <a:p>
            <a:endParaRPr lang="en-US" sz="5400" dirty="0"/>
          </a:p>
          <a:p>
            <a:r>
              <a:rPr lang="en-US" sz="5400" dirty="0" smtClean="0"/>
              <a:t>Page 161-162:	#22-30, 32</a:t>
            </a:r>
            <a:endParaRPr lang="en-US" sz="5400" dirty="0"/>
          </a:p>
        </p:txBody>
      </p:sp>
      <p:pic>
        <p:nvPicPr>
          <p:cNvPr id="7171" name="Picture 3" descr="C:\Users\kate.jenis\AppData\Local\Microsoft\Windows\Temporary Internet Files\Content.IE5\IH2N4B8T\MP90038278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3906" y="26773"/>
            <a:ext cx="2177143"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628727"/>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Workbook Review</a:t>
            </a:r>
            <a:endParaRPr lang="en-US" dirty="0"/>
          </a:p>
        </p:txBody>
      </p:sp>
      <p:sp>
        <p:nvSpPr>
          <p:cNvPr id="3" name="Content Placeholder 2"/>
          <p:cNvSpPr>
            <a:spLocks noGrp="1"/>
          </p:cNvSpPr>
          <p:nvPr>
            <p:ph idx="1"/>
          </p:nvPr>
        </p:nvSpPr>
        <p:spPr/>
        <p:txBody>
          <a:bodyPr>
            <a:normAutofit fontScale="70000" lnSpcReduction="20000"/>
          </a:bodyPr>
          <a:lstStyle/>
          <a:p>
            <a:r>
              <a:rPr lang="en-US" sz="6000" dirty="0" smtClean="0"/>
              <a:t>Page 72-73</a:t>
            </a:r>
          </a:p>
          <a:p>
            <a:pPr marL="118872" indent="0">
              <a:buNone/>
            </a:pPr>
            <a:r>
              <a:rPr lang="en-US" sz="6000" dirty="0" smtClean="0"/>
              <a:t>#1-13</a:t>
            </a:r>
          </a:p>
          <a:p>
            <a:pPr marL="118872" indent="0">
              <a:buNone/>
            </a:pPr>
            <a:endParaRPr lang="en-US" sz="6000" dirty="0" smtClean="0"/>
          </a:p>
          <a:p>
            <a:r>
              <a:rPr lang="en-US" sz="6000" dirty="0" smtClean="0"/>
              <a:t>Page 75</a:t>
            </a:r>
          </a:p>
          <a:p>
            <a:pPr marL="118872" indent="0">
              <a:buNone/>
            </a:pPr>
            <a:r>
              <a:rPr lang="en-US" sz="6000" dirty="0" smtClean="0"/>
              <a:t>#1-7</a:t>
            </a:r>
          </a:p>
          <a:p>
            <a:pPr marL="118872" indent="0">
              <a:buNone/>
            </a:pPr>
            <a:endParaRPr lang="en-US" sz="6000" dirty="0" smtClean="0"/>
          </a:p>
          <a:p>
            <a:r>
              <a:rPr lang="en-US" sz="6000" dirty="0" smtClean="0"/>
              <a:t>Page 76</a:t>
            </a:r>
          </a:p>
          <a:p>
            <a:pPr marL="118872" indent="0">
              <a:buNone/>
            </a:pPr>
            <a:r>
              <a:rPr lang="en-US" sz="6000" dirty="0" smtClean="0"/>
              <a:t>All</a:t>
            </a:r>
            <a:endParaRPr lang="en-US" sz="6000" dirty="0"/>
          </a:p>
        </p:txBody>
      </p:sp>
    </p:spTree>
    <p:extLst>
      <p:ext uri="{BB962C8B-B14F-4D97-AF65-F5344CB8AC3E}">
        <p14:creationId xmlns:p14="http://schemas.microsoft.com/office/powerpoint/2010/main" val="3737547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11541</TotalTime>
  <Words>6514</Words>
  <Application>Microsoft Office PowerPoint</Application>
  <PresentationFormat>On-screen Show (4:3)</PresentationFormat>
  <Paragraphs>890</Paragraphs>
  <Slides>152</Slides>
  <Notes>0</Notes>
  <HiddenSlides>0</HiddenSlides>
  <MMClips>1</MMClips>
  <ScaleCrop>false</ScaleCrop>
  <HeadingPairs>
    <vt:vector size="4" baseType="variant">
      <vt:variant>
        <vt:lpstr>Theme</vt:lpstr>
      </vt:variant>
      <vt:variant>
        <vt:i4>1</vt:i4>
      </vt:variant>
      <vt:variant>
        <vt:lpstr>Slide Titles</vt:lpstr>
      </vt:variant>
      <vt:variant>
        <vt:i4>152</vt:i4>
      </vt:variant>
    </vt:vector>
  </HeadingPairs>
  <TitlesOfParts>
    <vt:vector size="153" baseType="lpstr">
      <vt:lpstr>Module</vt:lpstr>
      <vt:lpstr>Stress &amp; Relationships </vt:lpstr>
      <vt:lpstr>Chapter 4- Part One</vt:lpstr>
      <vt:lpstr>What is Stress?</vt:lpstr>
      <vt:lpstr>What is Happening?</vt:lpstr>
      <vt:lpstr>What is Happening?</vt:lpstr>
      <vt:lpstr>What is Happening?</vt:lpstr>
      <vt:lpstr>What is Happening?</vt:lpstr>
      <vt:lpstr>What is Happening?</vt:lpstr>
      <vt:lpstr>What is Happening?</vt:lpstr>
      <vt:lpstr>What is Happening?</vt:lpstr>
      <vt:lpstr>What is Happening?</vt:lpstr>
      <vt:lpstr>It’s all in the Perception!</vt:lpstr>
      <vt:lpstr>It’s also How You React to it!!!</vt:lpstr>
      <vt:lpstr>Causes of Stress</vt:lpstr>
      <vt:lpstr>Your Body on Stress</vt:lpstr>
      <vt:lpstr>Your Body on Stress</vt:lpstr>
      <vt:lpstr>STAGE ONE: ALARM</vt:lpstr>
      <vt:lpstr>STAGE TWO: RESISTANCE</vt:lpstr>
      <vt:lpstr>STAGE THREE:FATIGUE</vt:lpstr>
      <vt:lpstr>The Stress Cycle</vt:lpstr>
      <vt:lpstr>Teen Stressors</vt:lpstr>
      <vt:lpstr>Teen Stressors</vt:lpstr>
      <vt:lpstr>Teen Stressors</vt:lpstr>
      <vt:lpstr>Stress and Your Body</vt:lpstr>
      <vt:lpstr>Classwork</vt:lpstr>
      <vt:lpstr>Chapter 4-Part Two</vt:lpstr>
      <vt:lpstr>Stress Can be a Problem…</vt:lpstr>
      <vt:lpstr>Stress Management Techniques</vt:lpstr>
      <vt:lpstr>Handling Stress</vt:lpstr>
      <vt:lpstr>Handling Stress</vt:lpstr>
      <vt:lpstr>Take care of yourself!</vt:lpstr>
      <vt:lpstr>Case Study/Partner Work</vt:lpstr>
      <vt:lpstr>Stress Video</vt:lpstr>
      <vt:lpstr>Classwork</vt:lpstr>
      <vt:lpstr>Chapter 4- Part Three</vt:lpstr>
      <vt:lpstr>Myths About Grieving</vt:lpstr>
      <vt:lpstr>Myths About Grieving</vt:lpstr>
      <vt:lpstr>Myths About Grieving</vt:lpstr>
      <vt:lpstr>Acknowledging Loss</vt:lpstr>
      <vt:lpstr>The Grieving Process</vt:lpstr>
      <vt:lpstr>The Grieving Process</vt:lpstr>
      <vt:lpstr>The Grieving Process</vt:lpstr>
      <vt:lpstr>The Grieving Process</vt:lpstr>
      <vt:lpstr>The Grieving Process</vt:lpstr>
      <vt:lpstr>Stages of Grief in Pictures…</vt:lpstr>
      <vt:lpstr>Coping</vt:lpstr>
      <vt:lpstr>The Coping Balance</vt:lpstr>
      <vt:lpstr>Coping with Death</vt:lpstr>
      <vt:lpstr>Coping with Traumatic Events</vt:lpstr>
      <vt:lpstr>Mourning</vt:lpstr>
      <vt:lpstr>Different Culture’s Mourning</vt:lpstr>
      <vt:lpstr>Empathy</vt:lpstr>
      <vt:lpstr>Showing Empathy</vt:lpstr>
      <vt:lpstr>Empathy Activity</vt:lpstr>
      <vt:lpstr>PowerPoint Presentation</vt:lpstr>
      <vt:lpstr>PowerPoint Presentation</vt:lpstr>
      <vt:lpstr>Empathy Scores</vt:lpstr>
      <vt:lpstr>Classwork</vt:lpstr>
      <vt:lpstr>Chapter 5- Part One</vt:lpstr>
      <vt:lpstr>What is Anxiety?</vt:lpstr>
      <vt:lpstr>What is Depression?</vt:lpstr>
      <vt:lpstr>Causes and Effects of Depression</vt:lpstr>
      <vt:lpstr>Symptoms Include…</vt:lpstr>
      <vt:lpstr>Warning Signs of Depression</vt:lpstr>
      <vt:lpstr>Getting Help</vt:lpstr>
      <vt:lpstr>Video</vt:lpstr>
      <vt:lpstr>Chapter 5- Part Two</vt:lpstr>
      <vt:lpstr>Mental Disorders</vt:lpstr>
      <vt:lpstr>Anxiety Disorders</vt:lpstr>
      <vt:lpstr>Generalized Anxiety Disorder (GAD)</vt:lpstr>
      <vt:lpstr>Phobia</vt:lpstr>
      <vt:lpstr>Obsessive-Compulsive Disorder (OCD)</vt:lpstr>
      <vt:lpstr>Panic Disorder</vt:lpstr>
      <vt:lpstr>Post-Traumatic Stress Disorder (PTSD)</vt:lpstr>
      <vt:lpstr>PTSD Examples</vt:lpstr>
      <vt:lpstr>Getting Help</vt:lpstr>
      <vt:lpstr>Treatment Methods</vt:lpstr>
      <vt:lpstr>Create- Poster or Infographic</vt:lpstr>
      <vt:lpstr>PowerPoint Presentation</vt:lpstr>
      <vt:lpstr>Classwork</vt:lpstr>
      <vt:lpstr>Chapter 6- Part One</vt:lpstr>
      <vt:lpstr>What is a Relationship?</vt:lpstr>
      <vt:lpstr>Relationships with Family</vt:lpstr>
      <vt:lpstr>Relationships with Friends</vt:lpstr>
      <vt:lpstr>Relationships in Your Community</vt:lpstr>
      <vt:lpstr>Roles in Relationships</vt:lpstr>
      <vt:lpstr>Healthy Relationships</vt:lpstr>
      <vt:lpstr>Traits of a Healthy Relationship</vt:lpstr>
      <vt:lpstr>Building Healthy Relationships</vt:lpstr>
      <vt:lpstr>Communication</vt:lpstr>
      <vt:lpstr>Cooperation</vt:lpstr>
      <vt:lpstr>Compromise</vt:lpstr>
      <vt:lpstr>Role Play</vt:lpstr>
      <vt:lpstr>Role Play</vt:lpstr>
      <vt:lpstr>Six Traits of Good Character</vt:lpstr>
      <vt:lpstr>Six Traits of Good Character</vt:lpstr>
      <vt:lpstr>Six Traits of Good Character</vt:lpstr>
      <vt:lpstr>Six Traits of Good Character</vt:lpstr>
      <vt:lpstr>Classwork</vt:lpstr>
      <vt:lpstr>Chapter 6- Part Two</vt:lpstr>
      <vt:lpstr>Personal Identity</vt:lpstr>
      <vt:lpstr>Respect for Yourself</vt:lpstr>
      <vt:lpstr>What makes you…</vt:lpstr>
      <vt:lpstr>Clarifying Values</vt:lpstr>
      <vt:lpstr>Respect for Others</vt:lpstr>
      <vt:lpstr>Prejudice</vt:lpstr>
      <vt:lpstr>Stereotypes</vt:lpstr>
      <vt:lpstr>PowerPoint Presentation</vt:lpstr>
      <vt:lpstr>PowerPoint Presentation</vt:lpstr>
      <vt:lpstr>PowerPoint Presentation</vt:lpstr>
      <vt:lpstr>PowerPoint Presentation</vt:lpstr>
      <vt:lpstr>Tolerance</vt:lpstr>
      <vt:lpstr>Bullying- Disrespectful Behavior</vt:lpstr>
      <vt:lpstr>Dealing with a Bully</vt:lpstr>
      <vt:lpstr>Hazing- Disrespectful Behavior</vt:lpstr>
      <vt:lpstr>Classwork</vt:lpstr>
      <vt:lpstr>Chapter 6- Part Three</vt:lpstr>
      <vt:lpstr>Communication Styles</vt:lpstr>
      <vt:lpstr>Aggressive</vt:lpstr>
      <vt:lpstr>Passive</vt:lpstr>
      <vt:lpstr>Assertive</vt:lpstr>
      <vt:lpstr>Let’s Compare!</vt:lpstr>
      <vt:lpstr>PowerPoint Presentation</vt:lpstr>
      <vt:lpstr>Your Style</vt:lpstr>
      <vt:lpstr>Situation #1</vt:lpstr>
      <vt:lpstr>Situation #2</vt:lpstr>
      <vt:lpstr>Situation #3</vt:lpstr>
      <vt:lpstr>Situation #4</vt:lpstr>
      <vt:lpstr>Situation #5</vt:lpstr>
      <vt:lpstr>Situation #6</vt:lpstr>
      <vt:lpstr>Situation #7</vt:lpstr>
      <vt:lpstr>Situation #8</vt:lpstr>
      <vt:lpstr>Situation #9</vt:lpstr>
      <vt:lpstr>Situation #10</vt:lpstr>
      <vt:lpstr>What are you???</vt:lpstr>
      <vt:lpstr>Ways to Communicate</vt:lpstr>
      <vt:lpstr>Speaking Skills</vt:lpstr>
      <vt:lpstr> “I” Messages</vt:lpstr>
      <vt:lpstr>Comparison</vt:lpstr>
      <vt:lpstr>Comparison</vt:lpstr>
      <vt:lpstr>Comparison</vt:lpstr>
      <vt:lpstr>Comparison</vt:lpstr>
      <vt:lpstr>Comparison</vt:lpstr>
      <vt:lpstr>Listening Skills</vt:lpstr>
      <vt:lpstr>How to Practice Active Listening</vt:lpstr>
      <vt:lpstr>Nonverbal Communication</vt:lpstr>
      <vt:lpstr>Nonverbal Communication</vt:lpstr>
      <vt:lpstr>Nonverbal Communication</vt:lpstr>
      <vt:lpstr>Constructive Criticism</vt:lpstr>
      <vt:lpstr>Constructive Criticism</vt:lpstr>
      <vt:lpstr>Classwork</vt:lpstr>
      <vt:lpstr>Workbook Review</vt:lpstr>
    </vt:vector>
  </TitlesOfParts>
  <Company>Cabarrus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Relationships</dc:title>
  <dc:creator>Windows User</dc:creator>
  <cp:lastModifiedBy>Windows User</cp:lastModifiedBy>
  <cp:revision>186</cp:revision>
  <cp:lastPrinted>2014-09-22T11:47:28Z</cp:lastPrinted>
  <dcterms:created xsi:type="dcterms:W3CDTF">2013-09-12T12:30:23Z</dcterms:created>
  <dcterms:modified xsi:type="dcterms:W3CDTF">2015-02-25T12:48:11Z</dcterms:modified>
</cp:coreProperties>
</file>