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6"/>
  </p:notesMasterIdLst>
  <p:handoutMasterIdLst>
    <p:handoutMasterId r:id="rId107"/>
  </p:handoutMasterIdLst>
  <p:sldIdLst>
    <p:sldId id="256" r:id="rId2"/>
    <p:sldId id="314" r:id="rId3"/>
    <p:sldId id="317" r:id="rId4"/>
    <p:sldId id="316" r:id="rId5"/>
    <p:sldId id="315" r:id="rId6"/>
    <p:sldId id="318" r:id="rId7"/>
    <p:sldId id="264" r:id="rId8"/>
    <p:sldId id="265" r:id="rId9"/>
    <p:sldId id="266" r:id="rId10"/>
    <p:sldId id="267" r:id="rId11"/>
    <p:sldId id="319" r:id="rId12"/>
    <p:sldId id="320" r:id="rId13"/>
    <p:sldId id="325" r:id="rId14"/>
    <p:sldId id="269" r:id="rId15"/>
    <p:sldId id="268" r:id="rId16"/>
    <p:sldId id="270" r:id="rId17"/>
    <p:sldId id="271" r:id="rId18"/>
    <p:sldId id="286" r:id="rId19"/>
    <p:sldId id="272" r:id="rId20"/>
    <p:sldId id="280" r:id="rId21"/>
    <p:sldId id="281" r:id="rId22"/>
    <p:sldId id="282" r:id="rId23"/>
    <p:sldId id="283" r:id="rId24"/>
    <p:sldId id="284" r:id="rId25"/>
    <p:sldId id="285" r:id="rId26"/>
    <p:sldId id="294" r:id="rId27"/>
    <p:sldId id="295" r:id="rId28"/>
    <p:sldId id="287" r:id="rId29"/>
    <p:sldId id="329" r:id="rId30"/>
    <p:sldId id="327" r:id="rId31"/>
    <p:sldId id="321" r:id="rId32"/>
    <p:sldId id="328" r:id="rId33"/>
    <p:sldId id="323" r:id="rId34"/>
    <p:sldId id="322" r:id="rId35"/>
    <p:sldId id="324" r:id="rId36"/>
    <p:sldId id="330" r:id="rId37"/>
    <p:sldId id="331" r:id="rId38"/>
    <p:sldId id="332" r:id="rId39"/>
    <p:sldId id="338" r:id="rId40"/>
    <p:sldId id="333" r:id="rId41"/>
    <p:sldId id="334" r:id="rId42"/>
    <p:sldId id="335" r:id="rId43"/>
    <p:sldId id="336" r:id="rId44"/>
    <p:sldId id="337" r:id="rId45"/>
    <p:sldId id="339" r:id="rId46"/>
    <p:sldId id="340" r:id="rId47"/>
    <p:sldId id="347" r:id="rId48"/>
    <p:sldId id="341" r:id="rId49"/>
    <p:sldId id="342" r:id="rId50"/>
    <p:sldId id="343" r:id="rId51"/>
    <p:sldId id="344" r:id="rId52"/>
    <p:sldId id="345" r:id="rId53"/>
    <p:sldId id="346" r:id="rId54"/>
    <p:sldId id="326" r:id="rId55"/>
    <p:sldId id="273" r:id="rId56"/>
    <p:sldId id="275" r:id="rId57"/>
    <p:sldId id="276" r:id="rId58"/>
    <p:sldId id="279" r:id="rId59"/>
    <p:sldId id="349" r:id="rId60"/>
    <p:sldId id="350" r:id="rId61"/>
    <p:sldId id="351" r:id="rId62"/>
    <p:sldId id="352" r:id="rId63"/>
    <p:sldId id="353" r:id="rId64"/>
    <p:sldId id="357" r:id="rId65"/>
    <p:sldId id="358" r:id="rId66"/>
    <p:sldId id="371" r:id="rId67"/>
    <p:sldId id="370" r:id="rId68"/>
    <p:sldId id="386" r:id="rId69"/>
    <p:sldId id="389" r:id="rId70"/>
    <p:sldId id="390" r:id="rId71"/>
    <p:sldId id="387" r:id="rId72"/>
    <p:sldId id="388" r:id="rId73"/>
    <p:sldId id="391" r:id="rId74"/>
    <p:sldId id="392" r:id="rId75"/>
    <p:sldId id="372" r:id="rId76"/>
    <p:sldId id="373" r:id="rId77"/>
    <p:sldId id="374" r:id="rId78"/>
    <p:sldId id="381" r:id="rId79"/>
    <p:sldId id="380" r:id="rId80"/>
    <p:sldId id="382" r:id="rId81"/>
    <p:sldId id="383" r:id="rId82"/>
    <p:sldId id="375" r:id="rId83"/>
    <p:sldId id="376" r:id="rId84"/>
    <p:sldId id="377" r:id="rId85"/>
    <p:sldId id="378" r:id="rId86"/>
    <p:sldId id="385" r:id="rId87"/>
    <p:sldId id="379" r:id="rId88"/>
    <p:sldId id="384" r:id="rId89"/>
    <p:sldId id="258" r:id="rId90"/>
    <p:sldId id="360" r:id="rId91"/>
    <p:sldId id="259" r:id="rId92"/>
    <p:sldId id="393" r:id="rId93"/>
    <p:sldId id="361" r:id="rId94"/>
    <p:sldId id="364" r:id="rId95"/>
    <p:sldId id="362" r:id="rId96"/>
    <p:sldId id="365" r:id="rId97"/>
    <p:sldId id="363" r:id="rId98"/>
    <p:sldId id="366" r:id="rId99"/>
    <p:sldId id="298" r:id="rId100"/>
    <p:sldId id="301" r:id="rId101"/>
    <p:sldId id="367" r:id="rId102"/>
    <p:sldId id="368" r:id="rId103"/>
    <p:sldId id="369" r:id="rId104"/>
    <p:sldId id="303"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1710" y="-15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handoutMaster" Target="handoutMasters/handout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65B9B1-E476-4298-9A15-F29CC4557BEB}" type="datetimeFigureOut">
              <a:rPr lang="en-US" smtClean="0"/>
              <a:pPr/>
              <a:t>2/25/2015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7A16F56-9DA3-4DBC-B6A1-9906AE42F220}" type="slidenum">
              <a:rPr lang="en-US" smtClean="0"/>
              <a:pPr/>
              <a:t>‹#›</a:t>
            </a:fld>
            <a:endParaRPr lang="en-US"/>
          </a:p>
        </p:txBody>
      </p:sp>
    </p:spTree>
    <p:extLst>
      <p:ext uri="{BB962C8B-B14F-4D97-AF65-F5344CB8AC3E}">
        <p14:creationId xmlns:p14="http://schemas.microsoft.com/office/powerpoint/2010/main" val="4901344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C173E0-29D6-4D0B-97A1-607DD88D3DDA}" type="datetimeFigureOut">
              <a:rPr lang="en-US" smtClean="0"/>
              <a:pPr/>
              <a:t>2/25/2015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DA8E7E-C507-4C1A-BAA6-B2F13BACDFF1}" type="slidenum">
              <a:rPr lang="en-US" smtClean="0"/>
              <a:pPr/>
              <a:t>‹#›</a:t>
            </a:fld>
            <a:endParaRPr lang="en-US"/>
          </a:p>
        </p:txBody>
      </p:sp>
    </p:spTree>
    <p:extLst>
      <p:ext uri="{BB962C8B-B14F-4D97-AF65-F5344CB8AC3E}">
        <p14:creationId xmlns:p14="http://schemas.microsoft.com/office/powerpoint/2010/main" val="3749974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DA8E7E-C507-4C1A-BAA6-B2F13BACDFF1}"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as good, saturated,</a:t>
            </a:r>
            <a:r>
              <a:rPr lang="en-US" baseline="0" dirty="0" smtClean="0"/>
              <a:t> Bad for Trans fat, </a:t>
            </a:r>
            <a:endParaRPr lang="en-US" dirty="0"/>
          </a:p>
        </p:txBody>
      </p:sp>
      <p:sp>
        <p:nvSpPr>
          <p:cNvPr id="4" name="Slide Number Placeholder 3"/>
          <p:cNvSpPr>
            <a:spLocks noGrp="1"/>
          </p:cNvSpPr>
          <p:nvPr>
            <p:ph type="sldNum" sz="quarter" idx="10"/>
          </p:nvPr>
        </p:nvSpPr>
        <p:spPr/>
        <p:txBody>
          <a:bodyPr/>
          <a:lstStyle/>
          <a:p>
            <a:fld id="{62DA8E7E-C507-4C1A-BAA6-B2F13BACDFF1}"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Combine with 34, importance of having a regular eating schedule</a:t>
            </a:r>
            <a:endParaRPr lang="en-US" dirty="0"/>
          </a:p>
        </p:txBody>
      </p:sp>
      <p:sp>
        <p:nvSpPr>
          <p:cNvPr id="4" name="Slide Number Placeholder 3"/>
          <p:cNvSpPr>
            <a:spLocks noGrp="1"/>
          </p:cNvSpPr>
          <p:nvPr>
            <p:ph type="sldNum" sz="quarter" idx="10"/>
          </p:nvPr>
        </p:nvSpPr>
        <p:spPr/>
        <p:txBody>
          <a:bodyPr/>
          <a:lstStyle/>
          <a:p>
            <a:fld id="{62DA8E7E-C507-4C1A-BAA6-B2F13BACDFF1}" type="slidenum">
              <a:rPr lang="en-US" smtClean="0"/>
              <a:pPr/>
              <a:t>28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fld id="{5DD7D8A6-1516-4973-978D-A1AA82D314C8}" type="slidenum">
              <a:rPr lang="en-US" altLang="en-US">
                <a:latin typeface="Calibri" pitchFamily="34" charset="0"/>
              </a:rPr>
              <a:pPr fontAlgn="base">
                <a:spcBef>
                  <a:spcPct val="0"/>
                </a:spcBef>
                <a:spcAft>
                  <a:spcPct val="0"/>
                </a:spcAft>
              </a:pPr>
              <a:t>43</a:t>
            </a:fld>
            <a:endParaRPr lang="en-US" altLang="en-US">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DA8E7E-C507-4C1A-BAA6-B2F13BACDFF1}" type="slidenum">
              <a:rPr lang="en-US" smtClean="0"/>
              <a:pPr/>
              <a:t>58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Lucida Grande" pitchFamily="-1" charset="0"/>
              <a:ea typeface="ヒラギノ角ゴ Pro W3" pitchFamily="-1"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pPr algn="r"/>
            <a:fld id="{8014D272-20D7-45AC-B7E9-E6C815F8FC4C}" type="slidenum">
              <a:rPr lang="en-US" altLang="en-US" sz="1200"/>
              <a:pPr algn="r"/>
              <a:t>64</a:t>
            </a:fld>
            <a:endParaRPr lang="en-US" altLang="en-US" sz="1200"/>
          </a:p>
        </p:txBody>
      </p:sp>
      <p:sp>
        <p:nvSpPr>
          <p:cNvPr id="38915" name="Rectangle 2"/>
          <p:cNvSpPr>
            <a:spLocks noGrp="1" noRot="1" noChangeAspect="1" noChangeArrowheads="1" noTextEdit="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p:spPr>
        <p:txBody>
          <a:bodyPr/>
          <a:lstStyle/>
          <a:p>
            <a:pPr eaLnBrk="1" hangingPunct="1">
              <a:spcBef>
                <a:spcPct val="0"/>
              </a:spcBef>
            </a:pPr>
            <a:endParaRPr lang="en-US" altLang="en-US" sz="2400" smtClean="0">
              <a:latin typeface="Lucida Grande" pitchFamily="-1" charset="0"/>
              <a:ea typeface="ヒラギノ角ゴ Pro W3" pitchFamily="-1"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pPr algn="r"/>
            <a:fld id="{FBB20D6F-B48B-4BDD-8959-D6A5F63C7F98}" type="slidenum">
              <a:rPr lang="en-US" altLang="en-US" sz="1200"/>
              <a:pPr algn="r"/>
              <a:t>65</a:t>
            </a:fld>
            <a:endParaRPr lang="en-US" altLang="en-US" sz="1200"/>
          </a:p>
        </p:txBody>
      </p:sp>
      <p:sp>
        <p:nvSpPr>
          <p:cNvPr id="40963" name="Rectangle 2"/>
          <p:cNvSpPr>
            <a:spLocks noGrp="1" noRot="1" noChangeAspect="1" noChangeArrowheads="1" noTextEdit="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spcBef>
                <a:spcPct val="0"/>
              </a:spcBef>
            </a:pPr>
            <a:endParaRPr lang="en-US" altLang="en-US" sz="2400" smtClean="0">
              <a:latin typeface="Lucida Grande" pitchFamily="-1" charset="0"/>
              <a:ea typeface="ヒラギノ角ゴ Pro W3" pitchFamily="-1"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lue Highway"/>
              </a:defRPr>
            </a:lvl1pPr>
            <a:lvl2pPr marL="742950" indent="-285750">
              <a:defRPr>
                <a:solidFill>
                  <a:schemeClr val="tx1"/>
                </a:solidFill>
                <a:latin typeface="Blue Highway"/>
              </a:defRPr>
            </a:lvl2pPr>
            <a:lvl3pPr marL="1143000" indent="-228600">
              <a:defRPr>
                <a:solidFill>
                  <a:schemeClr val="tx1"/>
                </a:solidFill>
                <a:latin typeface="Blue Highway"/>
              </a:defRPr>
            </a:lvl3pPr>
            <a:lvl4pPr marL="1600200" indent="-228600">
              <a:defRPr>
                <a:solidFill>
                  <a:schemeClr val="tx1"/>
                </a:solidFill>
                <a:latin typeface="Blue Highway"/>
              </a:defRPr>
            </a:lvl4pPr>
            <a:lvl5pPr marL="2057400" indent="-228600">
              <a:defRPr>
                <a:solidFill>
                  <a:schemeClr val="tx1"/>
                </a:solidFill>
                <a:latin typeface="Blue Highway"/>
              </a:defRPr>
            </a:lvl5pPr>
            <a:lvl6pPr marL="2514600" indent="-228600" fontAlgn="base">
              <a:spcBef>
                <a:spcPct val="0"/>
              </a:spcBef>
              <a:spcAft>
                <a:spcPct val="0"/>
              </a:spcAft>
              <a:defRPr>
                <a:solidFill>
                  <a:schemeClr val="tx1"/>
                </a:solidFill>
                <a:latin typeface="Blue Highway"/>
              </a:defRPr>
            </a:lvl6pPr>
            <a:lvl7pPr marL="2971800" indent="-228600" fontAlgn="base">
              <a:spcBef>
                <a:spcPct val="0"/>
              </a:spcBef>
              <a:spcAft>
                <a:spcPct val="0"/>
              </a:spcAft>
              <a:defRPr>
                <a:solidFill>
                  <a:schemeClr val="tx1"/>
                </a:solidFill>
                <a:latin typeface="Blue Highway"/>
              </a:defRPr>
            </a:lvl7pPr>
            <a:lvl8pPr marL="3429000" indent="-228600" fontAlgn="base">
              <a:spcBef>
                <a:spcPct val="0"/>
              </a:spcBef>
              <a:spcAft>
                <a:spcPct val="0"/>
              </a:spcAft>
              <a:defRPr>
                <a:solidFill>
                  <a:schemeClr val="tx1"/>
                </a:solidFill>
                <a:latin typeface="Blue Highway"/>
              </a:defRPr>
            </a:lvl8pPr>
            <a:lvl9pPr marL="3886200" indent="-228600" fontAlgn="base">
              <a:spcBef>
                <a:spcPct val="0"/>
              </a:spcBef>
              <a:spcAft>
                <a:spcPct val="0"/>
              </a:spcAft>
              <a:defRPr>
                <a:solidFill>
                  <a:schemeClr val="tx1"/>
                </a:solidFill>
                <a:latin typeface="Blue Highway"/>
              </a:defRPr>
            </a:lvl9pPr>
          </a:lstStyle>
          <a:p>
            <a:pPr fontAlgn="base">
              <a:spcBef>
                <a:spcPct val="0"/>
              </a:spcBef>
              <a:spcAft>
                <a:spcPct val="0"/>
              </a:spcAft>
            </a:pPr>
            <a:fld id="{06A1EBF8-B390-4A11-A638-A9088CA388D7}" type="slidenum">
              <a:rPr lang="en-US" altLang="en-US">
                <a:latin typeface="Calibri" pitchFamily="34" charset="0"/>
              </a:rPr>
              <a:pPr fontAlgn="base">
                <a:spcBef>
                  <a:spcPct val="0"/>
                </a:spcBef>
                <a:spcAft>
                  <a:spcPct val="0"/>
                </a:spcAft>
              </a:pPr>
              <a:t>90</a:t>
            </a:fld>
            <a:endParaRPr lang="en-US" altLang="en-US">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lue Highway"/>
              </a:defRPr>
            </a:lvl1pPr>
            <a:lvl2pPr marL="742950" indent="-285750">
              <a:defRPr>
                <a:solidFill>
                  <a:schemeClr val="tx1"/>
                </a:solidFill>
                <a:latin typeface="Blue Highway"/>
              </a:defRPr>
            </a:lvl2pPr>
            <a:lvl3pPr marL="1143000" indent="-228600">
              <a:defRPr>
                <a:solidFill>
                  <a:schemeClr val="tx1"/>
                </a:solidFill>
                <a:latin typeface="Blue Highway"/>
              </a:defRPr>
            </a:lvl3pPr>
            <a:lvl4pPr marL="1600200" indent="-228600">
              <a:defRPr>
                <a:solidFill>
                  <a:schemeClr val="tx1"/>
                </a:solidFill>
                <a:latin typeface="Blue Highway"/>
              </a:defRPr>
            </a:lvl4pPr>
            <a:lvl5pPr marL="2057400" indent="-228600">
              <a:defRPr>
                <a:solidFill>
                  <a:schemeClr val="tx1"/>
                </a:solidFill>
                <a:latin typeface="Blue Highway"/>
              </a:defRPr>
            </a:lvl5pPr>
            <a:lvl6pPr marL="2514600" indent="-228600" fontAlgn="base">
              <a:spcBef>
                <a:spcPct val="0"/>
              </a:spcBef>
              <a:spcAft>
                <a:spcPct val="0"/>
              </a:spcAft>
              <a:defRPr>
                <a:solidFill>
                  <a:schemeClr val="tx1"/>
                </a:solidFill>
                <a:latin typeface="Blue Highway"/>
              </a:defRPr>
            </a:lvl6pPr>
            <a:lvl7pPr marL="2971800" indent="-228600" fontAlgn="base">
              <a:spcBef>
                <a:spcPct val="0"/>
              </a:spcBef>
              <a:spcAft>
                <a:spcPct val="0"/>
              </a:spcAft>
              <a:defRPr>
                <a:solidFill>
                  <a:schemeClr val="tx1"/>
                </a:solidFill>
                <a:latin typeface="Blue Highway"/>
              </a:defRPr>
            </a:lvl7pPr>
            <a:lvl8pPr marL="3429000" indent="-228600" fontAlgn="base">
              <a:spcBef>
                <a:spcPct val="0"/>
              </a:spcBef>
              <a:spcAft>
                <a:spcPct val="0"/>
              </a:spcAft>
              <a:defRPr>
                <a:solidFill>
                  <a:schemeClr val="tx1"/>
                </a:solidFill>
                <a:latin typeface="Blue Highway"/>
              </a:defRPr>
            </a:lvl8pPr>
            <a:lvl9pPr marL="3886200" indent="-228600" fontAlgn="base">
              <a:spcBef>
                <a:spcPct val="0"/>
              </a:spcBef>
              <a:spcAft>
                <a:spcPct val="0"/>
              </a:spcAft>
              <a:defRPr>
                <a:solidFill>
                  <a:schemeClr val="tx1"/>
                </a:solidFill>
                <a:latin typeface="Blue Highway"/>
              </a:defRPr>
            </a:lvl9pPr>
          </a:lstStyle>
          <a:p>
            <a:pPr fontAlgn="base">
              <a:spcBef>
                <a:spcPct val="0"/>
              </a:spcBef>
              <a:spcAft>
                <a:spcPct val="0"/>
              </a:spcAft>
            </a:pPr>
            <a:fld id="{024D0375-8794-423E-87E8-7265A419D7EB}" type="slidenum">
              <a:rPr lang="en-US" altLang="en-US">
                <a:latin typeface="Calibri" pitchFamily="34" charset="0"/>
              </a:rPr>
              <a:pPr fontAlgn="base">
                <a:spcBef>
                  <a:spcPct val="0"/>
                </a:spcBef>
                <a:spcAft>
                  <a:spcPct val="0"/>
                </a:spcAft>
              </a:pPr>
              <a:t>101</a:t>
            </a:fld>
            <a:endParaRPr lang="en-US" altLang="en-US">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lue Highway"/>
              </a:defRPr>
            </a:lvl1pPr>
            <a:lvl2pPr marL="742950" indent="-285750">
              <a:defRPr>
                <a:solidFill>
                  <a:schemeClr val="tx1"/>
                </a:solidFill>
                <a:latin typeface="Blue Highway"/>
              </a:defRPr>
            </a:lvl2pPr>
            <a:lvl3pPr marL="1143000" indent="-228600">
              <a:defRPr>
                <a:solidFill>
                  <a:schemeClr val="tx1"/>
                </a:solidFill>
                <a:latin typeface="Blue Highway"/>
              </a:defRPr>
            </a:lvl3pPr>
            <a:lvl4pPr marL="1600200" indent="-228600">
              <a:defRPr>
                <a:solidFill>
                  <a:schemeClr val="tx1"/>
                </a:solidFill>
                <a:latin typeface="Blue Highway"/>
              </a:defRPr>
            </a:lvl4pPr>
            <a:lvl5pPr marL="2057400" indent="-228600">
              <a:defRPr>
                <a:solidFill>
                  <a:schemeClr val="tx1"/>
                </a:solidFill>
                <a:latin typeface="Blue Highway"/>
              </a:defRPr>
            </a:lvl5pPr>
            <a:lvl6pPr marL="2514600" indent="-228600" fontAlgn="base">
              <a:spcBef>
                <a:spcPct val="0"/>
              </a:spcBef>
              <a:spcAft>
                <a:spcPct val="0"/>
              </a:spcAft>
              <a:defRPr>
                <a:solidFill>
                  <a:schemeClr val="tx1"/>
                </a:solidFill>
                <a:latin typeface="Blue Highway"/>
              </a:defRPr>
            </a:lvl6pPr>
            <a:lvl7pPr marL="2971800" indent="-228600" fontAlgn="base">
              <a:spcBef>
                <a:spcPct val="0"/>
              </a:spcBef>
              <a:spcAft>
                <a:spcPct val="0"/>
              </a:spcAft>
              <a:defRPr>
                <a:solidFill>
                  <a:schemeClr val="tx1"/>
                </a:solidFill>
                <a:latin typeface="Blue Highway"/>
              </a:defRPr>
            </a:lvl7pPr>
            <a:lvl8pPr marL="3429000" indent="-228600" fontAlgn="base">
              <a:spcBef>
                <a:spcPct val="0"/>
              </a:spcBef>
              <a:spcAft>
                <a:spcPct val="0"/>
              </a:spcAft>
              <a:defRPr>
                <a:solidFill>
                  <a:schemeClr val="tx1"/>
                </a:solidFill>
                <a:latin typeface="Blue Highway"/>
              </a:defRPr>
            </a:lvl8pPr>
            <a:lvl9pPr marL="3886200" indent="-228600" fontAlgn="base">
              <a:spcBef>
                <a:spcPct val="0"/>
              </a:spcBef>
              <a:spcAft>
                <a:spcPct val="0"/>
              </a:spcAft>
              <a:defRPr>
                <a:solidFill>
                  <a:schemeClr val="tx1"/>
                </a:solidFill>
                <a:latin typeface="Blue Highway"/>
              </a:defRPr>
            </a:lvl9pPr>
          </a:lstStyle>
          <a:p>
            <a:pPr fontAlgn="base">
              <a:spcBef>
                <a:spcPct val="0"/>
              </a:spcBef>
              <a:spcAft>
                <a:spcPct val="0"/>
              </a:spcAft>
            </a:pPr>
            <a:fld id="{D51A7A8E-0E37-43D5-BDDE-FB7A4F3252CE}" type="slidenum">
              <a:rPr lang="en-US" altLang="en-US">
                <a:latin typeface="Calibri" pitchFamily="34" charset="0"/>
              </a:rPr>
              <a:pPr fontAlgn="base">
                <a:spcBef>
                  <a:spcPct val="0"/>
                </a:spcBef>
                <a:spcAft>
                  <a:spcPct val="0"/>
                </a:spcAft>
              </a:pPr>
              <a:t>102</a:t>
            </a:fld>
            <a:endParaRPr lang="en-US" altLang="en-US">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lue Highway"/>
              </a:defRPr>
            </a:lvl1pPr>
            <a:lvl2pPr marL="742950" indent="-285750">
              <a:defRPr>
                <a:solidFill>
                  <a:schemeClr val="tx1"/>
                </a:solidFill>
                <a:latin typeface="Blue Highway"/>
              </a:defRPr>
            </a:lvl2pPr>
            <a:lvl3pPr marL="1143000" indent="-228600">
              <a:defRPr>
                <a:solidFill>
                  <a:schemeClr val="tx1"/>
                </a:solidFill>
                <a:latin typeface="Blue Highway"/>
              </a:defRPr>
            </a:lvl3pPr>
            <a:lvl4pPr marL="1600200" indent="-228600">
              <a:defRPr>
                <a:solidFill>
                  <a:schemeClr val="tx1"/>
                </a:solidFill>
                <a:latin typeface="Blue Highway"/>
              </a:defRPr>
            </a:lvl4pPr>
            <a:lvl5pPr marL="2057400" indent="-228600">
              <a:defRPr>
                <a:solidFill>
                  <a:schemeClr val="tx1"/>
                </a:solidFill>
                <a:latin typeface="Blue Highway"/>
              </a:defRPr>
            </a:lvl5pPr>
            <a:lvl6pPr marL="2514600" indent="-228600" fontAlgn="base">
              <a:spcBef>
                <a:spcPct val="0"/>
              </a:spcBef>
              <a:spcAft>
                <a:spcPct val="0"/>
              </a:spcAft>
              <a:defRPr>
                <a:solidFill>
                  <a:schemeClr val="tx1"/>
                </a:solidFill>
                <a:latin typeface="Blue Highway"/>
              </a:defRPr>
            </a:lvl6pPr>
            <a:lvl7pPr marL="2971800" indent="-228600" fontAlgn="base">
              <a:spcBef>
                <a:spcPct val="0"/>
              </a:spcBef>
              <a:spcAft>
                <a:spcPct val="0"/>
              </a:spcAft>
              <a:defRPr>
                <a:solidFill>
                  <a:schemeClr val="tx1"/>
                </a:solidFill>
                <a:latin typeface="Blue Highway"/>
              </a:defRPr>
            </a:lvl7pPr>
            <a:lvl8pPr marL="3429000" indent="-228600" fontAlgn="base">
              <a:spcBef>
                <a:spcPct val="0"/>
              </a:spcBef>
              <a:spcAft>
                <a:spcPct val="0"/>
              </a:spcAft>
              <a:defRPr>
                <a:solidFill>
                  <a:schemeClr val="tx1"/>
                </a:solidFill>
                <a:latin typeface="Blue Highway"/>
              </a:defRPr>
            </a:lvl8pPr>
            <a:lvl9pPr marL="3886200" indent="-228600" fontAlgn="base">
              <a:spcBef>
                <a:spcPct val="0"/>
              </a:spcBef>
              <a:spcAft>
                <a:spcPct val="0"/>
              </a:spcAft>
              <a:defRPr>
                <a:solidFill>
                  <a:schemeClr val="tx1"/>
                </a:solidFill>
                <a:latin typeface="Blue Highway"/>
              </a:defRPr>
            </a:lvl9pPr>
          </a:lstStyle>
          <a:p>
            <a:pPr fontAlgn="base">
              <a:spcBef>
                <a:spcPct val="0"/>
              </a:spcBef>
              <a:spcAft>
                <a:spcPct val="0"/>
              </a:spcAft>
            </a:pPr>
            <a:fld id="{31A31930-986E-4953-8B4F-EDD6E8E90833}" type="slidenum">
              <a:rPr lang="en-US" altLang="en-US">
                <a:latin typeface="Calibri" pitchFamily="34" charset="0"/>
              </a:rPr>
              <a:pPr fontAlgn="base">
                <a:spcBef>
                  <a:spcPct val="0"/>
                </a:spcBef>
                <a:spcAft>
                  <a:spcPct val="0"/>
                </a:spcAft>
              </a:pPr>
              <a:t>103</a:t>
            </a:fld>
            <a:endParaRPr lang="en-US" altLang="en-US">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CEB9A69E-9A01-442F-BF32-A56A07CCF5E1}" type="datetimeFigureOut">
              <a:rPr lang="en-US" smtClean="0"/>
              <a:pPr/>
              <a:t>2/25/2015</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61401470-E071-4B98-81E5-63476C2C6B64}"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B9A69E-9A01-442F-BF32-A56A07CCF5E1}" type="datetimeFigureOut">
              <a:rPr lang="en-US" smtClean="0"/>
              <a:pPr/>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B9A69E-9A01-442F-BF32-A56A07CCF5E1}" type="datetimeFigureOut">
              <a:rPr lang="en-US" smtClean="0"/>
              <a:pPr/>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EB9A69E-9A01-442F-BF32-A56A07CCF5E1}" type="datetimeFigureOut">
              <a:rPr lang="en-US" smtClean="0"/>
              <a:pPr/>
              <a:t>2/25/2015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401470-E071-4B98-81E5-63476C2C6B64}"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B9A69E-9A01-442F-BF32-A56A07CCF5E1}" type="datetimeFigureOut">
              <a:rPr lang="en-US" smtClean="0"/>
              <a:pPr/>
              <a:t>2/25/2015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B9A69E-9A01-442F-BF32-A56A07CCF5E1}" type="datetimeFigureOut">
              <a:rPr lang="en-US" smtClean="0"/>
              <a:pPr/>
              <a:t>2/25/2015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9A69E-9A01-442F-BF32-A56A07CCF5E1}" type="datetimeFigureOut">
              <a:rPr lang="en-US" smtClean="0"/>
              <a:pPr/>
              <a:t>2/25/2015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EB9A69E-9A01-442F-BF32-A56A07CCF5E1}" type="datetimeFigureOut">
              <a:rPr lang="en-US" smtClean="0"/>
              <a:pPr/>
              <a:t>2/25/2015</a:t>
            </a:fld>
            <a:endParaRPr lang="en-US"/>
          </a:p>
        </p:txBody>
      </p:sp>
      <p:sp>
        <p:nvSpPr>
          <p:cNvPr id="7" name="Slide Number Placeholder 6"/>
          <p:cNvSpPr>
            <a:spLocks noGrp="1"/>
          </p:cNvSpPr>
          <p:nvPr>
            <p:ph type="sldNum" sz="quarter" idx="12"/>
          </p:nvPr>
        </p:nvSpPr>
        <p:spPr/>
        <p:txBody>
          <a:bodyPr/>
          <a:lstStyle/>
          <a:p>
            <a:fld id="{61401470-E071-4B98-81E5-63476C2C6B64}"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9A69E-9A01-442F-BF32-A56A07CCF5E1}" type="datetimeFigureOut">
              <a:rPr lang="en-US" smtClean="0"/>
              <a:pPr/>
              <a:t>2/25/2015</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B9A69E-9A01-442F-BF32-A56A07CCF5E1}" type="datetimeFigureOut">
              <a:rPr lang="en-US" smtClean="0"/>
              <a:pPr/>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B9A69E-9A01-442F-BF32-A56A07CCF5E1}" type="datetimeFigureOut">
              <a:rPr lang="en-US" smtClean="0"/>
              <a:pPr/>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CEB9A69E-9A01-442F-BF32-A56A07CCF5E1}" type="datetimeFigureOut">
              <a:rPr lang="en-US" smtClean="0"/>
              <a:pPr/>
              <a:t>2/25/2015</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61401470-E071-4B98-81E5-63476C2C6B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lsuagcenter.com/mcms/webtools/image.aspx?Watermark=bgB1AGwAbAA=&amp;ResourcePath=/NR/rdonlyres/9520F672-CCA1-4B82-8C8B-4C48F228C162/52797/VisualComparison2760.jpg" TargetMode="Externa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youtube.com/watch?v=vx0ZTy2SWfk"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youtube.com/watch?v=WaKokCoU1Ro"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cdc.gov/healthyweight/assessing/bmi/adult_bmi/english_bmi_calculator/bmi_calculator.html" TargetMode="External"/><Relationship Id="rId2" Type="http://schemas.openxmlformats.org/officeDocument/2006/relationships/hyperlink" Target="http://www.unitarium.com/blog/articles/human-height-conversion-table"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google.com/imgres?imgurl=http://youreartotheground.com/wp-content/uploads/2011/04/Dwight-Howard.jpg&amp;imgrefurl=http://youreartotheground.com/tag/dwight-howard-2/&amp;usg=__YpJyDNYOF5zngho5nyU703mEOPo=&amp;h=663&amp;w=620&amp;sz=501&amp;hl=en&amp;start=2&amp;zoom=1&amp;itbs=1&amp;tbnid=vmdmMM74gfuWVM:&amp;tbnh=138&amp;tbnw=129&amp;prev=/images?q=dwight+howard&amp;hl=en&amp;gbv=2&amp;tbm=isch&amp;ei=X8PKTe-5NYvUgQfYm4nZBw" TargetMode="Externa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hyperlink" Target="http://www.google.com/imgres?imgurl=http://nbasoup.com/wp-content/uploads/2010/02/lebron-james-311.jpg&amp;imgrefurl=http://nbasoup.com/?p=173&amp;usg=___60FsFnIaFLXyp8n9kasiNPxlRk=&amp;h=328&amp;w=500&amp;sz=26&amp;hl=en&amp;start=1&amp;zoom=1&amp;itbs=1&amp;tbnid=y08N4lAQ6Kd_GM:&amp;tbnh=85&amp;tbnw=130&amp;prev=/images?q=lebron+james+strong&amp;hl=en&amp;gbv=2&amp;biw=1259&amp;bih=848&amp;tbm=isch&amp;ei=sMPKTc-2IsLcgQfuyJTtBw"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youtube.com/watch?v=fUO1ClTWpwc"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3.jpeg"/><Relationship Id="rId2" Type="http://schemas.openxmlformats.org/officeDocument/2006/relationships/hyperlink" Target="http://www.google.com/imgres?imgurl=http://a.espncdn.com/photo/2009/0130/pg2_g_gatorade_400.jpg&amp;imgrefurl=http://www.polycount.com/forum/showthread.php?t=73265&amp;usg=__MJ3clZXtmnKWyC_pNDxe21UEjvc=&amp;h=600&amp;w=400&amp;sz=66&amp;hl=en&amp;start=5&amp;zoom=1&amp;itbs=1&amp;tbnid=9dOJ6Rcat_3d3M:&amp;tbnh=135&amp;tbnw=90&amp;prev=/images?q=old+gatorade+bottle&amp;hl=en&amp;sa=N&amp;gbv=2&amp;ndsp=20&amp;biw=1259&amp;bih=848&amp;tbm=isch&amp;ei=EMTKTbiSCMLngQe5z-TtBw" TargetMode="External"/><Relationship Id="rId1" Type="http://schemas.openxmlformats.org/officeDocument/2006/relationships/slideLayout" Target="../slideLayouts/slideLayout2.xml"/><Relationship Id="rId6" Type="http://schemas.openxmlformats.org/officeDocument/2006/relationships/hyperlink" Target="http://www.google.com/imgres?imgurl=http://www.telovation.com/photos/inventor-of-gatorade.jpg&amp;imgrefurl=http://www.telovation.com/articles/unique-origins-many-popular-products.html&amp;usg=__q4JkZoYw8eNPHSaLGgX3ZgFK6kg=&amp;h=275&amp;w=400&amp;sz=21&amp;hl=en&amp;start=1&amp;zoom=1&amp;itbs=1&amp;tbnid=I6cqNlR10W-NiM:&amp;tbnh=85&amp;tbnw=124&amp;prev=/images?q=inventor+of+gatorade&amp;hl=en&amp;gbv=2&amp;biw=1259&amp;bih=848&amp;tbm=isch&amp;ei=R8TKTbLfAcvTgQf54uT7Bw" TargetMode="External"/><Relationship Id="rId5" Type="http://schemas.openxmlformats.org/officeDocument/2006/relationships/image" Target="../media/image32.jpeg"/><Relationship Id="rId4" Type="http://schemas.openxmlformats.org/officeDocument/2006/relationships/hyperlink" Target="http://www.google.com/imgres?imgurl=http://www.macbattles.com/forum/images/stories/ballstate.jpg&amp;imgrefurl=http://www.macbattles.com/forum/Ball-State/&amp;usg=__YHXP8rqGHtM1sAc1Fm6Jcueq-jQ=&amp;h=744&amp;w=839&amp;sz=165&amp;hl=en&amp;start=3&amp;zoom=1&amp;itbs=1&amp;tbnid=i8tb0XTf3FN5lM:&amp;tbnh=128&amp;tbnw=144&amp;prev=/images?q=ball+state+university+logo&amp;hl=en&amp;sa=X&amp;gbv=2&amp;biw=1259&amp;bih=848&amp;tbm=isch&amp;ei=MMTKTZiyFIXDgQf0yqDdBw"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google.com/imgres?imgurl=http://blog.rivalus.net/wp-content/uploads/2010/11/syh_electrolytes.jpg&amp;imgrefurl=http://blog.rivalus.net/2011/02/23/what-is-an-electrolyte-anyways/&amp;usg=__Zo3RJqp3yg3iCOTSFbsUnk0DS80=&amp;h=349&amp;w=351&amp;sz=89&amp;hl=en&amp;start=1&amp;zoom=1&amp;itbs=1&amp;tbnid=6QKcNbv6QwaMyM:&amp;tbnh=119&amp;tbnw=120&amp;prev=/images?q=electrolytes&amp;hl=en&amp;gbv=2&amp;biw=1259&amp;bih=848&amp;tbm=isch&amp;ei=tMTKTfTbEY_AgQey4OjtBw" TargetMode="External"/><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www.google.com/imgres?imgurl=http://4.bp.blogspot.com/_onPHWrmsfMs/TDhvHuBbzCI/AAAAAAAAApw/vWJsfiRJDgA/s1600/powerade_after.jpg&amp;imgrefurl=http://matt-daquino.blogspot.com/2010_07_01_archive.html&amp;usg=__KtgwGmNv2b_zra1TDQlJOllyArg=&amp;h=1350&amp;w=1000&amp;sz=357&amp;hl=en&amp;start=3&amp;zoom=1&amp;itbs=1&amp;tbnid=tj_x5fwbJXSftM:&amp;tbnh=150&amp;tbnw=111&amp;prev=/images?q=powerade&amp;hl=en&amp;gbv=2&amp;biw=1259&amp;bih=848&amp;tbm=isch&amp;ei=28TKTfHaAcecgQefprTeBw"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google.com/imgres?imgurl=http://iamemmathea.files.wordpress.com/2009/02/popular-fruits.gif&amp;imgrefurl=http://iamemmathea.wordpress.com/2009/02/09/on-re-focusing-fun-in-the-kitchen/popular-fruits/&amp;usg=__3UfTRkElqE38oqqVUTAVRodB8cA=&amp;h=566&amp;w=571&amp;sz=39&amp;hl=en&amp;start=1&amp;zoom=1&amp;itbs=1&amp;tbnid=kD06Y7WKZWd7sM:&amp;tbnh=133&amp;tbnw=134&amp;prev=/images?q=fruits&amp;hl=en&amp;gbv=2&amp;biw=1259&amp;bih=848&amp;tbm=isch&amp;ei=DMXKTdLdFsfUgQfS5pnjBw"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hyperlink" Target="http://www.google.com/imgres?imgurl=http://athriftymom.com/wp-content/uploads//2011/02/Propel.jpg&amp;imgrefurl=http://athriftymom.com/2011/02/free-propel-water-at-winco/&amp;usg=__XDNaLejphB43ralkDDmpY5EYuDM=&amp;h=210&amp;w=210&amp;sz=16&amp;hl=en&amp;start=1&amp;zoom=1&amp;itbs=1&amp;tbnid=xZ6Vqfk6OrSSuM:&amp;tbnh=106&amp;tbnw=106&amp;prev=/images?q=propel&amp;hl=en&amp;gbv=2&amp;biw=1259&amp;bih=848&amp;tbm=isch&amp;ei=QcXKTeWhGMbYgQeAucnhBw" TargetMode="External"/><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www.youtube.com/watch?v=nclHgRDRsUY"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www.google.com/imgres?imgurl=http://www.baking911.com/images/egg.jpg&amp;imgrefurl=http://www.baking911.com/pantry/eggs.htm&amp;usg=__CGL1G90ZxwsIuvcLlIchoTTzXYg=&amp;h=609&amp;w=641&amp;sz=7&amp;hl=en&amp;start=4&amp;um=1&amp;itbs=1&amp;tbnid=r_h-YAo2a8KxbM:&amp;tbnh=130&amp;tbnw=137&amp;prev=/images?q=eggs&amp;um=1&amp;hl=en&amp;safe=active&amp;sa=N&amp;tbs=isch:1" TargetMode="Externa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hyperlink" Target="http://www.google.com/imgres?imgurl=http://www.giftlebanon.com/catalog/images/RoyalFruitBasket.jpg&amp;imgrefurl=http://www.giftlebanon.com/catalog/index.php?cPath=36&amp;usg=__pF7SlkCtgfIJKJf9wbUuayr-Bns=&amp;h=480&amp;w=393&amp;sz=41&amp;hl=en&amp;start=9&amp;um=1&amp;itbs=1&amp;tbnid=Ng4GxbGRSELIGM:&amp;tbnh=129&amp;tbnw=106&amp;prev=/images?q=fruit&amp;um=1&amp;hl=en&amp;safe=active&amp;tbs=isch:1"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www.google.com/imgres?imgurl=http://bodylogicmd.files.wordpress.com/2009/09/fruits_and_vegetables21.jpg&amp;imgrefurl=http://bodylogicmd.wordpress.com/2009/09/&amp;usg=__prOkiF7o7AzMeSoBwN9qJ38ZIeI=&amp;h=368&amp;w=409&amp;sz=83&amp;hl=en&amp;start=1&amp;um=1&amp;itbs=1&amp;tbnid=UulkbzFlnEWapM:&amp;tbnh=112&amp;tbnw=125&amp;prev=/images?q=vegetables&amp;um=1&amp;hl=en&amp;safe=active&amp;sa=X&amp;tbs=isch:1" TargetMode="Externa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52.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hyperlink" Target="http://www.youtube.com/watch?v=7yQmXWuH10g"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6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70.png"/></Relationships>
</file>

<file path=ppt/slides/_rels/slide6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78.png"/><Relationship Id="rId4" Type="http://schemas.openxmlformats.org/officeDocument/2006/relationships/image" Target="../media/image77.png"/></Relationships>
</file>

<file path=ppt/slides/_rels/slide7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www.youtube.com/watch?v=V9keK-_BJg4" TargetMode="External"/><Relationship Id="rId4" Type="http://schemas.openxmlformats.org/officeDocument/2006/relationships/image" Target="../media/image81.png"/></Relationships>
</file>

<file path=ppt/slides/_rels/slide7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8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9.png"/></Relationships>
</file>

<file path=ppt/slides/_rels/slide8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4.w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8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hyperlink" Target="http://www.google.com/imgres?imgurl=http://www.targetwoman.com/image/eating-disorder.jpg&amp;imgrefurl=http://www.targetwoman.com/articles/binge-eating-disorder.html&amp;usg=__g5qckSwceDYVeobL6w0BxMl0yRs=&amp;h=400&amp;w=300&amp;sz=21&amp;hl=en&amp;start=2&amp;zoom=1&amp;um=1&amp;itbs=1&amp;tbnid=6RVYQ0iV0a0pbM:&amp;tbnh=124&amp;tbnw=93&amp;prev=/search?q=eating+disorders&amp;um=1&amp;hl=en&amp;sa=X&amp;biw=1259&amp;bih=845&amp;tbm=isch&amp;ei=6BrMTaWfBobKgQf2gqHnBw"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9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hyperlink" Target="http://www.youtube.com/watch?v=vCTXV15mKQ4"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hyperlink" Target="http://www.google.com/imgres?imgurl=http://www.ironmagazine.com/blog/wp-content/uploads/2010/05/exercise.jpg&amp;imgrefurl=http://www.ironmagazine.com/blog/2010/brief-exercise-reduces-impact-of-stress-on-cell-aging/&amp;usg=__BmUso88iYkJWk8sMDTdMvU-pAM4=&amp;h=316&amp;w=350&amp;sz=18&amp;hl=en&amp;start=2&amp;zoom=1&amp;um=1&amp;itbs=1&amp;tbnid=k4mq0MEOC0zyGM:&amp;tbnh=108&amp;tbnw=120&amp;prev=/search?q=exercise&amp;um=1&amp;hl=en&amp;sa=N&amp;biw=1259&amp;bih=845&amp;tbm=isch&amp;ei=gBvMTfCmHIbegQe69ozxBw"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www.google.com/imgres?imgurl=http://americathebeautifuldoc.com/wp-content/uploads/2009/11/eating-disorder-help.jpg&amp;imgrefurl=http://americathebeautifuldoc.com/2009/11/16/eating-disorders-help/&amp;usg=__k-sHjdGRNjObalpudtrKBpA50j8=&amp;h=266&amp;w=400&amp;sz=126&amp;hl=en&amp;start=16&amp;zoom=1&amp;um=1&amp;itbs=1&amp;tbnid=yPdzi9RmY9MNyM:&amp;tbnh=82&amp;tbnw=124&amp;prev=/search?q=eating+disorders&amp;um=1&amp;hl=en&amp;sa=X&amp;biw=1259&amp;bih=845&amp;tbm=isch&amp;ei=6BrMTaWfBobKgQf2gqHnBw"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2.jpeg"/></Relationships>
</file>

<file path=ppt/slides/_rels/slide104.xml.rels><?xml version="1.0" encoding="UTF-8" standalone="yes"?>
<Relationships xmlns="http://schemas.openxmlformats.org/package/2006/relationships"><Relationship Id="rId2" Type="http://schemas.openxmlformats.org/officeDocument/2006/relationships/image" Target="../media/image113.w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 Three</a:t>
            </a:r>
            <a:endParaRPr lang="en-US" dirty="0"/>
          </a:p>
        </p:txBody>
      </p:sp>
      <p:sp>
        <p:nvSpPr>
          <p:cNvPr id="3" name="Subtitle 2"/>
          <p:cNvSpPr>
            <a:spLocks noGrp="1"/>
          </p:cNvSpPr>
          <p:nvPr>
            <p:ph type="subTitle" idx="1"/>
          </p:nvPr>
        </p:nvSpPr>
        <p:spPr/>
        <p:txBody>
          <a:bodyPr/>
          <a:lstStyle/>
          <a:p>
            <a:r>
              <a:rPr lang="en-US" dirty="0" smtClean="0"/>
              <a:t>Nutrition &amp; Physical Activity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Importance of Nutrition</a:t>
            </a:r>
            <a:endParaRPr lang="en-US" b="1" dirty="0"/>
          </a:p>
        </p:txBody>
      </p:sp>
      <p:sp>
        <p:nvSpPr>
          <p:cNvPr id="3" name="Content Placeholder 2"/>
          <p:cNvSpPr>
            <a:spLocks noGrp="1"/>
          </p:cNvSpPr>
          <p:nvPr>
            <p:ph idx="1"/>
          </p:nvPr>
        </p:nvSpPr>
        <p:spPr/>
        <p:txBody>
          <a:bodyPr/>
          <a:lstStyle/>
          <a:p>
            <a:r>
              <a:rPr lang="en-US" b="1" u="sng" dirty="0" smtClean="0"/>
              <a:t>Nutrition- </a:t>
            </a:r>
            <a:r>
              <a:rPr lang="en-US" dirty="0" smtClean="0"/>
              <a:t>The process by which your body takes in and uses food.</a:t>
            </a:r>
          </a:p>
          <a:p>
            <a:endParaRPr lang="en-US" dirty="0"/>
          </a:p>
          <a:p>
            <a:r>
              <a:rPr lang="en-US" b="1" u="sng" dirty="0" smtClean="0"/>
              <a:t>Nutrients-</a:t>
            </a:r>
            <a:r>
              <a:rPr lang="en-US" dirty="0" smtClean="0"/>
              <a:t> substances in food that your body needs to grow, to repair itself and to supply itself with energy.</a:t>
            </a:r>
            <a:endParaRPr lang="en-US" dirty="0"/>
          </a:p>
        </p:txBody>
      </p:sp>
    </p:spTree>
    <p:extLst>
      <p:ext uri="{BB962C8B-B14F-4D97-AF65-F5344CB8AC3E}">
        <p14:creationId xmlns:p14="http://schemas.microsoft.com/office/powerpoint/2010/main" val="27531040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Health Pictures\Nutrition Pos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148" y="0"/>
            <a:ext cx="452370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980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Health Pictures\Fruit Loops versus fru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71" y="0"/>
            <a:ext cx="888485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2757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Importance of Nutrition</a:t>
            </a:r>
          </a:p>
        </p:txBody>
      </p:sp>
      <p:sp>
        <p:nvSpPr>
          <p:cNvPr id="3" name="Content Placeholder 2"/>
          <p:cNvSpPr>
            <a:spLocks noGrp="1"/>
          </p:cNvSpPr>
          <p:nvPr>
            <p:ph idx="1"/>
          </p:nvPr>
        </p:nvSpPr>
        <p:spPr/>
        <p:txBody>
          <a:bodyPr/>
          <a:lstStyle/>
          <a:p>
            <a:r>
              <a:rPr lang="en-US" b="1" u="sng" dirty="0" smtClean="0"/>
              <a:t>Calorie-</a:t>
            </a:r>
            <a:r>
              <a:rPr lang="en-US" dirty="0" smtClean="0"/>
              <a:t> unit of heat used to measure the energy your body uses and the energy it receives from food.</a:t>
            </a:r>
          </a:p>
          <a:p>
            <a:endParaRPr lang="en-US" dirty="0"/>
          </a:p>
          <a:p>
            <a:r>
              <a:rPr lang="en-US" dirty="0" smtClean="0"/>
              <a:t>3500 Calories= 1 pound of fat</a:t>
            </a:r>
            <a:endParaRPr lang="en-US" dirty="0"/>
          </a:p>
        </p:txBody>
      </p:sp>
    </p:spTree>
    <p:extLst>
      <p:ext uri="{BB962C8B-B14F-4D97-AF65-F5344CB8AC3E}">
        <p14:creationId xmlns:p14="http://schemas.microsoft.com/office/powerpoint/2010/main" val="1289887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kate.jenis\Downloads\photo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717550"/>
            <a:ext cx="6858000" cy="542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0981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Protein (4 kcals/gram)</a:t>
            </a:r>
            <a:endParaRPr lang="en-US" b="1" dirty="0"/>
          </a:p>
        </p:txBody>
      </p:sp>
      <p:sp>
        <p:nvSpPr>
          <p:cNvPr id="3" name="Content Placeholder 2"/>
          <p:cNvSpPr>
            <a:spLocks noGrp="1"/>
          </p:cNvSpPr>
          <p:nvPr>
            <p:ph sz="quarter" idx="13"/>
          </p:nvPr>
        </p:nvSpPr>
        <p:spPr/>
        <p:txBody>
          <a:bodyPr>
            <a:normAutofit fontScale="85000" lnSpcReduction="10000"/>
          </a:bodyPr>
          <a:lstStyle/>
          <a:p>
            <a:r>
              <a:rPr lang="en-US" dirty="0" smtClean="0"/>
              <a:t>Made up of amino acids</a:t>
            </a:r>
          </a:p>
          <a:p>
            <a:r>
              <a:rPr lang="en-US" dirty="0" smtClean="0"/>
              <a:t>Help body repair cells</a:t>
            </a:r>
          </a:p>
          <a:p>
            <a:r>
              <a:rPr lang="en-US" dirty="0" smtClean="0"/>
              <a:t>Make new cells</a:t>
            </a:r>
          </a:p>
          <a:p>
            <a:r>
              <a:rPr lang="en-US" dirty="0" smtClean="0"/>
              <a:t>Growth and development</a:t>
            </a:r>
          </a:p>
          <a:p>
            <a:pPr lvl="1"/>
            <a:r>
              <a:rPr lang="en-US" dirty="0" smtClean="0"/>
              <a:t>Muscles</a:t>
            </a:r>
          </a:p>
          <a:p>
            <a:pPr lvl="1"/>
            <a:r>
              <a:rPr lang="en-US" dirty="0" smtClean="0"/>
              <a:t>Hair and nails</a:t>
            </a:r>
          </a:p>
          <a:p>
            <a:pPr lvl="1"/>
            <a:r>
              <a:rPr lang="en-US" dirty="0" smtClean="0"/>
              <a:t>Immunity</a:t>
            </a:r>
          </a:p>
          <a:p>
            <a:pPr lvl="1"/>
            <a:r>
              <a:rPr lang="en-US" dirty="0" smtClean="0"/>
              <a:t>Carry oxygen in blood</a:t>
            </a:r>
          </a:p>
        </p:txBody>
      </p:sp>
      <p:sp>
        <p:nvSpPr>
          <p:cNvPr id="4" name="Content Placeholder 3"/>
          <p:cNvSpPr>
            <a:spLocks noGrp="1"/>
          </p:cNvSpPr>
          <p:nvPr>
            <p:ph sz="quarter" idx="14"/>
          </p:nvPr>
        </p:nvSpPr>
        <p:spPr/>
        <p:txBody>
          <a:bodyPr>
            <a:normAutofit fontScale="70000" lnSpcReduction="20000"/>
          </a:bodyPr>
          <a:lstStyle/>
          <a:p>
            <a:r>
              <a:rPr lang="en-US" dirty="0" smtClean="0"/>
              <a:t>RDA</a:t>
            </a:r>
          </a:p>
          <a:p>
            <a:pPr lvl="1"/>
            <a:r>
              <a:rPr lang="en-US" dirty="0" smtClean="0"/>
              <a:t>40-50 grams</a:t>
            </a:r>
          </a:p>
          <a:p>
            <a:pPr lvl="1"/>
            <a:r>
              <a:rPr lang="en-US" dirty="0" smtClean="0"/>
              <a:t>Can vary on age, gender, athlete</a:t>
            </a:r>
          </a:p>
          <a:p>
            <a:r>
              <a:rPr lang="en-US" dirty="0" smtClean="0"/>
              <a:t>Examples</a:t>
            </a:r>
          </a:p>
          <a:p>
            <a:pPr lvl="1"/>
            <a:r>
              <a:rPr lang="en-US" dirty="0" smtClean="0"/>
              <a:t>Tuna</a:t>
            </a:r>
          </a:p>
          <a:p>
            <a:pPr lvl="1"/>
            <a:r>
              <a:rPr lang="en-US" dirty="0" smtClean="0"/>
              <a:t>Meat</a:t>
            </a:r>
          </a:p>
          <a:p>
            <a:pPr lvl="1"/>
            <a:r>
              <a:rPr lang="en-US" dirty="0" smtClean="0"/>
              <a:t>Poultry</a:t>
            </a:r>
          </a:p>
          <a:p>
            <a:pPr lvl="1"/>
            <a:r>
              <a:rPr lang="en-US" dirty="0" smtClean="0"/>
              <a:t>Beans</a:t>
            </a:r>
          </a:p>
          <a:p>
            <a:pPr lvl="1"/>
            <a:r>
              <a:rPr lang="en-US" dirty="0" smtClean="0"/>
              <a:t>Nuts/seeds</a:t>
            </a:r>
          </a:p>
          <a:p>
            <a:r>
              <a:rPr lang="en-US" dirty="0" smtClean="0"/>
              <a:t>Vegetarian</a:t>
            </a:r>
          </a:p>
          <a:p>
            <a:pPr lvl="1"/>
            <a:r>
              <a:rPr lang="en-US" dirty="0" smtClean="0"/>
              <a:t>Beans</a:t>
            </a:r>
          </a:p>
          <a:p>
            <a:pPr lvl="1"/>
            <a:r>
              <a:rPr lang="en-US" dirty="0" smtClean="0"/>
              <a:t>Whole grains</a:t>
            </a:r>
          </a:p>
          <a:p>
            <a:pPr lvl="1"/>
            <a:r>
              <a:rPr lang="en-US" dirty="0" smtClean="0"/>
              <a:t>Soy products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b="1" dirty="0" smtClean="0"/>
              <a:t>Carbohydrates (4 kcals/gram)</a:t>
            </a:r>
            <a:endParaRPr lang="en-US" b="1" dirty="0"/>
          </a:p>
        </p:txBody>
      </p:sp>
      <p:sp>
        <p:nvSpPr>
          <p:cNvPr id="8" name="Content Placeholder 7"/>
          <p:cNvSpPr>
            <a:spLocks noGrp="1"/>
          </p:cNvSpPr>
          <p:nvPr>
            <p:ph sz="quarter" idx="13"/>
          </p:nvPr>
        </p:nvSpPr>
        <p:spPr/>
        <p:txBody>
          <a:bodyPr>
            <a:normAutofit fontScale="92500" lnSpcReduction="10000"/>
          </a:bodyPr>
          <a:lstStyle/>
          <a:p>
            <a:r>
              <a:rPr lang="en-US" dirty="0" smtClean="0"/>
              <a:t>Plant based foods</a:t>
            </a:r>
          </a:p>
          <a:p>
            <a:r>
              <a:rPr lang="en-US" dirty="0" smtClean="0"/>
              <a:t>Sugars</a:t>
            </a:r>
          </a:p>
          <a:p>
            <a:r>
              <a:rPr lang="en-US" dirty="0" smtClean="0"/>
              <a:t>Starches </a:t>
            </a:r>
          </a:p>
          <a:p>
            <a:pPr lvl="1"/>
            <a:r>
              <a:rPr lang="en-US" dirty="0" smtClean="0"/>
              <a:t>Breads</a:t>
            </a:r>
          </a:p>
          <a:p>
            <a:pPr lvl="1"/>
            <a:r>
              <a:rPr lang="en-US" dirty="0" smtClean="0"/>
              <a:t>Potatoes</a:t>
            </a:r>
          </a:p>
          <a:p>
            <a:r>
              <a:rPr lang="en-US" dirty="0" smtClean="0"/>
              <a:t>Fiber</a:t>
            </a:r>
          </a:p>
          <a:p>
            <a:r>
              <a:rPr lang="en-US" dirty="0" smtClean="0"/>
              <a:t>Source of energy</a:t>
            </a:r>
          </a:p>
          <a:p>
            <a:pPr lvl="1"/>
            <a:r>
              <a:rPr lang="en-US" dirty="0" smtClean="0"/>
              <a:t>Used immediately </a:t>
            </a:r>
          </a:p>
          <a:p>
            <a:pPr lvl="1"/>
            <a:r>
              <a:rPr lang="en-US" dirty="0" smtClean="0"/>
              <a:t>Stored </a:t>
            </a:r>
          </a:p>
          <a:p>
            <a:pPr>
              <a:buNone/>
            </a:pPr>
            <a:endParaRPr lang="en-US" dirty="0"/>
          </a:p>
        </p:txBody>
      </p:sp>
      <p:sp>
        <p:nvSpPr>
          <p:cNvPr id="9" name="Content Placeholder 8"/>
          <p:cNvSpPr>
            <a:spLocks noGrp="1"/>
          </p:cNvSpPr>
          <p:nvPr>
            <p:ph sz="quarter" idx="14"/>
          </p:nvPr>
        </p:nvSpPr>
        <p:spPr/>
        <p:txBody>
          <a:bodyPr>
            <a:normAutofit fontScale="85000" lnSpcReduction="10000"/>
          </a:bodyPr>
          <a:lstStyle/>
          <a:p>
            <a:r>
              <a:rPr lang="en-US" dirty="0" smtClean="0"/>
              <a:t>Better Choices</a:t>
            </a:r>
          </a:p>
          <a:p>
            <a:pPr lvl="1"/>
            <a:r>
              <a:rPr lang="en-US" dirty="0" smtClean="0"/>
              <a:t>Whole grains</a:t>
            </a:r>
          </a:p>
          <a:p>
            <a:pPr lvl="2"/>
            <a:r>
              <a:rPr lang="en-US" dirty="0" smtClean="0"/>
              <a:t>Breads</a:t>
            </a:r>
          </a:p>
          <a:p>
            <a:pPr lvl="3"/>
            <a:r>
              <a:rPr lang="en-US" dirty="0" smtClean="0"/>
              <a:t>Pasta</a:t>
            </a:r>
          </a:p>
          <a:p>
            <a:pPr lvl="1"/>
            <a:r>
              <a:rPr lang="en-US" dirty="0" smtClean="0"/>
              <a:t>Beans</a:t>
            </a:r>
          </a:p>
          <a:p>
            <a:pPr lvl="1"/>
            <a:r>
              <a:rPr lang="en-US" dirty="0" smtClean="0"/>
              <a:t>Fiber rich vegetables</a:t>
            </a:r>
          </a:p>
          <a:p>
            <a:pPr lvl="1"/>
            <a:r>
              <a:rPr lang="en-US" dirty="0" smtClean="0"/>
              <a:t>Dairy</a:t>
            </a:r>
          </a:p>
          <a:p>
            <a:r>
              <a:rPr lang="en-US" dirty="0" smtClean="0"/>
              <a:t>Limited</a:t>
            </a:r>
          </a:p>
          <a:p>
            <a:pPr lvl="1"/>
            <a:r>
              <a:rPr lang="en-US" dirty="0" smtClean="0"/>
              <a:t>Added sugars</a:t>
            </a:r>
          </a:p>
          <a:p>
            <a:pPr lvl="1"/>
            <a:r>
              <a:rPr lang="en-US" dirty="0" smtClean="0"/>
              <a:t>Refined grains</a:t>
            </a:r>
          </a:p>
          <a:p>
            <a:pPr lvl="1"/>
            <a:r>
              <a:rPr lang="en-US" dirty="0" smtClean="0"/>
              <a:t>Stay away from white!</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Fats (9 kcals/gram)</a:t>
            </a:r>
            <a:r>
              <a:rPr lang="en-US" dirty="0" smtClean="0"/>
              <a:t>	</a:t>
            </a:r>
            <a:endParaRPr lang="en-US" dirty="0"/>
          </a:p>
        </p:txBody>
      </p:sp>
      <p:sp>
        <p:nvSpPr>
          <p:cNvPr id="3" name="Content Placeholder 2"/>
          <p:cNvSpPr>
            <a:spLocks noGrp="1"/>
          </p:cNvSpPr>
          <p:nvPr>
            <p:ph sz="quarter" idx="13"/>
          </p:nvPr>
        </p:nvSpPr>
        <p:spPr/>
        <p:txBody>
          <a:bodyPr>
            <a:normAutofit fontScale="77500" lnSpcReduction="20000"/>
          </a:bodyPr>
          <a:lstStyle/>
          <a:p>
            <a:r>
              <a:rPr lang="en-US" dirty="0" smtClean="0"/>
              <a:t>Essential </a:t>
            </a:r>
          </a:p>
          <a:p>
            <a:pPr lvl="1"/>
            <a:r>
              <a:rPr lang="en-US" dirty="0" smtClean="0"/>
              <a:t>Physiologic functioning</a:t>
            </a:r>
          </a:p>
          <a:p>
            <a:pPr lvl="1"/>
            <a:r>
              <a:rPr lang="en-US" dirty="0" smtClean="0"/>
              <a:t>Stored </a:t>
            </a:r>
          </a:p>
          <a:p>
            <a:pPr lvl="2"/>
            <a:r>
              <a:rPr lang="en-US" dirty="0" smtClean="0"/>
              <a:t>Heart</a:t>
            </a:r>
          </a:p>
          <a:p>
            <a:pPr lvl="2"/>
            <a:r>
              <a:rPr lang="en-US" dirty="0" smtClean="0"/>
              <a:t>Liver</a:t>
            </a:r>
          </a:p>
          <a:p>
            <a:pPr lvl="2"/>
            <a:r>
              <a:rPr lang="en-US" dirty="0" smtClean="0"/>
              <a:t>Kidneys</a:t>
            </a:r>
          </a:p>
          <a:p>
            <a:pPr lvl="2"/>
            <a:r>
              <a:rPr lang="en-US" dirty="0" smtClean="0"/>
              <a:t>Muscle</a:t>
            </a:r>
          </a:p>
          <a:p>
            <a:r>
              <a:rPr lang="en-US" dirty="0" smtClean="0"/>
              <a:t>Hold organs/nerves in position</a:t>
            </a:r>
          </a:p>
          <a:p>
            <a:r>
              <a:rPr lang="en-US" dirty="0" smtClean="0"/>
              <a:t>Protect against traumatic injury/shock</a:t>
            </a:r>
          </a:p>
          <a:p>
            <a:r>
              <a:rPr lang="en-US" dirty="0" smtClean="0"/>
              <a:t>Protect</a:t>
            </a:r>
            <a:r>
              <a:rPr lang="en-US" dirty="0"/>
              <a:t> </a:t>
            </a:r>
            <a:r>
              <a:rPr lang="en-US" dirty="0" smtClean="0"/>
              <a:t>against mechanical pressure</a:t>
            </a:r>
          </a:p>
          <a:p>
            <a:endParaRPr lang="en-US" dirty="0" smtClean="0"/>
          </a:p>
          <a:p>
            <a:endParaRPr lang="en-US" dirty="0"/>
          </a:p>
        </p:txBody>
      </p:sp>
      <p:sp>
        <p:nvSpPr>
          <p:cNvPr id="4" name="Content Placeholder 3"/>
          <p:cNvSpPr>
            <a:spLocks noGrp="1"/>
          </p:cNvSpPr>
          <p:nvPr>
            <p:ph sz="quarter" idx="14"/>
          </p:nvPr>
        </p:nvSpPr>
        <p:spPr/>
        <p:txBody>
          <a:bodyPr>
            <a:normAutofit fontScale="77500" lnSpcReduction="20000"/>
          </a:bodyPr>
          <a:lstStyle/>
          <a:p>
            <a:r>
              <a:rPr lang="en-US" dirty="0" smtClean="0"/>
              <a:t>Insulate</a:t>
            </a:r>
          </a:p>
          <a:p>
            <a:pPr lvl="1"/>
            <a:r>
              <a:rPr lang="en-US" dirty="0" smtClean="0"/>
              <a:t>Body temp</a:t>
            </a:r>
          </a:p>
          <a:p>
            <a:r>
              <a:rPr lang="en-US" dirty="0" smtClean="0"/>
              <a:t>Digestion, absorption, and transport</a:t>
            </a:r>
          </a:p>
          <a:p>
            <a:pPr lvl="1"/>
            <a:r>
              <a:rPr lang="en-US" dirty="0" smtClean="0"/>
              <a:t>Vitamins</a:t>
            </a:r>
          </a:p>
          <a:p>
            <a:pPr lvl="1"/>
            <a:r>
              <a:rPr lang="en-US" dirty="0" err="1" smtClean="0"/>
              <a:t>Phytochemicals</a:t>
            </a:r>
            <a:endParaRPr lang="en-US" dirty="0" smtClean="0"/>
          </a:p>
          <a:p>
            <a:r>
              <a:rPr lang="en-US" dirty="0" smtClean="0"/>
              <a:t>Slows digestion</a:t>
            </a:r>
          </a:p>
          <a:p>
            <a:r>
              <a:rPr lang="en-US" dirty="0" smtClean="0"/>
              <a:t>Texture</a:t>
            </a:r>
          </a:p>
          <a:p>
            <a:r>
              <a:rPr lang="en-US" dirty="0" smtClean="0"/>
              <a:t>Immunity</a:t>
            </a:r>
          </a:p>
          <a:p>
            <a:r>
              <a:rPr lang="en-US" dirty="0" smtClean="0"/>
              <a:t>12% essential body fat/females</a:t>
            </a:r>
          </a:p>
          <a:p>
            <a:r>
              <a:rPr lang="en-US" dirty="0" smtClean="0"/>
              <a:t>Ideal-  21-33%</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Good </a:t>
            </a:r>
            <a:r>
              <a:rPr lang="en-US" b="1" dirty="0" err="1" smtClean="0"/>
              <a:t>vs</a:t>
            </a:r>
            <a:r>
              <a:rPr lang="en-US" b="1" dirty="0" smtClean="0"/>
              <a:t> Bad Fat</a:t>
            </a:r>
            <a:endParaRPr lang="en-US" b="1" dirty="0"/>
          </a:p>
        </p:txBody>
      </p:sp>
      <p:sp>
        <p:nvSpPr>
          <p:cNvPr id="3" name="Text Placeholder 2"/>
          <p:cNvSpPr>
            <a:spLocks noGrp="1"/>
          </p:cNvSpPr>
          <p:nvPr>
            <p:ph type="body" idx="1"/>
          </p:nvPr>
        </p:nvSpPr>
        <p:spPr/>
        <p:txBody>
          <a:bodyPr/>
          <a:lstStyle/>
          <a:p>
            <a:r>
              <a:rPr lang="en-US" dirty="0" smtClean="0"/>
              <a:t>Good</a:t>
            </a:r>
            <a:endParaRPr lang="en-US" dirty="0"/>
          </a:p>
        </p:txBody>
      </p:sp>
      <p:sp>
        <p:nvSpPr>
          <p:cNvPr id="5" name="Content Placeholder 4"/>
          <p:cNvSpPr>
            <a:spLocks noGrp="1"/>
          </p:cNvSpPr>
          <p:nvPr>
            <p:ph sz="half" idx="2"/>
          </p:nvPr>
        </p:nvSpPr>
        <p:spPr/>
        <p:txBody>
          <a:bodyPr>
            <a:normAutofit fontScale="92500"/>
          </a:bodyPr>
          <a:lstStyle/>
          <a:p>
            <a:r>
              <a:rPr lang="en-US" dirty="0" smtClean="0"/>
              <a:t>Unsaturated</a:t>
            </a:r>
          </a:p>
          <a:p>
            <a:r>
              <a:rPr lang="en-US" dirty="0" smtClean="0"/>
              <a:t>Lower cholesterol</a:t>
            </a:r>
          </a:p>
          <a:p>
            <a:r>
              <a:rPr lang="en-US" dirty="0" smtClean="0"/>
              <a:t>Keeps body healthy</a:t>
            </a:r>
          </a:p>
          <a:p>
            <a:pPr lvl="1"/>
            <a:r>
              <a:rPr lang="en-US" dirty="0" smtClean="0"/>
              <a:t>Nuts</a:t>
            </a:r>
          </a:p>
          <a:p>
            <a:pPr lvl="1"/>
            <a:r>
              <a:rPr lang="en-US" dirty="0" smtClean="0"/>
              <a:t>Seeds</a:t>
            </a:r>
          </a:p>
          <a:p>
            <a:pPr lvl="1"/>
            <a:r>
              <a:rPr lang="en-US" dirty="0" smtClean="0"/>
              <a:t>Some vegetables</a:t>
            </a:r>
          </a:p>
          <a:p>
            <a:pPr lvl="1"/>
            <a:r>
              <a:rPr lang="en-US" dirty="0"/>
              <a:t>O</a:t>
            </a:r>
            <a:r>
              <a:rPr lang="en-US" dirty="0" smtClean="0"/>
              <a:t>ils</a:t>
            </a:r>
          </a:p>
          <a:p>
            <a:pPr lvl="1"/>
            <a:endParaRPr lang="en-US" dirty="0"/>
          </a:p>
        </p:txBody>
      </p:sp>
      <p:sp>
        <p:nvSpPr>
          <p:cNvPr id="4" name="Text Placeholder 3"/>
          <p:cNvSpPr>
            <a:spLocks noGrp="1"/>
          </p:cNvSpPr>
          <p:nvPr>
            <p:ph type="body" sz="quarter" idx="3"/>
          </p:nvPr>
        </p:nvSpPr>
        <p:spPr/>
        <p:txBody>
          <a:bodyPr/>
          <a:lstStyle/>
          <a:p>
            <a:r>
              <a:rPr lang="en-US" dirty="0" smtClean="0"/>
              <a:t>Not As Good</a:t>
            </a:r>
            <a:endParaRPr lang="en-US" dirty="0"/>
          </a:p>
        </p:txBody>
      </p:sp>
      <p:sp>
        <p:nvSpPr>
          <p:cNvPr id="6" name="Content Placeholder 5"/>
          <p:cNvSpPr>
            <a:spLocks noGrp="1"/>
          </p:cNvSpPr>
          <p:nvPr>
            <p:ph sz="quarter" idx="4"/>
          </p:nvPr>
        </p:nvSpPr>
        <p:spPr/>
        <p:txBody>
          <a:bodyPr>
            <a:normAutofit fontScale="55000" lnSpcReduction="20000"/>
          </a:bodyPr>
          <a:lstStyle/>
          <a:p>
            <a:r>
              <a:rPr lang="en-US" dirty="0" smtClean="0"/>
              <a:t>Saturated</a:t>
            </a:r>
          </a:p>
          <a:p>
            <a:pPr lvl="1"/>
            <a:r>
              <a:rPr lang="en-US" dirty="0" smtClean="0"/>
              <a:t>Increase cholesterol</a:t>
            </a:r>
          </a:p>
          <a:p>
            <a:pPr lvl="2"/>
            <a:r>
              <a:rPr lang="en-US" dirty="0" smtClean="0"/>
              <a:t>Meats</a:t>
            </a:r>
          </a:p>
          <a:p>
            <a:pPr lvl="2"/>
            <a:r>
              <a:rPr lang="en-US" dirty="0" smtClean="0"/>
              <a:t>Junk food</a:t>
            </a:r>
          </a:p>
          <a:p>
            <a:pPr lvl="2"/>
            <a:r>
              <a:rPr lang="en-US" dirty="0" smtClean="0"/>
              <a:t>Potato chips</a:t>
            </a:r>
          </a:p>
          <a:p>
            <a:pPr lvl="2"/>
            <a:r>
              <a:rPr lang="en-US" dirty="0" smtClean="0"/>
              <a:t>Cookies</a:t>
            </a:r>
          </a:p>
          <a:p>
            <a:r>
              <a:rPr lang="en-US" dirty="0" smtClean="0"/>
              <a:t>Increase risk of Type 2 Diabetes, cardiovascular disease, stroke</a:t>
            </a:r>
          </a:p>
          <a:p>
            <a:r>
              <a:rPr lang="en-US" dirty="0" smtClean="0"/>
              <a:t>VERY BAD!</a:t>
            </a:r>
          </a:p>
          <a:p>
            <a:pPr lvl="1"/>
            <a:r>
              <a:rPr lang="en-US" dirty="0" smtClean="0"/>
              <a:t>Trans Fat</a:t>
            </a:r>
          </a:p>
          <a:p>
            <a:pPr lvl="2"/>
            <a:r>
              <a:rPr lang="en-US" dirty="0" smtClean="0"/>
              <a:t>Man made</a:t>
            </a:r>
          </a:p>
          <a:p>
            <a:pPr lvl="2"/>
            <a:r>
              <a:rPr lang="en-US" dirty="0" smtClean="0"/>
              <a:t>Increases shelf life</a:t>
            </a:r>
          </a:p>
          <a:p>
            <a:pPr lvl="2"/>
            <a:r>
              <a:rPr lang="en-US" dirty="0" smtClean="0"/>
              <a:t>Add texture</a:t>
            </a:r>
          </a:p>
          <a:p>
            <a:pPr lvl="2"/>
            <a:r>
              <a:rPr lang="en-US" dirty="0" smtClean="0"/>
              <a:t>Raise cholesterol</a:t>
            </a:r>
          </a:p>
          <a:p>
            <a:pPr lvl="2"/>
            <a:r>
              <a:rPr lang="en-US" dirty="0" smtClean="0"/>
              <a:t>Atherosclerosis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Vitamins &amp; Minerals</a:t>
            </a:r>
            <a:endParaRPr lang="en-US" b="1" dirty="0"/>
          </a:p>
        </p:txBody>
      </p:sp>
      <p:sp>
        <p:nvSpPr>
          <p:cNvPr id="3" name="Content Placeholder 2"/>
          <p:cNvSpPr>
            <a:spLocks noGrp="1"/>
          </p:cNvSpPr>
          <p:nvPr>
            <p:ph idx="1"/>
          </p:nvPr>
        </p:nvSpPr>
        <p:spPr/>
        <p:txBody>
          <a:bodyPr/>
          <a:lstStyle/>
          <a:p>
            <a:r>
              <a:rPr lang="en-US" b="1" u="sng" dirty="0" smtClean="0"/>
              <a:t>Vitamins</a:t>
            </a:r>
            <a:r>
              <a:rPr lang="en-US" u="sng" dirty="0" smtClean="0"/>
              <a:t>-</a:t>
            </a:r>
            <a:r>
              <a:rPr lang="en-US" dirty="0" smtClean="0"/>
              <a:t> compounds found in food that help regulate many body processes</a:t>
            </a:r>
          </a:p>
          <a:p>
            <a:pPr marL="68580" indent="0">
              <a:buNone/>
            </a:pPr>
            <a:endParaRPr lang="en-US" dirty="0" smtClean="0"/>
          </a:p>
          <a:p>
            <a:r>
              <a:rPr lang="en-US" b="1" u="sng" dirty="0" smtClean="0"/>
              <a:t>Minerals-</a:t>
            </a:r>
            <a:r>
              <a:rPr lang="en-US" dirty="0" smtClean="0"/>
              <a:t> elements found in food that are used by the body</a:t>
            </a:r>
            <a:endParaRPr lang="en-US" dirty="0"/>
          </a:p>
        </p:txBody>
      </p:sp>
    </p:spTree>
    <p:extLst>
      <p:ext uri="{BB962C8B-B14F-4D97-AF65-F5344CB8AC3E}">
        <p14:creationId xmlns:p14="http://schemas.microsoft.com/office/powerpoint/2010/main" val="23584750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Water</a:t>
            </a:r>
            <a:endParaRPr lang="en-US" b="1" dirty="0"/>
          </a:p>
        </p:txBody>
      </p:sp>
      <p:sp>
        <p:nvSpPr>
          <p:cNvPr id="3" name="Content Placeholder 2"/>
          <p:cNvSpPr>
            <a:spLocks noGrp="1"/>
          </p:cNvSpPr>
          <p:nvPr>
            <p:ph idx="1"/>
          </p:nvPr>
        </p:nvSpPr>
        <p:spPr/>
        <p:txBody>
          <a:bodyPr>
            <a:normAutofit lnSpcReduction="10000"/>
          </a:bodyPr>
          <a:lstStyle/>
          <a:p>
            <a:r>
              <a:rPr lang="en-US" i="1" dirty="0" smtClean="0"/>
              <a:t>Water is essential for most body functions.  All of the body cells contain water!</a:t>
            </a:r>
          </a:p>
          <a:p>
            <a:pPr marL="68580" indent="0">
              <a:buNone/>
            </a:pPr>
            <a:endParaRPr lang="en-US" dirty="0" smtClean="0"/>
          </a:p>
          <a:p>
            <a:r>
              <a:rPr lang="en-US" dirty="0" smtClean="0"/>
              <a:t>Functions of Water include:</a:t>
            </a:r>
          </a:p>
          <a:p>
            <a:pPr lvl="1"/>
            <a:r>
              <a:rPr lang="en-US" dirty="0" smtClean="0"/>
              <a:t>Moving food through digestive system</a:t>
            </a:r>
          </a:p>
          <a:p>
            <a:pPr lvl="1"/>
            <a:r>
              <a:rPr lang="en-US" dirty="0" smtClean="0"/>
              <a:t>Transporting nutrients and removing waste</a:t>
            </a:r>
          </a:p>
          <a:p>
            <a:pPr lvl="1"/>
            <a:r>
              <a:rPr lang="en-US" dirty="0" smtClean="0"/>
              <a:t>Cooling the body through perspiration</a:t>
            </a:r>
          </a:p>
          <a:p>
            <a:pPr lvl="1"/>
            <a:r>
              <a:rPr lang="en-US" dirty="0" smtClean="0"/>
              <a:t>Cushioning the eyes, brain &amp; spinal cord</a:t>
            </a:r>
          </a:p>
          <a:p>
            <a:pPr lvl="1"/>
            <a:r>
              <a:rPr lang="en-US" dirty="0" smtClean="0"/>
              <a:t>Lubricating the joints</a:t>
            </a:r>
          </a:p>
        </p:txBody>
      </p:sp>
      <p:pic>
        <p:nvPicPr>
          <p:cNvPr id="1026" name="Picture 2" descr="C:\Users\kate.jenis\AppData\Local\Microsoft\Windows\Temporary Internet Files\Content.IE5\74J1XE8D\MP90040010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76200"/>
            <a:ext cx="1908721" cy="2357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4191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Healthy Food Guidelines</a:t>
            </a:r>
            <a:endParaRPr lang="en-US" b="1" dirty="0"/>
          </a:p>
        </p:txBody>
      </p:sp>
      <p:sp>
        <p:nvSpPr>
          <p:cNvPr id="3" name="Text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31551015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Food Pyramid </a:t>
            </a:r>
            <a:r>
              <a:rPr lang="en-US" b="1" dirty="0" err="1" smtClean="0"/>
              <a:t>vs</a:t>
            </a:r>
            <a:r>
              <a:rPr lang="en-US" b="1" dirty="0" smtClean="0"/>
              <a:t> </a:t>
            </a:r>
            <a:r>
              <a:rPr lang="en-US" b="1" dirty="0" err="1" smtClean="0"/>
              <a:t>MyPyramid</a:t>
            </a:r>
            <a:endParaRPr lang="en-US" b="1" dirty="0"/>
          </a:p>
        </p:txBody>
      </p:sp>
      <p:pic>
        <p:nvPicPr>
          <p:cNvPr id="4" name="Content Placeholder 3"/>
          <p:cNvPicPr>
            <a:picLocks noGrp="1"/>
          </p:cNvPicPr>
          <p:nvPr>
            <p:ph idx="1"/>
          </p:nvPr>
        </p:nvPicPr>
        <p:blipFill>
          <a:blip r:embed="rId2" cstate="print"/>
          <a:stretch>
            <a:fillRect/>
          </a:stretch>
        </p:blipFill>
        <p:spPr bwMode="auto">
          <a:xfrm>
            <a:off x="2165114" y="2324100"/>
            <a:ext cx="4532784" cy="3508375"/>
          </a:xfrm>
          <a:prstGeom prst="rect">
            <a:avLst/>
          </a:prstGeom>
          <a:noFill/>
          <a:ln w="9525">
            <a:noFill/>
            <a:miter lim="800000"/>
            <a:headEnd/>
            <a:tailEnd/>
          </a:ln>
        </p:spPr>
      </p:pic>
      <p:pic>
        <p:nvPicPr>
          <p:cNvPr id="1026" name="Picture 2" descr="http://upload.wikimedia.org/wikipedia/commons/6/6d/USDA_Food_Pyramid.gif"/>
          <p:cNvPicPr>
            <a:picLocks noChangeAspect="1" noChangeArrowheads="1"/>
          </p:cNvPicPr>
          <p:nvPr/>
        </p:nvPicPr>
        <p:blipFill>
          <a:blip r:embed="rId3" cstate="print"/>
          <a:srcRect/>
          <a:stretch>
            <a:fillRect/>
          </a:stretch>
        </p:blipFill>
        <p:spPr bwMode="auto">
          <a:xfrm>
            <a:off x="0" y="2286000"/>
            <a:ext cx="4790287" cy="37338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024744" cy="1143000"/>
          </a:xfrm>
        </p:spPr>
        <p:txBody>
          <a:bodyPr>
            <a:normAutofit fontScale="90000"/>
          </a:bodyPr>
          <a:lstStyle/>
          <a:p>
            <a:r>
              <a:rPr lang="en-US" b="1" dirty="0" err="1" smtClean="0"/>
              <a:t>MyPyramid</a:t>
            </a:r>
            <a:r>
              <a:rPr lang="en-US" b="1" dirty="0" smtClean="0"/>
              <a:t> vs. Food Pyramid</a:t>
            </a:r>
            <a:endParaRPr lang="en-US" b="1" dirty="0"/>
          </a:p>
        </p:txBody>
      </p:sp>
      <p:sp>
        <p:nvSpPr>
          <p:cNvPr id="3" name="Text Placeholder 2"/>
          <p:cNvSpPr>
            <a:spLocks noGrp="1"/>
          </p:cNvSpPr>
          <p:nvPr>
            <p:ph type="body" idx="1"/>
          </p:nvPr>
        </p:nvSpPr>
        <p:spPr/>
        <p:txBody>
          <a:bodyPr/>
          <a:lstStyle/>
          <a:p>
            <a:r>
              <a:rPr lang="en-US" dirty="0" err="1" smtClean="0"/>
              <a:t>MyPyramid</a:t>
            </a:r>
            <a:r>
              <a:rPr lang="en-US" dirty="0" smtClean="0"/>
              <a:t> </a:t>
            </a:r>
            <a:endParaRPr lang="en-US" dirty="0"/>
          </a:p>
        </p:txBody>
      </p:sp>
      <p:sp>
        <p:nvSpPr>
          <p:cNvPr id="5" name="Content Placeholder 4"/>
          <p:cNvSpPr>
            <a:spLocks noGrp="1"/>
          </p:cNvSpPr>
          <p:nvPr>
            <p:ph sz="half" idx="2"/>
          </p:nvPr>
        </p:nvSpPr>
        <p:spPr/>
        <p:txBody>
          <a:bodyPr>
            <a:normAutofit fontScale="85000" lnSpcReduction="20000"/>
          </a:bodyPr>
          <a:lstStyle/>
          <a:p>
            <a:r>
              <a:rPr lang="en-US" dirty="0" smtClean="0"/>
              <a:t>National reference for dietary intake </a:t>
            </a:r>
          </a:p>
          <a:p>
            <a:r>
              <a:rPr lang="en-US" dirty="0" smtClean="0"/>
              <a:t>13 yr old</a:t>
            </a:r>
          </a:p>
          <a:p>
            <a:pPr lvl="1"/>
            <a:r>
              <a:rPr lang="en-US" dirty="0" smtClean="0"/>
              <a:t>Approximately</a:t>
            </a:r>
          </a:p>
          <a:p>
            <a:pPr lvl="2"/>
            <a:r>
              <a:rPr lang="en-US" dirty="0" smtClean="0"/>
              <a:t>2000 calories/day *</a:t>
            </a:r>
          </a:p>
          <a:p>
            <a:pPr lvl="1"/>
            <a:r>
              <a:rPr lang="en-US" dirty="0" smtClean="0"/>
              <a:t>Grains: 6 oz.</a:t>
            </a:r>
          </a:p>
          <a:p>
            <a:pPr lvl="2"/>
            <a:r>
              <a:rPr lang="en-US" dirty="0" smtClean="0"/>
              <a:t>Aim for 3oz whole grains</a:t>
            </a:r>
          </a:p>
          <a:p>
            <a:pPr lvl="1"/>
            <a:r>
              <a:rPr lang="en-US" dirty="0" smtClean="0"/>
              <a:t>Vegetables</a:t>
            </a:r>
          </a:p>
          <a:p>
            <a:pPr lvl="2"/>
            <a:r>
              <a:rPr lang="en-US" dirty="0" smtClean="0"/>
              <a:t>2.5 cups</a:t>
            </a:r>
          </a:p>
          <a:p>
            <a:pPr lvl="2"/>
            <a:r>
              <a:rPr lang="en-US" dirty="0" smtClean="0"/>
              <a:t>Consume a wide variety</a:t>
            </a:r>
          </a:p>
          <a:p>
            <a:pPr lvl="2"/>
            <a:endParaRPr lang="en-US" dirty="0"/>
          </a:p>
        </p:txBody>
      </p:sp>
      <p:sp>
        <p:nvSpPr>
          <p:cNvPr id="6" name="Content Placeholder 5"/>
          <p:cNvSpPr>
            <a:spLocks noGrp="1"/>
          </p:cNvSpPr>
          <p:nvPr>
            <p:ph sz="quarter" idx="4"/>
          </p:nvPr>
        </p:nvSpPr>
        <p:spPr>
          <a:xfrm>
            <a:off x="4645025" y="2057400"/>
            <a:ext cx="4041775" cy="4302920"/>
          </a:xfrm>
        </p:spPr>
        <p:txBody>
          <a:bodyPr>
            <a:normAutofit fontScale="92500" lnSpcReduction="20000"/>
          </a:bodyPr>
          <a:lstStyle/>
          <a:p>
            <a:r>
              <a:rPr lang="en-US" dirty="0" smtClean="0"/>
              <a:t>Fruits</a:t>
            </a:r>
          </a:p>
          <a:p>
            <a:pPr lvl="1"/>
            <a:r>
              <a:rPr lang="en-US" dirty="0" smtClean="0"/>
              <a:t>2 cups</a:t>
            </a:r>
          </a:p>
          <a:p>
            <a:r>
              <a:rPr lang="en-US" dirty="0" smtClean="0"/>
              <a:t>Dairy</a:t>
            </a:r>
          </a:p>
          <a:p>
            <a:pPr lvl="1"/>
            <a:r>
              <a:rPr lang="en-US" dirty="0" smtClean="0"/>
              <a:t>3 cups</a:t>
            </a:r>
          </a:p>
          <a:p>
            <a:r>
              <a:rPr lang="en-US" dirty="0" smtClean="0"/>
              <a:t>Protein</a:t>
            </a:r>
          </a:p>
          <a:p>
            <a:pPr lvl="1"/>
            <a:r>
              <a:rPr lang="en-US" dirty="0" smtClean="0"/>
              <a:t>5.5 ounces</a:t>
            </a:r>
          </a:p>
          <a:p>
            <a:r>
              <a:rPr lang="en-US" dirty="0" smtClean="0"/>
              <a:t>6 tsp oil</a:t>
            </a:r>
          </a:p>
          <a:p>
            <a:r>
              <a:rPr lang="en-US" dirty="0" smtClean="0"/>
              <a:t>&lt; 260 discretionary calories</a:t>
            </a:r>
          </a:p>
          <a:p>
            <a:pPr lvl="1"/>
            <a:r>
              <a:rPr lang="en-US" dirty="0" smtClean="0"/>
              <a:t>Calories left over after meeting nutrient requirements</a:t>
            </a:r>
          </a:p>
          <a:p>
            <a:pPr>
              <a:buNone/>
            </a:pPr>
            <a:r>
              <a:rPr lang="en-US" dirty="0" smtClean="0"/>
              <a:t>* </a:t>
            </a:r>
            <a:r>
              <a:rPr lang="en-US" sz="1200" dirty="0" smtClean="0"/>
              <a:t>Based on 13 yr old with average weight and height and exercise 30-60 minutes/day</a:t>
            </a:r>
            <a:endParaRPr lang="en-US" sz="1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MyPyramid</a:t>
            </a:r>
            <a:r>
              <a:rPr lang="en-US" b="1" dirty="0" smtClean="0"/>
              <a:t> and </a:t>
            </a:r>
            <a:r>
              <a:rPr lang="en-US" b="1" dirty="0" err="1" smtClean="0"/>
              <a:t>MyPlate</a:t>
            </a:r>
            <a:endParaRPr lang="en-US" b="1" dirty="0"/>
          </a:p>
        </p:txBody>
      </p:sp>
      <p:sp>
        <p:nvSpPr>
          <p:cNvPr id="3" name="Content Placeholder 2"/>
          <p:cNvSpPr>
            <a:spLocks noGrp="1"/>
          </p:cNvSpPr>
          <p:nvPr>
            <p:ph sz="quarter" idx="13"/>
          </p:nvPr>
        </p:nvSpPr>
        <p:spPr/>
        <p:txBody>
          <a:bodyPr>
            <a:normAutofit fontScale="85000" lnSpcReduction="10000"/>
          </a:bodyPr>
          <a:lstStyle/>
          <a:p>
            <a:r>
              <a:rPr lang="en-US" dirty="0" smtClean="0"/>
              <a:t>1992 – Food Pyramid</a:t>
            </a:r>
          </a:p>
          <a:p>
            <a:pPr lvl="1"/>
            <a:r>
              <a:rPr lang="en-US" dirty="0" smtClean="0"/>
              <a:t>Graphical image of the USDA’s guidelines</a:t>
            </a:r>
          </a:p>
          <a:p>
            <a:pPr lvl="1"/>
            <a:r>
              <a:rPr lang="en-US" dirty="0" smtClean="0"/>
              <a:t>Confusing serving size</a:t>
            </a:r>
          </a:p>
          <a:p>
            <a:pPr marL="365760" lvl="1" indent="0">
              <a:buNone/>
            </a:pPr>
            <a:endParaRPr lang="en-US" dirty="0" smtClean="0"/>
          </a:p>
          <a:p>
            <a:r>
              <a:rPr lang="en-US" dirty="0" err="1" smtClean="0"/>
              <a:t>MyPlate</a:t>
            </a:r>
            <a:r>
              <a:rPr lang="en-US" dirty="0" smtClean="0"/>
              <a:t> gives visual idea of the 2010 dietary guidelines</a:t>
            </a:r>
          </a:p>
          <a:p>
            <a:pPr lvl="1"/>
            <a:r>
              <a:rPr lang="en-US" dirty="0" smtClean="0"/>
              <a:t>Proportions</a:t>
            </a:r>
          </a:p>
          <a:p>
            <a:pPr lvl="1"/>
            <a:r>
              <a:rPr lang="en-US" dirty="0" smtClean="0"/>
              <a:t>Split into multiple sections</a:t>
            </a:r>
          </a:p>
        </p:txBody>
      </p:sp>
      <p:sp>
        <p:nvSpPr>
          <p:cNvPr id="4" name="Content Placeholder 3"/>
          <p:cNvSpPr>
            <a:spLocks noGrp="1"/>
          </p:cNvSpPr>
          <p:nvPr>
            <p:ph sz="quarter" idx="14"/>
          </p:nvPr>
        </p:nvSpPr>
        <p:spPr/>
        <p:txBody>
          <a:bodyPr>
            <a:normAutofit fontScale="92500" lnSpcReduction="20000"/>
          </a:bodyPr>
          <a:lstStyle/>
          <a:p>
            <a:r>
              <a:rPr lang="en-US" dirty="0" smtClean="0"/>
              <a:t>Half of the plate</a:t>
            </a:r>
          </a:p>
          <a:p>
            <a:pPr lvl="1"/>
            <a:r>
              <a:rPr lang="en-US" dirty="0" smtClean="0"/>
              <a:t>Vegetables and fruit</a:t>
            </a:r>
          </a:p>
          <a:p>
            <a:r>
              <a:rPr lang="en-US" dirty="0" smtClean="0"/>
              <a:t>Smaller portion</a:t>
            </a:r>
          </a:p>
          <a:p>
            <a:pPr lvl="1"/>
            <a:r>
              <a:rPr lang="en-US" dirty="0" smtClean="0"/>
              <a:t>Whole grains</a:t>
            </a:r>
          </a:p>
          <a:p>
            <a:pPr lvl="1"/>
            <a:r>
              <a:rPr lang="en-US" dirty="0" smtClean="0"/>
              <a:t>Lean protein</a:t>
            </a:r>
          </a:p>
          <a:p>
            <a:pPr lvl="2"/>
            <a:r>
              <a:rPr lang="en-US" dirty="0" smtClean="0"/>
              <a:t>Fish</a:t>
            </a:r>
          </a:p>
          <a:p>
            <a:pPr lvl="2"/>
            <a:r>
              <a:rPr lang="en-US" dirty="0" smtClean="0"/>
              <a:t>Skinless poultry</a:t>
            </a:r>
          </a:p>
          <a:p>
            <a:r>
              <a:rPr lang="en-US" dirty="0" smtClean="0"/>
              <a:t>Circular shape</a:t>
            </a:r>
          </a:p>
          <a:p>
            <a:pPr lvl="1"/>
            <a:r>
              <a:rPr lang="en-US" dirty="0" smtClean="0"/>
              <a:t>Reminder non-fat/low fat dairy foods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MyPlate</a:t>
            </a:r>
            <a:endParaRPr lang="en-US" b="1" dirty="0"/>
          </a:p>
        </p:txBody>
      </p:sp>
      <p:pic>
        <p:nvPicPr>
          <p:cNvPr id="4" name="Content Placeholder 3"/>
          <p:cNvPicPr>
            <a:picLocks noGrp="1"/>
          </p:cNvPicPr>
          <p:nvPr>
            <p:ph idx="1"/>
          </p:nvPr>
        </p:nvPicPr>
        <p:blipFill>
          <a:blip r:embed="rId2" cstate="print"/>
          <a:stretch>
            <a:fillRect/>
          </a:stretch>
        </p:blipFill>
        <p:spPr bwMode="auto">
          <a:xfrm>
            <a:off x="2503828" y="2324100"/>
            <a:ext cx="3855356" cy="350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Realistic Plate Example</a:t>
            </a:r>
            <a:endParaRPr lang="en-US" b="1" dirty="0"/>
          </a:p>
        </p:txBody>
      </p:sp>
      <p:pic>
        <p:nvPicPr>
          <p:cNvPr id="5" name="Content Placeholder 4" descr="imagesCAHRQE39"/>
          <p:cNvPicPr>
            <a:picLocks noGrp="1" noChangeAspect="1" noChangeArrowheads="1"/>
          </p:cNvPicPr>
          <p:nvPr>
            <p:ph sz="quarter" idx="13"/>
          </p:nvPr>
        </p:nvPicPr>
        <p:blipFill>
          <a:blip r:embed="rId2" cstate="print"/>
          <a:srcRect/>
          <a:stretch>
            <a:fillRect/>
          </a:stretch>
        </p:blipFill>
        <p:spPr bwMode="auto">
          <a:xfrm>
            <a:off x="0" y="2590800"/>
            <a:ext cx="4267200" cy="3885876"/>
          </a:xfrm>
          <a:prstGeom prst="rect">
            <a:avLst/>
          </a:prstGeom>
          <a:noFill/>
        </p:spPr>
      </p:pic>
      <p:pic>
        <p:nvPicPr>
          <p:cNvPr id="6" name="Content Placeholder 5" descr="imagesCAMW17OC"/>
          <p:cNvPicPr>
            <a:picLocks noGrp="1" noChangeAspect="1" noChangeArrowheads="1"/>
          </p:cNvPicPr>
          <p:nvPr>
            <p:ph sz="quarter" idx="14"/>
          </p:nvPr>
        </p:nvPicPr>
        <p:blipFill>
          <a:blip r:embed="rId3" cstate="print"/>
          <a:srcRect/>
          <a:stretch>
            <a:fillRect/>
          </a:stretch>
        </p:blipFill>
        <p:spPr bwMode="auto">
          <a:xfrm>
            <a:off x="4419600" y="2743200"/>
            <a:ext cx="4512706" cy="336717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MyPlate</a:t>
            </a:r>
            <a:endParaRPr lang="en-US" b="1" dirty="0"/>
          </a:p>
        </p:txBody>
      </p:sp>
      <p:sp>
        <p:nvSpPr>
          <p:cNvPr id="3" name="Content Placeholder 2"/>
          <p:cNvSpPr>
            <a:spLocks noGrp="1"/>
          </p:cNvSpPr>
          <p:nvPr>
            <p:ph sz="quarter" idx="13"/>
          </p:nvPr>
        </p:nvSpPr>
        <p:spPr/>
        <p:txBody>
          <a:bodyPr>
            <a:normAutofit fontScale="70000" lnSpcReduction="20000"/>
          </a:bodyPr>
          <a:lstStyle/>
          <a:p>
            <a:r>
              <a:rPr lang="en-US" dirty="0" smtClean="0"/>
              <a:t>Important points</a:t>
            </a:r>
          </a:p>
          <a:p>
            <a:pPr lvl="1"/>
            <a:r>
              <a:rPr lang="en-US" dirty="0" smtClean="0"/>
              <a:t> Balancing calories</a:t>
            </a:r>
          </a:p>
          <a:p>
            <a:pPr lvl="2"/>
            <a:r>
              <a:rPr lang="en-US" dirty="0" smtClean="0"/>
              <a:t>Physical activity</a:t>
            </a:r>
          </a:p>
          <a:p>
            <a:pPr lvl="2"/>
            <a:r>
              <a:rPr lang="en-US" dirty="0" smtClean="0"/>
              <a:t>Enjoy food, but eat less</a:t>
            </a:r>
          </a:p>
          <a:p>
            <a:pPr lvl="3"/>
            <a:r>
              <a:rPr lang="en-US" dirty="0" smtClean="0"/>
              <a:t>Hunger and fullness cues</a:t>
            </a:r>
          </a:p>
          <a:p>
            <a:pPr lvl="2"/>
            <a:r>
              <a:rPr lang="en-US" dirty="0" smtClean="0"/>
              <a:t>Avoid over sized portion</a:t>
            </a:r>
          </a:p>
          <a:p>
            <a:pPr lvl="3"/>
            <a:r>
              <a:rPr lang="en-US" dirty="0" smtClean="0"/>
              <a:t>Smaller dishes/glasses</a:t>
            </a:r>
          </a:p>
          <a:p>
            <a:pPr lvl="1"/>
            <a:endParaRPr lang="en-US" dirty="0" smtClean="0"/>
          </a:p>
          <a:p>
            <a:pPr lvl="1"/>
            <a:r>
              <a:rPr lang="en-US" dirty="0" smtClean="0"/>
              <a:t> </a:t>
            </a:r>
            <a:r>
              <a:rPr lang="en-US" b="1" dirty="0" smtClean="0"/>
              <a:t>Increase</a:t>
            </a:r>
          </a:p>
          <a:p>
            <a:pPr lvl="2"/>
            <a:r>
              <a:rPr lang="en-US" dirty="0" smtClean="0"/>
              <a:t>Vegetables</a:t>
            </a:r>
          </a:p>
          <a:p>
            <a:pPr lvl="2"/>
            <a:r>
              <a:rPr lang="en-US" dirty="0" smtClean="0"/>
              <a:t>Fruits</a:t>
            </a:r>
          </a:p>
          <a:p>
            <a:pPr lvl="2"/>
            <a:r>
              <a:rPr lang="en-US" dirty="0" smtClean="0"/>
              <a:t>Whole grains</a:t>
            </a:r>
          </a:p>
          <a:p>
            <a:pPr lvl="2"/>
            <a:r>
              <a:rPr lang="en-US" dirty="0" smtClean="0"/>
              <a:t>Fat free or 1% dairy products</a:t>
            </a:r>
          </a:p>
          <a:p>
            <a:pPr lvl="2"/>
            <a:endParaRPr lang="en-US" dirty="0"/>
          </a:p>
        </p:txBody>
      </p:sp>
      <p:sp>
        <p:nvSpPr>
          <p:cNvPr id="4" name="Content Placeholder 3"/>
          <p:cNvSpPr>
            <a:spLocks noGrp="1"/>
          </p:cNvSpPr>
          <p:nvPr>
            <p:ph sz="quarter" idx="14"/>
          </p:nvPr>
        </p:nvSpPr>
        <p:spPr/>
        <p:txBody>
          <a:bodyPr>
            <a:normAutofit fontScale="77500" lnSpcReduction="20000"/>
          </a:bodyPr>
          <a:lstStyle/>
          <a:p>
            <a:pPr lvl="2"/>
            <a:r>
              <a:rPr lang="en-US" dirty="0" smtClean="0"/>
              <a:t>Choose red, orange, dark green vegetables</a:t>
            </a:r>
          </a:p>
          <a:p>
            <a:pPr lvl="3"/>
            <a:r>
              <a:rPr lang="en-US" dirty="0" smtClean="0"/>
              <a:t>Tomatoes, sweet potatoes, broccoli</a:t>
            </a:r>
          </a:p>
          <a:p>
            <a:pPr lvl="2"/>
            <a:r>
              <a:rPr lang="en-US" dirty="0" smtClean="0"/>
              <a:t>Add fruits  as main dish or dessert</a:t>
            </a:r>
          </a:p>
          <a:p>
            <a:pPr lvl="2"/>
            <a:r>
              <a:rPr lang="en-US" dirty="0" smtClean="0"/>
              <a:t>More whole grains instead or refined</a:t>
            </a:r>
          </a:p>
          <a:p>
            <a:pPr marL="685800" lvl="2" indent="0">
              <a:buNone/>
            </a:pPr>
            <a:endParaRPr lang="en-US" dirty="0" smtClean="0"/>
          </a:p>
          <a:p>
            <a:pPr lvl="1"/>
            <a:r>
              <a:rPr lang="en-US" dirty="0" smtClean="0"/>
              <a:t> Reduce</a:t>
            </a:r>
          </a:p>
          <a:p>
            <a:pPr lvl="2"/>
            <a:r>
              <a:rPr lang="en-US" dirty="0" smtClean="0"/>
              <a:t>High in solid fats</a:t>
            </a:r>
          </a:p>
          <a:p>
            <a:pPr lvl="2"/>
            <a:r>
              <a:rPr lang="en-US" dirty="0" smtClean="0"/>
              <a:t>Added sugars</a:t>
            </a:r>
          </a:p>
          <a:p>
            <a:pPr lvl="2"/>
            <a:r>
              <a:rPr lang="en-US" dirty="0" smtClean="0"/>
              <a:t>Salt</a:t>
            </a:r>
          </a:p>
          <a:p>
            <a:pPr lvl="1"/>
            <a:r>
              <a:rPr lang="en-US" dirty="0" smtClean="0"/>
              <a:t>Drink water!</a:t>
            </a:r>
          </a:p>
          <a:p>
            <a:pPr lvl="3">
              <a:buNone/>
            </a:pP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23656"/>
            <a:ext cx="7024744" cy="1143000"/>
          </a:xfrm>
        </p:spPr>
        <p:txBody>
          <a:bodyPr/>
          <a:lstStyle/>
          <a:p>
            <a:r>
              <a:rPr lang="en-US" b="1" dirty="0" smtClean="0"/>
              <a:t>Over the Years…</a:t>
            </a:r>
            <a:endParaRPr lang="en-US" b="1" dirty="0"/>
          </a:p>
        </p:txBody>
      </p:sp>
      <p:sp>
        <p:nvSpPr>
          <p:cNvPr id="3" name="Content Placeholder 2"/>
          <p:cNvSpPr>
            <a:spLocks noGrp="1"/>
          </p:cNvSpPr>
          <p:nvPr>
            <p:ph idx="1"/>
          </p:nvPr>
        </p:nvSpPr>
        <p:spPr>
          <a:xfrm>
            <a:off x="457200" y="1935480"/>
            <a:ext cx="4495800" cy="4389120"/>
          </a:xfrm>
        </p:spPr>
        <p:txBody>
          <a:bodyPr>
            <a:normAutofit fontScale="92500" lnSpcReduction="20000"/>
          </a:bodyPr>
          <a:lstStyle/>
          <a:p>
            <a:r>
              <a:rPr lang="en-US" dirty="0" smtClean="0"/>
              <a:t>Portion sizes of everything have grown majorly</a:t>
            </a:r>
          </a:p>
          <a:p>
            <a:r>
              <a:rPr lang="en-US" dirty="0" smtClean="0"/>
              <a:t>1970’s</a:t>
            </a:r>
          </a:p>
          <a:p>
            <a:pPr lvl="1"/>
            <a:r>
              <a:rPr lang="en-US" dirty="0" smtClean="0"/>
              <a:t>47% Americans were overweight/obese</a:t>
            </a:r>
          </a:p>
          <a:p>
            <a:r>
              <a:rPr lang="en-US" dirty="0" smtClean="0"/>
              <a:t>Now</a:t>
            </a:r>
          </a:p>
          <a:p>
            <a:pPr lvl="1"/>
            <a:r>
              <a:rPr lang="en-US" dirty="0" smtClean="0"/>
              <a:t>68% are overweight/obese</a:t>
            </a:r>
          </a:p>
          <a:p>
            <a:r>
              <a:rPr lang="en-US" dirty="0" smtClean="0"/>
              <a:t>Increase sizes</a:t>
            </a:r>
          </a:p>
          <a:p>
            <a:pPr lvl="1"/>
            <a:r>
              <a:rPr lang="en-US" dirty="0" smtClean="0"/>
              <a:t>Higher calories</a:t>
            </a:r>
          </a:p>
          <a:p>
            <a:pPr lvl="1"/>
            <a:r>
              <a:rPr lang="en-US" dirty="0" smtClean="0"/>
              <a:t>Eat more</a:t>
            </a:r>
          </a:p>
          <a:p>
            <a:pPr lvl="1"/>
            <a:r>
              <a:rPr lang="en-US" dirty="0" smtClean="0"/>
              <a:t>Distort perceptions of appropriate food quantities</a:t>
            </a:r>
          </a:p>
          <a:p>
            <a:r>
              <a:rPr lang="en-US" dirty="0" smtClean="0"/>
              <a:t>Sedentary lifestyles</a:t>
            </a:r>
            <a:endParaRPr lang="en-US" dirty="0"/>
          </a:p>
        </p:txBody>
      </p:sp>
      <p:pic>
        <p:nvPicPr>
          <p:cNvPr id="4" name="Picture 8" descr="imagesCAVB8VUX"/>
          <p:cNvPicPr>
            <a:picLocks noChangeAspect="1" noChangeArrowheads="1"/>
          </p:cNvPicPr>
          <p:nvPr/>
        </p:nvPicPr>
        <p:blipFill>
          <a:blip r:embed="rId2" cstate="print"/>
          <a:srcRect/>
          <a:stretch>
            <a:fillRect/>
          </a:stretch>
        </p:blipFill>
        <p:spPr bwMode="auto">
          <a:xfrm>
            <a:off x="4876800" y="1752600"/>
            <a:ext cx="3657600" cy="36576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descr="portion%20distortion"/>
          <p:cNvPicPr>
            <a:picLocks noGrp="1" noChangeAspect="1" noChangeArrowheads="1"/>
          </p:cNvPicPr>
          <p:nvPr>
            <p:ph idx="1"/>
          </p:nvPr>
        </p:nvPicPr>
        <p:blipFill>
          <a:blip r:embed="rId2" cstate="print"/>
          <a:srcRect/>
          <a:stretch>
            <a:fillRect/>
          </a:stretch>
        </p:blipFill>
        <p:spPr>
          <a:xfrm>
            <a:off x="457200" y="228600"/>
            <a:ext cx="8305800" cy="6418119"/>
          </a:xfrm>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descr="11048180"/>
          <p:cNvPicPr>
            <a:picLocks noGrp="1" noChangeAspect="1" noChangeArrowheads="1"/>
          </p:cNvPicPr>
          <p:nvPr>
            <p:ph idx="1"/>
          </p:nvPr>
        </p:nvPicPr>
        <p:blipFill>
          <a:blip r:embed="rId2" cstate="print"/>
          <a:srcRect/>
          <a:stretch>
            <a:fillRect/>
          </a:stretch>
        </p:blipFill>
        <p:spPr>
          <a:xfrm>
            <a:off x="381000" y="228600"/>
            <a:ext cx="8305800" cy="6400800"/>
          </a:xfrm>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Calories in = Calories Out</a:t>
            </a:r>
            <a:endParaRPr lang="en-US" b="1" dirty="0"/>
          </a:p>
        </p:txBody>
      </p:sp>
      <p:sp>
        <p:nvSpPr>
          <p:cNvPr id="3" name="Text Placeholder 2"/>
          <p:cNvSpPr>
            <a:spLocks noGrp="1"/>
          </p:cNvSpPr>
          <p:nvPr>
            <p:ph type="body" idx="1"/>
          </p:nvPr>
        </p:nvSpPr>
        <p:spPr/>
        <p:txBody>
          <a:bodyPr>
            <a:normAutofit fontScale="92500"/>
          </a:bodyPr>
          <a:lstStyle/>
          <a:p>
            <a:r>
              <a:rPr lang="en-US" dirty="0" smtClean="0"/>
              <a:t>WORK </a:t>
            </a:r>
            <a:r>
              <a:rPr lang="en-US" dirty="0" err="1" smtClean="0"/>
              <a:t>WORK</a:t>
            </a:r>
            <a:r>
              <a:rPr lang="en-US" dirty="0" smtClean="0"/>
              <a:t> </a:t>
            </a:r>
            <a:r>
              <a:rPr lang="en-US" dirty="0" err="1" smtClean="0"/>
              <a:t>WORK</a:t>
            </a:r>
            <a:r>
              <a:rPr lang="en-US" dirty="0" smtClean="0"/>
              <a:t>!</a:t>
            </a:r>
            <a:endParaRPr lang="en-US" dirty="0"/>
          </a:p>
        </p:txBody>
      </p:sp>
      <p:pic>
        <p:nvPicPr>
          <p:cNvPr id="7" name="Picture 4" descr="5"/>
          <p:cNvPicPr>
            <a:picLocks noGrp="1" noChangeAspect="1" noChangeArrowheads="1"/>
          </p:cNvPicPr>
          <p:nvPr>
            <p:ph sz="half" idx="2"/>
          </p:nvPr>
        </p:nvPicPr>
        <p:blipFill>
          <a:blip r:embed="rId2" cstate="print"/>
          <a:srcRect/>
          <a:stretch>
            <a:fillRect/>
          </a:stretch>
        </p:blipFill>
        <p:spPr bwMode="auto">
          <a:xfrm>
            <a:off x="228600" y="3124200"/>
            <a:ext cx="4561140" cy="3199606"/>
          </a:xfrm>
          <a:prstGeom prst="rect">
            <a:avLst/>
          </a:prstGeom>
          <a:noFill/>
        </p:spPr>
      </p:pic>
      <p:sp>
        <p:nvSpPr>
          <p:cNvPr id="4" name="Text Placeholder 3"/>
          <p:cNvSpPr>
            <a:spLocks noGrp="1"/>
          </p:cNvSpPr>
          <p:nvPr>
            <p:ph type="body" sz="quarter" idx="3"/>
          </p:nvPr>
        </p:nvSpPr>
        <p:spPr/>
        <p:txBody>
          <a:bodyPr>
            <a:normAutofit fontScale="92500" lnSpcReduction="20000"/>
          </a:bodyPr>
          <a:lstStyle/>
          <a:p>
            <a:r>
              <a:rPr lang="en-US" dirty="0" smtClean="0"/>
              <a:t>      Donut = more exercise</a:t>
            </a:r>
            <a:endParaRPr lang="en-US" dirty="0"/>
          </a:p>
        </p:txBody>
      </p:sp>
      <p:pic>
        <p:nvPicPr>
          <p:cNvPr id="8" name="Picture 11" descr="imagesCA9SHK2O"/>
          <p:cNvPicPr>
            <a:picLocks noGrp="1" noChangeAspect="1" noChangeArrowheads="1"/>
          </p:cNvPicPr>
          <p:nvPr>
            <p:ph sz="quarter" idx="4"/>
          </p:nvPr>
        </p:nvPicPr>
        <p:blipFill>
          <a:blip r:embed="rId3" cstate="print"/>
          <a:srcRect/>
          <a:stretch>
            <a:fillRect/>
          </a:stretch>
        </p:blipFill>
        <p:spPr>
          <a:xfrm>
            <a:off x="4800600" y="3124200"/>
            <a:ext cx="4101623" cy="3199606"/>
          </a:xfrm>
          <a:no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3962400" cy="1676400"/>
          </a:xfrm>
        </p:spPr>
        <p:txBody>
          <a:bodyPr>
            <a:normAutofit fontScale="90000"/>
          </a:bodyPr>
          <a:lstStyle/>
          <a:p>
            <a:r>
              <a:rPr lang="en-US" b="1" dirty="0" smtClean="0"/>
              <a:t>How do you know correct portion sizes?</a:t>
            </a:r>
            <a:endParaRPr lang="en-US" b="1" dirty="0"/>
          </a:p>
        </p:txBody>
      </p:sp>
      <p:sp>
        <p:nvSpPr>
          <p:cNvPr id="3" name="Content Placeholder 2"/>
          <p:cNvSpPr>
            <a:spLocks noGrp="1"/>
          </p:cNvSpPr>
          <p:nvPr>
            <p:ph sz="quarter" idx="13"/>
          </p:nvPr>
        </p:nvSpPr>
        <p:spPr/>
        <p:txBody>
          <a:bodyPr>
            <a:normAutofit fontScale="92500" lnSpcReduction="20000"/>
          </a:bodyPr>
          <a:lstStyle/>
          <a:p>
            <a:r>
              <a:rPr lang="en-US" dirty="0" smtClean="0"/>
              <a:t>Think of common objects</a:t>
            </a:r>
          </a:p>
          <a:p>
            <a:r>
              <a:rPr lang="en-US" dirty="0" smtClean="0"/>
              <a:t>Baked potato	</a:t>
            </a:r>
          </a:p>
          <a:p>
            <a:pPr lvl="1"/>
            <a:r>
              <a:rPr lang="en-US" dirty="0" smtClean="0"/>
              <a:t>Computer mouse</a:t>
            </a:r>
          </a:p>
          <a:p>
            <a:r>
              <a:rPr lang="en-US" dirty="0" smtClean="0"/>
              <a:t>Meat</a:t>
            </a:r>
          </a:p>
          <a:p>
            <a:pPr lvl="1"/>
            <a:r>
              <a:rPr lang="en-US" dirty="0" smtClean="0"/>
              <a:t>Deck of cards</a:t>
            </a:r>
          </a:p>
          <a:p>
            <a:r>
              <a:rPr lang="en-US" dirty="0" smtClean="0"/>
              <a:t>Rice</a:t>
            </a:r>
          </a:p>
          <a:p>
            <a:pPr lvl="1"/>
            <a:r>
              <a:rPr lang="en-US" dirty="0" smtClean="0"/>
              <a:t>Tennis ball</a:t>
            </a:r>
          </a:p>
          <a:p>
            <a:r>
              <a:rPr lang="en-US" dirty="0" smtClean="0"/>
              <a:t>Cheese</a:t>
            </a:r>
          </a:p>
          <a:p>
            <a:pPr lvl="1"/>
            <a:r>
              <a:rPr lang="en-US" dirty="0" smtClean="0"/>
              <a:t>1-inch dice</a:t>
            </a:r>
          </a:p>
        </p:txBody>
      </p:sp>
      <p:pic>
        <p:nvPicPr>
          <p:cNvPr id="5" name="Picture 10" descr="comparison of food">
            <a:hlinkClick r:id="rId2"/>
          </p:cNvPr>
          <p:cNvPicPr>
            <a:picLocks noGrp="1" noChangeAspect="1" noChangeArrowheads="1"/>
          </p:cNvPicPr>
          <p:nvPr>
            <p:ph sz="quarter" idx="14"/>
          </p:nvPr>
        </p:nvPicPr>
        <p:blipFill>
          <a:blip r:embed="rId3" cstate="print"/>
          <a:srcRect/>
          <a:stretch>
            <a:fillRect/>
          </a:stretch>
        </p:blipFill>
        <p:spPr bwMode="auto">
          <a:xfrm>
            <a:off x="4419600" y="1219200"/>
            <a:ext cx="4220308" cy="2743200"/>
          </a:xfrm>
          <a:prstGeom prst="rect">
            <a:avLst/>
          </a:prstGeom>
          <a:noFill/>
          <a:ln w="9525">
            <a:noFill/>
            <a:miter lim="800000"/>
            <a:headEnd/>
            <a:tailEnd/>
          </a:ln>
        </p:spPr>
      </p:pic>
      <p:pic>
        <p:nvPicPr>
          <p:cNvPr id="6" name="Picture 11" descr="imagesCA9F1Y7D"/>
          <p:cNvPicPr>
            <a:picLocks noChangeAspect="1" noChangeArrowheads="1"/>
          </p:cNvPicPr>
          <p:nvPr/>
        </p:nvPicPr>
        <p:blipFill>
          <a:blip r:embed="rId4" cstate="print"/>
          <a:srcRect/>
          <a:stretch>
            <a:fillRect/>
          </a:stretch>
        </p:blipFill>
        <p:spPr>
          <a:xfrm>
            <a:off x="4419600" y="4060372"/>
            <a:ext cx="4267200" cy="2438400"/>
          </a:xfrm>
          <a:prstGeom prst="rect">
            <a:avLst/>
          </a:prstGeom>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erving_size"/>
          <p:cNvPicPr>
            <a:picLocks noGrp="1" noChangeAspect="1" noChangeArrowheads="1"/>
          </p:cNvPicPr>
          <p:nvPr>
            <p:ph idx="1"/>
          </p:nvPr>
        </p:nvPicPr>
        <p:blipFill>
          <a:blip r:embed="rId2" cstate="print"/>
          <a:srcRect/>
          <a:stretch>
            <a:fillRect/>
          </a:stretch>
        </p:blipFill>
        <p:spPr bwMode="auto">
          <a:xfrm>
            <a:off x="1371600" y="304800"/>
            <a:ext cx="5914293" cy="6009941"/>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7024744" cy="1143000"/>
          </a:xfrm>
        </p:spPr>
        <p:txBody>
          <a:bodyPr/>
          <a:lstStyle/>
          <a:p>
            <a:pPr algn="ctr"/>
            <a:r>
              <a:rPr lang="en-US" b="1" dirty="0" smtClean="0"/>
              <a:t>Tips on Eating Out</a:t>
            </a:r>
            <a:endParaRPr lang="en-US" b="1" dirty="0"/>
          </a:p>
        </p:txBody>
      </p:sp>
      <p:sp>
        <p:nvSpPr>
          <p:cNvPr id="3" name="Content Placeholder 2"/>
          <p:cNvSpPr>
            <a:spLocks noGrp="1"/>
          </p:cNvSpPr>
          <p:nvPr>
            <p:ph sz="quarter" idx="13"/>
          </p:nvPr>
        </p:nvSpPr>
        <p:spPr/>
        <p:txBody>
          <a:bodyPr>
            <a:normAutofit fontScale="77500" lnSpcReduction="20000"/>
          </a:bodyPr>
          <a:lstStyle/>
          <a:p>
            <a:r>
              <a:rPr lang="en-US" dirty="0" smtClean="0"/>
              <a:t>Smaller portions</a:t>
            </a:r>
          </a:p>
          <a:p>
            <a:pPr lvl="1"/>
            <a:r>
              <a:rPr lang="en-US" dirty="0" smtClean="0"/>
              <a:t>Take half plate home</a:t>
            </a:r>
          </a:p>
          <a:p>
            <a:pPr lvl="1"/>
            <a:r>
              <a:rPr lang="en-US" dirty="0" smtClean="0"/>
              <a:t>Split with friend</a:t>
            </a:r>
          </a:p>
          <a:p>
            <a:pPr marL="365760" lvl="1" indent="0">
              <a:buNone/>
            </a:pPr>
            <a:endParaRPr lang="en-US" dirty="0" smtClean="0"/>
          </a:p>
          <a:p>
            <a:r>
              <a:rPr lang="en-US" dirty="0" smtClean="0"/>
              <a:t>Substitute High Fat for healthy</a:t>
            </a:r>
          </a:p>
          <a:p>
            <a:pPr lvl="1"/>
            <a:r>
              <a:rPr lang="en-US" dirty="0" smtClean="0"/>
              <a:t>Salad, baked potato, steamed vegetable</a:t>
            </a:r>
          </a:p>
          <a:p>
            <a:pPr marL="365760" lvl="1" indent="0">
              <a:buNone/>
            </a:pPr>
            <a:endParaRPr lang="en-US" dirty="0" smtClean="0"/>
          </a:p>
          <a:p>
            <a:r>
              <a:rPr lang="en-US" dirty="0" smtClean="0"/>
              <a:t>Low Fat</a:t>
            </a:r>
          </a:p>
          <a:p>
            <a:pPr lvl="1"/>
            <a:r>
              <a:rPr lang="en-US" dirty="0" smtClean="0"/>
              <a:t>Avoid breaded, batter-dipped, fried foods</a:t>
            </a:r>
          </a:p>
        </p:txBody>
      </p:sp>
      <p:sp>
        <p:nvSpPr>
          <p:cNvPr id="4" name="Content Placeholder 3"/>
          <p:cNvSpPr>
            <a:spLocks noGrp="1"/>
          </p:cNvSpPr>
          <p:nvPr>
            <p:ph sz="quarter" idx="14"/>
          </p:nvPr>
        </p:nvSpPr>
        <p:spPr/>
        <p:txBody>
          <a:bodyPr/>
          <a:lstStyle/>
          <a:p>
            <a:pPr lvl="1"/>
            <a:r>
              <a:rPr lang="en-US" dirty="0" smtClean="0"/>
              <a:t>Try grilled, broiled, roasted, or flamed</a:t>
            </a:r>
          </a:p>
          <a:p>
            <a:pPr lvl="1"/>
            <a:r>
              <a:rPr lang="en-US" dirty="0" smtClean="0"/>
              <a:t>Avoid creamier sauces and toppings</a:t>
            </a:r>
          </a:p>
          <a:p>
            <a:pPr lvl="1"/>
            <a:r>
              <a:rPr lang="en-US" dirty="0" smtClean="0"/>
              <a:t>Don’t drink your calories! </a:t>
            </a:r>
          </a:p>
          <a:p>
            <a:endParaRPr lang="en-US" dirty="0"/>
          </a:p>
        </p:txBody>
      </p:sp>
      <p:pic>
        <p:nvPicPr>
          <p:cNvPr id="6146" name="Picture 2" descr="C:\Users\kate.jenis\AppData\Local\Microsoft\Windows\Temporary Internet Files\Content.IE5\74J1XE8D\MP90040055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4927281"/>
            <a:ext cx="2682240" cy="17874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24744" cy="1143000"/>
          </a:xfrm>
        </p:spPr>
        <p:txBody>
          <a:bodyPr/>
          <a:lstStyle/>
          <a:p>
            <a:pPr algn="ctr"/>
            <a:r>
              <a:rPr lang="en-US" b="1" dirty="0" smtClean="0"/>
              <a:t>Healthy Snacks for Teens</a:t>
            </a:r>
            <a:endParaRPr lang="en-US" b="1" dirty="0"/>
          </a:p>
        </p:txBody>
      </p:sp>
      <p:sp>
        <p:nvSpPr>
          <p:cNvPr id="3" name="Content Placeholder 2"/>
          <p:cNvSpPr>
            <a:spLocks noGrp="1"/>
          </p:cNvSpPr>
          <p:nvPr>
            <p:ph sz="quarter" idx="13"/>
          </p:nvPr>
        </p:nvSpPr>
        <p:spPr/>
        <p:txBody>
          <a:bodyPr>
            <a:normAutofit fontScale="92500" lnSpcReduction="20000"/>
          </a:bodyPr>
          <a:lstStyle/>
          <a:p>
            <a:r>
              <a:rPr lang="en-US" dirty="0" smtClean="0"/>
              <a:t>Pudding made with skim milk</a:t>
            </a:r>
          </a:p>
          <a:p>
            <a:r>
              <a:rPr lang="en-US" dirty="0" smtClean="0"/>
              <a:t>Glass of skim milk</a:t>
            </a:r>
          </a:p>
          <a:p>
            <a:pPr lvl="1"/>
            <a:r>
              <a:rPr lang="en-US" dirty="0" smtClean="0"/>
              <a:t>Teaspoonful of chocolate/strawberry syrup</a:t>
            </a:r>
          </a:p>
          <a:p>
            <a:r>
              <a:rPr lang="en-US" dirty="0" smtClean="0"/>
              <a:t>Apples with Peanut Butter</a:t>
            </a:r>
          </a:p>
          <a:p>
            <a:r>
              <a:rPr lang="en-US" dirty="0" smtClean="0"/>
              <a:t>Air popped popcorn</a:t>
            </a:r>
          </a:p>
          <a:p>
            <a:r>
              <a:rPr lang="en-US" dirty="0" smtClean="0"/>
              <a:t>Peeled and sectioned oranges</a:t>
            </a:r>
            <a:endParaRPr lang="en-US" dirty="0"/>
          </a:p>
        </p:txBody>
      </p:sp>
      <p:sp>
        <p:nvSpPr>
          <p:cNvPr id="4" name="Content Placeholder 3"/>
          <p:cNvSpPr>
            <a:spLocks noGrp="1"/>
          </p:cNvSpPr>
          <p:nvPr>
            <p:ph sz="quarter" idx="14"/>
          </p:nvPr>
        </p:nvSpPr>
        <p:spPr/>
        <p:txBody>
          <a:bodyPr>
            <a:normAutofit/>
          </a:bodyPr>
          <a:lstStyle/>
          <a:p>
            <a:r>
              <a:rPr lang="en-US" dirty="0" smtClean="0"/>
              <a:t>Hummus and pita bread</a:t>
            </a:r>
          </a:p>
          <a:p>
            <a:r>
              <a:rPr lang="en-US" dirty="0" smtClean="0"/>
              <a:t>Mozzarella or string cheese</a:t>
            </a:r>
          </a:p>
          <a:p>
            <a:r>
              <a:rPr lang="en-US" dirty="0" smtClean="0"/>
              <a:t>Trail mix</a:t>
            </a:r>
          </a:p>
          <a:p>
            <a:r>
              <a:rPr lang="en-US" dirty="0" smtClean="0"/>
              <a:t>Baby carrots</a:t>
            </a:r>
          </a:p>
          <a:p>
            <a:r>
              <a:rPr lang="en-US" dirty="0" smtClean="0"/>
              <a:t>Whole grain crackers</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024744" cy="1143000"/>
          </a:xfrm>
        </p:spPr>
        <p:txBody>
          <a:bodyPr/>
          <a:lstStyle/>
          <a:p>
            <a:pPr algn="ctr"/>
            <a:r>
              <a:rPr lang="en-US" b="1" dirty="0" smtClean="0"/>
              <a:t>Food Habits</a:t>
            </a:r>
            <a:endParaRPr lang="en-US" b="1" dirty="0"/>
          </a:p>
        </p:txBody>
      </p:sp>
      <p:sp>
        <p:nvSpPr>
          <p:cNvPr id="3" name="Content Placeholder 2"/>
          <p:cNvSpPr>
            <a:spLocks noGrp="1"/>
          </p:cNvSpPr>
          <p:nvPr>
            <p:ph sz="quarter" idx="13"/>
          </p:nvPr>
        </p:nvSpPr>
        <p:spPr/>
        <p:txBody>
          <a:bodyPr>
            <a:normAutofit fontScale="85000" lnSpcReduction="20000"/>
          </a:bodyPr>
          <a:lstStyle/>
          <a:p>
            <a:r>
              <a:rPr lang="en-US" dirty="0" smtClean="0"/>
              <a:t>Irregular Meals</a:t>
            </a:r>
          </a:p>
          <a:p>
            <a:r>
              <a:rPr lang="en-US" dirty="0" smtClean="0"/>
              <a:t>Excessive snacking</a:t>
            </a:r>
          </a:p>
          <a:p>
            <a:r>
              <a:rPr lang="en-US" dirty="0" smtClean="0"/>
              <a:t>Eating away from home</a:t>
            </a:r>
          </a:p>
          <a:p>
            <a:r>
              <a:rPr lang="en-US" dirty="0" smtClean="0"/>
              <a:t>Dieting</a:t>
            </a:r>
          </a:p>
          <a:p>
            <a:r>
              <a:rPr lang="en-US" dirty="0" smtClean="0"/>
              <a:t>Meal Skipping</a:t>
            </a:r>
          </a:p>
          <a:p>
            <a:r>
              <a:rPr lang="en-US" dirty="0" smtClean="0"/>
              <a:t>Sleeping later</a:t>
            </a:r>
          </a:p>
          <a:p>
            <a:r>
              <a:rPr lang="en-US" dirty="0" smtClean="0"/>
              <a:t>Try to lose weight</a:t>
            </a:r>
          </a:p>
          <a:p>
            <a:r>
              <a:rPr lang="en-US" dirty="0" smtClean="0"/>
              <a:t>Busy lives</a:t>
            </a:r>
          </a:p>
          <a:p>
            <a:r>
              <a:rPr lang="en-US" dirty="0" smtClean="0"/>
              <a:t>24% teen girls skip breakfast</a:t>
            </a:r>
          </a:p>
          <a:p>
            <a:endParaRPr lang="en-US" dirty="0" smtClean="0"/>
          </a:p>
          <a:p>
            <a:endParaRPr lang="en-US" dirty="0"/>
          </a:p>
          <a:p>
            <a:endParaRPr lang="en-US" dirty="0" smtClean="0"/>
          </a:p>
        </p:txBody>
      </p:sp>
      <p:sp>
        <p:nvSpPr>
          <p:cNvPr id="4" name="Content Placeholder 3"/>
          <p:cNvSpPr>
            <a:spLocks noGrp="1"/>
          </p:cNvSpPr>
          <p:nvPr>
            <p:ph sz="quarter" idx="14"/>
          </p:nvPr>
        </p:nvSpPr>
        <p:spPr/>
        <p:txBody>
          <a:bodyPr>
            <a:normAutofit fontScale="92500" lnSpcReduction="20000"/>
          </a:bodyPr>
          <a:lstStyle/>
          <a:p>
            <a:r>
              <a:rPr lang="en-US" dirty="0" smtClean="0"/>
              <a:t>Fast Food/ Convenience Foods</a:t>
            </a:r>
          </a:p>
          <a:p>
            <a:pPr lvl="1"/>
            <a:r>
              <a:rPr lang="en-US" dirty="0" smtClean="0"/>
              <a:t>Vending machines/school cafeterias </a:t>
            </a:r>
          </a:p>
          <a:p>
            <a:pPr lvl="1"/>
            <a:r>
              <a:rPr lang="en-US" dirty="0" smtClean="0"/>
              <a:t>Convenient stores</a:t>
            </a:r>
          </a:p>
          <a:p>
            <a:pPr lvl="2"/>
            <a:r>
              <a:rPr lang="en-US" dirty="0" smtClean="0"/>
              <a:t>Low in vitamins, minerals, fiber</a:t>
            </a:r>
          </a:p>
          <a:p>
            <a:pPr lvl="2"/>
            <a:r>
              <a:rPr lang="en-US" dirty="0" smtClean="0"/>
              <a:t>High in added fat, sweeteners, sodium</a:t>
            </a:r>
          </a:p>
          <a:p>
            <a:pPr lvl="2"/>
            <a:r>
              <a:rPr lang="en-US" dirty="0" smtClean="0"/>
              <a:t>Low in price</a:t>
            </a:r>
          </a:p>
          <a:p>
            <a:pPr lvl="2"/>
            <a:r>
              <a:rPr lang="en-US" dirty="0" smtClean="0"/>
              <a:t>Taste good</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Tips for Teens</a:t>
            </a:r>
            <a:endParaRPr lang="en-US" b="1" dirty="0"/>
          </a:p>
        </p:txBody>
      </p:sp>
      <p:sp>
        <p:nvSpPr>
          <p:cNvPr id="3" name="Content Placeholder 2"/>
          <p:cNvSpPr>
            <a:spLocks noGrp="1"/>
          </p:cNvSpPr>
          <p:nvPr>
            <p:ph idx="1"/>
          </p:nvPr>
        </p:nvSpPr>
        <p:spPr/>
        <p:txBody>
          <a:bodyPr/>
          <a:lstStyle/>
          <a:p>
            <a:r>
              <a:rPr lang="en-US" dirty="0">
                <a:hlinkClick r:id="rId2"/>
              </a:rPr>
              <a:t>http://www.youtube.com/watch?v=vx0ZTy2SWfk</a:t>
            </a:r>
            <a:endParaRPr lang="en-US" dirty="0"/>
          </a:p>
          <a:p>
            <a:pPr marL="68580" indent="0">
              <a:buNone/>
            </a:pPr>
            <a:endParaRPr lang="en-US" dirty="0"/>
          </a:p>
        </p:txBody>
      </p:sp>
      <p:pic>
        <p:nvPicPr>
          <p:cNvPr id="8194" name="Picture 2" descr="C:\Users\kate.jenis\AppData\Local\Microsoft\Windows\Temporary Internet Files\Content.IE5\MX1JCEPB\MP90042764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2962182"/>
            <a:ext cx="36576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6078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Starting the Day off Right!</a:t>
            </a:r>
            <a:endParaRPr lang="en-US" b="1" dirty="0"/>
          </a:p>
        </p:txBody>
      </p:sp>
      <p:sp>
        <p:nvSpPr>
          <p:cNvPr id="3" name="Content Placeholder 2"/>
          <p:cNvSpPr>
            <a:spLocks noGrp="1"/>
          </p:cNvSpPr>
          <p:nvPr>
            <p:ph idx="1"/>
          </p:nvPr>
        </p:nvSpPr>
        <p:spPr/>
        <p:txBody>
          <a:bodyPr/>
          <a:lstStyle/>
          <a:p>
            <a:r>
              <a:rPr lang="en-US" dirty="0" smtClean="0"/>
              <a:t>Eat breakfast!</a:t>
            </a:r>
          </a:p>
          <a:p>
            <a:pPr marL="68580" indent="0">
              <a:buNone/>
            </a:pPr>
            <a:r>
              <a:rPr lang="en-US" dirty="0">
                <a:hlinkClick r:id="rId2"/>
              </a:rPr>
              <a:t>http://</a:t>
            </a:r>
            <a:r>
              <a:rPr lang="en-US" dirty="0" smtClean="0">
                <a:hlinkClick r:id="rId2"/>
              </a:rPr>
              <a:t>www.youtube.com/watch?v=WaKokCoU1Ro</a:t>
            </a:r>
            <a:endParaRPr lang="en-US" dirty="0" smtClean="0"/>
          </a:p>
          <a:p>
            <a:pPr marL="68580" indent="0">
              <a:buNone/>
            </a:pPr>
            <a:endParaRPr lang="en-US" dirty="0" smtClean="0"/>
          </a:p>
          <a:p>
            <a:pPr lvl="1"/>
            <a:r>
              <a:rPr lang="en-US" dirty="0" smtClean="0"/>
              <a:t>Teens that eat breakfast typically do better in school and are less likely to be overweight.</a:t>
            </a:r>
          </a:p>
          <a:p>
            <a:pPr lvl="1"/>
            <a:r>
              <a:rPr lang="en-US" dirty="0" smtClean="0"/>
              <a:t>Prepare the night before!</a:t>
            </a:r>
            <a:endParaRPr lang="en-US" dirty="0"/>
          </a:p>
        </p:txBody>
      </p:sp>
      <p:pic>
        <p:nvPicPr>
          <p:cNvPr id="9218" name="Picture 2" descr="C:\Users\kate.jenis\AppData\Local\Microsoft\Windows\Temporary Internet Files\Content.IE5\8627BL72\MP900430476[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4419600"/>
            <a:ext cx="23622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7971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BMI</a:t>
            </a:r>
            <a:endParaRPr lang="en-US" b="1" dirty="0"/>
          </a:p>
        </p:txBody>
      </p:sp>
      <p:sp>
        <p:nvSpPr>
          <p:cNvPr id="3" name="Content Placeholder 2"/>
          <p:cNvSpPr>
            <a:spLocks noGrp="1"/>
          </p:cNvSpPr>
          <p:nvPr>
            <p:ph idx="1"/>
          </p:nvPr>
        </p:nvSpPr>
        <p:spPr>
          <a:xfrm>
            <a:off x="1066800" y="2590800"/>
            <a:ext cx="6777317" cy="3508977"/>
          </a:xfrm>
        </p:spPr>
        <p:txBody>
          <a:bodyPr/>
          <a:lstStyle/>
          <a:p>
            <a:r>
              <a:rPr lang="en-US" sz="3200" dirty="0"/>
              <a:t>Body Mass </a:t>
            </a:r>
            <a:r>
              <a:rPr lang="en-US" sz="3200" dirty="0" smtClean="0"/>
              <a:t>Index (BMI) </a:t>
            </a:r>
            <a:r>
              <a:rPr lang="en-US" sz="3200" dirty="0"/>
              <a:t>compares a persons’ weight and height to determine </a:t>
            </a:r>
            <a:r>
              <a:rPr lang="en-US" sz="3200" dirty="0" smtClean="0"/>
              <a:t>the individual’s overall height/weight ratio.</a:t>
            </a:r>
            <a:endParaRPr lang="en-US" sz="3200" dirty="0"/>
          </a:p>
          <a:p>
            <a:pPr marL="68580" indent="0">
              <a:buNone/>
            </a:pPr>
            <a:endParaRPr lang="en-US" dirty="0"/>
          </a:p>
        </p:txBody>
      </p:sp>
      <p:pic>
        <p:nvPicPr>
          <p:cNvPr id="2050" name="Picture 2" descr="C:\Users\kate.jenis\AppData\Local\Microsoft\Windows\Temporary Internet Files\Content.IE5\N6PJ0EIE\MP90039053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3836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BMI Height Conversion Table &amp; Online Calculator</a:t>
            </a:r>
            <a:endParaRPr lang="en-US" b="1" dirty="0"/>
          </a:p>
        </p:txBody>
      </p:sp>
      <p:sp>
        <p:nvSpPr>
          <p:cNvPr id="5" name="Content Placeholder 4"/>
          <p:cNvSpPr>
            <a:spLocks noGrp="1"/>
          </p:cNvSpPr>
          <p:nvPr>
            <p:ph idx="1"/>
          </p:nvPr>
        </p:nvSpPr>
        <p:spPr/>
        <p:txBody>
          <a:bodyPr/>
          <a:lstStyle/>
          <a:p>
            <a:endParaRPr lang="en-US" dirty="0" smtClean="0">
              <a:hlinkClick r:id="rId2"/>
            </a:endParaRPr>
          </a:p>
          <a:p>
            <a:r>
              <a:rPr lang="en-US" dirty="0" smtClean="0">
                <a:hlinkClick r:id="rId2"/>
              </a:rPr>
              <a:t>http</a:t>
            </a:r>
            <a:r>
              <a:rPr lang="en-US" dirty="0">
                <a:hlinkClick r:id="rId2"/>
              </a:rPr>
              <a:t>://</a:t>
            </a:r>
            <a:r>
              <a:rPr lang="en-US" dirty="0" smtClean="0">
                <a:hlinkClick r:id="rId2"/>
              </a:rPr>
              <a:t>www.unitarium.com/blog/articles/human-height-conversion-table</a:t>
            </a:r>
            <a:endParaRPr lang="en-US" dirty="0" smtClean="0"/>
          </a:p>
          <a:p>
            <a:endParaRPr lang="en-US" dirty="0"/>
          </a:p>
          <a:p>
            <a:r>
              <a:rPr lang="en-US" dirty="0">
                <a:hlinkClick r:id="rId3"/>
              </a:rPr>
              <a:t>http://</a:t>
            </a:r>
            <a:r>
              <a:rPr lang="en-US" dirty="0" smtClean="0">
                <a:hlinkClick r:id="rId3"/>
              </a:rPr>
              <a:t>www.cdc.gov/healthyweight/assessing/bmi/adult_bmi/english_bmi_calculator/bmi_calculator.html</a:t>
            </a:r>
            <a:endParaRPr lang="en-US" dirty="0" smtClean="0"/>
          </a:p>
          <a:p>
            <a:pPr marL="68580" indent="0">
              <a:buNone/>
            </a:pPr>
            <a:endParaRPr lang="en-US" dirty="0" smtClean="0"/>
          </a:p>
          <a:p>
            <a:pPr marL="68580" indent="0">
              <a:buNone/>
            </a:pPr>
            <a:endParaRPr lang="en-US" dirty="0"/>
          </a:p>
        </p:txBody>
      </p:sp>
    </p:spTree>
    <p:extLst>
      <p:ext uri="{BB962C8B-B14F-4D97-AF65-F5344CB8AC3E}">
        <p14:creationId xmlns:p14="http://schemas.microsoft.com/office/powerpoint/2010/main" val="9510807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BMI </a:t>
            </a:r>
            <a:r>
              <a:rPr lang="en-US" b="1" dirty="0" err="1" smtClean="0"/>
              <a:t>Caluculations</a:t>
            </a:r>
            <a:endParaRPr lang="en-US" b="1" dirty="0"/>
          </a:p>
        </p:txBody>
      </p:sp>
      <p:sp>
        <p:nvSpPr>
          <p:cNvPr id="3" name="Content Placeholder 2"/>
          <p:cNvSpPr>
            <a:spLocks noGrp="1"/>
          </p:cNvSpPr>
          <p:nvPr>
            <p:ph idx="1"/>
          </p:nvPr>
        </p:nvSpPr>
        <p:spPr/>
        <p:txBody>
          <a:bodyPr/>
          <a:lstStyle/>
          <a:p>
            <a:pPr>
              <a:defRPr/>
            </a:pPr>
            <a:r>
              <a:rPr lang="en-US" dirty="0"/>
              <a:t>Weight in pounds multiplied by 703 divided by height in inches divided by height in inches.</a:t>
            </a:r>
          </a:p>
          <a:p>
            <a:pPr>
              <a:defRPr/>
            </a:pPr>
            <a:r>
              <a:rPr lang="en-US" dirty="0"/>
              <a:t>Example:</a:t>
            </a:r>
          </a:p>
          <a:p>
            <a:pPr>
              <a:defRPr/>
            </a:pPr>
            <a:r>
              <a:rPr lang="en-US" dirty="0"/>
              <a:t>210 </a:t>
            </a:r>
            <a:r>
              <a:rPr lang="en-US" dirty="0" err="1"/>
              <a:t>lbs</a:t>
            </a:r>
            <a:r>
              <a:rPr lang="en-US" dirty="0"/>
              <a:t> x 703 / 72 / 72 = 28.4</a:t>
            </a:r>
          </a:p>
          <a:p>
            <a:pPr>
              <a:defRPr/>
            </a:pPr>
            <a:endParaRPr lang="en-US" dirty="0"/>
          </a:p>
          <a:p>
            <a:pPr>
              <a:defRPr/>
            </a:pPr>
            <a:r>
              <a:rPr lang="en-US" dirty="0"/>
              <a:t>Figure out you own BMI and show your work!</a:t>
            </a:r>
          </a:p>
          <a:p>
            <a:pPr marL="68580" indent="0">
              <a:buNone/>
            </a:pPr>
            <a:endParaRPr lang="en-US" dirty="0"/>
          </a:p>
        </p:txBody>
      </p:sp>
      <p:pic>
        <p:nvPicPr>
          <p:cNvPr id="3074" name="Picture 2" descr="C:\Users\kate.jenis\AppData\Local\Microsoft\Windows\Temporary Internet Files\Content.IE5\IH2N4B8T\MC90033268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
            <a:ext cx="1826057" cy="1656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963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BMI Chart</a:t>
            </a:r>
            <a:endParaRPr lang="en-US" b="1" dirty="0"/>
          </a:p>
        </p:txBody>
      </p:sp>
      <p:sp>
        <p:nvSpPr>
          <p:cNvPr id="3" name="Content Placeholder 2"/>
          <p:cNvSpPr>
            <a:spLocks noGrp="1"/>
          </p:cNvSpPr>
          <p:nvPr>
            <p:ph idx="1"/>
          </p:nvPr>
        </p:nvSpPr>
        <p:spPr/>
        <p:txBody>
          <a:bodyPr>
            <a:normAutofit/>
          </a:bodyPr>
          <a:lstStyle/>
          <a:p>
            <a:pPr>
              <a:defRPr/>
            </a:pPr>
            <a:r>
              <a:rPr lang="en-US" sz="3600" b="1" dirty="0"/>
              <a:t>Underweight = </a:t>
            </a:r>
            <a:r>
              <a:rPr lang="en-US" sz="3600" dirty="0"/>
              <a:t>less than 18.5%</a:t>
            </a:r>
          </a:p>
          <a:p>
            <a:pPr>
              <a:defRPr/>
            </a:pPr>
            <a:r>
              <a:rPr lang="en-US" sz="3600" b="1" dirty="0"/>
              <a:t>Normal weight = </a:t>
            </a:r>
            <a:r>
              <a:rPr lang="en-US" sz="3600" dirty="0"/>
              <a:t>18.5-24.9%</a:t>
            </a:r>
          </a:p>
          <a:p>
            <a:pPr>
              <a:defRPr/>
            </a:pPr>
            <a:r>
              <a:rPr lang="en-US" sz="3600" b="1" dirty="0"/>
              <a:t>Overweight = </a:t>
            </a:r>
            <a:r>
              <a:rPr lang="en-US" sz="3600" dirty="0"/>
              <a:t>25-29.9%</a:t>
            </a:r>
          </a:p>
          <a:p>
            <a:pPr>
              <a:defRPr/>
            </a:pPr>
            <a:r>
              <a:rPr lang="en-US" sz="3600" b="1" dirty="0" smtClean="0"/>
              <a:t>Obese </a:t>
            </a:r>
            <a:r>
              <a:rPr lang="en-US" sz="3600" b="1" dirty="0"/>
              <a:t>= </a:t>
            </a:r>
            <a:r>
              <a:rPr lang="en-US" sz="3600" dirty="0"/>
              <a:t>30% or greater</a:t>
            </a:r>
          </a:p>
          <a:p>
            <a:pPr marL="68580" indent="0">
              <a:buNone/>
            </a:pPr>
            <a:endParaRPr lang="en-US" sz="3600" dirty="0"/>
          </a:p>
        </p:txBody>
      </p:sp>
      <p:pic>
        <p:nvPicPr>
          <p:cNvPr id="4098" name="Picture 2" descr="C:\Users\kate.jenis\AppData\Local\Microsoft\Windows\Temporary Internet Files\Content.IE5\JJO2PU03\MC900439817[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37478"/>
            <a:ext cx="1972322" cy="1972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6855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BMI Questions</a:t>
            </a:r>
            <a:endParaRPr lang="en-US" b="1" dirty="0"/>
          </a:p>
        </p:txBody>
      </p:sp>
      <p:sp>
        <p:nvSpPr>
          <p:cNvPr id="3" name="Content Placeholder 2"/>
          <p:cNvSpPr>
            <a:spLocks noGrp="1"/>
          </p:cNvSpPr>
          <p:nvPr>
            <p:ph idx="1"/>
          </p:nvPr>
        </p:nvSpPr>
        <p:spPr/>
        <p:txBody>
          <a:bodyPr>
            <a:normAutofit fontScale="92500" lnSpcReduction="10000"/>
          </a:bodyPr>
          <a:lstStyle/>
          <a:p>
            <a:pPr marL="68580" indent="0">
              <a:lnSpc>
                <a:spcPct val="90000"/>
              </a:lnSpc>
              <a:buNone/>
              <a:defRPr/>
            </a:pPr>
            <a:r>
              <a:rPr lang="en-US" b="1" dirty="0" smtClean="0"/>
              <a:t>1)  </a:t>
            </a:r>
            <a:r>
              <a:rPr lang="en-US" dirty="0" smtClean="0"/>
              <a:t>What </a:t>
            </a:r>
            <a:r>
              <a:rPr lang="en-US" dirty="0"/>
              <a:t>are you considered based on your BMI? Look at the </a:t>
            </a:r>
            <a:r>
              <a:rPr lang="en-US" dirty="0" smtClean="0"/>
              <a:t>chart.</a:t>
            </a:r>
          </a:p>
          <a:p>
            <a:pPr marL="68580" indent="0">
              <a:lnSpc>
                <a:spcPct val="90000"/>
              </a:lnSpc>
              <a:buNone/>
              <a:defRPr/>
            </a:pPr>
            <a:r>
              <a:rPr lang="en-US" b="1" dirty="0" smtClean="0"/>
              <a:t>2)  </a:t>
            </a:r>
            <a:r>
              <a:rPr lang="en-US" dirty="0" smtClean="0"/>
              <a:t>Does </a:t>
            </a:r>
            <a:r>
              <a:rPr lang="en-US" dirty="0"/>
              <a:t>your BMI mean that you are healthy or unhealthy and why?</a:t>
            </a:r>
          </a:p>
          <a:p>
            <a:pPr marL="68580" indent="0">
              <a:lnSpc>
                <a:spcPct val="90000"/>
              </a:lnSpc>
              <a:buNone/>
              <a:defRPr/>
            </a:pPr>
            <a:r>
              <a:rPr lang="en-US" b="1" dirty="0" smtClean="0"/>
              <a:t>3)  </a:t>
            </a:r>
            <a:r>
              <a:rPr lang="en-US" dirty="0" smtClean="0"/>
              <a:t>Is </a:t>
            </a:r>
            <a:r>
              <a:rPr lang="en-US" dirty="0"/>
              <a:t>it possible to have a BMI of 25-29.9 and still have a high level of fitness? Explain your answer.</a:t>
            </a:r>
          </a:p>
          <a:p>
            <a:pPr marL="68580" indent="0">
              <a:lnSpc>
                <a:spcPct val="90000"/>
              </a:lnSpc>
              <a:buNone/>
              <a:defRPr/>
            </a:pPr>
            <a:r>
              <a:rPr lang="en-US" b="1" dirty="0" smtClean="0"/>
              <a:t>4)  </a:t>
            </a:r>
            <a:r>
              <a:rPr lang="en-US" dirty="0" smtClean="0"/>
              <a:t>What </a:t>
            </a:r>
            <a:r>
              <a:rPr lang="en-US" dirty="0"/>
              <a:t>steps can you take to lower/raise or maintain your BMI? Explain.</a:t>
            </a:r>
          </a:p>
          <a:p>
            <a:pPr marL="68580" indent="0">
              <a:lnSpc>
                <a:spcPct val="90000"/>
              </a:lnSpc>
              <a:buNone/>
              <a:defRPr/>
            </a:pPr>
            <a:r>
              <a:rPr lang="en-US" b="1" dirty="0" smtClean="0"/>
              <a:t>5)  </a:t>
            </a:r>
            <a:r>
              <a:rPr lang="en-US" dirty="0" smtClean="0"/>
              <a:t>What </a:t>
            </a:r>
            <a:r>
              <a:rPr lang="en-US" dirty="0"/>
              <a:t>would you guess the average American BMI is? Explain why you feel this  way.</a:t>
            </a:r>
          </a:p>
          <a:p>
            <a:pPr marL="68580" indent="0">
              <a:buNone/>
            </a:pPr>
            <a:endParaRPr lang="en-US" dirty="0"/>
          </a:p>
        </p:txBody>
      </p:sp>
      <p:pic>
        <p:nvPicPr>
          <p:cNvPr id="5122" name="Picture 2" descr="C:\Users\kate.jenis\AppData\Local\Microsoft\Windows\Temporary Internet Files\Content.IE5\V20X56OT\MC900441498[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52400"/>
            <a:ext cx="2209571" cy="22095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58000" y="-19105"/>
            <a:ext cx="2057400" cy="2308324"/>
          </a:xfrm>
          <a:prstGeom prst="rect">
            <a:avLst/>
          </a:prstGeom>
          <a:noFill/>
        </p:spPr>
        <p:txBody>
          <a:bodyPr wrap="square" rtlCol="0">
            <a:spAutoFit/>
          </a:bodyPr>
          <a:lstStyle/>
          <a:p>
            <a:pPr>
              <a:defRPr/>
            </a:pPr>
            <a:r>
              <a:rPr lang="en-US" b="1" dirty="0"/>
              <a:t>Underweight = </a:t>
            </a:r>
            <a:r>
              <a:rPr lang="en-US" dirty="0"/>
              <a:t>less than 18.5%</a:t>
            </a:r>
          </a:p>
          <a:p>
            <a:pPr>
              <a:defRPr/>
            </a:pPr>
            <a:r>
              <a:rPr lang="en-US" b="1" dirty="0"/>
              <a:t>Normal weight = </a:t>
            </a:r>
            <a:r>
              <a:rPr lang="en-US" dirty="0"/>
              <a:t>18.5-24.9%</a:t>
            </a:r>
          </a:p>
          <a:p>
            <a:pPr>
              <a:defRPr/>
            </a:pPr>
            <a:r>
              <a:rPr lang="en-US" b="1" dirty="0"/>
              <a:t>Overweight = </a:t>
            </a:r>
            <a:r>
              <a:rPr lang="en-US" dirty="0"/>
              <a:t>25-29.9%</a:t>
            </a:r>
          </a:p>
          <a:p>
            <a:pPr>
              <a:defRPr/>
            </a:pPr>
            <a:r>
              <a:rPr lang="en-US" b="1" dirty="0"/>
              <a:t>Obese = </a:t>
            </a:r>
            <a:r>
              <a:rPr lang="en-US" dirty="0"/>
              <a:t>30% or greater</a:t>
            </a:r>
          </a:p>
        </p:txBody>
      </p:sp>
    </p:spTree>
    <p:extLst>
      <p:ext uri="{BB962C8B-B14F-4D97-AF65-F5344CB8AC3E}">
        <p14:creationId xmlns:p14="http://schemas.microsoft.com/office/powerpoint/2010/main" val="36158859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5257800" cy="5376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730536" y="914400"/>
            <a:ext cx="2667000" cy="5355312"/>
          </a:xfrm>
          <a:prstGeom prst="rect">
            <a:avLst/>
          </a:prstGeom>
          <a:noFill/>
        </p:spPr>
        <p:txBody>
          <a:bodyPr wrap="square" rtlCol="0">
            <a:spAutoFit/>
          </a:bodyPr>
          <a:lstStyle/>
          <a:p>
            <a:r>
              <a:rPr lang="en-US" dirty="0">
                <a:latin typeface="+mj-lt"/>
              </a:rPr>
              <a:t>It's important to note that although BMI is accurate most of the time, it may overestimate or underestimate body fat. For example, BMI doesn't distinguish between body fat and </a:t>
            </a:r>
            <a:r>
              <a:rPr lang="en-US" dirty="0" smtClean="0">
                <a:latin typeface="+mj-lt"/>
              </a:rPr>
              <a:t>muscle mass</a:t>
            </a:r>
            <a:r>
              <a:rPr lang="en-US" dirty="0">
                <a:latin typeface="+mj-lt"/>
              </a:rPr>
              <a:t>, which weighs more than fat. Many NFL </a:t>
            </a:r>
            <a:r>
              <a:rPr lang="en-US" dirty="0" smtClean="0">
                <a:latin typeface="+mj-lt"/>
              </a:rPr>
              <a:t>players have </a:t>
            </a:r>
            <a:r>
              <a:rPr lang="en-US" dirty="0">
                <a:latin typeface="+mj-lt"/>
              </a:rPr>
              <a:t>been labeled "obese" because of their high BMI, when they actually have a low percentage of body fat. </a:t>
            </a:r>
          </a:p>
        </p:txBody>
      </p:sp>
    </p:spTree>
    <p:extLst>
      <p:ext uri="{BB962C8B-B14F-4D97-AF65-F5344CB8AC3E}">
        <p14:creationId xmlns:p14="http://schemas.microsoft.com/office/powerpoint/2010/main" val="9457310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895600"/>
            <a:ext cx="6637468" cy="1362075"/>
          </a:xfrm>
        </p:spPr>
        <p:txBody>
          <a:bodyPr>
            <a:normAutofit/>
          </a:bodyPr>
          <a:lstStyle/>
          <a:p>
            <a:pPr fontAlgn="auto">
              <a:spcAft>
                <a:spcPts val="0"/>
              </a:spcAft>
              <a:defRPr/>
            </a:pPr>
            <a:r>
              <a:rPr sz="4800" b="1" dirty="0" smtClean="0"/>
              <a:t>Nutrition</a:t>
            </a:r>
            <a:r>
              <a:rPr lang="en-US" sz="4800" b="1" dirty="0" smtClean="0"/>
              <a:t> for Athletes</a:t>
            </a:r>
            <a:endParaRPr sz="4800" b="1" dirty="0"/>
          </a:p>
        </p:txBody>
      </p:sp>
      <p:sp>
        <p:nvSpPr>
          <p:cNvPr id="3" name="Text Placeholder 2"/>
          <p:cNvSpPr>
            <a:spLocks noGrp="1"/>
          </p:cNvSpPr>
          <p:nvPr>
            <p:ph type="body" idx="1"/>
          </p:nvPr>
        </p:nvSpPr>
        <p:spPr/>
        <p:txBody>
          <a:bodyPr/>
          <a:lstStyle/>
          <a:p>
            <a:endParaRPr lang="en-US" dirty="0"/>
          </a:p>
        </p:txBody>
      </p:sp>
      <p:pic>
        <p:nvPicPr>
          <p:cNvPr id="8196" name="Picture 2" descr="http://blog.foodfacts.com/wp-content/uploads/2010/10/sports-nutri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52400"/>
            <a:ext cx="3352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781890"/>
      </p:ext>
    </p:extLst>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b="1" dirty="0" smtClean="0"/>
              <a:t>What is Sports Nutrition?</a:t>
            </a:r>
          </a:p>
        </p:txBody>
      </p:sp>
      <p:sp>
        <p:nvSpPr>
          <p:cNvPr id="9219" name="Content Placeholder 2"/>
          <p:cNvSpPr>
            <a:spLocks noGrp="1"/>
          </p:cNvSpPr>
          <p:nvPr>
            <p:ph idx="1"/>
          </p:nvPr>
        </p:nvSpPr>
        <p:spPr/>
        <p:txBody>
          <a:bodyPr>
            <a:normAutofit/>
          </a:bodyPr>
          <a:lstStyle/>
          <a:p>
            <a:r>
              <a:rPr lang="en-US" altLang="en-US" smtClean="0"/>
              <a:t>The study and practice of nutrition and diet as it relates to athletic performance.</a:t>
            </a:r>
          </a:p>
          <a:p>
            <a:r>
              <a:rPr lang="en-US" altLang="en-US" smtClean="0"/>
              <a:t>It is concerned with the type and quantity of fluid and food taken by an athlete</a:t>
            </a:r>
          </a:p>
          <a:p>
            <a:r>
              <a:rPr lang="en-US" altLang="en-US" smtClean="0"/>
              <a:t>It deals with nutrients such as vitamins, minerals, supplements and organic substances such as carbohydrates, proteins and fats. </a:t>
            </a:r>
          </a:p>
        </p:txBody>
      </p:sp>
      <p:pic>
        <p:nvPicPr>
          <p:cNvPr id="9220" name="Picture 2" descr="http://t2.gstatic.com/images?q=tbn:ANd9GcSeyF3vTT1khWvy5V22Im_HaMHNlJSZSaAfxOf-12r23xk_U57lXfwzMfP53w">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52400"/>
            <a:ext cx="1685925"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4" descr="http://t1.gstatic.com/images?q=tbn:ANd9GcR36Rc6h8zL-8e_bpdpFHpiKBrQiycMy_tukDCwJkD5sAJsOsdWGFvQH1tk">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2800" y="5372100"/>
            <a:ext cx="17716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8054127"/>
      </p:ext>
    </p:extLst>
  </p:cSld>
  <p:clrMapOvr>
    <a:masterClrMapping/>
  </p:clrMapOvr>
  <p:transition>
    <p:wheel spokes="2"/>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Nutrition For Athletes</a:t>
            </a:r>
            <a:endParaRPr lang="en-US" b="1" dirty="0"/>
          </a:p>
        </p:txBody>
      </p:sp>
      <p:sp>
        <p:nvSpPr>
          <p:cNvPr id="3" name="Content Placeholder 2"/>
          <p:cNvSpPr>
            <a:spLocks noGrp="1"/>
          </p:cNvSpPr>
          <p:nvPr>
            <p:ph idx="1"/>
          </p:nvPr>
        </p:nvSpPr>
        <p:spPr/>
        <p:txBody>
          <a:bodyPr>
            <a:normAutofit fontScale="92500"/>
          </a:bodyPr>
          <a:lstStyle/>
          <a:p>
            <a:r>
              <a:rPr lang="en-US" dirty="0" smtClean="0"/>
              <a:t>Eating right affects an athlete’s performance!</a:t>
            </a:r>
          </a:p>
          <a:p>
            <a:pPr marL="68580" indent="0">
              <a:buNone/>
            </a:pPr>
            <a:endParaRPr lang="en-US" dirty="0" smtClean="0"/>
          </a:p>
          <a:p>
            <a:r>
              <a:rPr lang="en-US" dirty="0" smtClean="0"/>
              <a:t>Teen athletes need a total of 2,000-4,000 calories depending on their sport and on the intensity, length and frequency of their training.</a:t>
            </a:r>
          </a:p>
          <a:p>
            <a:endParaRPr lang="en-US" dirty="0"/>
          </a:p>
          <a:p>
            <a:r>
              <a:rPr lang="en-US" dirty="0">
                <a:hlinkClick r:id="rId2"/>
              </a:rPr>
              <a:t>http://</a:t>
            </a:r>
            <a:r>
              <a:rPr lang="en-US" dirty="0" smtClean="0">
                <a:hlinkClick r:id="rId2"/>
              </a:rPr>
              <a:t>www.youtube.com/watch?v=fUO1ClTWpwc</a:t>
            </a:r>
            <a:endParaRPr lang="en-US" dirty="0" smtClean="0"/>
          </a:p>
          <a:p>
            <a:pPr marL="68580" indent="0">
              <a:buNone/>
            </a:pPr>
            <a:endParaRPr lang="en-US" dirty="0"/>
          </a:p>
        </p:txBody>
      </p:sp>
      <p:pic>
        <p:nvPicPr>
          <p:cNvPr id="1026" name="Picture 2" descr="C:\Users\kate.jenis\AppData\Local\Microsoft\Windows\Temporary Internet Files\Content.IE5\Q9CBNNN2\MP90043060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152400"/>
            <a:ext cx="2277036" cy="1512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7129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t>The History of Sports Nutrition</a:t>
            </a:r>
            <a:endParaRPr lang="en-US" b="1" dirty="0"/>
          </a:p>
        </p:txBody>
      </p:sp>
      <p:sp>
        <p:nvSpPr>
          <p:cNvPr id="10243" name="Content Placeholder 2"/>
          <p:cNvSpPr>
            <a:spLocks noGrp="1"/>
          </p:cNvSpPr>
          <p:nvPr>
            <p:ph idx="1"/>
          </p:nvPr>
        </p:nvSpPr>
        <p:spPr/>
        <p:txBody>
          <a:bodyPr>
            <a:normAutofit/>
          </a:bodyPr>
          <a:lstStyle/>
          <a:p>
            <a:r>
              <a:rPr lang="en-US" altLang="en-US" smtClean="0"/>
              <a:t>Evolution of Gatorade (sports drink) in 1960’s by 4 physicians at the University of Florida to help the football team (the Gators) stay energized during the game.</a:t>
            </a:r>
          </a:p>
          <a:p>
            <a:r>
              <a:rPr lang="en-US" altLang="en-US" smtClean="0"/>
              <a:t>Sports Nutrition research started in 1960’s at Ball State University under direction of Dr. David Costill</a:t>
            </a:r>
          </a:p>
          <a:p>
            <a:endParaRPr lang="en-US" altLang="en-US" smtClean="0"/>
          </a:p>
        </p:txBody>
      </p:sp>
      <p:pic>
        <p:nvPicPr>
          <p:cNvPr id="10244" name="Picture 2" descr="http://t1.gstatic.com/images?q=tbn:ANd9GcT2HIz4bNA68qcm9mUt7I9YZCtWxgkPKOmW67PUv8z7dg33vzWSJCzZ6D0">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152400"/>
            <a:ext cx="116205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4" descr="http://t3.gstatic.com/images?q=tbn:ANd9GcRBjZctU_hx2xTFtMsAiiMS4M8QxfAZBtUJW_yfOhULjMFvVHGLBw7qoJCU">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5181600"/>
            <a:ext cx="1828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6" descr="http://t2.gstatic.com/images?q=tbn:ANd9GcSjtfSDvbFxA1QRyyVJuclx377i0gSkn7Yne-0Pd0ulYY_vCqRZYEwDSPw">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77000" y="4953000"/>
            <a:ext cx="2381250"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4423657"/>
      </p:ext>
    </p:extLst>
  </p:cSld>
  <p:clrMapOvr>
    <a:masterClrMapping/>
  </p:clrMapOvr>
  <p:transition>
    <p:randomBa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t>What are Carbohydrates </a:t>
            </a:r>
            <a:br>
              <a:rPr lang="en-US" b="1" dirty="0" smtClean="0"/>
            </a:br>
            <a:r>
              <a:rPr lang="en-US" b="1" dirty="0" smtClean="0"/>
              <a:t>and Electrolytes?</a:t>
            </a:r>
            <a:endParaRPr lang="en-US" b="1" dirty="0"/>
          </a:p>
        </p:txBody>
      </p:sp>
      <p:sp>
        <p:nvSpPr>
          <p:cNvPr id="3" name="Content Placeholder 2"/>
          <p:cNvSpPr>
            <a:spLocks noGrp="1"/>
          </p:cNvSpPr>
          <p:nvPr>
            <p:ph idx="1"/>
          </p:nvPr>
        </p:nvSpPr>
        <p:spPr/>
        <p:txBody>
          <a:bodyPr>
            <a:normAutofit fontScale="92500" lnSpcReduction="10000"/>
          </a:bodyPr>
          <a:lstStyle/>
          <a:p>
            <a:pPr marL="420624" indent="-384048" fontAlgn="auto">
              <a:spcAft>
                <a:spcPts val="0"/>
              </a:spcAft>
              <a:buFont typeface="Wingdings 2"/>
              <a:buChar char=""/>
              <a:defRPr/>
            </a:pPr>
            <a:r>
              <a:rPr lang="en-US" dirty="0" smtClean="0"/>
              <a:t>Carbohydrates are any compound of carbon, hydrogen, and oxygen. We need these while we play sports so our body can stay fueled so we can keep participating.</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Electrolytes are any ions that in a biological fluid that regulate our metabolic processes. When we exercise we lose electrolytes. </a:t>
            </a:r>
            <a:r>
              <a:rPr lang="en-US" dirty="0"/>
              <a:t>A</a:t>
            </a:r>
            <a:r>
              <a:rPr lang="en-US" dirty="0" smtClean="0"/>
              <a:t> drink like Gatorade will refuel your electrolytes. </a:t>
            </a:r>
          </a:p>
          <a:p>
            <a:pPr marL="420624" indent="-384048" fontAlgn="auto">
              <a:spcAft>
                <a:spcPts val="0"/>
              </a:spcAft>
              <a:buFont typeface="Wingdings 2"/>
              <a:buChar char=""/>
              <a:defRPr/>
            </a:pPr>
            <a:endParaRPr lang="en-US" dirty="0"/>
          </a:p>
        </p:txBody>
      </p:sp>
      <p:pic>
        <p:nvPicPr>
          <p:cNvPr id="11268" name="Picture 2" descr="http://www.ceres.net/aboutus/Images/AboutUs-Biofuels-Carb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152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4" descr="http://t0.gstatic.com/images?q=tbn:ANd9GcQAMMIXdjmflQspt7WzW-yMvhp0z5v_Ee0it2Q1IMjI1q6PUo_gQ_AXDu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5257800"/>
            <a:ext cx="14478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164512"/>
      </p:ext>
    </p:extLst>
  </p:cSld>
  <p:clrMapOvr>
    <a:masterClrMapping/>
  </p:clrMapOvr>
  <p:transition>
    <p:comb dir="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
            </a:r>
            <a:br>
              <a:rPr lang="en-US" dirty="0" smtClean="0"/>
            </a:br>
            <a:r>
              <a:rPr lang="en-US" sz="3600" b="1" dirty="0" smtClean="0"/>
              <a:t>What are Some Examples of </a:t>
            </a:r>
            <a:br>
              <a:rPr lang="en-US" sz="3600" b="1" dirty="0" smtClean="0"/>
            </a:br>
            <a:r>
              <a:rPr lang="en-US" sz="3600" b="1" dirty="0" smtClean="0"/>
              <a:t>Sports Nutrition?</a:t>
            </a:r>
            <a:br>
              <a:rPr lang="en-US" sz="3600" b="1" dirty="0" smtClean="0"/>
            </a:br>
            <a:endParaRPr lang="en-US" sz="3600" b="1" dirty="0"/>
          </a:p>
        </p:txBody>
      </p:sp>
      <p:sp>
        <p:nvSpPr>
          <p:cNvPr id="3" name="Content Placeholder 2"/>
          <p:cNvSpPr>
            <a:spLocks noGrp="1"/>
          </p:cNvSpPr>
          <p:nvPr>
            <p:ph idx="1"/>
          </p:nvPr>
        </p:nvSpPr>
        <p:spPr/>
        <p:txBody>
          <a:bodyPr>
            <a:normAutofit fontScale="92500"/>
          </a:bodyPr>
          <a:lstStyle/>
          <a:p>
            <a:pPr marL="420624" indent="-384048" fontAlgn="auto">
              <a:spcAft>
                <a:spcPts val="0"/>
              </a:spcAft>
              <a:buFont typeface="Wingdings 2"/>
              <a:buChar char=""/>
              <a:defRPr/>
            </a:pPr>
            <a:r>
              <a:rPr lang="en-US" dirty="0" smtClean="0"/>
              <a:t>Foods high in proteins like meats</a:t>
            </a:r>
          </a:p>
          <a:p>
            <a:pPr marL="420624" indent="-384048" fontAlgn="auto">
              <a:spcAft>
                <a:spcPts val="0"/>
              </a:spcAft>
              <a:buFont typeface="Wingdings 2"/>
              <a:buChar char=""/>
              <a:defRPr/>
            </a:pPr>
            <a:r>
              <a:rPr lang="en-US" dirty="0" smtClean="0"/>
              <a:t>When you are exercising, drinks with carbohydrates and lots of WATER</a:t>
            </a:r>
          </a:p>
          <a:p>
            <a:pPr marL="420624" indent="-384048" fontAlgn="auto">
              <a:spcAft>
                <a:spcPts val="0"/>
              </a:spcAft>
              <a:buFont typeface="Wingdings 2"/>
              <a:buChar char=""/>
              <a:defRPr/>
            </a:pPr>
            <a:r>
              <a:rPr lang="en-US" dirty="0" smtClean="0"/>
              <a:t>Some examples of drinks with carbohydrates are:</a:t>
            </a:r>
          </a:p>
          <a:p>
            <a:pPr marL="722376" lvl="1" indent="-274320" fontAlgn="auto">
              <a:spcAft>
                <a:spcPts val="0"/>
              </a:spcAft>
              <a:buFont typeface="Wingdings 2"/>
              <a:buNone/>
              <a:defRPr/>
            </a:pPr>
            <a:r>
              <a:rPr lang="en-US" dirty="0" smtClean="0"/>
              <a:t>GATORADE, POWERADE</a:t>
            </a:r>
          </a:p>
          <a:p>
            <a:pPr marL="420624" indent="-384048" fontAlgn="auto">
              <a:spcAft>
                <a:spcPts val="0"/>
              </a:spcAft>
              <a:buFont typeface="Wingdings 2"/>
              <a:buChar char=""/>
              <a:defRPr/>
            </a:pPr>
            <a:r>
              <a:rPr lang="en-US" dirty="0" smtClean="0"/>
              <a:t>Minerals can fuel the body while exercising</a:t>
            </a:r>
          </a:p>
          <a:p>
            <a:pPr marL="420624" indent="-384048" fontAlgn="auto">
              <a:spcAft>
                <a:spcPts val="0"/>
              </a:spcAft>
              <a:buFont typeface="Wingdings 2"/>
              <a:buChar char=""/>
              <a:defRPr/>
            </a:pPr>
            <a:r>
              <a:rPr lang="en-US" dirty="0" smtClean="0"/>
              <a:t>Vitamins are good for replenishing the body</a:t>
            </a:r>
            <a:endParaRPr lang="en-US" dirty="0"/>
          </a:p>
        </p:txBody>
      </p:sp>
      <p:pic>
        <p:nvPicPr>
          <p:cNvPr id="12292" name="Picture 2" descr="http://t1.gstatic.com/images?q=tbn:ANd9GcTThZXyW5mAPuGnAejkQS_5FaG5TNH0V-vAS2bedB780l42w6qEJ3hulf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52400"/>
            <a:ext cx="1524000"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5767177"/>
      </p:ext>
    </p:extLst>
  </p:cSld>
  <p:clrMapOvr>
    <a:masterClrMapping/>
  </p:clrMapOvr>
  <p:transition>
    <p:checker dir="ver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t>Eating/Drinking Before, </a:t>
            </a:r>
            <a:br>
              <a:rPr lang="en-US" b="1" dirty="0" smtClean="0"/>
            </a:br>
            <a:r>
              <a:rPr lang="en-US" b="1" dirty="0" smtClean="0"/>
              <a:t>During, and After Exercise</a:t>
            </a:r>
            <a:endParaRPr lang="en-US" b="1" dirty="0"/>
          </a:p>
        </p:txBody>
      </p:sp>
      <p:sp>
        <p:nvSpPr>
          <p:cNvPr id="3" name="Content Placeholder 2"/>
          <p:cNvSpPr>
            <a:spLocks noGrp="1"/>
          </p:cNvSpPr>
          <p:nvPr>
            <p:ph idx="1"/>
          </p:nvPr>
        </p:nvSpPr>
        <p:spPr/>
        <p:txBody>
          <a:bodyPr>
            <a:normAutofit lnSpcReduction="10000"/>
          </a:bodyPr>
          <a:lstStyle/>
          <a:p>
            <a:pPr marL="420624" indent="-384048" fontAlgn="auto">
              <a:spcAft>
                <a:spcPts val="0"/>
              </a:spcAft>
              <a:buFont typeface="Wingdings 2"/>
              <a:buChar char=""/>
              <a:defRPr/>
            </a:pPr>
            <a:r>
              <a:rPr lang="en-US" b="1" dirty="0" smtClean="0"/>
              <a:t>Before ( 1-2 hours</a:t>
            </a:r>
            <a:r>
              <a:rPr lang="en-US" dirty="0" smtClean="0"/>
              <a:t>)- fruits, carbohydrates in a liquid, bagel, cereal, electrolytes, carbohydrates- digest quickly.  Lots of WATER.</a:t>
            </a:r>
          </a:p>
          <a:p>
            <a:pPr marL="420624" indent="-384048" fontAlgn="auto">
              <a:spcAft>
                <a:spcPts val="0"/>
              </a:spcAft>
              <a:buFont typeface="Wingdings 2"/>
              <a:buChar char=""/>
              <a:defRPr/>
            </a:pPr>
            <a:r>
              <a:rPr lang="en-US" b="1" dirty="0" smtClean="0"/>
              <a:t>During-</a:t>
            </a:r>
            <a:r>
              <a:rPr lang="en-US" dirty="0" smtClean="0"/>
              <a:t> drinks that have carbohydrate concentration if feeling low on fuel combined with WATER every 15 minutes.</a:t>
            </a:r>
          </a:p>
          <a:p>
            <a:pPr marL="420624" indent="-384048" fontAlgn="auto">
              <a:spcAft>
                <a:spcPts val="0"/>
              </a:spcAft>
              <a:buFont typeface="Wingdings 2"/>
              <a:buChar char=""/>
              <a:defRPr/>
            </a:pPr>
            <a:r>
              <a:rPr lang="en-US" b="1" dirty="0" smtClean="0"/>
              <a:t>After-</a:t>
            </a:r>
            <a:r>
              <a:rPr lang="en-US" dirty="0" smtClean="0"/>
              <a:t> Meal with protein, carbs and a little good fat.</a:t>
            </a:r>
            <a:endParaRPr lang="en-US" dirty="0"/>
          </a:p>
        </p:txBody>
      </p:sp>
      <p:pic>
        <p:nvPicPr>
          <p:cNvPr id="13316" name="Picture 2" descr="http://t2.gstatic.com/images?q=tbn:ANd9GcQx_4J_AwMVtJvLvhmB9Ylz3hrXIeouXMyNPy69DEq9ufPK5n9-jxXvhPmK-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7625" y="152400"/>
            <a:ext cx="138112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6" descr="http://t1.gstatic.com/images?q=tbn:ANd9GcQx38LbyWG2icqnugKDIjLw3EmukpdbUlmiQA5Ho26DD0UD1jKUip0Rd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5314950"/>
            <a:ext cx="13144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7499077"/>
      </p:ext>
    </p:extLst>
  </p:cSld>
  <p:clrMapOvr>
    <a:masterClrMapping/>
  </p:clrMapOvr>
  <p:transition>
    <p:strips dir="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t>Consequences of Poor Sports Nutrition</a:t>
            </a:r>
            <a:endParaRPr lang="en-US" b="1" dirty="0"/>
          </a:p>
        </p:txBody>
      </p:sp>
      <p:sp>
        <p:nvSpPr>
          <p:cNvPr id="1028" name="Content Placeholder 2"/>
          <p:cNvSpPr>
            <a:spLocks noGrp="1"/>
          </p:cNvSpPr>
          <p:nvPr>
            <p:ph idx="1"/>
          </p:nvPr>
        </p:nvSpPr>
        <p:spPr/>
        <p:txBody>
          <a:bodyPr>
            <a:normAutofit/>
          </a:bodyPr>
          <a:lstStyle/>
          <a:p>
            <a:r>
              <a:rPr lang="en-US" altLang="en-US" smtClean="0"/>
              <a:t>Strength Loss</a:t>
            </a:r>
          </a:p>
          <a:p>
            <a:r>
              <a:rPr lang="en-US" altLang="en-US" smtClean="0"/>
              <a:t>Fatigue</a:t>
            </a:r>
          </a:p>
          <a:p>
            <a:r>
              <a:rPr lang="en-US" altLang="en-US" smtClean="0"/>
              <a:t>Drop in performance</a:t>
            </a:r>
          </a:p>
          <a:p>
            <a:r>
              <a:rPr lang="en-US" altLang="en-US" smtClean="0"/>
              <a:t>Body soreness</a:t>
            </a:r>
          </a:p>
          <a:p>
            <a:r>
              <a:rPr lang="en-US" altLang="en-US" smtClean="0"/>
              <a:t>Respiratory infections</a:t>
            </a:r>
          </a:p>
          <a:p>
            <a:endParaRPr lang="en-US" altLang="en-US" smtClean="0"/>
          </a:p>
          <a:p>
            <a:endParaRPr lang="en-US" altLang="en-US" smtClean="0"/>
          </a:p>
        </p:txBody>
      </p:sp>
      <p:graphicFrame>
        <p:nvGraphicFramePr>
          <p:cNvPr id="1026" name="Object 4"/>
          <p:cNvGraphicFramePr>
            <a:graphicFrameLocks noChangeAspect="1"/>
          </p:cNvGraphicFramePr>
          <p:nvPr>
            <p:extLst>
              <p:ext uri="{D42A27DB-BD31-4B8C-83A1-F6EECF244321}">
                <p14:modId xmlns:p14="http://schemas.microsoft.com/office/powerpoint/2010/main" val="4081765866"/>
              </p:ext>
            </p:extLst>
          </p:nvPr>
        </p:nvGraphicFramePr>
        <p:xfrm>
          <a:off x="5029200" y="4419600"/>
          <a:ext cx="3797300" cy="2133600"/>
        </p:xfrm>
        <a:graphic>
          <a:graphicData uri="http://schemas.openxmlformats.org/presentationml/2006/ole">
            <mc:AlternateContent xmlns:mc="http://schemas.openxmlformats.org/markup-compatibility/2006">
              <mc:Choice xmlns:v="urn:schemas-microsoft-com:vml" Requires="v">
                <p:oleObj spid="_x0000_s2072" name="Photo Editor Photo" r:id="rId3" imgW="5934903" imgH="3333333" progId="">
                  <p:embed/>
                </p:oleObj>
              </mc:Choice>
              <mc:Fallback>
                <p:oleObj name="Photo Editor Photo" r:id="rId3" imgW="5934903" imgH="3333333"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419600"/>
                        <a:ext cx="3797300" cy="213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56368281"/>
      </p:ext>
    </p:extLst>
  </p:cSld>
  <p:clrMapOvr>
    <a:masterClrMapping/>
  </p:clrMapOvr>
  <p:transition>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Hydration/Dehydration</a:t>
            </a:r>
            <a:endParaRPr lang="en-US" b="1" dirty="0"/>
          </a:p>
        </p:txBody>
      </p:sp>
      <p:sp>
        <p:nvSpPr>
          <p:cNvPr id="3" name="Content Placeholder 2"/>
          <p:cNvSpPr>
            <a:spLocks noGrp="1"/>
          </p:cNvSpPr>
          <p:nvPr>
            <p:ph idx="1"/>
          </p:nvPr>
        </p:nvSpPr>
        <p:spPr/>
        <p:txBody>
          <a:bodyPr/>
          <a:lstStyle/>
          <a:p>
            <a:r>
              <a:rPr lang="en-US" dirty="0" smtClean="0"/>
              <a:t>Teen girls need 9 cups of non-caffeinated fluids each day.  Teen boys need 13 cups.</a:t>
            </a:r>
          </a:p>
          <a:p>
            <a:endParaRPr lang="en-US" dirty="0"/>
          </a:p>
          <a:p>
            <a:r>
              <a:rPr lang="en-US" dirty="0" smtClean="0"/>
              <a:t>When you sweat, you lose fluid.  This must be replaced or will result in </a:t>
            </a:r>
            <a:r>
              <a:rPr lang="en-US" b="1" i="1" dirty="0" smtClean="0"/>
              <a:t>dehydration</a:t>
            </a:r>
            <a:r>
              <a:rPr lang="en-US" dirty="0" smtClean="0"/>
              <a:t>.	</a:t>
            </a:r>
          </a:p>
          <a:p>
            <a:pPr lvl="2"/>
            <a:r>
              <a:rPr lang="en-US" dirty="0" smtClean="0"/>
              <a:t>Dehydration can lead to fatigue, dizziness, light-headedness and cramping.  It can cause an imbalance in electrolytes.</a:t>
            </a:r>
            <a:endParaRPr lang="en-US" dirty="0"/>
          </a:p>
        </p:txBody>
      </p:sp>
      <p:pic>
        <p:nvPicPr>
          <p:cNvPr id="3074" name="Picture 2" descr="C:\Users\kate.jenis\AppData\Local\Microsoft\Windows\Temporary Internet Files\Content.IE5\I8AI6WRF\MP90040001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4966" y="5105400"/>
            <a:ext cx="2522443" cy="1680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5610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Documents and Settings\155092\Local Settings\Temporary Internet Files\Content.IE5\M8FSP0XK\MC900210256[1].wmf"/>
          <p:cNvPicPr>
            <a:picLocks noChangeAspect="1" noChangeArrowheads="1"/>
          </p:cNvPicPr>
          <p:nvPr/>
        </p:nvPicPr>
        <p:blipFill>
          <a:blip r:embed="rId2" cstate="print"/>
          <a:srcRect/>
          <a:stretch>
            <a:fillRect/>
          </a:stretch>
        </p:blipFill>
        <p:spPr bwMode="auto">
          <a:xfrm>
            <a:off x="2286000" y="838200"/>
            <a:ext cx="6705600" cy="5214619"/>
          </a:xfrm>
          <a:prstGeom prst="rect">
            <a:avLst/>
          </a:prstGeom>
          <a:noFill/>
        </p:spPr>
      </p:pic>
      <p:sp>
        <p:nvSpPr>
          <p:cNvPr id="2" name="Title 1"/>
          <p:cNvSpPr>
            <a:spLocks noGrp="1"/>
          </p:cNvSpPr>
          <p:nvPr>
            <p:ph type="title"/>
          </p:nvPr>
        </p:nvSpPr>
        <p:spPr/>
        <p:txBody>
          <a:bodyPr>
            <a:normAutofit fontScale="90000"/>
            <a:scene3d>
              <a:camera prst="orthographicFront"/>
              <a:lightRig rig="threePt" dir="t"/>
            </a:scene3d>
            <a:sp3d extrusionH="57150">
              <a:bevelT w="38100" h="38100"/>
            </a:sp3d>
          </a:bodyPr>
          <a:lstStyle/>
          <a:p>
            <a:r>
              <a:rPr lang="en-US" sz="7200" dirty="0" smtClean="0">
                <a:ln>
                  <a:solidFill>
                    <a:schemeClr val="accent1"/>
                  </a:solidFill>
                </a:ln>
                <a:solidFill>
                  <a:schemeClr val="accent6">
                    <a:lumMod val="50000"/>
                  </a:schemeClr>
                </a:solidFill>
                <a:effectLst>
                  <a:innerShdw blurRad="63500" dist="50800" dir="10800000">
                    <a:prstClr val="black">
                      <a:alpha val="50000"/>
                    </a:prstClr>
                  </a:innerShdw>
                </a:effectLst>
              </a:rPr>
              <a:t>Vegetarian and Vegan Diets</a:t>
            </a:r>
            <a:endParaRPr lang="en-US" sz="7200" dirty="0">
              <a:ln>
                <a:solidFill>
                  <a:schemeClr val="accent1"/>
                </a:solidFill>
              </a:ln>
              <a:solidFill>
                <a:schemeClr val="accent6">
                  <a:lumMod val="50000"/>
                </a:schemeClr>
              </a:solidFill>
              <a:effectLst>
                <a:innerShdw blurRad="63500" dist="50800" dir="10800000">
                  <a:prstClr val="black">
                    <a:alpha val="50000"/>
                  </a:prstClr>
                </a:innerShdw>
              </a:effectLst>
            </a:endParaRPr>
          </a:p>
        </p:txBody>
      </p:sp>
      <p:sp>
        <p:nvSpPr>
          <p:cNvPr id="3" name="Text Placeholder 2"/>
          <p:cNvSpPr>
            <a:spLocks noGrp="1"/>
          </p:cNvSpPr>
          <p:nvPr>
            <p:ph type="body" idx="1"/>
          </p:nvPr>
        </p:nvSpPr>
        <p:spPr/>
        <p:txBody>
          <a:bodyPr/>
          <a:lstStyle/>
          <a:p>
            <a:endParaRPr lang="en-US"/>
          </a:p>
        </p:txBody>
      </p:sp>
      <p:pic>
        <p:nvPicPr>
          <p:cNvPr id="5121" name="Picture 1" descr="C:\Documents and Settings\155092\Local Settings\Temporary Internet Files\Content.IE5\9MO1GEHF\MC900020682[1].wmf"/>
          <p:cNvPicPr>
            <a:picLocks noChangeAspect="1" noChangeArrowheads="1"/>
          </p:cNvPicPr>
          <p:nvPr/>
        </p:nvPicPr>
        <p:blipFill>
          <a:blip r:embed="rId3" cstate="print"/>
          <a:srcRect/>
          <a:stretch>
            <a:fillRect/>
          </a:stretch>
        </p:blipFill>
        <p:spPr bwMode="auto">
          <a:xfrm>
            <a:off x="88392" y="3850514"/>
            <a:ext cx="2514600" cy="2856000"/>
          </a:xfrm>
          <a:prstGeom prst="rect">
            <a:avLst/>
          </a:prstGeom>
          <a:noFill/>
        </p:spPr>
      </p:pic>
      <p:pic>
        <p:nvPicPr>
          <p:cNvPr id="5122" name="Picture 2" descr="C:\Documents and Settings\155092\Local Settings\Temporary Internet Files\Content.IE5\9MO1GEHF\MC900020682[1].wmf"/>
          <p:cNvPicPr>
            <a:picLocks noChangeAspect="1" noChangeArrowheads="1"/>
          </p:cNvPicPr>
          <p:nvPr/>
        </p:nvPicPr>
        <p:blipFill>
          <a:blip r:embed="rId3" cstate="print"/>
          <a:srcRect/>
          <a:stretch>
            <a:fillRect/>
          </a:stretch>
        </p:blipFill>
        <p:spPr bwMode="auto">
          <a:xfrm rot="5400000">
            <a:off x="328459" y="-23659"/>
            <a:ext cx="2593543" cy="2945661"/>
          </a:xfrm>
          <a:prstGeom prst="rect">
            <a:avLst/>
          </a:prstGeom>
          <a:noFill/>
        </p:spPr>
      </p:pic>
    </p:spTree>
    <p:extLst>
      <p:ext uri="{BB962C8B-B14F-4D97-AF65-F5344CB8AC3E}">
        <p14:creationId xmlns:p14="http://schemas.microsoft.com/office/powerpoint/2010/main" val="3829072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0"/>
                                  </p:stCondLst>
                                  <p:childTnLst>
                                    <p:set>
                                      <p:cBhvr>
                                        <p:cTn id="11" dur="1" fill="hold">
                                          <p:stCondLst>
                                            <p:cond delay="0"/>
                                          </p:stCondLst>
                                        </p:cTn>
                                        <p:tgtEl>
                                          <p:spTgt spid="5124"/>
                                        </p:tgtEl>
                                        <p:attrNameLst>
                                          <p:attrName>style.visibility</p:attrName>
                                        </p:attrNameLst>
                                      </p:cBhvr>
                                      <p:to>
                                        <p:strVal val="visible"/>
                                      </p:to>
                                    </p:set>
                                    <p:animScale>
                                      <p:cBhvr>
                                        <p:cTn id="12" dur="1000" decel="50000" fill="hold">
                                          <p:stCondLst>
                                            <p:cond delay="0"/>
                                          </p:stCondLst>
                                        </p:cTn>
                                        <p:tgtEl>
                                          <p:spTgt spid="51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124"/>
                                        </p:tgtEl>
                                        <p:attrNameLst>
                                          <p:attrName>ppt_x</p:attrName>
                                          <p:attrName>ppt_y</p:attrName>
                                        </p:attrNameLst>
                                      </p:cBhvr>
                                    </p:animMotion>
                                    <p:animEffect transition="in" filter="fade">
                                      <p:cBhvr>
                                        <p:cTn id="14" dur="1000"/>
                                        <p:tgtEl>
                                          <p:spTgt spid="5124"/>
                                        </p:tgtEl>
                                      </p:cBhvr>
                                    </p:animEffect>
                                  </p:childTnLst>
                                </p:cTn>
                              </p:par>
                            </p:childTnLst>
                          </p:cTn>
                        </p:par>
                      </p:childTnLst>
                    </p:cTn>
                  </p:par>
                  <p:par>
                    <p:cTn id="15" fill="hold">
                      <p:stCondLst>
                        <p:cond delay="indefinite"/>
                      </p:stCondLst>
                      <p:childTnLst>
                        <p:par>
                          <p:cTn id="16" fill="hold">
                            <p:stCondLst>
                              <p:cond delay="0"/>
                            </p:stCondLst>
                            <p:childTnLst>
                              <p:par>
                                <p:cTn id="17" presetID="36" presetClass="emph" presetSubtype="0" fill="hold" grpId="1" nodeType="clickEffect">
                                  <p:stCondLst>
                                    <p:cond delay="0"/>
                                  </p:stCondLst>
                                  <p:iterate type="lt">
                                    <p:tmPct val="10000"/>
                                  </p:iterate>
                                  <p:childTnLst>
                                    <p:animScale>
                                      <p:cBhvr>
                                        <p:cTn id="18" dur="250" autoRev="1" fill="hold">
                                          <p:stCondLst>
                                            <p:cond delay="0"/>
                                          </p:stCondLst>
                                        </p:cTn>
                                        <p:tgtEl>
                                          <p:spTgt spid="2"/>
                                        </p:tgtEl>
                                      </p:cBhvr>
                                      <p:to x="80000" y="100000"/>
                                    </p:animScale>
                                    <p:anim by="(#ppt_w*0.10)" calcmode="lin" valueType="num">
                                      <p:cBhvr>
                                        <p:cTn id="19" dur="250" autoRev="1" fill="hold">
                                          <p:stCondLst>
                                            <p:cond delay="0"/>
                                          </p:stCondLst>
                                        </p:cTn>
                                        <p:tgtEl>
                                          <p:spTgt spid="2"/>
                                        </p:tgtEl>
                                        <p:attrNameLst>
                                          <p:attrName>ppt_x</p:attrName>
                                        </p:attrNameLst>
                                      </p:cBhvr>
                                    </p:anim>
                                    <p:anim by="(-#ppt_w*0.10)" calcmode="lin" valueType="num">
                                      <p:cBhvr>
                                        <p:cTn id="20" dur="250" autoRev="1" fill="hold">
                                          <p:stCondLst>
                                            <p:cond delay="0"/>
                                          </p:stCondLst>
                                        </p:cTn>
                                        <p:tgtEl>
                                          <p:spTgt spid="2"/>
                                        </p:tgtEl>
                                        <p:attrNameLst>
                                          <p:attrName>ppt_y</p:attrName>
                                        </p:attrNameLst>
                                      </p:cBhvr>
                                    </p:anim>
                                    <p:animRot by="-480000">
                                      <p:cBhvr>
                                        <p:cTn id="21"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Myths &amp; Truths About Vegetarianism</a:t>
            </a:r>
            <a:endParaRPr lang="en-US" b="1"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www.youtube.com/watch?v=nclHgRDRsUY</a:t>
            </a:r>
            <a:endParaRPr lang="en-US" dirty="0" smtClean="0"/>
          </a:p>
          <a:p>
            <a:pPr marL="68580" indent="0">
              <a:buNone/>
            </a:pPr>
            <a:endParaRPr lang="en-US" dirty="0"/>
          </a:p>
        </p:txBody>
      </p:sp>
      <p:pic>
        <p:nvPicPr>
          <p:cNvPr id="4098" name="Picture 2" descr="C:\Users\kate.jenis\AppData\Local\Microsoft\Windows\Temporary Internet Files\Content.IE5\Q9CBNNN2\MP90017795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3606800"/>
            <a:ext cx="4419600" cy="294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858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ln>
                  <a:solidFill>
                    <a:schemeClr val="accent1"/>
                  </a:solidFill>
                </a:ln>
                <a:solidFill>
                  <a:schemeClr val="accent6">
                    <a:lumMod val="50000"/>
                  </a:schemeClr>
                </a:solidFill>
                <a:effectLst>
                  <a:innerShdw blurRad="63500" dist="50800" dir="13500000">
                    <a:prstClr val="black">
                      <a:alpha val="50000"/>
                    </a:prstClr>
                  </a:innerShdw>
                </a:effectLst>
              </a:rPr>
              <a:t>What is a Vegetarian diet?</a:t>
            </a:r>
            <a:endParaRPr lang="en-US" sz="4400" dirty="0">
              <a:ln>
                <a:solidFill>
                  <a:schemeClr val="accent1"/>
                </a:solidFill>
              </a:ln>
              <a:solidFill>
                <a:schemeClr val="accent6">
                  <a:lumMod val="50000"/>
                </a:schemeClr>
              </a:solidFill>
              <a:effectLst>
                <a:innerShdw blurRad="63500" dist="50800" dir="13500000">
                  <a:prstClr val="black">
                    <a:alpha val="50000"/>
                  </a:prstClr>
                </a:innerShdw>
              </a:effectLst>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buClr>
                <a:schemeClr val="accent2"/>
              </a:buClr>
            </a:pPr>
            <a:r>
              <a:rPr lang="en-US" dirty="0" smtClean="0"/>
              <a:t>There are four types of vegetarian diets:</a:t>
            </a:r>
          </a:p>
          <a:p>
            <a:pPr lvl="1">
              <a:buClr>
                <a:schemeClr val="accent2"/>
              </a:buClr>
            </a:pPr>
            <a:r>
              <a:rPr lang="en-US" b="1" u="sng" dirty="0" smtClean="0"/>
              <a:t>Vegan or total vegetarian- </a:t>
            </a:r>
            <a:r>
              <a:rPr lang="en-US" dirty="0" smtClean="0"/>
              <a:t>diet includes only foods from plants: fruits, vegetables, legumes (dried beans and peas), grains, seeds and nuts</a:t>
            </a:r>
          </a:p>
          <a:p>
            <a:pPr lvl="1">
              <a:buClr>
                <a:schemeClr val="accent2"/>
              </a:buClr>
            </a:pPr>
            <a:r>
              <a:rPr lang="en-US" b="1" u="sng" dirty="0" smtClean="0"/>
              <a:t>Lacto vegetarian- </a:t>
            </a:r>
            <a:r>
              <a:rPr lang="en-US" dirty="0" smtClean="0"/>
              <a:t>diet includes plant foods and dairy foods</a:t>
            </a:r>
          </a:p>
          <a:p>
            <a:pPr lvl="1">
              <a:buClr>
                <a:schemeClr val="accent2"/>
              </a:buClr>
            </a:pPr>
            <a:r>
              <a:rPr lang="en-US" b="1" u="sng" dirty="0" err="1" smtClean="0"/>
              <a:t>Ovo</a:t>
            </a:r>
            <a:r>
              <a:rPr lang="en-US" b="1" u="sng" dirty="0" smtClean="0"/>
              <a:t>-lactovegetarian-</a:t>
            </a:r>
            <a:r>
              <a:rPr lang="en-US" dirty="0" smtClean="0"/>
              <a:t> diet includes foods from plants, dairy and eggs</a:t>
            </a:r>
          </a:p>
          <a:p>
            <a:pPr lvl="1">
              <a:buClr>
                <a:schemeClr val="accent2"/>
              </a:buClr>
            </a:pPr>
            <a:r>
              <a:rPr lang="en-US" b="1" u="sng" dirty="0" smtClean="0"/>
              <a:t>Semi-vegetarians-</a:t>
            </a:r>
            <a:r>
              <a:rPr lang="en-US" dirty="0" smtClean="0"/>
              <a:t> diet does not include red meat but include chicken and fish with plant foods, dairy products and eggs</a:t>
            </a:r>
          </a:p>
          <a:p>
            <a:pPr lvl="1">
              <a:buClr>
                <a:schemeClr val="accent2"/>
              </a:buClr>
            </a:pPr>
            <a:endParaRPr lang="en-US" dirty="0" smtClean="0"/>
          </a:p>
        </p:txBody>
      </p:sp>
    </p:spTree>
    <p:extLst>
      <p:ext uri="{BB962C8B-B14F-4D97-AF65-F5344CB8AC3E}">
        <p14:creationId xmlns:p14="http://schemas.microsoft.com/office/powerpoint/2010/main" val="2218390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Effect transition="in" filter="checkerboard(across)">
                                      <p:cBhvr>
                                        <p:cTn id="25" dur="1000"/>
                                        <p:tgtEl>
                                          <p:spTgt spid="3">
                                            <p:bg/>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checkerboard(across)">
                                      <p:cBhvr>
                                        <p:cTn id="30" dur="1000"/>
                                        <p:tgtEl>
                                          <p:spTgt spid="3">
                                            <p:txEl>
                                              <p:pRg st="0" end="0"/>
                                            </p:txEl>
                                          </p:spTgt>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Effect transition="in" filter="checkerboard(across)">
                                      <p:cBhvr>
                                        <p:cTn id="33" dur="1000"/>
                                        <p:tgtEl>
                                          <p:spTgt spid="3">
                                            <p:txEl>
                                              <p:pRg st="1" end="1"/>
                                            </p:txEl>
                                          </p:spTgt>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checkerboard(across)">
                                      <p:cBhvr>
                                        <p:cTn id="36" dur="1000"/>
                                        <p:tgtEl>
                                          <p:spTgt spid="3">
                                            <p:txEl>
                                              <p:pRg st="2" end="2"/>
                                            </p:txEl>
                                          </p:spTgt>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checkerboard(across)">
                                      <p:cBhvr>
                                        <p:cTn id="39" dur="1000"/>
                                        <p:tgtEl>
                                          <p:spTgt spid="3">
                                            <p:txEl>
                                              <p:pRg st="3" end="3"/>
                                            </p:txEl>
                                          </p:spTgt>
                                        </p:tgtEl>
                                      </p:cBhvr>
                                    </p:animEffect>
                                  </p:childTnLst>
                                </p:cTn>
                              </p:par>
                              <p:par>
                                <p:cTn id="40" presetID="5" presetClass="entr" presetSubtype="10" fill="hold" grpId="0" nodeType="with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checkerboard(across)">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6" presetClass="emph" presetSubtype="0" fill="hold" grpId="1" nodeType="clickEffect">
                                  <p:stCondLst>
                                    <p:cond delay="0"/>
                                  </p:stCondLst>
                                  <p:iterate type="lt">
                                    <p:tmPct val="10000"/>
                                  </p:iterate>
                                  <p:childTnLst>
                                    <p:animScale>
                                      <p:cBhvr>
                                        <p:cTn id="46" dur="250" autoRev="1" fill="hold">
                                          <p:stCondLst>
                                            <p:cond delay="0"/>
                                          </p:stCondLst>
                                        </p:cTn>
                                        <p:tgtEl>
                                          <p:spTgt spid="2"/>
                                        </p:tgtEl>
                                      </p:cBhvr>
                                      <p:to x="80000" y="100000"/>
                                    </p:animScale>
                                    <p:anim by="(#ppt_w*0.10)" calcmode="lin" valueType="num">
                                      <p:cBhvr>
                                        <p:cTn id="47" dur="250" autoRev="1" fill="hold">
                                          <p:stCondLst>
                                            <p:cond delay="0"/>
                                          </p:stCondLst>
                                        </p:cTn>
                                        <p:tgtEl>
                                          <p:spTgt spid="2"/>
                                        </p:tgtEl>
                                        <p:attrNameLst>
                                          <p:attrName>ppt_x</p:attrName>
                                        </p:attrNameLst>
                                      </p:cBhvr>
                                    </p:anim>
                                    <p:anim by="(-#ppt_w*0.10)" calcmode="lin" valueType="num">
                                      <p:cBhvr>
                                        <p:cTn id="48" dur="250" autoRev="1" fill="hold">
                                          <p:stCondLst>
                                            <p:cond delay="0"/>
                                          </p:stCondLst>
                                        </p:cTn>
                                        <p:tgtEl>
                                          <p:spTgt spid="2"/>
                                        </p:tgtEl>
                                        <p:attrNameLst>
                                          <p:attrName>ppt_y</p:attrName>
                                        </p:attrNameLst>
                                      </p:cBhvr>
                                    </p:anim>
                                    <p:animRot by="-480000">
                                      <p:cBhvr>
                                        <p:cTn id="49"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ln>
                  <a:solidFill>
                    <a:schemeClr val="accent1"/>
                  </a:solidFill>
                </a:ln>
                <a:solidFill>
                  <a:schemeClr val="accent6">
                    <a:lumMod val="50000"/>
                  </a:schemeClr>
                </a:solidFill>
                <a:effectLst>
                  <a:innerShdw blurRad="63500" dist="50800" dir="13500000">
                    <a:prstClr val="black">
                      <a:alpha val="50000"/>
                    </a:prstClr>
                  </a:innerShdw>
                </a:effectLst>
              </a:rPr>
              <a:t>Are vegetarian diets healthy?</a:t>
            </a:r>
            <a:endParaRPr lang="en-US" sz="4400" dirty="0">
              <a:ln>
                <a:solidFill>
                  <a:schemeClr val="accent1"/>
                </a:solidFill>
              </a:ln>
              <a:solidFill>
                <a:schemeClr val="accent6">
                  <a:lumMod val="50000"/>
                </a:schemeClr>
              </a:solidFill>
              <a:effectLst>
                <a:innerShdw blurRad="63500" dist="50800" dir="13500000">
                  <a:prstClr val="black">
                    <a:alpha val="50000"/>
                  </a:prstClr>
                </a:innerShdw>
              </a:effectLst>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a:bodyPr>
          <a:lstStyle/>
          <a:p>
            <a:pPr>
              <a:lnSpc>
                <a:spcPct val="150000"/>
              </a:lnSpc>
              <a:buClr>
                <a:schemeClr val="accent2"/>
              </a:buClr>
            </a:pPr>
            <a:r>
              <a:rPr lang="en-US" dirty="0" smtClean="0"/>
              <a:t>Vegetarian diets can be healthy if they’re carefully planned to include essential nutrients</a:t>
            </a:r>
          </a:p>
          <a:p>
            <a:pPr>
              <a:lnSpc>
                <a:spcPct val="150000"/>
              </a:lnSpc>
              <a:buClr>
                <a:schemeClr val="accent2"/>
              </a:buClr>
            </a:pPr>
            <a:r>
              <a:rPr lang="en-US" dirty="0" smtClean="0"/>
              <a:t>Many studies have shown that vegetarians seem to have a </a:t>
            </a:r>
            <a:r>
              <a:rPr lang="en-US" b="1" u="sng" dirty="0" smtClean="0"/>
              <a:t>lower risk </a:t>
            </a:r>
            <a:r>
              <a:rPr lang="en-US" dirty="0" smtClean="0"/>
              <a:t>of </a:t>
            </a:r>
            <a:r>
              <a:rPr lang="en-US" u="sng" dirty="0" smtClean="0"/>
              <a:t>obesity</a:t>
            </a:r>
            <a:r>
              <a:rPr lang="en-US" dirty="0" smtClean="0"/>
              <a:t>, </a:t>
            </a:r>
            <a:r>
              <a:rPr lang="en-US" u="sng" dirty="0" smtClean="0"/>
              <a:t>heart attacks</a:t>
            </a:r>
            <a:r>
              <a:rPr lang="en-US" dirty="0" smtClean="0"/>
              <a:t>, </a:t>
            </a:r>
            <a:r>
              <a:rPr lang="en-US" u="sng" dirty="0" smtClean="0"/>
              <a:t>high blood pressure</a:t>
            </a:r>
            <a:r>
              <a:rPr lang="en-US" dirty="0" smtClean="0"/>
              <a:t>, </a:t>
            </a:r>
            <a:r>
              <a:rPr lang="en-US" u="sng" dirty="0" smtClean="0"/>
              <a:t>diabetes mellitus </a:t>
            </a:r>
            <a:r>
              <a:rPr lang="en-US" dirty="0" smtClean="0"/>
              <a:t>and some forms of </a:t>
            </a:r>
            <a:r>
              <a:rPr lang="en-US" u="sng" dirty="0" smtClean="0"/>
              <a:t>cancer</a:t>
            </a:r>
            <a:endParaRPr lang="en-US" u="sng" dirty="0"/>
          </a:p>
        </p:txBody>
      </p:sp>
      <p:pic>
        <p:nvPicPr>
          <p:cNvPr id="1026" name="Picture 2" descr="http://www.unc.edu/~melaffer/Pathfinder/vegetables.jpg"/>
          <p:cNvPicPr>
            <a:picLocks noChangeAspect="1" noChangeArrowheads="1"/>
          </p:cNvPicPr>
          <p:nvPr/>
        </p:nvPicPr>
        <p:blipFill>
          <a:blip r:embed="rId2" cstate="print"/>
          <a:srcRect/>
          <a:stretch>
            <a:fillRect/>
          </a:stretch>
        </p:blipFill>
        <p:spPr bwMode="auto">
          <a:xfrm>
            <a:off x="914400" y="5486400"/>
            <a:ext cx="1190625" cy="1105007"/>
          </a:xfrm>
          <a:prstGeom prst="rect">
            <a:avLst/>
          </a:prstGeom>
          <a:noFill/>
        </p:spPr>
      </p:pic>
      <p:sp>
        <p:nvSpPr>
          <p:cNvPr id="102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pic>
        <p:nvPicPr>
          <p:cNvPr id="1030" name="Picture 6" descr="http://www.happinessandpeace.com/sitepics/vegetables375119.jpg"/>
          <p:cNvPicPr>
            <a:picLocks noChangeAspect="1" noChangeArrowheads="1"/>
          </p:cNvPicPr>
          <p:nvPr/>
        </p:nvPicPr>
        <p:blipFill>
          <a:blip r:embed="rId3" cstate="print"/>
          <a:srcRect/>
          <a:stretch>
            <a:fillRect/>
          </a:stretch>
        </p:blipFill>
        <p:spPr bwMode="auto">
          <a:xfrm>
            <a:off x="2590800" y="5486400"/>
            <a:ext cx="1762125" cy="1149696"/>
          </a:xfrm>
          <a:prstGeom prst="rect">
            <a:avLst/>
          </a:prstGeom>
          <a:noFill/>
        </p:spPr>
      </p:pic>
      <p:pic>
        <p:nvPicPr>
          <p:cNvPr id="1032" name="Picture 8" descr="http://www.asktonythegardener.com/dotnetnuke/Portals/0/images/DNNArticle/WLW/SummerVegetables_BCB4/Vegetables_SummerVegetables_GlebSemenjukIDreamstime.com_2.jpg"/>
          <p:cNvPicPr>
            <a:picLocks noChangeAspect="1" noChangeArrowheads="1"/>
          </p:cNvPicPr>
          <p:nvPr/>
        </p:nvPicPr>
        <p:blipFill>
          <a:blip r:embed="rId4" cstate="print"/>
          <a:srcRect/>
          <a:stretch>
            <a:fillRect/>
          </a:stretch>
        </p:blipFill>
        <p:spPr bwMode="auto">
          <a:xfrm>
            <a:off x="5029200" y="5562600"/>
            <a:ext cx="1600200" cy="1170146"/>
          </a:xfrm>
          <a:prstGeom prst="rect">
            <a:avLst/>
          </a:prstGeom>
          <a:noFill/>
        </p:spPr>
      </p:pic>
    </p:spTree>
    <p:extLst>
      <p:ext uri="{BB962C8B-B14F-4D97-AF65-F5344CB8AC3E}">
        <p14:creationId xmlns:p14="http://schemas.microsoft.com/office/powerpoint/2010/main" val="1766851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5"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 calcmode="lin" valueType="num">
                                      <p:cBhvr>
                                        <p:cTn id="14" dur="1000" fill="hold"/>
                                        <p:tgtEl>
                                          <p:spTgt spid="3">
                                            <p:bg/>
                                          </p:spTgt>
                                        </p:tgtEl>
                                        <p:attrNameLst>
                                          <p:attrName>ppt_w</p:attrName>
                                        </p:attrNameLst>
                                      </p:cBhvr>
                                      <p:tavLst>
                                        <p:tav tm="0">
                                          <p:val>
                                            <p:fltVal val="0"/>
                                          </p:val>
                                        </p:tav>
                                        <p:tav tm="100000">
                                          <p:val>
                                            <p:strVal val="#ppt_w"/>
                                          </p:val>
                                        </p:tav>
                                      </p:tavLst>
                                    </p:anim>
                                    <p:anim calcmode="lin" valueType="num">
                                      <p:cBhvr>
                                        <p:cTn id="15" dur="1000" fill="hold"/>
                                        <p:tgtEl>
                                          <p:spTgt spid="3">
                                            <p:bg/>
                                          </p:spTgt>
                                        </p:tgtEl>
                                        <p:attrNameLst>
                                          <p:attrName>ppt_h</p:attrName>
                                        </p:attrNameLst>
                                      </p:cBhvr>
                                      <p:tavLst>
                                        <p:tav tm="0">
                                          <p:val>
                                            <p:fltVal val="0"/>
                                          </p:val>
                                        </p:tav>
                                        <p:tav tm="100000">
                                          <p:val>
                                            <p:strVal val="#ppt_h"/>
                                          </p:val>
                                        </p:tav>
                                      </p:tavLst>
                                    </p:anim>
                                    <p:anim calcmode="lin" valueType="num">
                                      <p:cBhvr>
                                        <p:cTn id="16" dur="1000" fill="hold"/>
                                        <p:tgtEl>
                                          <p:spTgt spid="3">
                                            <p:bg/>
                                          </p:spTgt>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3">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 fill="hold">
                      <p:stCondLst>
                        <p:cond delay="indefinite"/>
                      </p:stCondLst>
                      <p:childTnLst>
                        <p:par>
                          <p:cTn id="19" fill="hold">
                            <p:stCondLst>
                              <p:cond delay="0"/>
                            </p:stCondLst>
                            <p:childTnLst>
                              <p:par>
                                <p:cTn id="20" presetID="15"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p:cTn id="2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6" fill="hold">
                      <p:stCondLst>
                        <p:cond delay="indefinite"/>
                      </p:stCondLst>
                      <p:childTnLst>
                        <p:par>
                          <p:cTn id="27" fill="hold">
                            <p:stCondLst>
                              <p:cond delay="0"/>
                            </p:stCondLst>
                            <p:childTnLst>
                              <p:par>
                                <p:cTn id="28" presetID="15"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 calcmode="lin" valueType="num">
                                      <p:cBhvr>
                                        <p:cTn id="3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4" fill="hold">
                      <p:stCondLst>
                        <p:cond delay="indefinite"/>
                      </p:stCondLst>
                      <p:childTnLst>
                        <p:par>
                          <p:cTn id="35" fill="hold">
                            <p:stCondLst>
                              <p:cond delay="0"/>
                            </p:stCondLst>
                            <p:childTnLst>
                              <p:par>
                                <p:cTn id="36" presetID="19" presetClass="entr" presetSubtype="10" fill="hold" nodeType="clickEffect">
                                  <p:stCondLst>
                                    <p:cond delay="0"/>
                                  </p:stCondLst>
                                  <p:childTnLst>
                                    <p:set>
                                      <p:cBhvr>
                                        <p:cTn id="37" dur="1" fill="hold">
                                          <p:stCondLst>
                                            <p:cond delay="0"/>
                                          </p:stCondLst>
                                        </p:cTn>
                                        <p:tgtEl>
                                          <p:spTgt spid="1026"/>
                                        </p:tgtEl>
                                        <p:attrNameLst>
                                          <p:attrName>style.visibility</p:attrName>
                                        </p:attrNameLst>
                                      </p:cBhvr>
                                      <p:to>
                                        <p:strVal val="visible"/>
                                      </p:to>
                                    </p:set>
                                    <p:anim calcmode="lin" valueType="num">
                                      <p:cBhvr>
                                        <p:cTn id="38" dur="500" fill="hold"/>
                                        <p:tgtEl>
                                          <p:spTgt spid="1026"/>
                                        </p:tgtEl>
                                        <p:attrNameLst>
                                          <p:attrName>ppt_w</p:attrName>
                                        </p:attrNameLst>
                                      </p:cBhvr>
                                      <p:tavLst>
                                        <p:tav tm="0" fmla="#ppt_w*sin(2.5*pi*$)">
                                          <p:val>
                                            <p:fltVal val="0"/>
                                          </p:val>
                                        </p:tav>
                                        <p:tav tm="100000">
                                          <p:val>
                                            <p:fltVal val="1"/>
                                          </p:val>
                                        </p:tav>
                                      </p:tavLst>
                                    </p:anim>
                                    <p:anim calcmode="lin" valueType="num">
                                      <p:cBhvr>
                                        <p:cTn id="39" dur="500" fill="hold"/>
                                        <p:tgtEl>
                                          <p:spTgt spid="1026"/>
                                        </p:tgtEl>
                                        <p:attrNameLst>
                                          <p:attrName>ppt_h</p:attrName>
                                        </p:attrNameLst>
                                      </p:cBhvr>
                                      <p:tavLst>
                                        <p:tav tm="0">
                                          <p:val>
                                            <p:strVal val="#ppt_h"/>
                                          </p:val>
                                        </p:tav>
                                        <p:tav tm="100000">
                                          <p:val>
                                            <p:strVal val="#ppt_h"/>
                                          </p:val>
                                        </p:tav>
                                      </p:tavLst>
                                    </p:anim>
                                  </p:childTnLst>
                                </p:cTn>
                              </p:par>
                              <p:par>
                                <p:cTn id="40" presetID="19" presetClass="entr" presetSubtype="10" fill="hold" nodeType="withEffect">
                                  <p:stCondLst>
                                    <p:cond delay="0"/>
                                  </p:stCondLst>
                                  <p:childTnLst>
                                    <p:set>
                                      <p:cBhvr>
                                        <p:cTn id="41" dur="1" fill="hold">
                                          <p:stCondLst>
                                            <p:cond delay="0"/>
                                          </p:stCondLst>
                                        </p:cTn>
                                        <p:tgtEl>
                                          <p:spTgt spid="1030"/>
                                        </p:tgtEl>
                                        <p:attrNameLst>
                                          <p:attrName>style.visibility</p:attrName>
                                        </p:attrNameLst>
                                      </p:cBhvr>
                                      <p:to>
                                        <p:strVal val="visible"/>
                                      </p:to>
                                    </p:set>
                                    <p:anim calcmode="lin" valueType="num">
                                      <p:cBhvr>
                                        <p:cTn id="42" dur="500" fill="hold"/>
                                        <p:tgtEl>
                                          <p:spTgt spid="1030"/>
                                        </p:tgtEl>
                                        <p:attrNameLst>
                                          <p:attrName>ppt_w</p:attrName>
                                        </p:attrNameLst>
                                      </p:cBhvr>
                                      <p:tavLst>
                                        <p:tav tm="0" fmla="#ppt_w*sin(2.5*pi*$)">
                                          <p:val>
                                            <p:fltVal val="0"/>
                                          </p:val>
                                        </p:tav>
                                        <p:tav tm="100000">
                                          <p:val>
                                            <p:fltVal val="1"/>
                                          </p:val>
                                        </p:tav>
                                      </p:tavLst>
                                    </p:anim>
                                    <p:anim calcmode="lin" valueType="num">
                                      <p:cBhvr>
                                        <p:cTn id="43" dur="500" fill="hold"/>
                                        <p:tgtEl>
                                          <p:spTgt spid="1030"/>
                                        </p:tgtEl>
                                        <p:attrNameLst>
                                          <p:attrName>ppt_h</p:attrName>
                                        </p:attrNameLst>
                                      </p:cBhvr>
                                      <p:tavLst>
                                        <p:tav tm="0">
                                          <p:val>
                                            <p:strVal val="#ppt_h"/>
                                          </p:val>
                                        </p:tav>
                                        <p:tav tm="100000">
                                          <p:val>
                                            <p:strVal val="#ppt_h"/>
                                          </p:val>
                                        </p:tav>
                                      </p:tavLst>
                                    </p:anim>
                                  </p:childTnLst>
                                </p:cTn>
                              </p:par>
                              <p:par>
                                <p:cTn id="44" presetID="19" presetClass="entr" presetSubtype="10" fill="hold" nodeType="withEffect">
                                  <p:stCondLst>
                                    <p:cond delay="0"/>
                                  </p:stCondLst>
                                  <p:childTnLst>
                                    <p:set>
                                      <p:cBhvr>
                                        <p:cTn id="45" dur="1" fill="hold">
                                          <p:stCondLst>
                                            <p:cond delay="0"/>
                                          </p:stCondLst>
                                        </p:cTn>
                                        <p:tgtEl>
                                          <p:spTgt spid="1032"/>
                                        </p:tgtEl>
                                        <p:attrNameLst>
                                          <p:attrName>style.visibility</p:attrName>
                                        </p:attrNameLst>
                                      </p:cBhvr>
                                      <p:to>
                                        <p:strVal val="visible"/>
                                      </p:to>
                                    </p:set>
                                    <p:anim calcmode="lin" valueType="num">
                                      <p:cBhvr>
                                        <p:cTn id="46" dur="500" fill="hold"/>
                                        <p:tgtEl>
                                          <p:spTgt spid="1032"/>
                                        </p:tgtEl>
                                        <p:attrNameLst>
                                          <p:attrName>ppt_w</p:attrName>
                                        </p:attrNameLst>
                                      </p:cBhvr>
                                      <p:tavLst>
                                        <p:tav tm="0" fmla="#ppt_w*sin(2.5*pi*$)">
                                          <p:val>
                                            <p:fltVal val="0"/>
                                          </p:val>
                                        </p:tav>
                                        <p:tav tm="100000">
                                          <p:val>
                                            <p:fltVal val="1"/>
                                          </p:val>
                                        </p:tav>
                                      </p:tavLst>
                                    </p:anim>
                                    <p:anim calcmode="lin" valueType="num">
                                      <p:cBhvr>
                                        <p:cTn id="47" dur="500" fill="hold"/>
                                        <p:tgtEl>
                                          <p:spTgt spid="1032"/>
                                        </p:tgtEl>
                                        <p:attrNameLst>
                                          <p:attrName>ppt_h</p:attrName>
                                        </p:attrNameLst>
                                      </p:cBhvr>
                                      <p:tavLst>
                                        <p:tav tm="0">
                                          <p:val>
                                            <p:strVal val="#ppt_h"/>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36" presetClass="emph" presetSubtype="0" fill="hold" grpId="1" nodeType="clickEffect">
                                  <p:stCondLst>
                                    <p:cond delay="0"/>
                                  </p:stCondLst>
                                  <p:iterate type="lt">
                                    <p:tmPct val="10000"/>
                                  </p:iterate>
                                  <p:childTnLst>
                                    <p:animScale>
                                      <p:cBhvr>
                                        <p:cTn id="51" dur="250" autoRev="1" fill="hold">
                                          <p:stCondLst>
                                            <p:cond delay="0"/>
                                          </p:stCondLst>
                                        </p:cTn>
                                        <p:tgtEl>
                                          <p:spTgt spid="2"/>
                                        </p:tgtEl>
                                      </p:cBhvr>
                                      <p:to x="80000" y="100000"/>
                                    </p:animScale>
                                    <p:anim by="(#ppt_w*0.10)" calcmode="lin" valueType="num">
                                      <p:cBhvr>
                                        <p:cTn id="52" dur="250" autoRev="1" fill="hold">
                                          <p:stCondLst>
                                            <p:cond delay="0"/>
                                          </p:stCondLst>
                                        </p:cTn>
                                        <p:tgtEl>
                                          <p:spTgt spid="2"/>
                                        </p:tgtEl>
                                        <p:attrNameLst>
                                          <p:attrName>ppt_x</p:attrName>
                                        </p:attrNameLst>
                                      </p:cBhvr>
                                    </p:anim>
                                    <p:anim by="(-#ppt_w*0.10)" calcmode="lin" valueType="num">
                                      <p:cBhvr>
                                        <p:cTn id="53" dur="250" autoRev="1" fill="hold">
                                          <p:stCondLst>
                                            <p:cond delay="0"/>
                                          </p:stCondLst>
                                        </p:cTn>
                                        <p:tgtEl>
                                          <p:spTgt spid="2"/>
                                        </p:tgtEl>
                                        <p:attrNameLst>
                                          <p:attrName>ppt_y</p:attrName>
                                        </p:attrNameLst>
                                      </p:cBhvr>
                                    </p:anim>
                                    <p:animRot by="-480000">
                                      <p:cBhvr>
                                        <p:cTn id="54"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ln>
                  <a:solidFill>
                    <a:schemeClr val="accent1"/>
                  </a:solidFill>
                </a:ln>
                <a:solidFill>
                  <a:schemeClr val="accent6">
                    <a:lumMod val="50000"/>
                  </a:schemeClr>
                </a:solidFill>
                <a:effectLst>
                  <a:innerShdw blurRad="63500" dist="50800" dir="13500000">
                    <a:prstClr val="black">
                      <a:alpha val="50000"/>
                    </a:prstClr>
                  </a:innerShdw>
                </a:effectLst>
              </a:rPr>
              <a:t>Why do people become Vegetarians?</a:t>
            </a:r>
            <a:endParaRPr lang="en-US" sz="4000" dirty="0">
              <a:ln>
                <a:solidFill>
                  <a:schemeClr val="accent1"/>
                </a:solidFill>
              </a:ln>
              <a:solidFill>
                <a:schemeClr val="accent6">
                  <a:lumMod val="50000"/>
                </a:schemeClr>
              </a:solidFill>
              <a:effectLst>
                <a:innerShdw blurRad="63500" dist="50800" dir="13500000">
                  <a:prstClr val="black">
                    <a:alpha val="50000"/>
                  </a:prstClr>
                </a:innerShdw>
              </a:effectLst>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pPr>
              <a:buClr>
                <a:schemeClr val="accent2"/>
              </a:buClr>
            </a:pPr>
            <a:r>
              <a:rPr lang="en-US" sz="2400" dirty="0" smtClean="0"/>
              <a:t>They have serious ethical problems eating meat.</a:t>
            </a:r>
          </a:p>
          <a:p>
            <a:pPr>
              <a:buClr>
                <a:schemeClr val="accent2"/>
              </a:buClr>
            </a:pPr>
            <a:r>
              <a:rPr lang="en-US" sz="2400" dirty="0" smtClean="0"/>
              <a:t>Dietary reasons- They believe it’s very high in cholesterol. </a:t>
            </a:r>
          </a:p>
          <a:p>
            <a:pPr>
              <a:buClr>
                <a:schemeClr val="accent2"/>
              </a:buClr>
            </a:pPr>
            <a:r>
              <a:rPr lang="en-US" sz="2400" dirty="0" smtClean="0"/>
              <a:t>Slaughtering chickens and other animals seem unacceptable to vegetarians.</a:t>
            </a:r>
          </a:p>
          <a:p>
            <a:pPr>
              <a:buClr>
                <a:schemeClr val="accent2"/>
              </a:buClr>
            </a:pPr>
            <a:r>
              <a:rPr lang="en-US" sz="2400" dirty="0" smtClean="0"/>
              <a:t>They complain consumption of meat causes farmers to deforest land, so they have more room for their cattle. </a:t>
            </a:r>
            <a:endParaRPr lang="en-US" sz="2400" dirty="0"/>
          </a:p>
        </p:txBody>
      </p:sp>
      <p:pic>
        <p:nvPicPr>
          <p:cNvPr id="2050" name="Picture 2" descr="http://t2.gstatic.com/images?q=tbn:r_h-YAo2a8KxbM:http://www.baking911.com/images/egg.jpg">
            <a:hlinkClick r:id="rId2"/>
          </p:cNvPr>
          <p:cNvPicPr>
            <a:picLocks noChangeAspect="1" noChangeArrowheads="1"/>
          </p:cNvPicPr>
          <p:nvPr/>
        </p:nvPicPr>
        <p:blipFill>
          <a:blip r:embed="rId3" cstate="print"/>
          <a:srcRect/>
          <a:stretch>
            <a:fillRect/>
          </a:stretch>
        </p:blipFill>
        <p:spPr bwMode="auto">
          <a:xfrm>
            <a:off x="7620000" y="5399843"/>
            <a:ext cx="1304925" cy="1238250"/>
          </a:xfrm>
          <a:prstGeom prst="rect">
            <a:avLst/>
          </a:prstGeom>
          <a:noFill/>
        </p:spPr>
      </p:pic>
      <p:pic>
        <p:nvPicPr>
          <p:cNvPr id="2052" name="Picture 4" descr="http://t2.gstatic.com/images?q=tbn:Ng4GxbGRSELIGM:http://www.giftlebanon.com/catalog/images/RoyalFruitBasket.jpg">
            <a:hlinkClick r:id="rId4"/>
          </p:cNvPr>
          <p:cNvPicPr>
            <a:picLocks noChangeAspect="1" noChangeArrowheads="1"/>
          </p:cNvPicPr>
          <p:nvPr/>
        </p:nvPicPr>
        <p:blipFill>
          <a:blip r:embed="rId5" cstate="print"/>
          <a:srcRect/>
          <a:stretch>
            <a:fillRect/>
          </a:stretch>
        </p:blipFill>
        <p:spPr bwMode="auto">
          <a:xfrm>
            <a:off x="59184" y="5388311"/>
            <a:ext cx="1219200" cy="1483745"/>
          </a:xfrm>
          <a:prstGeom prst="rect">
            <a:avLst/>
          </a:prstGeom>
          <a:noFill/>
        </p:spPr>
      </p:pic>
    </p:spTree>
    <p:extLst>
      <p:ext uri="{BB962C8B-B14F-4D97-AF65-F5344CB8AC3E}">
        <p14:creationId xmlns:p14="http://schemas.microsoft.com/office/powerpoint/2010/main" val="868987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from="(-#ppt_w/2)" to="(#ppt_x)" calcmode="lin" valueType="num">
                                      <p:cBhvr>
                                        <p:cTn id="19" dur="600" fill="hold">
                                          <p:stCondLst>
                                            <p:cond delay="0"/>
                                          </p:stCondLst>
                                        </p:cTn>
                                        <p:tgtEl>
                                          <p:spTgt spid="3">
                                            <p:bg/>
                                          </p:spTgt>
                                        </p:tgtEl>
                                        <p:attrNameLst>
                                          <p:attrName>ppt_x</p:attrName>
                                        </p:attrNameLst>
                                      </p:cBhvr>
                                    </p:anim>
                                    <p:anim from="0" to="-1.0" calcmode="lin" valueType="num">
                                      <p:cBhvr>
                                        <p:cTn id="20" dur="200" decel="50000" autoRev="1" fill="hold">
                                          <p:stCondLst>
                                            <p:cond delay="600"/>
                                          </p:stCondLst>
                                        </p:cTn>
                                        <p:tgtEl>
                                          <p:spTgt spid="3">
                                            <p:bg/>
                                          </p:spTgt>
                                        </p:tgtEl>
                                        <p:attrNameLst>
                                          <p:attrName>xshear</p:attrName>
                                        </p:attrNameLst>
                                      </p:cBhvr>
                                    </p:anim>
                                    <p:animScale>
                                      <p:cBhvr>
                                        <p:cTn id="21" dur="200" decel="100000" autoRev="1" fill="hold">
                                          <p:stCondLst>
                                            <p:cond delay="600"/>
                                          </p:stCondLst>
                                        </p:cTn>
                                        <p:tgtEl>
                                          <p:spTgt spid="3">
                                            <p:bg/>
                                          </p:spTgt>
                                        </p:tgtEl>
                                      </p:cBhvr>
                                      <p:from x="100000" y="100000"/>
                                      <p:to x="80000" y="100000"/>
                                    </p:animScale>
                                    <p:anim by="(#ppt_h/3+#ppt_w*0.1)" calcmode="lin" valueType="num">
                                      <p:cBhvr additive="sum">
                                        <p:cTn id="22" dur="200" decel="100000" autoRev="1" fill="hold">
                                          <p:stCondLst>
                                            <p:cond delay="600"/>
                                          </p:stCondLst>
                                        </p:cTn>
                                        <p:tgtEl>
                                          <p:spTgt spid="3">
                                            <p:bg/>
                                          </p:spTgt>
                                        </p:tgtEl>
                                        <p:attrNameLst>
                                          <p:attrName>ppt_x</p:attrName>
                                        </p:attrNameLst>
                                      </p:cBhvr>
                                    </p:anim>
                                  </p:childTnLst>
                                </p:cTn>
                              </p:par>
                            </p:childTnLst>
                          </p:cTn>
                        </p:par>
                      </p:childTnLst>
                    </p:cTn>
                  </p:par>
                  <p:par>
                    <p:cTn id="23" fill="hold">
                      <p:stCondLst>
                        <p:cond delay="indefinite"/>
                      </p:stCondLst>
                      <p:childTnLst>
                        <p:par>
                          <p:cTn id="24" fill="hold">
                            <p:stCondLst>
                              <p:cond delay="0"/>
                            </p:stCondLst>
                            <p:childTnLst>
                              <p:par>
                                <p:cTn id="25" presetID="34"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from="(-#ppt_w/2)" to="(#ppt_x)" calcmode="lin" valueType="num">
                                      <p:cBhvr>
                                        <p:cTn id="27" dur="600" fill="hold">
                                          <p:stCondLst>
                                            <p:cond delay="0"/>
                                          </p:stCondLst>
                                        </p:cTn>
                                        <p:tgtEl>
                                          <p:spTgt spid="3">
                                            <p:txEl>
                                              <p:pRg st="0" end="0"/>
                                            </p:txEl>
                                          </p:spTgt>
                                        </p:tgtEl>
                                        <p:attrNameLst>
                                          <p:attrName>ppt_x</p:attrName>
                                        </p:attrNameLst>
                                      </p:cBhvr>
                                    </p:anim>
                                    <p:anim from="0" to="-1.0" calcmode="lin" valueType="num">
                                      <p:cBhvr>
                                        <p:cTn id="28" dur="200" decel="50000" autoRev="1" fill="hold">
                                          <p:stCondLst>
                                            <p:cond delay="600"/>
                                          </p:stCondLst>
                                        </p:cTn>
                                        <p:tgtEl>
                                          <p:spTgt spid="3">
                                            <p:txEl>
                                              <p:pRg st="0" end="0"/>
                                            </p:txEl>
                                          </p:spTgt>
                                        </p:tgtEl>
                                        <p:attrNameLst>
                                          <p:attrName>xshear</p:attrName>
                                        </p:attrNameLst>
                                      </p:cBhvr>
                                    </p:anim>
                                    <p:animScale>
                                      <p:cBhvr>
                                        <p:cTn id="29" dur="200" decel="100000" autoRev="1" fill="hold">
                                          <p:stCondLst>
                                            <p:cond delay="600"/>
                                          </p:stCondLst>
                                        </p:cTn>
                                        <p:tgtEl>
                                          <p:spTgt spid="3">
                                            <p:txEl>
                                              <p:pRg st="0" end="0"/>
                                            </p:txEl>
                                          </p:spTgt>
                                        </p:tgtEl>
                                      </p:cBhvr>
                                      <p:from x="100000" y="100000"/>
                                      <p:to x="80000" y="100000"/>
                                    </p:animScale>
                                    <p:anim by="(#ppt_h/3+#ppt_w*0.1)" calcmode="lin" valueType="num">
                                      <p:cBhvr additive="sum">
                                        <p:cTn id="3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31" fill="hold">
                      <p:stCondLst>
                        <p:cond delay="indefinite"/>
                      </p:stCondLst>
                      <p:childTnLst>
                        <p:par>
                          <p:cTn id="32" fill="hold">
                            <p:stCondLst>
                              <p:cond delay="0"/>
                            </p:stCondLst>
                            <p:childTnLst>
                              <p:par>
                                <p:cTn id="33" presetID="34" presetClass="entr" presetSubtype="0"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 from="(-#ppt_w/2)" to="(#ppt_x)" calcmode="lin" valueType="num">
                                      <p:cBhvr>
                                        <p:cTn id="35" dur="600" fill="hold">
                                          <p:stCondLst>
                                            <p:cond delay="0"/>
                                          </p:stCondLst>
                                        </p:cTn>
                                        <p:tgtEl>
                                          <p:spTgt spid="3">
                                            <p:txEl>
                                              <p:pRg st="1" end="1"/>
                                            </p:txEl>
                                          </p:spTgt>
                                        </p:tgtEl>
                                        <p:attrNameLst>
                                          <p:attrName>ppt_x</p:attrName>
                                        </p:attrNameLst>
                                      </p:cBhvr>
                                    </p:anim>
                                    <p:anim from="0" to="-1.0" calcmode="lin" valueType="num">
                                      <p:cBhvr>
                                        <p:cTn id="36" dur="200" decel="50000" autoRev="1" fill="hold">
                                          <p:stCondLst>
                                            <p:cond delay="600"/>
                                          </p:stCondLst>
                                        </p:cTn>
                                        <p:tgtEl>
                                          <p:spTgt spid="3">
                                            <p:txEl>
                                              <p:pRg st="1" end="1"/>
                                            </p:txEl>
                                          </p:spTgt>
                                        </p:tgtEl>
                                        <p:attrNameLst>
                                          <p:attrName>xshear</p:attrName>
                                        </p:attrNameLst>
                                      </p:cBhvr>
                                    </p:anim>
                                    <p:animScale>
                                      <p:cBhvr>
                                        <p:cTn id="37" dur="200" decel="100000" autoRev="1" fill="hold">
                                          <p:stCondLst>
                                            <p:cond delay="600"/>
                                          </p:stCondLst>
                                        </p:cTn>
                                        <p:tgtEl>
                                          <p:spTgt spid="3">
                                            <p:txEl>
                                              <p:pRg st="1" end="1"/>
                                            </p:txEl>
                                          </p:spTgt>
                                        </p:tgtEl>
                                      </p:cBhvr>
                                      <p:from x="100000" y="100000"/>
                                      <p:to x="80000" y="100000"/>
                                    </p:animScale>
                                    <p:anim by="(#ppt_h/3+#ppt_w*0.1)" calcmode="lin" valueType="num">
                                      <p:cBhvr additive="sum">
                                        <p:cTn id="38"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39" fill="hold">
                      <p:stCondLst>
                        <p:cond delay="indefinite"/>
                      </p:stCondLst>
                      <p:childTnLst>
                        <p:par>
                          <p:cTn id="40" fill="hold">
                            <p:stCondLst>
                              <p:cond delay="0"/>
                            </p:stCondLst>
                            <p:childTnLst>
                              <p:par>
                                <p:cTn id="41" presetID="34"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from="(-#ppt_w/2)" to="(#ppt_x)" calcmode="lin" valueType="num">
                                      <p:cBhvr>
                                        <p:cTn id="43" dur="600" fill="hold">
                                          <p:stCondLst>
                                            <p:cond delay="0"/>
                                          </p:stCondLst>
                                        </p:cTn>
                                        <p:tgtEl>
                                          <p:spTgt spid="3">
                                            <p:txEl>
                                              <p:pRg st="2" end="2"/>
                                            </p:txEl>
                                          </p:spTgt>
                                        </p:tgtEl>
                                        <p:attrNameLst>
                                          <p:attrName>ppt_x</p:attrName>
                                        </p:attrNameLst>
                                      </p:cBhvr>
                                    </p:anim>
                                    <p:anim from="0" to="-1.0" calcmode="lin" valueType="num">
                                      <p:cBhvr>
                                        <p:cTn id="44" dur="200" decel="50000" autoRev="1" fill="hold">
                                          <p:stCondLst>
                                            <p:cond delay="600"/>
                                          </p:stCondLst>
                                        </p:cTn>
                                        <p:tgtEl>
                                          <p:spTgt spid="3">
                                            <p:txEl>
                                              <p:pRg st="2" end="2"/>
                                            </p:txEl>
                                          </p:spTgt>
                                        </p:tgtEl>
                                        <p:attrNameLst>
                                          <p:attrName>xshear</p:attrName>
                                        </p:attrNameLst>
                                      </p:cBhvr>
                                    </p:anim>
                                    <p:animScale>
                                      <p:cBhvr>
                                        <p:cTn id="45" dur="200" decel="100000" autoRev="1" fill="hold">
                                          <p:stCondLst>
                                            <p:cond delay="600"/>
                                          </p:stCondLst>
                                        </p:cTn>
                                        <p:tgtEl>
                                          <p:spTgt spid="3">
                                            <p:txEl>
                                              <p:pRg st="2" end="2"/>
                                            </p:txEl>
                                          </p:spTgt>
                                        </p:tgtEl>
                                      </p:cBhvr>
                                      <p:from x="100000" y="100000"/>
                                      <p:to x="80000" y="100000"/>
                                    </p:animScale>
                                    <p:anim by="(#ppt_h/3+#ppt_w*0.1)" calcmode="lin" valueType="num">
                                      <p:cBhvr additive="sum">
                                        <p:cTn id="46"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47" fill="hold">
                      <p:stCondLst>
                        <p:cond delay="indefinite"/>
                      </p:stCondLst>
                      <p:childTnLst>
                        <p:par>
                          <p:cTn id="48" fill="hold">
                            <p:stCondLst>
                              <p:cond delay="0"/>
                            </p:stCondLst>
                            <p:childTnLst>
                              <p:par>
                                <p:cTn id="49" presetID="34" presetClass="entr" presetSubtype="0" fill="hold" grpId="0"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 from="(-#ppt_w/2)" to="(#ppt_x)" calcmode="lin" valueType="num">
                                      <p:cBhvr>
                                        <p:cTn id="51" dur="600" fill="hold">
                                          <p:stCondLst>
                                            <p:cond delay="0"/>
                                          </p:stCondLst>
                                        </p:cTn>
                                        <p:tgtEl>
                                          <p:spTgt spid="3">
                                            <p:txEl>
                                              <p:pRg st="3" end="3"/>
                                            </p:txEl>
                                          </p:spTgt>
                                        </p:tgtEl>
                                        <p:attrNameLst>
                                          <p:attrName>ppt_x</p:attrName>
                                        </p:attrNameLst>
                                      </p:cBhvr>
                                    </p:anim>
                                    <p:anim from="0" to="-1.0" calcmode="lin" valueType="num">
                                      <p:cBhvr>
                                        <p:cTn id="52" dur="200" decel="50000" autoRev="1" fill="hold">
                                          <p:stCondLst>
                                            <p:cond delay="600"/>
                                          </p:stCondLst>
                                        </p:cTn>
                                        <p:tgtEl>
                                          <p:spTgt spid="3">
                                            <p:txEl>
                                              <p:pRg st="3" end="3"/>
                                            </p:txEl>
                                          </p:spTgt>
                                        </p:tgtEl>
                                        <p:attrNameLst>
                                          <p:attrName>xshear</p:attrName>
                                        </p:attrNameLst>
                                      </p:cBhvr>
                                    </p:anim>
                                    <p:animScale>
                                      <p:cBhvr>
                                        <p:cTn id="53" dur="200" decel="100000" autoRev="1" fill="hold">
                                          <p:stCondLst>
                                            <p:cond delay="600"/>
                                          </p:stCondLst>
                                        </p:cTn>
                                        <p:tgtEl>
                                          <p:spTgt spid="3">
                                            <p:txEl>
                                              <p:pRg st="3" end="3"/>
                                            </p:txEl>
                                          </p:spTgt>
                                        </p:tgtEl>
                                      </p:cBhvr>
                                      <p:from x="100000" y="100000"/>
                                      <p:to x="80000" y="100000"/>
                                    </p:animScale>
                                    <p:anim by="(#ppt_h/3+#ppt_w*0.1)" calcmode="lin" valueType="num">
                                      <p:cBhvr additive="sum">
                                        <p:cTn id="54"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55" fill="hold">
                      <p:stCondLst>
                        <p:cond delay="indefinite"/>
                      </p:stCondLst>
                      <p:childTnLst>
                        <p:par>
                          <p:cTn id="56" fill="hold">
                            <p:stCondLst>
                              <p:cond delay="0"/>
                            </p:stCondLst>
                            <p:childTnLst>
                              <p:par>
                                <p:cTn id="57" presetID="30" presetClass="entr" presetSubtype="0" fill="hold" nodeType="clickEffect">
                                  <p:stCondLst>
                                    <p:cond delay="0"/>
                                  </p:stCondLst>
                                  <p:childTnLst>
                                    <p:set>
                                      <p:cBhvr>
                                        <p:cTn id="58" dur="1" fill="hold">
                                          <p:stCondLst>
                                            <p:cond delay="0"/>
                                          </p:stCondLst>
                                        </p:cTn>
                                        <p:tgtEl>
                                          <p:spTgt spid="2052"/>
                                        </p:tgtEl>
                                        <p:attrNameLst>
                                          <p:attrName>style.visibility</p:attrName>
                                        </p:attrNameLst>
                                      </p:cBhvr>
                                      <p:to>
                                        <p:strVal val="visible"/>
                                      </p:to>
                                    </p:set>
                                    <p:animEffect transition="in" filter="fade">
                                      <p:cBhvr>
                                        <p:cTn id="59" dur="800" decel="100000"/>
                                        <p:tgtEl>
                                          <p:spTgt spid="2052"/>
                                        </p:tgtEl>
                                      </p:cBhvr>
                                    </p:animEffect>
                                    <p:anim calcmode="lin" valueType="num">
                                      <p:cBhvr>
                                        <p:cTn id="60" dur="800" decel="100000" fill="hold"/>
                                        <p:tgtEl>
                                          <p:spTgt spid="2052"/>
                                        </p:tgtEl>
                                        <p:attrNameLst>
                                          <p:attrName>style.rotation</p:attrName>
                                        </p:attrNameLst>
                                      </p:cBhvr>
                                      <p:tavLst>
                                        <p:tav tm="0">
                                          <p:val>
                                            <p:fltVal val="-90"/>
                                          </p:val>
                                        </p:tav>
                                        <p:tav tm="100000">
                                          <p:val>
                                            <p:fltVal val="0"/>
                                          </p:val>
                                        </p:tav>
                                      </p:tavLst>
                                    </p:anim>
                                    <p:anim calcmode="lin" valueType="num">
                                      <p:cBhvr>
                                        <p:cTn id="61" dur="800" decel="100000" fill="hold"/>
                                        <p:tgtEl>
                                          <p:spTgt spid="2052"/>
                                        </p:tgtEl>
                                        <p:attrNameLst>
                                          <p:attrName>ppt_x</p:attrName>
                                        </p:attrNameLst>
                                      </p:cBhvr>
                                      <p:tavLst>
                                        <p:tav tm="0">
                                          <p:val>
                                            <p:strVal val="#ppt_x+0.4"/>
                                          </p:val>
                                        </p:tav>
                                        <p:tav tm="100000">
                                          <p:val>
                                            <p:strVal val="#ppt_x-0.05"/>
                                          </p:val>
                                        </p:tav>
                                      </p:tavLst>
                                    </p:anim>
                                    <p:anim calcmode="lin" valueType="num">
                                      <p:cBhvr>
                                        <p:cTn id="62" dur="800" decel="100000" fill="hold"/>
                                        <p:tgtEl>
                                          <p:spTgt spid="2052"/>
                                        </p:tgtEl>
                                        <p:attrNameLst>
                                          <p:attrName>ppt_y</p:attrName>
                                        </p:attrNameLst>
                                      </p:cBhvr>
                                      <p:tavLst>
                                        <p:tav tm="0">
                                          <p:val>
                                            <p:strVal val="#ppt_y-0.4"/>
                                          </p:val>
                                        </p:tav>
                                        <p:tav tm="100000">
                                          <p:val>
                                            <p:strVal val="#ppt_y+0.1"/>
                                          </p:val>
                                        </p:tav>
                                      </p:tavLst>
                                    </p:anim>
                                    <p:anim calcmode="lin" valueType="num">
                                      <p:cBhvr>
                                        <p:cTn id="63" dur="200" accel="100000" fill="hold">
                                          <p:stCondLst>
                                            <p:cond delay="800"/>
                                          </p:stCondLst>
                                        </p:cTn>
                                        <p:tgtEl>
                                          <p:spTgt spid="2052"/>
                                        </p:tgtEl>
                                        <p:attrNameLst>
                                          <p:attrName>ppt_x</p:attrName>
                                        </p:attrNameLst>
                                      </p:cBhvr>
                                      <p:tavLst>
                                        <p:tav tm="0">
                                          <p:val>
                                            <p:strVal val="#ppt_x-0.05"/>
                                          </p:val>
                                        </p:tav>
                                        <p:tav tm="100000">
                                          <p:val>
                                            <p:strVal val="#ppt_x"/>
                                          </p:val>
                                        </p:tav>
                                      </p:tavLst>
                                    </p:anim>
                                    <p:anim calcmode="lin" valueType="num">
                                      <p:cBhvr>
                                        <p:cTn id="64" dur="200" accel="100000" fill="hold">
                                          <p:stCondLst>
                                            <p:cond delay="800"/>
                                          </p:stCondLst>
                                        </p:cTn>
                                        <p:tgtEl>
                                          <p:spTgt spid="2052"/>
                                        </p:tgtEl>
                                        <p:attrNameLst>
                                          <p:attrName>ppt_y</p:attrName>
                                        </p:attrNameLst>
                                      </p:cBhvr>
                                      <p:tavLst>
                                        <p:tav tm="0">
                                          <p:val>
                                            <p:strVal val="#ppt_y+0.1"/>
                                          </p:val>
                                        </p:tav>
                                        <p:tav tm="100000">
                                          <p:val>
                                            <p:strVal val="#ppt_y"/>
                                          </p:val>
                                        </p:tav>
                                      </p:tavLst>
                                    </p:anim>
                                  </p:childTnLst>
                                </p:cTn>
                              </p:par>
                              <p:par>
                                <p:cTn id="65" presetID="30" presetClass="entr" presetSubtype="0" fill="hold" nodeType="withEffect">
                                  <p:stCondLst>
                                    <p:cond delay="0"/>
                                  </p:stCondLst>
                                  <p:childTnLst>
                                    <p:set>
                                      <p:cBhvr>
                                        <p:cTn id="66" dur="1" fill="hold">
                                          <p:stCondLst>
                                            <p:cond delay="0"/>
                                          </p:stCondLst>
                                        </p:cTn>
                                        <p:tgtEl>
                                          <p:spTgt spid="2050"/>
                                        </p:tgtEl>
                                        <p:attrNameLst>
                                          <p:attrName>style.visibility</p:attrName>
                                        </p:attrNameLst>
                                      </p:cBhvr>
                                      <p:to>
                                        <p:strVal val="visible"/>
                                      </p:to>
                                    </p:set>
                                    <p:animEffect transition="in" filter="fade">
                                      <p:cBhvr>
                                        <p:cTn id="67" dur="800" decel="100000"/>
                                        <p:tgtEl>
                                          <p:spTgt spid="2050"/>
                                        </p:tgtEl>
                                      </p:cBhvr>
                                    </p:animEffect>
                                    <p:anim calcmode="lin" valueType="num">
                                      <p:cBhvr>
                                        <p:cTn id="68" dur="800" decel="100000" fill="hold"/>
                                        <p:tgtEl>
                                          <p:spTgt spid="2050"/>
                                        </p:tgtEl>
                                        <p:attrNameLst>
                                          <p:attrName>style.rotation</p:attrName>
                                        </p:attrNameLst>
                                      </p:cBhvr>
                                      <p:tavLst>
                                        <p:tav tm="0">
                                          <p:val>
                                            <p:fltVal val="-90"/>
                                          </p:val>
                                        </p:tav>
                                        <p:tav tm="100000">
                                          <p:val>
                                            <p:fltVal val="0"/>
                                          </p:val>
                                        </p:tav>
                                      </p:tavLst>
                                    </p:anim>
                                    <p:anim calcmode="lin" valueType="num">
                                      <p:cBhvr>
                                        <p:cTn id="69" dur="800" decel="100000" fill="hold"/>
                                        <p:tgtEl>
                                          <p:spTgt spid="2050"/>
                                        </p:tgtEl>
                                        <p:attrNameLst>
                                          <p:attrName>ppt_x</p:attrName>
                                        </p:attrNameLst>
                                      </p:cBhvr>
                                      <p:tavLst>
                                        <p:tav tm="0">
                                          <p:val>
                                            <p:strVal val="#ppt_x+0.4"/>
                                          </p:val>
                                        </p:tav>
                                        <p:tav tm="100000">
                                          <p:val>
                                            <p:strVal val="#ppt_x-0.05"/>
                                          </p:val>
                                        </p:tav>
                                      </p:tavLst>
                                    </p:anim>
                                    <p:anim calcmode="lin" valueType="num">
                                      <p:cBhvr>
                                        <p:cTn id="70" dur="800" decel="100000" fill="hold"/>
                                        <p:tgtEl>
                                          <p:spTgt spid="2050"/>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050"/>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050"/>
                                        </p:tgtEl>
                                        <p:attrNameLst>
                                          <p:attrName>ppt_y</p:attrName>
                                        </p:attrNameLst>
                                      </p:cBhvr>
                                      <p:tavLst>
                                        <p:tav tm="0">
                                          <p:val>
                                            <p:strVal val="#ppt_y+0.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6" presetClass="emph" presetSubtype="0" fill="hold" grpId="1" nodeType="clickEffect">
                                  <p:stCondLst>
                                    <p:cond delay="0"/>
                                  </p:stCondLst>
                                  <p:iterate type="lt">
                                    <p:tmPct val="10000"/>
                                  </p:iterate>
                                  <p:childTnLst>
                                    <p:animScale>
                                      <p:cBhvr>
                                        <p:cTn id="76" dur="250" autoRev="1" fill="hold">
                                          <p:stCondLst>
                                            <p:cond delay="0"/>
                                          </p:stCondLst>
                                        </p:cTn>
                                        <p:tgtEl>
                                          <p:spTgt spid="2"/>
                                        </p:tgtEl>
                                      </p:cBhvr>
                                      <p:to x="80000" y="100000"/>
                                    </p:animScale>
                                    <p:anim by="(#ppt_w*0.10)" calcmode="lin" valueType="num">
                                      <p:cBhvr>
                                        <p:cTn id="77" dur="250" autoRev="1" fill="hold">
                                          <p:stCondLst>
                                            <p:cond delay="0"/>
                                          </p:stCondLst>
                                        </p:cTn>
                                        <p:tgtEl>
                                          <p:spTgt spid="2"/>
                                        </p:tgtEl>
                                        <p:attrNameLst>
                                          <p:attrName>ppt_x</p:attrName>
                                        </p:attrNameLst>
                                      </p:cBhvr>
                                    </p:anim>
                                    <p:anim by="(-#ppt_w*0.10)" calcmode="lin" valueType="num">
                                      <p:cBhvr>
                                        <p:cTn id="78" dur="250" autoRev="1" fill="hold">
                                          <p:stCondLst>
                                            <p:cond delay="0"/>
                                          </p:stCondLst>
                                        </p:cTn>
                                        <p:tgtEl>
                                          <p:spTgt spid="2"/>
                                        </p:tgtEl>
                                        <p:attrNameLst>
                                          <p:attrName>ppt_y</p:attrName>
                                        </p:attrNameLst>
                                      </p:cBhvr>
                                    </p:anim>
                                    <p:animRot by="-480000">
                                      <p:cBhvr>
                                        <p:cTn id="79"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ln>
                  <a:solidFill>
                    <a:schemeClr val="accent1"/>
                  </a:solidFill>
                </a:ln>
                <a:solidFill>
                  <a:schemeClr val="accent6">
                    <a:lumMod val="50000"/>
                  </a:schemeClr>
                </a:solidFill>
                <a:effectLst>
                  <a:innerShdw blurRad="63500" dist="50800" dir="13500000">
                    <a:prstClr val="black">
                      <a:alpha val="50000"/>
                    </a:prstClr>
                  </a:innerShdw>
                </a:effectLst>
              </a:rPr>
              <a:t>Why do people become Vegans?</a:t>
            </a:r>
            <a:endParaRPr lang="en-US" sz="4400" dirty="0">
              <a:ln>
                <a:solidFill>
                  <a:schemeClr val="accent1"/>
                </a:solidFill>
              </a:ln>
              <a:solidFill>
                <a:schemeClr val="accent6">
                  <a:lumMod val="50000"/>
                </a:schemeClr>
              </a:solidFill>
              <a:effectLst>
                <a:innerShdw blurRad="63500" dist="50800" dir="13500000">
                  <a:prstClr val="black">
                    <a:alpha val="50000"/>
                  </a:prstClr>
                </a:innerShdw>
              </a:effectLst>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nSpc>
                <a:spcPct val="150000"/>
              </a:lnSpc>
              <a:buClr>
                <a:schemeClr val="accent2"/>
              </a:buClr>
            </a:pPr>
            <a:r>
              <a:rPr lang="en-US" sz="2400" dirty="0" smtClean="0"/>
              <a:t>Animal rights is one reason people become vegan.</a:t>
            </a:r>
          </a:p>
          <a:p>
            <a:pPr>
              <a:lnSpc>
                <a:spcPct val="150000"/>
              </a:lnSpc>
              <a:buClr>
                <a:schemeClr val="accent2"/>
              </a:buClr>
            </a:pPr>
            <a:r>
              <a:rPr lang="en-US" sz="2400" dirty="0" smtClean="0"/>
              <a:t>Many people have been able to lose a lot of weight by becoming vegan.</a:t>
            </a:r>
          </a:p>
          <a:p>
            <a:pPr>
              <a:lnSpc>
                <a:spcPct val="150000"/>
              </a:lnSpc>
              <a:buClr>
                <a:schemeClr val="accent2"/>
              </a:buClr>
            </a:pPr>
            <a:r>
              <a:rPr lang="en-US" sz="2400" dirty="0" smtClean="0"/>
              <a:t>People with diabetes are able to eliminate or control their diabetes by becoming vegan.</a:t>
            </a:r>
          </a:p>
          <a:p>
            <a:pPr>
              <a:lnSpc>
                <a:spcPct val="150000"/>
              </a:lnSpc>
              <a:buClr>
                <a:schemeClr val="accent2"/>
              </a:buClr>
            </a:pPr>
            <a:r>
              <a:rPr lang="en-US" sz="2400" dirty="0" smtClean="0"/>
              <a:t>By becoming vegan you are lowering the demand for livestock which protects animal rights.</a:t>
            </a:r>
          </a:p>
          <a:p>
            <a:pPr>
              <a:lnSpc>
                <a:spcPct val="150000"/>
              </a:lnSpc>
              <a:buClr>
                <a:schemeClr val="accent2"/>
              </a:buClr>
            </a:pPr>
            <a:endParaRPr lang="en-US" dirty="0"/>
          </a:p>
        </p:txBody>
      </p:sp>
      <p:pic>
        <p:nvPicPr>
          <p:cNvPr id="1026" name="Picture 2" descr="http://t0.gstatic.com/images?q=tbn:UulkbzFlnEWapM:http://bodylogicmd.files.wordpress.com/2009/09/fruits_and_vegetables21.jpg">
            <a:hlinkClick r:id="rId2"/>
          </p:cNvPr>
          <p:cNvPicPr>
            <a:picLocks noChangeAspect="1" noChangeArrowheads="1"/>
          </p:cNvPicPr>
          <p:nvPr/>
        </p:nvPicPr>
        <p:blipFill>
          <a:blip r:embed="rId3" cstate="print"/>
          <a:srcRect/>
          <a:stretch>
            <a:fillRect/>
          </a:stretch>
        </p:blipFill>
        <p:spPr bwMode="auto">
          <a:xfrm>
            <a:off x="7924800" y="5715000"/>
            <a:ext cx="1105579" cy="990600"/>
          </a:xfrm>
          <a:prstGeom prst="rect">
            <a:avLst/>
          </a:prstGeom>
          <a:noFill/>
        </p:spPr>
      </p:pic>
      <p:pic>
        <p:nvPicPr>
          <p:cNvPr id="1028" name="Picture 4" descr="http://ts3.mm.bing.net/images/thumbnail.aspx?q=34048717166&amp;id=71352a8658cbf67f0ae70e6a4f585e34&amp;url=http%3a%2f%2fetc.usf.edu%2fclipart%2f17000%2f17058%2fchicken_17058_lg.gif"/>
          <p:cNvPicPr>
            <a:picLocks noChangeAspect="1" noChangeArrowheads="1"/>
          </p:cNvPicPr>
          <p:nvPr/>
        </p:nvPicPr>
        <p:blipFill>
          <a:blip r:embed="rId4" cstate="print"/>
          <a:srcRect/>
          <a:stretch>
            <a:fillRect/>
          </a:stretch>
        </p:blipFill>
        <p:spPr bwMode="auto">
          <a:xfrm>
            <a:off x="7622096" y="1752600"/>
            <a:ext cx="885825" cy="981457"/>
          </a:xfrm>
          <a:prstGeom prst="rect">
            <a:avLst/>
          </a:prstGeom>
          <a:noFill/>
        </p:spPr>
      </p:pic>
      <p:pic>
        <p:nvPicPr>
          <p:cNvPr id="1030" name="Picture 6" descr="http://ts2.mm.bing.net/images/thumbnail.aspx?q=99940307565&amp;id=c9f81dd1247e37239d1bb59df1afdb44&amp;url=http%3a%2f%2fwww.lafujimama.com%2fwp-content%2fuploads%2f2010%2f03%2fMini-seedless-cucumbers.jpg"/>
          <p:cNvPicPr>
            <a:picLocks noChangeAspect="1" noChangeArrowheads="1"/>
          </p:cNvPicPr>
          <p:nvPr/>
        </p:nvPicPr>
        <p:blipFill>
          <a:blip r:embed="rId5" cstate="print"/>
          <a:srcRect/>
          <a:stretch>
            <a:fillRect/>
          </a:stretch>
        </p:blipFill>
        <p:spPr bwMode="auto">
          <a:xfrm>
            <a:off x="152400" y="5724143"/>
            <a:ext cx="1295400" cy="1024329"/>
          </a:xfrm>
          <a:prstGeom prst="rect">
            <a:avLst/>
          </a:prstGeom>
          <a:noFill/>
        </p:spPr>
      </p:pic>
      <p:sp>
        <p:nvSpPr>
          <p:cNvPr id="8" name="&quot;No&quot; Symbol 7"/>
          <p:cNvSpPr/>
          <p:nvPr/>
        </p:nvSpPr>
        <p:spPr>
          <a:xfrm>
            <a:off x="7379208" y="1510162"/>
            <a:ext cx="1371600" cy="1219200"/>
          </a:xfrm>
          <a:prstGeom prst="noSmoking">
            <a:avLst/>
          </a:prstGeom>
          <a:solidFill>
            <a:srgbClr val="FF0000"/>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4395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 calcmode="lin" valueType="num">
                                      <p:cBhvr>
                                        <p:cTn id="15" dur="500" fill="hold"/>
                                        <p:tgtEl>
                                          <p:spTgt spid="3">
                                            <p:bg/>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3">
                                            <p:bg/>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3">
                                            <p:bg/>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3">
                                            <p:bg/>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9" presetClass="entr" presetSubtype="0" accel="10000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nodeType="clickEffect">
                                  <p:stCondLst>
                                    <p:cond delay="0"/>
                                  </p:stCondLst>
                                  <p:childTnLst>
                                    <p:set>
                                      <p:cBhvr>
                                        <p:cTn id="54" dur="1" fill="hold">
                                          <p:stCondLst>
                                            <p:cond delay="0"/>
                                          </p:stCondLst>
                                        </p:cTn>
                                        <p:tgtEl>
                                          <p:spTgt spid="1030"/>
                                        </p:tgtEl>
                                        <p:attrNameLst>
                                          <p:attrName>style.visibility</p:attrName>
                                        </p:attrNameLst>
                                      </p:cBhvr>
                                      <p:to>
                                        <p:strVal val="visible"/>
                                      </p:to>
                                    </p:set>
                                    <p:anim calcmode="lin" valueType="num">
                                      <p:cBhvr>
                                        <p:cTn id="55" dur="500" fill="hold"/>
                                        <p:tgtEl>
                                          <p:spTgt spid="1030"/>
                                        </p:tgtEl>
                                        <p:attrNameLst>
                                          <p:attrName>ppt_w</p:attrName>
                                        </p:attrNameLst>
                                      </p:cBhvr>
                                      <p:tavLst>
                                        <p:tav tm="0">
                                          <p:val>
                                            <p:fltVal val="0"/>
                                          </p:val>
                                        </p:tav>
                                        <p:tav tm="100000">
                                          <p:val>
                                            <p:strVal val="#ppt_w"/>
                                          </p:val>
                                        </p:tav>
                                      </p:tavLst>
                                    </p:anim>
                                    <p:anim calcmode="lin" valueType="num">
                                      <p:cBhvr>
                                        <p:cTn id="56" dur="500" fill="hold"/>
                                        <p:tgtEl>
                                          <p:spTgt spid="1030"/>
                                        </p:tgtEl>
                                        <p:attrNameLst>
                                          <p:attrName>ppt_h</p:attrName>
                                        </p:attrNameLst>
                                      </p:cBhvr>
                                      <p:tavLst>
                                        <p:tav tm="0">
                                          <p:val>
                                            <p:fltVal val="0"/>
                                          </p:val>
                                        </p:tav>
                                        <p:tav tm="100000">
                                          <p:val>
                                            <p:strVal val="#ppt_h"/>
                                          </p:val>
                                        </p:tav>
                                      </p:tavLst>
                                    </p:anim>
                                    <p:anim calcmode="lin" valueType="num">
                                      <p:cBhvr>
                                        <p:cTn id="57" dur="500" fill="hold"/>
                                        <p:tgtEl>
                                          <p:spTgt spid="1030"/>
                                        </p:tgtEl>
                                        <p:attrNameLst>
                                          <p:attrName>style.rotation</p:attrName>
                                        </p:attrNameLst>
                                      </p:cBhvr>
                                      <p:tavLst>
                                        <p:tav tm="0">
                                          <p:val>
                                            <p:fltVal val="360"/>
                                          </p:val>
                                        </p:tav>
                                        <p:tav tm="100000">
                                          <p:val>
                                            <p:fltVal val="0"/>
                                          </p:val>
                                        </p:tav>
                                      </p:tavLst>
                                    </p:anim>
                                    <p:animEffect transition="in" filter="fade">
                                      <p:cBhvr>
                                        <p:cTn id="58" dur="500"/>
                                        <p:tgtEl>
                                          <p:spTgt spid="1030"/>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 calcmode="lin" valueType="num">
                                      <p:cBhvr>
                                        <p:cTn id="63" dur="500" fill="hold"/>
                                        <p:tgtEl>
                                          <p:spTgt spid="8"/>
                                        </p:tgtEl>
                                        <p:attrNameLst>
                                          <p:attrName>style.rotation</p:attrName>
                                        </p:attrNameLst>
                                      </p:cBhvr>
                                      <p:tavLst>
                                        <p:tav tm="0">
                                          <p:val>
                                            <p:fltVal val="360"/>
                                          </p:val>
                                        </p:tav>
                                        <p:tav tm="100000">
                                          <p:val>
                                            <p:fltVal val="0"/>
                                          </p:val>
                                        </p:tav>
                                      </p:tavLst>
                                    </p:anim>
                                    <p:animEffect transition="in" filter="fade">
                                      <p:cBhvr>
                                        <p:cTn id="64" dur="500"/>
                                        <p:tgtEl>
                                          <p:spTgt spid="8"/>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1028"/>
                                        </p:tgtEl>
                                        <p:attrNameLst>
                                          <p:attrName>style.visibility</p:attrName>
                                        </p:attrNameLst>
                                      </p:cBhvr>
                                      <p:to>
                                        <p:strVal val="visible"/>
                                      </p:to>
                                    </p:set>
                                    <p:anim calcmode="lin" valueType="num">
                                      <p:cBhvr>
                                        <p:cTn id="67" dur="500" fill="hold"/>
                                        <p:tgtEl>
                                          <p:spTgt spid="1028"/>
                                        </p:tgtEl>
                                        <p:attrNameLst>
                                          <p:attrName>ppt_w</p:attrName>
                                        </p:attrNameLst>
                                      </p:cBhvr>
                                      <p:tavLst>
                                        <p:tav tm="0">
                                          <p:val>
                                            <p:fltVal val="0"/>
                                          </p:val>
                                        </p:tav>
                                        <p:tav tm="100000">
                                          <p:val>
                                            <p:strVal val="#ppt_w"/>
                                          </p:val>
                                        </p:tav>
                                      </p:tavLst>
                                    </p:anim>
                                    <p:anim calcmode="lin" valueType="num">
                                      <p:cBhvr>
                                        <p:cTn id="68" dur="500" fill="hold"/>
                                        <p:tgtEl>
                                          <p:spTgt spid="1028"/>
                                        </p:tgtEl>
                                        <p:attrNameLst>
                                          <p:attrName>ppt_h</p:attrName>
                                        </p:attrNameLst>
                                      </p:cBhvr>
                                      <p:tavLst>
                                        <p:tav tm="0">
                                          <p:val>
                                            <p:fltVal val="0"/>
                                          </p:val>
                                        </p:tav>
                                        <p:tav tm="100000">
                                          <p:val>
                                            <p:strVal val="#ppt_h"/>
                                          </p:val>
                                        </p:tav>
                                      </p:tavLst>
                                    </p:anim>
                                    <p:anim calcmode="lin" valueType="num">
                                      <p:cBhvr>
                                        <p:cTn id="69" dur="500" fill="hold"/>
                                        <p:tgtEl>
                                          <p:spTgt spid="1028"/>
                                        </p:tgtEl>
                                        <p:attrNameLst>
                                          <p:attrName>style.rotation</p:attrName>
                                        </p:attrNameLst>
                                      </p:cBhvr>
                                      <p:tavLst>
                                        <p:tav tm="0">
                                          <p:val>
                                            <p:fltVal val="360"/>
                                          </p:val>
                                        </p:tav>
                                        <p:tav tm="100000">
                                          <p:val>
                                            <p:fltVal val="0"/>
                                          </p:val>
                                        </p:tav>
                                      </p:tavLst>
                                    </p:anim>
                                    <p:animEffect transition="in" filter="fade">
                                      <p:cBhvr>
                                        <p:cTn id="70" dur="500"/>
                                        <p:tgtEl>
                                          <p:spTgt spid="1028"/>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1026"/>
                                        </p:tgtEl>
                                        <p:attrNameLst>
                                          <p:attrName>style.visibility</p:attrName>
                                        </p:attrNameLst>
                                      </p:cBhvr>
                                      <p:to>
                                        <p:strVal val="visible"/>
                                      </p:to>
                                    </p:set>
                                    <p:anim calcmode="lin" valueType="num">
                                      <p:cBhvr>
                                        <p:cTn id="73" dur="500" fill="hold"/>
                                        <p:tgtEl>
                                          <p:spTgt spid="1026"/>
                                        </p:tgtEl>
                                        <p:attrNameLst>
                                          <p:attrName>ppt_w</p:attrName>
                                        </p:attrNameLst>
                                      </p:cBhvr>
                                      <p:tavLst>
                                        <p:tav tm="0">
                                          <p:val>
                                            <p:fltVal val="0"/>
                                          </p:val>
                                        </p:tav>
                                        <p:tav tm="100000">
                                          <p:val>
                                            <p:strVal val="#ppt_w"/>
                                          </p:val>
                                        </p:tav>
                                      </p:tavLst>
                                    </p:anim>
                                    <p:anim calcmode="lin" valueType="num">
                                      <p:cBhvr>
                                        <p:cTn id="74" dur="500" fill="hold"/>
                                        <p:tgtEl>
                                          <p:spTgt spid="1026"/>
                                        </p:tgtEl>
                                        <p:attrNameLst>
                                          <p:attrName>ppt_h</p:attrName>
                                        </p:attrNameLst>
                                      </p:cBhvr>
                                      <p:tavLst>
                                        <p:tav tm="0">
                                          <p:val>
                                            <p:fltVal val="0"/>
                                          </p:val>
                                        </p:tav>
                                        <p:tav tm="100000">
                                          <p:val>
                                            <p:strVal val="#ppt_h"/>
                                          </p:val>
                                        </p:tav>
                                      </p:tavLst>
                                    </p:anim>
                                    <p:anim calcmode="lin" valueType="num">
                                      <p:cBhvr>
                                        <p:cTn id="75" dur="500" fill="hold"/>
                                        <p:tgtEl>
                                          <p:spTgt spid="1026"/>
                                        </p:tgtEl>
                                        <p:attrNameLst>
                                          <p:attrName>style.rotation</p:attrName>
                                        </p:attrNameLst>
                                      </p:cBhvr>
                                      <p:tavLst>
                                        <p:tav tm="0">
                                          <p:val>
                                            <p:fltVal val="360"/>
                                          </p:val>
                                        </p:tav>
                                        <p:tav tm="100000">
                                          <p:val>
                                            <p:fltVal val="0"/>
                                          </p:val>
                                        </p:tav>
                                      </p:tavLst>
                                    </p:anim>
                                    <p:animEffect transition="in" filter="fade">
                                      <p:cBhvr>
                                        <p:cTn id="76" dur="500"/>
                                        <p:tgtEl>
                                          <p:spTgt spid="1026"/>
                                        </p:tgtEl>
                                      </p:cBhvr>
                                    </p:animEffect>
                                  </p:childTnLst>
                                </p:cTn>
                              </p:par>
                            </p:childTnLst>
                          </p:cTn>
                        </p:par>
                      </p:childTnLst>
                    </p:cTn>
                  </p:par>
                  <p:par>
                    <p:cTn id="77" fill="hold">
                      <p:stCondLst>
                        <p:cond delay="indefinite"/>
                      </p:stCondLst>
                      <p:childTnLst>
                        <p:par>
                          <p:cTn id="78" fill="hold">
                            <p:stCondLst>
                              <p:cond delay="0"/>
                            </p:stCondLst>
                            <p:childTnLst>
                              <p:par>
                                <p:cTn id="79" presetID="36" presetClass="emph" presetSubtype="0" fill="hold" grpId="1" nodeType="clickEffect">
                                  <p:stCondLst>
                                    <p:cond delay="0"/>
                                  </p:stCondLst>
                                  <p:iterate type="lt">
                                    <p:tmPct val="10000"/>
                                  </p:iterate>
                                  <p:childTnLst>
                                    <p:animScale>
                                      <p:cBhvr>
                                        <p:cTn id="80" dur="250" autoRev="1" fill="hold">
                                          <p:stCondLst>
                                            <p:cond delay="0"/>
                                          </p:stCondLst>
                                        </p:cTn>
                                        <p:tgtEl>
                                          <p:spTgt spid="2"/>
                                        </p:tgtEl>
                                      </p:cBhvr>
                                      <p:to x="80000" y="100000"/>
                                    </p:animScale>
                                    <p:anim by="(#ppt_w*0.10)" calcmode="lin" valueType="num">
                                      <p:cBhvr>
                                        <p:cTn id="81" dur="250" autoRev="1" fill="hold">
                                          <p:stCondLst>
                                            <p:cond delay="0"/>
                                          </p:stCondLst>
                                        </p:cTn>
                                        <p:tgtEl>
                                          <p:spTgt spid="2"/>
                                        </p:tgtEl>
                                        <p:attrNameLst>
                                          <p:attrName>ppt_x</p:attrName>
                                        </p:attrNameLst>
                                      </p:cBhvr>
                                    </p:anim>
                                    <p:anim by="(-#ppt_w*0.10)" calcmode="lin" valueType="num">
                                      <p:cBhvr>
                                        <p:cTn id="82" dur="250" autoRev="1" fill="hold">
                                          <p:stCondLst>
                                            <p:cond delay="0"/>
                                          </p:stCondLst>
                                        </p:cTn>
                                        <p:tgtEl>
                                          <p:spTgt spid="2"/>
                                        </p:tgtEl>
                                        <p:attrNameLst>
                                          <p:attrName>ppt_y</p:attrName>
                                        </p:attrNameLst>
                                      </p:cBhvr>
                                    </p:anim>
                                    <p:animRot by="-480000">
                                      <p:cBhvr>
                                        <p:cTn id="83"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animBg="1"/>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16728" y="1143000"/>
            <a:ext cx="6019800" cy="1012825"/>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0" i="0" u="none" strike="noStrike" kern="1200" cap="small" spc="0" normalizeH="0" baseline="0" noProof="0" dirty="0" smtClean="0">
                <a:ln>
                  <a:solidFill>
                    <a:schemeClr val="accent1"/>
                  </a:solidFill>
                </a:ln>
                <a:solidFill>
                  <a:schemeClr val="accent6">
                    <a:lumMod val="50000"/>
                  </a:schemeClr>
                </a:solidFill>
                <a:effectLst>
                  <a:innerShdw blurRad="63500" dist="50800" dir="13500000">
                    <a:prstClr val="black">
                      <a:alpha val="50000"/>
                    </a:prstClr>
                  </a:innerShdw>
                </a:effectLst>
                <a:uLnTx/>
                <a:uFillTx/>
                <a:latin typeface="+mj-lt"/>
                <a:ea typeface="+mj-ea"/>
                <a:cs typeface="+mj-cs"/>
              </a:rPr>
              <a:t>What are Vegans? </a:t>
            </a:r>
            <a:endParaRPr kumimoji="0" lang="en-US" sz="5400" b="0" i="0" u="none" strike="noStrike" kern="1200" cap="small" spc="0" normalizeH="0" baseline="0" noProof="0" dirty="0">
              <a:ln>
                <a:solidFill>
                  <a:schemeClr val="accent1"/>
                </a:solidFill>
              </a:ln>
              <a:solidFill>
                <a:schemeClr val="accent6">
                  <a:lumMod val="50000"/>
                </a:schemeClr>
              </a:solidFill>
              <a:effectLst>
                <a:innerShdw blurRad="63500" dist="50800" dir="13500000">
                  <a:prstClr val="black">
                    <a:alpha val="50000"/>
                  </a:prstClr>
                </a:innerShdw>
              </a:effectLst>
              <a:uLnTx/>
              <a:uFillTx/>
              <a:latin typeface="+mj-lt"/>
              <a:ea typeface="+mj-ea"/>
              <a:cs typeface="+mj-cs"/>
            </a:endParaRPr>
          </a:p>
        </p:txBody>
      </p:sp>
      <p:sp>
        <p:nvSpPr>
          <p:cNvPr id="5" name="Subtitle 2"/>
          <p:cNvSpPr txBox="1">
            <a:spLocks/>
          </p:cNvSpPr>
          <p:nvPr/>
        </p:nvSpPr>
        <p:spPr>
          <a:xfrm>
            <a:off x="735367" y="2200046"/>
            <a:ext cx="7772400" cy="4114800"/>
          </a:xfrm>
          <a:prstGeom prst="rect">
            <a:avLst/>
          </a:prstGeom>
        </p:spPr>
        <p:style>
          <a:lnRef idx="1">
            <a:schemeClr val="accent1"/>
          </a:lnRef>
          <a:fillRef idx="2">
            <a:schemeClr val="accent1"/>
          </a:fillRef>
          <a:effectRef idx="1">
            <a:schemeClr val="accent1"/>
          </a:effectRef>
          <a:fontRef idx="minor">
            <a:schemeClr val="dk1"/>
          </a:fontRef>
        </p:style>
        <p:txBody>
          <a:bodyPr vert="horz">
            <a:noAutofit/>
          </a:bodyPr>
          <a:lstStyle/>
          <a:p>
            <a:pPr marL="274320" marR="0" lvl="0" indent="-274320" algn="just" defTabSz="914400" rtl="0" eaLnBrk="1" fontAlgn="auto" latinLnBrk="0" hangingPunct="1">
              <a:lnSpc>
                <a:spcPct val="100000"/>
              </a:lnSpc>
              <a:spcBef>
                <a:spcPts val="600"/>
              </a:spcBef>
              <a:spcAft>
                <a:spcPts val="0"/>
              </a:spcAft>
              <a:buClr>
                <a:schemeClr val="accent2"/>
              </a:buClr>
              <a:buSzPct val="70000"/>
              <a:buBlip>
                <a:blip r:embed="rId2"/>
              </a:buBlip>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Vegans, are basically vegetarians, except they don’t use </a:t>
            </a:r>
            <a:r>
              <a:rPr kumimoji="0" lang="en-US" sz="2400" b="0" i="1" u="none" strike="noStrike" kern="1200" cap="none" spc="0" normalizeH="0" baseline="0" noProof="0" dirty="0" smtClean="0">
                <a:ln>
                  <a:noFill/>
                </a:ln>
                <a:solidFill>
                  <a:schemeClr val="tx1"/>
                </a:solidFill>
                <a:effectLst/>
                <a:uLnTx/>
                <a:uFillTx/>
                <a:latin typeface="+mn-lt"/>
                <a:ea typeface="+mn-ea"/>
                <a:cs typeface="+mn-cs"/>
              </a:rPr>
              <a:t>anything</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from animals.  For example, they don’t eat any sort of meat, beef, or poultry.  They don’t use any other animal products such as wool, fur, and all other things from animals.</a:t>
            </a:r>
          </a:p>
          <a:p>
            <a:pPr marL="274320" marR="0" lvl="0" indent="-274320" algn="just" defTabSz="914400" rtl="0" eaLnBrk="1" fontAlgn="auto" latinLnBrk="0" hangingPunct="1">
              <a:lnSpc>
                <a:spcPct val="100000"/>
              </a:lnSpc>
              <a:spcBef>
                <a:spcPts val="600"/>
              </a:spcBef>
              <a:spcAft>
                <a:spcPts val="0"/>
              </a:spcAft>
              <a:buClr>
                <a:schemeClr val="accent2"/>
              </a:buClr>
              <a:buSzPct val="70000"/>
              <a:buBlip>
                <a:blip r:embed="rId2"/>
              </a:buBlip>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People become vegans for different reasons.  Some people do it, because it is healthy. Other’s do it for environmental, or ethical reasons.  People think that it will make a more peaceful and humane world.</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18433" name="Picture 1" descr="C:\Documents and Settings\155092\Local Settings\Temporary Internet Files\Content.IE5\STQAF3VA\MC900099172[1].wmf"/>
          <p:cNvPicPr>
            <a:picLocks noChangeAspect="1" noChangeArrowheads="1"/>
          </p:cNvPicPr>
          <p:nvPr/>
        </p:nvPicPr>
        <p:blipFill>
          <a:blip r:embed="rId3" cstate="print"/>
          <a:srcRect/>
          <a:stretch>
            <a:fillRect/>
          </a:stretch>
        </p:blipFill>
        <p:spPr bwMode="auto">
          <a:xfrm>
            <a:off x="1447800" y="5943600"/>
            <a:ext cx="6123737" cy="742493"/>
          </a:xfrm>
          <a:prstGeom prst="rect">
            <a:avLst/>
          </a:prstGeom>
          <a:noFill/>
        </p:spPr>
      </p:pic>
      <p:sp>
        <p:nvSpPr>
          <p:cNvPr id="6" name="Title 5"/>
          <p:cNvSpPr>
            <a:spLocks noGrp="1"/>
          </p:cNvSpPr>
          <p:nvPr>
            <p:ph type="title"/>
          </p:nvPr>
        </p:nvSpPr>
        <p:spPr>
          <a:xfrm>
            <a:off x="997296" y="838200"/>
            <a:ext cx="7024744" cy="1143000"/>
          </a:xfrm>
        </p:spPr>
        <p:txBody>
          <a:bodyPr/>
          <a:lstStyle/>
          <a:p>
            <a:endParaRPr lang="en-US" dirty="0"/>
          </a:p>
        </p:txBody>
      </p:sp>
      <p:sp>
        <p:nvSpPr>
          <p:cNvPr id="7" name="Content Placeholder 6"/>
          <p:cNvSpPr>
            <a:spLocks noGrp="1"/>
          </p:cNvSpPr>
          <p:nvPr>
            <p:ph idx="1"/>
          </p:nvPr>
        </p:nvSpPr>
        <p:spPr/>
        <p:txBody>
          <a:bodyPr/>
          <a:lstStyle/>
          <a:p>
            <a:endParaRPr lang="en-US" dirty="0"/>
          </a:p>
        </p:txBody>
      </p:sp>
    </p:spTree>
    <p:extLst>
      <p:ext uri="{BB962C8B-B14F-4D97-AF65-F5344CB8AC3E}">
        <p14:creationId xmlns:p14="http://schemas.microsoft.com/office/powerpoint/2010/main" val="152892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9" presetClass="entr" presetSubtype="10" fill="hold" nodeType="clickEffect">
                                  <p:stCondLst>
                                    <p:cond delay="0"/>
                                  </p:stCondLst>
                                  <p:childTnLst>
                                    <p:set>
                                      <p:cBhvr>
                                        <p:cTn id="16" dur="1" fill="hold">
                                          <p:stCondLst>
                                            <p:cond delay="0"/>
                                          </p:stCondLst>
                                        </p:cTn>
                                        <p:tgtEl>
                                          <p:spTgt spid="18433"/>
                                        </p:tgtEl>
                                        <p:attrNameLst>
                                          <p:attrName>style.visibility</p:attrName>
                                        </p:attrNameLst>
                                      </p:cBhvr>
                                      <p:to>
                                        <p:strVal val="visible"/>
                                      </p:to>
                                    </p:set>
                                    <p:anim calcmode="lin" valueType="num">
                                      <p:cBhvr>
                                        <p:cTn id="17" dur="2000" fill="hold"/>
                                        <p:tgtEl>
                                          <p:spTgt spid="18433"/>
                                        </p:tgtEl>
                                        <p:attrNameLst>
                                          <p:attrName>ppt_w</p:attrName>
                                        </p:attrNameLst>
                                      </p:cBhvr>
                                      <p:tavLst>
                                        <p:tav tm="0" fmla="#ppt_w*sin(2.5*pi*$)">
                                          <p:val>
                                            <p:fltVal val="0"/>
                                          </p:val>
                                        </p:tav>
                                        <p:tav tm="100000">
                                          <p:val>
                                            <p:fltVal val="1"/>
                                          </p:val>
                                        </p:tav>
                                      </p:tavLst>
                                    </p:anim>
                                    <p:anim calcmode="lin" valueType="num">
                                      <p:cBhvr>
                                        <p:cTn id="18" dur="2000" fill="hold"/>
                                        <p:tgtEl>
                                          <p:spTgt spid="18433"/>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36" presetClass="emph" presetSubtype="0" fill="hold" grpId="1" nodeType="clickEffect">
                                  <p:stCondLst>
                                    <p:cond delay="0"/>
                                  </p:stCondLst>
                                  <p:iterate type="lt">
                                    <p:tmPct val="10000"/>
                                  </p:iterate>
                                  <p:childTnLst>
                                    <p:animScale>
                                      <p:cBhvr>
                                        <p:cTn id="22" dur="250" autoRev="1" fill="hold">
                                          <p:stCondLst>
                                            <p:cond delay="0"/>
                                          </p:stCondLst>
                                        </p:cTn>
                                        <p:tgtEl>
                                          <p:spTgt spid="4"/>
                                        </p:tgtEl>
                                      </p:cBhvr>
                                      <p:to x="80000" y="100000"/>
                                    </p:animScale>
                                    <p:anim by="(#ppt_w*0.10)" calcmode="lin" valueType="num">
                                      <p:cBhvr>
                                        <p:cTn id="23" dur="250" autoRev="1" fill="hold">
                                          <p:stCondLst>
                                            <p:cond delay="0"/>
                                          </p:stCondLst>
                                        </p:cTn>
                                        <p:tgtEl>
                                          <p:spTgt spid="4"/>
                                        </p:tgtEl>
                                        <p:attrNameLst>
                                          <p:attrName>ppt_x</p:attrName>
                                        </p:attrNameLst>
                                      </p:cBhvr>
                                    </p:anim>
                                    <p:anim by="(-#ppt_w*0.10)" calcmode="lin" valueType="num">
                                      <p:cBhvr>
                                        <p:cTn id="24" dur="250" autoRev="1" fill="hold">
                                          <p:stCondLst>
                                            <p:cond delay="0"/>
                                          </p:stCondLst>
                                        </p:cTn>
                                        <p:tgtEl>
                                          <p:spTgt spid="4"/>
                                        </p:tgtEl>
                                        <p:attrNameLst>
                                          <p:attrName>ppt_y</p:attrName>
                                        </p:attrNameLst>
                                      </p:cBhvr>
                                    </p:anim>
                                    <p:animRot by="-480000">
                                      <p:cBhvr>
                                        <p:cTn id="25" dur="250"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n>
                  <a:solidFill>
                    <a:schemeClr val="accent1"/>
                  </a:solidFill>
                </a:ln>
                <a:solidFill>
                  <a:schemeClr val="accent6">
                    <a:lumMod val="50000"/>
                  </a:schemeClr>
                </a:solidFill>
                <a:effectLst>
                  <a:innerShdw blurRad="63500" dist="50800" dir="13500000">
                    <a:prstClr val="black">
                      <a:alpha val="50000"/>
                    </a:prstClr>
                  </a:innerShdw>
                </a:effectLst>
              </a:rPr>
              <a:t>What foods could/should a vegan eat?</a:t>
            </a:r>
            <a:endParaRPr lang="en-US" sz="3600" dirty="0">
              <a:ln>
                <a:solidFill>
                  <a:schemeClr val="accent1"/>
                </a:solidFill>
              </a:ln>
              <a:solidFill>
                <a:schemeClr val="accent6">
                  <a:lumMod val="50000"/>
                </a:schemeClr>
              </a:solidFill>
              <a:effectLst>
                <a:innerShdw blurRad="63500" dist="50800" dir="13500000">
                  <a:prstClr val="black">
                    <a:alpha val="50000"/>
                  </a:prstClr>
                </a:innerShdw>
              </a:effectLst>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just">
              <a:lnSpc>
                <a:spcPct val="150000"/>
              </a:lnSpc>
            </a:pPr>
            <a:r>
              <a:rPr lang="en-US" dirty="0" smtClean="0"/>
              <a:t>While vegans don’t eat any animal products, they do eat a wide variety of foods to make up for the nutrients they don’t get from the foods they don’t eat.  Some examples are oatmeal, cereal, and orange juice.  </a:t>
            </a:r>
          </a:p>
          <a:p>
            <a:pPr algn="just">
              <a:lnSpc>
                <a:spcPct val="150000"/>
              </a:lnSpc>
            </a:pPr>
            <a:r>
              <a:rPr lang="en-US" dirty="0" smtClean="0"/>
              <a:t>Some suggested foods vegans should eat when going out, are Chinese moo </a:t>
            </a:r>
            <a:r>
              <a:rPr lang="en-US" dirty="0" err="1" smtClean="0"/>
              <a:t>shu</a:t>
            </a:r>
            <a:r>
              <a:rPr lang="en-US" dirty="0" smtClean="0"/>
              <a:t> vegetables, pizza without cheese, and lentil (bean) stew.  </a:t>
            </a:r>
            <a:endParaRPr lang="en-US" dirty="0"/>
          </a:p>
        </p:txBody>
      </p:sp>
      <p:pic>
        <p:nvPicPr>
          <p:cNvPr id="19458" name="Picture 2" descr="http://ts2.mm.bing.net/images/thumbnail.aspx?q=110834616301&amp;id=bd4e1ebf186ba496fa713379b2d7c308&amp;url=http%3a%2f%2fwww.veggiebarn.net%2fVeganTMLogo_col_shad.jpg"/>
          <p:cNvPicPr>
            <a:picLocks noChangeAspect="1" noChangeArrowheads="1"/>
          </p:cNvPicPr>
          <p:nvPr/>
        </p:nvPicPr>
        <p:blipFill>
          <a:blip r:embed="rId2" cstate="print"/>
          <a:srcRect/>
          <a:stretch>
            <a:fillRect/>
          </a:stretch>
        </p:blipFill>
        <p:spPr bwMode="auto">
          <a:xfrm>
            <a:off x="228600" y="5771124"/>
            <a:ext cx="1156853" cy="954405"/>
          </a:xfrm>
          <a:prstGeom prst="rect">
            <a:avLst/>
          </a:prstGeom>
          <a:noFill/>
        </p:spPr>
      </p:pic>
      <p:pic>
        <p:nvPicPr>
          <p:cNvPr id="19459" name="Picture 3" descr="C:\Documents and Settings\155092\Local Settings\Temporary Internet Files\Content.IE5\RS1SWKIU\MC900099171[1].wmf"/>
          <p:cNvPicPr>
            <a:picLocks noChangeAspect="1" noChangeArrowheads="1"/>
          </p:cNvPicPr>
          <p:nvPr/>
        </p:nvPicPr>
        <p:blipFill>
          <a:blip r:embed="rId3" cstate="print"/>
          <a:srcRect/>
          <a:stretch>
            <a:fillRect/>
          </a:stretch>
        </p:blipFill>
        <p:spPr bwMode="auto">
          <a:xfrm>
            <a:off x="2819400" y="5943600"/>
            <a:ext cx="5105400" cy="714451"/>
          </a:xfrm>
          <a:prstGeom prst="rect">
            <a:avLst/>
          </a:prstGeom>
          <a:noFill/>
        </p:spPr>
      </p:pic>
    </p:spTree>
    <p:extLst>
      <p:ext uri="{BB962C8B-B14F-4D97-AF65-F5344CB8AC3E}">
        <p14:creationId xmlns:p14="http://schemas.microsoft.com/office/powerpoint/2010/main" val="1092105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54" presetClass="entr" presetSubtype="0" accel="10000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 calcmode="lin" valueType="num">
                                      <p:cBhvr>
                                        <p:cTn id="15" dur="500" fill="hold"/>
                                        <p:tgtEl>
                                          <p:spTgt spid="3">
                                            <p:bg/>
                                          </p:spTgt>
                                        </p:tgtEl>
                                        <p:attrNameLst>
                                          <p:attrName>ppt_w</p:attrName>
                                        </p:attrNameLst>
                                      </p:cBhvr>
                                      <p:tavLst>
                                        <p:tav tm="0">
                                          <p:val>
                                            <p:strVal val="#ppt_w*0.05"/>
                                          </p:val>
                                        </p:tav>
                                        <p:tav tm="100000">
                                          <p:val>
                                            <p:strVal val="#ppt_w"/>
                                          </p:val>
                                        </p:tav>
                                      </p:tavLst>
                                    </p:anim>
                                    <p:anim calcmode="lin" valueType="num">
                                      <p:cBhvr>
                                        <p:cTn id="16" dur="500" fill="hold"/>
                                        <p:tgtEl>
                                          <p:spTgt spid="3">
                                            <p:bg/>
                                          </p:spTgt>
                                        </p:tgtEl>
                                        <p:attrNameLst>
                                          <p:attrName>ppt_h</p:attrName>
                                        </p:attrNameLst>
                                      </p:cBhvr>
                                      <p:tavLst>
                                        <p:tav tm="0">
                                          <p:val>
                                            <p:strVal val="#ppt_h"/>
                                          </p:val>
                                        </p:tav>
                                        <p:tav tm="100000">
                                          <p:val>
                                            <p:strVal val="#ppt_h"/>
                                          </p:val>
                                        </p:tav>
                                      </p:tavLst>
                                    </p:anim>
                                    <p:anim calcmode="lin" valueType="num">
                                      <p:cBhvr>
                                        <p:cTn id="17" dur="500" fill="hold"/>
                                        <p:tgtEl>
                                          <p:spTgt spid="3">
                                            <p:bg/>
                                          </p:spTgt>
                                        </p:tgtEl>
                                        <p:attrNameLst>
                                          <p:attrName>ppt_x</p:attrName>
                                        </p:attrNameLst>
                                      </p:cBhvr>
                                      <p:tavLst>
                                        <p:tav tm="0">
                                          <p:val>
                                            <p:strVal val="#ppt_x-.2"/>
                                          </p:val>
                                        </p:tav>
                                        <p:tav tm="100000">
                                          <p:val>
                                            <p:strVal val="#ppt_x"/>
                                          </p:val>
                                        </p:tav>
                                      </p:tavLst>
                                    </p:anim>
                                    <p:anim calcmode="lin" valueType="num">
                                      <p:cBhvr>
                                        <p:cTn id="18" dur="500" fill="hold"/>
                                        <p:tgtEl>
                                          <p:spTgt spid="3">
                                            <p:bg/>
                                          </p:spTgt>
                                        </p:tgtEl>
                                        <p:attrNameLst>
                                          <p:attrName>ppt_y</p:attrName>
                                        </p:attrNameLst>
                                      </p:cBhvr>
                                      <p:tavLst>
                                        <p:tav tm="0">
                                          <p:val>
                                            <p:strVal val="#ppt_y"/>
                                          </p:val>
                                        </p:tav>
                                        <p:tav tm="100000">
                                          <p:val>
                                            <p:strVal val="#ppt_y"/>
                                          </p:val>
                                        </p:tav>
                                      </p:tavLst>
                                    </p:anim>
                                    <p:animEffect transition="in" filter="fade">
                                      <p:cBhvr>
                                        <p:cTn id="19" dur="500"/>
                                        <p:tgtEl>
                                          <p:spTgt spid="3">
                                            <p:bg/>
                                          </p:spTgt>
                                        </p:tgtEl>
                                      </p:cBhvr>
                                    </p:animEffect>
                                  </p:childTnLst>
                                </p:cTn>
                              </p:par>
                            </p:childTnLst>
                          </p:cTn>
                        </p:par>
                      </p:childTnLst>
                    </p:cTn>
                  </p:par>
                  <p:par>
                    <p:cTn id="20" fill="hold">
                      <p:stCondLst>
                        <p:cond delay="indefinite"/>
                      </p:stCondLst>
                      <p:childTnLst>
                        <p:par>
                          <p:cTn id="21" fill="hold">
                            <p:stCondLst>
                              <p:cond delay="0"/>
                            </p:stCondLst>
                            <p:childTnLst>
                              <p:par>
                                <p:cTn id="22" presetID="54" presetClass="entr" presetSubtype="0" accel="10000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25"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6"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27"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8" dur="500"/>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4" presetClass="entr" presetSubtype="0" accel="100000" fill="hold" grpId="0"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p:cTn id="33"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34"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36"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37" dur="500"/>
                                        <p:tgtEl>
                                          <p:spTgt spid="3">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nodeType="clickEffect">
                                  <p:stCondLst>
                                    <p:cond delay="0"/>
                                  </p:stCondLst>
                                  <p:childTnLst>
                                    <p:set>
                                      <p:cBhvr>
                                        <p:cTn id="41" dur="1" fill="hold">
                                          <p:stCondLst>
                                            <p:cond delay="0"/>
                                          </p:stCondLst>
                                        </p:cTn>
                                        <p:tgtEl>
                                          <p:spTgt spid="19458"/>
                                        </p:tgtEl>
                                        <p:attrNameLst>
                                          <p:attrName>style.visibility</p:attrName>
                                        </p:attrNameLst>
                                      </p:cBhvr>
                                      <p:to>
                                        <p:strVal val="visible"/>
                                      </p:to>
                                    </p:set>
                                    <p:animScale>
                                      <p:cBhvr>
                                        <p:cTn id="42" dur="2000" decel="50000" fill="hold">
                                          <p:stCondLst>
                                            <p:cond delay="0"/>
                                          </p:stCondLst>
                                        </p:cTn>
                                        <p:tgtEl>
                                          <p:spTgt spid="194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2000" decel="50000" fill="hold">
                                          <p:stCondLst>
                                            <p:cond delay="0"/>
                                          </p:stCondLst>
                                        </p:cTn>
                                        <p:tgtEl>
                                          <p:spTgt spid="19458"/>
                                        </p:tgtEl>
                                        <p:attrNameLst>
                                          <p:attrName>ppt_x</p:attrName>
                                          <p:attrName>ppt_y</p:attrName>
                                        </p:attrNameLst>
                                      </p:cBhvr>
                                    </p:animMotion>
                                    <p:animEffect transition="in" filter="fade">
                                      <p:cBhvr>
                                        <p:cTn id="44" dur="2000"/>
                                        <p:tgtEl>
                                          <p:spTgt spid="19458"/>
                                        </p:tgtEl>
                                      </p:cBhvr>
                                    </p:animEffect>
                                  </p:childTnLst>
                                </p:cTn>
                              </p:par>
                              <p:par>
                                <p:cTn id="45" presetID="52" presetClass="entr" presetSubtype="0" fill="hold" nodeType="withEffect">
                                  <p:stCondLst>
                                    <p:cond delay="0"/>
                                  </p:stCondLst>
                                  <p:childTnLst>
                                    <p:set>
                                      <p:cBhvr>
                                        <p:cTn id="46" dur="1" fill="hold">
                                          <p:stCondLst>
                                            <p:cond delay="0"/>
                                          </p:stCondLst>
                                        </p:cTn>
                                        <p:tgtEl>
                                          <p:spTgt spid="19459"/>
                                        </p:tgtEl>
                                        <p:attrNameLst>
                                          <p:attrName>style.visibility</p:attrName>
                                        </p:attrNameLst>
                                      </p:cBhvr>
                                      <p:to>
                                        <p:strVal val="visible"/>
                                      </p:to>
                                    </p:set>
                                    <p:animScale>
                                      <p:cBhvr>
                                        <p:cTn id="47" dur="2000" decel="50000" fill="hold">
                                          <p:stCondLst>
                                            <p:cond delay="0"/>
                                          </p:stCondLst>
                                        </p:cTn>
                                        <p:tgtEl>
                                          <p:spTgt spid="194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2000" decel="50000" fill="hold">
                                          <p:stCondLst>
                                            <p:cond delay="0"/>
                                          </p:stCondLst>
                                        </p:cTn>
                                        <p:tgtEl>
                                          <p:spTgt spid="19459"/>
                                        </p:tgtEl>
                                        <p:attrNameLst>
                                          <p:attrName>ppt_x</p:attrName>
                                          <p:attrName>ppt_y</p:attrName>
                                        </p:attrNameLst>
                                      </p:cBhvr>
                                    </p:animMotion>
                                    <p:animEffect transition="in" filter="fade">
                                      <p:cBhvr>
                                        <p:cTn id="49" dur="2000"/>
                                        <p:tgtEl>
                                          <p:spTgt spid="19459"/>
                                        </p:tgtEl>
                                      </p:cBhvr>
                                    </p:animEffect>
                                  </p:childTnLst>
                                </p:cTn>
                              </p:par>
                            </p:childTnLst>
                          </p:cTn>
                        </p:par>
                      </p:childTnLst>
                    </p:cTn>
                  </p:par>
                  <p:par>
                    <p:cTn id="50" fill="hold">
                      <p:stCondLst>
                        <p:cond delay="indefinite"/>
                      </p:stCondLst>
                      <p:childTnLst>
                        <p:par>
                          <p:cTn id="51" fill="hold">
                            <p:stCondLst>
                              <p:cond delay="0"/>
                            </p:stCondLst>
                            <p:childTnLst>
                              <p:par>
                                <p:cTn id="52" presetID="36" presetClass="emph" presetSubtype="0" fill="hold" grpId="1" nodeType="clickEffect">
                                  <p:stCondLst>
                                    <p:cond delay="0"/>
                                  </p:stCondLst>
                                  <p:iterate type="lt">
                                    <p:tmPct val="10000"/>
                                  </p:iterate>
                                  <p:childTnLst>
                                    <p:animScale>
                                      <p:cBhvr>
                                        <p:cTn id="53" dur="250" autoRev="1" fill="hold">
                                          <p:stCondLst>
                                            <p:cond delay="0"/>
                                          </p:stCondLst>
                                        </p:cTn>
                                        <p:tgtEl>
                                          <p:spTgt spid="2"/>
                                        </p:tgtEl>
                                      </p:cBhvr>
                                      <p:to x="80000" y="100000"/>
                                    </p:animScale>
                                    <p:anim by="(#ppt_w*0.10)" calcmode="lin" valueType="num">
                                      <p:cBhvr>
                                        <p:cTn id="54" dur="250" autoRev="1" fill="hold">
                                          <p:stCondLst>
                                            <p:cond delay="0"/>
                                          </p:stCondLst>
                                        </p:cTn>
                                        <p:tgtEl>
                                          <p:spTgt spid="2"/>
                                        </p:tgtEl>
                                        <p:attrNameLst>
                                          <p:attrName>ppt_x</p:attrName>
                                        </p:attrNameLst>
                                      </p:cBhvr>
                                    </p:anim>
                                    <p:anim by="(-#ppt_w*0.10)" calcmode="lin" valueType="num">
                                      <p:cBhvr>
                                        <p:cTn id="55" dur="250" autoRev="1" fill="hold">
                                          <p:stCondLst>
                                            <p:cond delay="0"/>
                                          </p:stCondLst>
                                        </p:cTn>
                                        <p:tgtEl>
                                          <p:spTgt spid="2"/>
                                        </p:tgtEl>
                                        <p:attrNameLst>
                                          <p:attrName>ppt_y</p:attrName>
                                        </p:attrNameLst>
                                      </p:cBhvr>
                                    </p:anim>
                                    <p:animRot by="-480000">
                                      <p:cBhvr>
                                        <p:cTn id="56"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Nutrition Labels</a:t>
            </a:r>
            <a:endParaRPr lang="en-US" b="1"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685381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Food Labels</a:t>
            </a:r>
            <a:r>
              <a:rPr lang="en-US" dirty="0" smtClean="0"/>
              <a:t>	</a:t>
            </a:r>
            <a:endParaRPr lang="en-US" dirty="0"/>
          </a:p>
        </p:txBody>
      </p:sp>
      <p:sp>
        <p:nvSpPr>
          <p:cNvPr id="3" name="Content Placeholder 2"/>
          <p:cNvSpPr>
            <a:spLocks noGrp="1"/>
          </p:cNvSpPr>
          <p:nvPr>
            <p:ph sz="quarter" idx="13"/>
          </p:nvPr>
        </p:nvSpPr>
        <p:spPr/>
        <p:txBody>
          <a:bodyPr>
            <a:normAutofit fontScale="62500" lnSpcReduction="20000"/>
          </a:bodyPr>
          <a:lstStyle/>
          <a:p>
            <a:r>
              <a:rPr lang="en-US" dirty="0" smtClean="0"/>
              <a:t>Required by law</a:t>
            </a:r>
          </a:p>
          <a:p>
            <a:pPr lvl="1"/>
            <a:r>
              <a:rPr lang="en-US" dirty="0" smtClean="0"/>
              <a:t>Total Calories</a:t>
            </a:r>
          </a:p>
          <a:p>
            <a:pPr lvl="1"/>
            <a:r>
              <a:rPr lang="en-US" dirty="0" smtClean="0"/>
              <a:t>Calories from Fat</a:t>
            </a:r>
          </a:p>
          <a:p>
            <a:pPr lvl="1"/>
            <a:r>
              <a:rPr lang="en-US" dirty="0" smtClean="0"/>
              <a:t>Total Fat</a:t>
            </a:r>
          </a:p>
          <a:p>
            <a:pPr lvl="1"/>
            <a:r>
              <a:rPr lang="en-US" dirty="0" smtClean="0"/>
              <a:t>Saturated Fat</a:t>
            </a:r>
          </a:p>
          <a:p>
            <a:pPr lvl="1"/>
            <a:r>
              <a:rPr lang="en-US" dirty="0" smtClean="0"/>
              <a:t>Trans Fat</a:t>
            </a:r>
          </a:p>
          <a:p>
            <a:pPr lvl="1"/>
            <a:r>
              <a:rPr lang="en-US" dirty="0" smtClean="0"/>
              <a:t>Cholesterol</a:t>
            </a:r>
          </a:p>
          <a:p>
            <a:pPr lvl="1"/>
            <a:r>
              <a:rPr lang="en-US" dirty="0" smtClean="0"/>
              <a:t>Sodium</a:t>
            </a:r>
          </a:p>
          <a:p>
            <a:pPr lvl="1"/>
            <a:r>
              <a:rPr lang="en-US" dirty="0" smtClean="0"/>
              <a:t>Carbohydrates</a:t>
            </a:r>
          </a:p>
          <a:p>
            <a:pPr lvl="1"/>
            <a:r>
              <a:rPr lang="en-US" dirty="0" smtClean="0"/>
              <a:t>Sugar</a:t>
            </a:r>
          </a:p>
          <a:p>
            <a:pPr lvl="1"/>
            <a:r>
              <a:rPr lang="en-US" dirty="0" smtClean="0"/>
              <a:t>Dietary Fiber</a:t>
            </a:r>
          </a:p>
          <a:p>
            <a:pPr lvl="1"/>
            <a:r>
              <a:rPr lang="en-US" dirty="0" smtClean="0"/>
              <a:t>Protein</a:t>
            </a:r>
          </a:p>
          <a:p>
            <a:pPr lvl="1"/>
            <a:r>
              <a:rPr lang="en-US" dirty="0" smtClean="0"/>
              <a:t>Vitamin A and C</a:t>
            </a:r>
          </a:p>
          <a:p>
            <a:pPr lvl="1"/>
            <a:r>
              <a:rPr lang="en-US" dirty="0" smtClean="0"/>
              <a:t>Calcium</a:t>
            </a:r>
          </a:p>
          <a:p>
            <a:pPr lvl="1"/>
            <a:r>
              <a:rPr lang="en-US" dirty="0" smtClean="0"/>
              <a:t>Iron</a:t>
            </a:r>
          </a:p>
        </p:txBody>
      </p:sp>
      <p:pic>
        <p:nvPicPr>
          <p:cNvPr id="5" name="Content Placeholder 4" descr="Nutrition-Label.jpg"/>
          <p:cNvPicPr>
            <a:picLocks noGrp="1" noChangeAspect="1"/>
          </p:cNvPicPr>
          <p:nvPr>
            <p:ph sz="quarter" idx="14"/>
          </p:nvPr>
        </p:nvPicPr>
        <p:blipFill>
          <a:blip r:embed="rId2" cstate="print"/>
          <a:stretch>
            <a:fillRect/>
          </a:stretch>
        </p:blipFill>
        <p:spPr>
          <a:xfrm>
            <a:off x="4572000" y="1066800"/>
            <a:ext cx="3568665" cy="5305203"/>
          </a:xfr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744" cy="1143000"/>
          </a:xfrm>
        </p:spPr>
        <p:txBody>
          <a:bodyPr/>
          <a:lstStyle/>
          <a:p>
            <a:r>
              <a:rPr lang="en-US" b="1" dirty="0" smtClean="0"/>
              <a:t>Food label</a:t>
            </a:r>
            <a:endParaRPr lang="en-US" b="1" dirty="0"/>
          </a:p>
        </p:txBody>
      </p:sp>
      <p:pic>
        <p:nvPicPr>
          <p:cNvPr id="5" name="Content Placeholder 4" descr="nutri_label.gif"/>
          <p:cNvPicPr>
            <a:picLocks noGrp="1" noChangeAspect="1"/>
          </p:cNvPicPr>
          <p:nvPr>
            <p:ph sz="quarter" idx="13"/>
          </p:nvPr>
        </p:nvPicPr>
        <p:blipFill>
          <a:blip r:embed="rId2" cstate="print"/>
          <a:stretch>
            <a:fillRect/>
          </a:stretch>
        </p:blipFill>
        <p:spPr>
          <a:xfrm>
            <a:off x="5410200" y="609600"/>
            <a:ext cx="3200400" cy="6016415"/>
          </a:xfrm>
        </p:spPr>
      </p:pic>
      <p:sp>
        <p:nvSpPr>
          <p:cNvPr id="4" name="Content Placeholder 3"/>
          <p:cNvSpPr>
            <a:spLocks noGrp="1"/>
          </p:cNvSpPr>
          <p:nvPr>
            <p:ph sz="quarter" idx="14"/>
          </p:nvPr>
        </p:nvSpPr>
        <p:spPr>
          <a:xfrm>
            <a:off x="304800" y="1905000"/>
            <a:ext cx="4038600" cy="4434840"/>
          </a:xfrm>
        </p:spPr>
        <p:txBody>
          <a:bodyPr>
            <a:normAutofit fontScale="92500" lnSpcReduction="10000"/>
          </a:bodyPr>
          <a:lstStyle/>
          <a:p>
            <a:r>
              <a:rPr lang="en-US" b="1" dirty="0" smtClean="0"/>
              <a:t>Nutrition Facts</a:t>
            </a:r>
          </a:p>
          <a:p>
            <a:pPr lvl="1"/>
            <a:r>
              <a:rPr lang="en-US" dirty="0" smtClean="0"/>
              <a:t>Serving size</a:t>
            </a:r>
          </a:p>
          <a:p>
            <a:pPr lvl="1"/>
            <a:r>
              <a:rPr lang="en-US" dirty="0" smtClean="0"/>
              <a:t>Calories</a:t>
            </a:r>
          </a:p>
          <a:p>
            <a:pPr lvl="1"/>
            <a:r>
              <a:rPr lang="en-US" dirty="0" smtClean="0"/>
              <a:t>Calories from Fat</a:t>
            </a:r>
          </a:p>
          <a:p>
            <a:pPr marL="365760" lvl="1" indent="0">
              <a:buNone/>
            </a:pPr>
            <a:endParaRPr lang="en-US" dirty="0" smtClean="0"/>
          </a:p>
          <a:p>
            <a:r>
              <a:rPr lang="en-US" b="1" dirty="0" smtClean="0"/>
              <a:t>Grams-Calories</a:t>
            </a:r>
          </a:p>
          <a:p>
            <a:pPr lvl="1"/>
            <a:r>
              <a:rPr lang="en-US" dirty="0" smtClean="0"/>
              <a:t>Fat- 9 kcal</a:t>
            </a:r>
          </a:p>
          <a:p>
            <a:pPr lvl="1"/>
            <a:r>
              <a:rPr lang="en-US" dirty="0" smtClean="0"/>
              <a:t>Protein- 4 kcal</a:t>
            </a:r>
          </a:p>
          <a:p>
            <a:pPr lvl="1"/>
            <a:r>
              <a:rPr lang="en-US" dirty="0" smtClean="0"/>
              <a:t>Carbohydrate- 4 kcal</a:t>
            </a:r>
          </a:p>
          <a:p>
            <a:pPr marL="365760" lvl="1" indent="0">
              <a:buNone/>
            </a:pPr>
            <a:endParaRPr lang="en-US" dirty="0" smtClean="0"/>
          </a:p>
          <a:p>
            <a:r>
              <a:rPr lang="en-US" b="1" dirty="0" smtClean="0"/>
              <a:t>Ingredient List</a:t>
            </a:r>
          </a:p>
          <a:p>
            <a:pPr lvl="1"/>
            <a:r>
              <a:rPr lang="en-US" dirty="0" smtClean="0"/>
              <a:t>Descending order regarding amount</a:t>
            </a:r>
          </a:p>
          <a:p>
            <a:endParaRPr lang="en-US" dirty="0" smtClean="0"/>
          </a:p>
          <a:p>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Nutrition Facts</a:t>
            </a:r>
            <a:endParaRPr lang="en-US" b="1" dirty="0"/>
          </a:p>
        </p:txBody>
      </p:sp>
      <p:sp>
        <p:nvSpPr>
          <p:cNvPr id="3" name="Content Placeholder 2"/>
          <p:cNvSpPr>
            <a:spLocks noGrp="1"/>
          </p:cNvSpPr>
          <p:nvPr>
            <p:ph sz="quarter" idx="13"/>
          </p:nvPr>
        </p:nvSpPr>
        <p:spPr/>
        <p:txBody>
          <a:bodyPr>
            <a:normAutofit fontScale="62500" lnSpcReduction="20000"/>
          </a:bodyPr>
          <a:lstStyle/>
          <a:p>
            <a:r>
              <a:rPr lang="en-US" b="1" dirty="0" smtClean="0"/>
              <a:t>Percentages-</a:t>
            </a:r>
            <a:r>
              <a:rPr lang="en-US" dirty="0" smtClean="0"/>
              <a:t> Percent daily values in Pink</a:t>
            </a:r>
          </a:p>
          <a:p>
            <a:pPr lvl="2"/>
            <a:r>
              <a:rPr lang="en-US" dirty="0" smtClean="0"/>
              <a:t>How much for entire day</a:t>
            </a:r>
          </a:p>
          <a:p>
            <a:pPr lvl="2"/>
            <a:r>
              <a:rPr lang="en-US" dirty="0" smtClean="0"/>
              <a:t>Based on either 2000-2500 calories/day</a:t>
            </a:r>
          </a:p>
          <a:p>
            <a:pPr marL="365760" lvl="1" indent="0">
              <a:buNone/>
            </a:pPr>
            <a:endParaRPr lang="en-US" dirty="0" smtClean="0"/>
          </a:p>
          <a:p>
            <a:r>
              <a:rPr lang="en-US" b="1" dirty="0" smtClean="0"/>
              <a:t>Fat, Sugar, Sodium, Cholesterol</a:t>
            </a:r>
          </a:p>
          <a:p>
            <a:pPr lvl="1"/>
            <a:r>
              <a:rPr lang="en-US" dirty="0" smtClean="0"/>
              <a:t>In Mustard Yellow</a:t>
            </a:r>
          </a:p>
          <a:p>
            <a:pPr marL="365760" lvl="1" indent="0">
              <a:buNone/>
            </a:pPr>
            <a:endParaRPr lang="en-US" dirty="0" smtClean="0"/>
          </a:p>
          <a:p>
            <a:r>
              <a:rPr lang="en-US" b="1" dirty="0" smtClean="0"/>
              <a:t>Vitamins, Mineral, and other Info</a:t>
            </a:r>
          </a:p>
          <a:p>
            <a:pPr lvl="1"/>
            <a:r>
              <a:rPr lang="en-US" dirty="0" smtClean="0"/>
              <a:t>Blue</a:t>
            </a:r>
          </a:p>
          <a:p>
            <a:pPr lvl="1"/>
            <a:endParaRPr lang="en-US" dirty="0" smtClean="0"/>
          </a:p>
          <a:p>
            <a:r>
              <a:rPr lang="en-US" i="1" dirty="0" smtClean="0"/>
              <a:t>Try to eat less then 100% of Fat, saturated fat, sodium, cholesterol</a:t>
            </a:r>
          </a:p>
        </p:txBody>
      </p:sp>
      <p:pic>
        <p:nvPicPr>
          <p:cNvPr id="5" name="Content Placeholder 4" descr="nutri_label.gif"/>
          <p:cNvPicPr>
            <a:picLocks noGrp="1" noChangeAspect="1"/>
          </p:cNvPicPr>
          <p:nvPr>
            <p:ph sz="quarter" idx="14"/>
          </p:nvPr>
        </p:nvPicPr>
        <p:blipFill>
          <a:blip r:embed="rId2" cstate="print"/>
          <a:stretch>
            <a:fillRect/>
          </a:stretch>
        </p:blipFill>
        <p:spPr>
          <a:xfrm>
            <a:off x="5562600" y="381000"/>
            <a:ext cx="3045657" cy="6328198"/>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1528" y="762000"/>
            <a:ext cx="7024744" cy="1143000"/>
          </a:xfrm>
        </p:spPr>
        <p:txBody>
          <a:bodyPr/>
          <a:lstStyle/>
          <a:p>
            <a:pPr algn="ctr"/>
            <a:r>
              <a:rPr lang="en-US" b="1" dirty="0" smtClean="0"/>
              <a:t>Portion vs. Serving</a:t>
            </a:r>
            <a:endParaRPr lang="en-US" b="1" dirty="0"/>
          </a:p>
        </p:txBody>
      </p:sp>
      <p:sp>
        <p:nvSpPr>
          <p:cNvPr id="3" name="Text Placeholder 2"/>
          <p:cNvSpPr>
            <a:spLocks noGrp="1"/>
          </p:cNvSpPr>
          <p:nvPr>
            <p:ph type="body" idx="1"/>
          </p:nvPr>
        </p:nvSpPr>
        <p:spPr/>
        <p:txBody>
          <a:bodyPr/>
          <a:lstStyle/>
          <a:p>
            <a:r>
              <a:rPr lang="en-US" u="sng" dirty="0" smtClean="0"/>
              <a:t>Portion</a:t>
            </a:r>
            <a:r>
              <a:rPr lang="en-US" dirty="0" smtClean="0"/>
              <a:t>	</a:t>
            </a:r>
            <a:endParaRPr lang="en-US" dirty="0"/>
          </a:p>
        </p:txBody>
      </p:sp>
      <p:sp>
        <p:nvSpPr>
          <p:cNvPr id="5" name="Content Placeholder 4"/>
          <p:cNvSpPr>
            <a:spLocks noGrp="1"/>
          </p:cNvSpPr>
          <p:nvPr>
            <p:ph sz="half" idx="2"/>
          </p:nvPr>
        </p:nvSpPr>
        <p:spPr/>
        <p:txBody>
          <a:bodyPr/>
          <a:lstStyle/>
          <a:p>
            <a:r>
              <a:rPr lang="en-US" dirty="0" smtClean="0"/>
              <a:t>A </a:t>
            </a:r>
            <a:r>
              <a:rPr lang="en-US" b="1" dirty="0" smtClean="0"/>
              <a:t>portion</a:t>
            </a:r>
            <a:r>
              <a:rPr lang="en-US" dirty="0" smtClean="0"/>
              <a:t> is the amount of food that you choose to eat for a meal or snack. It can be big or small—you decide.</a:t>
            </a:r>
          </a:p>
          <a:p>
            <a:endParaRPr lang="en-US" dirty="0" smtClean="0"/>
          </a:p>
        </p:txBody>
      </p:sp>
      <p:sp>
        <p:nvSpPr>
          <p:cNvPr id="4" name="Text Placeholder 3"/>
          <p:cNvSpPr>
            <a:spLocks noGrp="1"/>
          </p:cNvSpPr>
          <p:nvPr>
            <p:ph type="body" sz="quarter" idx="3"/>
          </p:nvPr>
        </p:nvSpPr>
        <p:spPr/>
        <p:txBody>
          <a:bodyPr/>
          <a:lstStyle/>
          <a:p>
            <a:r>
              <a:rPr lang="en-US" u="sng" dirty="0" smtClean="0"/>
              <a:t>Serving </a:t>
            </a:r>
            <a:endParaRPr lang="en-US" u="sng" dirty="0"/>
          </a:p>
        </p:txBody>
      </p:sp>
      <p:sp>
        <p:nvSpPr>
          <p:cNvPr id="6" name="Content Placeholder 5"/>
          <p:cNvSpPr>
            <a:spLocks noGrp="1"/>
          </p:cNvSpPr>
          <p:nvPr>
            <p:ph sz="quarter" idx="4"/>
          </p:nvPr>
        </p:nvSpPr>
        <p:spPr/>
        <p:txBody>
          <a:bodyPr>
            <a:normAutofit fontScale="85000" lnSpcReduction="20000"/>
          </a:bodyPr>
          <a:lstStyle/>
          <a:p>
            <a:r>
              <a:rPr lang="en-US" dirty="0" smtClean="0"/>
              <a:t>A </a:t>
            </a:r>
            <a:r>
              <a:rPr lang="en-US" b="1" dirty="0" smtClean="0"/>
              <a:t>serving</a:t>
            </a:r>
            <a:r>
              <a:rPr lang="en-US" dirty="0" smtClean="0"/>
              <a:t> is a measured amount of food or drink, such as one slice of bread or one cup (eight ounces) of milk</a:t>
            </a:r>
          </a:p>
          <a:p>
            <a:pPr marL="68580" indent="0">
              <a:buNone/>
            </a:pPr>
            <a:endParaRPr lang="en-US" dirty="0" smtClean="0"/>
          </a:p>
          <a:p>
            <a:pPr lvl="1"/>
            <a:r>
              <a:rPr lang="en-US" dirty="0" smtClean="0"/>
              <a:t>For example</a:t>
            </a:r>
          </a:p>
          <a:p>
            <a:pPr lvl="2"/>
            <a:r>
              <a:rPr lang="en-US" dirty="0" smtClean="0"/>
              <a:t>Can of soda</a:t>
            </a:r>
          </a:p>
          <a:p>
            <a:pPr lvl="3"/>
            <a:r>
              <a:rPr lang="en-US" dirty="0" smtClean="0"/>
              <a:t>One portion</a:t>
            </a:r>
          </a:p>
          <a:p>
            <a:pPr lvl="3"/>
            <a:r>
              <a:rPr lang="en-US" dirty="0" smtClean="0"/>
              <a:t>2 ½ servings</a:t>
            </a:r>
            <a:endParaRPr lang="en-US" dirty="0"/>
          </a:p>
        </p:txBody>
      </p:sp>
      <p:pic>
        <p:nvPicPr>
          <p:cNvPr id="7" name="Picture 4" descr="imagesCAEIH09Y"/>
          <p:cNvPicPr>
            <a:picLocks noChangeAspect="1" noChangeArrowheads="1"/>
          </p:cNvPicPr>
          <p:nvPr/>
        </p:nvPicPr>
        <p:blipFill>
          <a:blip r:embed="rId3" cstate="print"/>
          <a:srcRect/>
          <a:stretch>
            <a:fillRect/>
          </a:stretch>
        </p:blipFill>
        <p:spPr bwMode="auto">
          <a:xfrm>
            <a:off x="3962400" y="5179267"/>
            <a:ext cx="1143000" cy="1494692"/>
          </a:xfrm>
          <a:prstGeom prst="rect">
            <a:avLst/>
          </a:prstGeom>
          <a:noFill/>
        </p:spPr>
      </p:pic>
      <p:sp>
        <p:nvSpPr>
          <p:cNvPr id="8" name="TextBox 7"/>
          <p:cNvSpPr txBox="1"/>
          <p:nvPr/>
        </p:nvSpPr>
        <p:spPr>
          <a:xfrm>
            <a:off x="6096000" y="5715000"/>
            <a:ext cx="2470731" cy="1200329"/>
          </a:xfrm>
          <a:prstGeom prst="rect">
            <a:avLst/>
          </a:prstGeom>
          <a:noFill/>
        </p:spPr>
        <p:txBody>
          <a:bodyPr wrap="square" rtlCol="0">
            <a:spAutoFit/>
          </a:bodyPr>
          <a:lstStyle/>
          <a:p>
            <a:r>
              <a:rPr lang="en-US" dirty="0">
                <a:hlinkClick r:id="rId4"/>
              </a:rPr>
              <a:t>http://</a:t>
            </a:r>
            <a:r>
              <a:rPr lang="en-US" dirty="0" smtClean="0">
                <a:hlinkClick r:id="rId4"/>
              </a:rPr>
              <a:t>www.youtube.com/watch?v=7yQmXWuH10g</a:t>
            </a:r>
            <a:endParaRPr lang="en-US" dirty="0" smtClean="0"/>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441325" y="339725"/>
            <a:ext cx="690445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r>
              <a:rPr lang="en-US" altLang="en-US" sz="3600" b="1" u="sng" dirty="0"/>
              <a:t>How companies might </a:t>
            </a:r>
            <a:r>
              <a:rPr lang="en-US" altLang="en-US" sz="3600" b="1" u="sng" dirty="0" smtClean="0"/>
              <a:t>deceive</a:t>
            </a:r>
          </a:p>
          <a:p>
            <a:r>
              <a:rPr lang="en-US" altLang="en-US" sz="3600" b="1" u="sng" dirty="0" smtClean="0"/>
              <a:t> </a:t>
            </a:r>
            <a:r>
              <a:rPr lang="en-US" altLang="en-US" sz="3600" b="1" u="sng" dirty="0"/>
              <a:t>you on a food label</a:t>
            </a:r>
            <a:r>
              <a:rPr lang="en-US" altLang="en-US" b="1" u="sng" dirty="0"/>
              <a:t>:</a:t>
            </a:r>
            <a:endParaRPr lang="en-US" altLang="en-US" dirty="0"/>
          </a:p>
          <a:p>
            <a:endParaRPr lang="en-US" altLang="en-US" dirty="0"/>
          </a:p>
          <a:p>
            <a:endParaRPr lang="en-US" altLang="en-US" dirty="0"/>
          </a:p>
          <a:p>
            <a:endParaRPr lang="en-US" altLang="en-US" dirty="0"/>
          </a:p>
          <a:p>
            <a:endParaRPr lang="en-US" altLang="en-US" dirty="0"/>
          </a:p>
          <a:p>
            <a:pPr>
              <a:buFont typeface="Arial" charset="0"/>
              <a:buAutoNum type="arabicPeriod"/>
            </a:pPr>
            <a:r>
              <a:rPr lang="en-US" altLang="en-US" b="1" dirty="0"/>
              <a:t>Unrealistic serving size - </a:t>
            </a:r>
            <a:r>
              <a:rPr lang="en-US" altLang="en-US" b="1" dirty="0" smtClean="0"/>
              <a:t> Many </a:t>
            </a:r>
            <a:r>
              <a:rPr lang="en-US" altLang="en-US" dirty="0" smtClean="0"/>
              <a:t>Chips</a:t>
            </a:r>
            <a:endParaRPr lang="en-US" altLang="en-US" dirty="0"/>
          </a:p>
          <a:p>
            <a:pPr>
              <a:buFont typeface="Arial" charset="0"/>
              <a:buAutoNum type="arabicPeriod"/>
            </a:pPr>
            <a:endParaRPr lang="en-US" altLang="en-US" dirty="0"/>
          </a:p>
          <a:p>
            <a:pPr>
              <a:buFont typeface="Arial" charset="0"/>
              <a:buAutoNum type="arabicPeriod"/>
            </a:pPr>
            <a:r>
              <a:rPr lang="en-US" altLang="en-US" b="1" dirty="0"/>
              <a:t>Servings per container </a:t>
            </a:r>
            <a:r>
              <a:rPr lang="en-US" altLang="en-US" dirty="0"/>
              <a:t>- </a:t>
            </a:r>
            <a:r>
              <a:rPr lang="en-US" altLang="en-US" dirty="0" smtClean="0"/>
              <a:t>Muffin</a:t>
            </a:r>
            <a:r>
              <a:rPr lang="en-US" altLang="en-US" dirty="0"/>
              <a:t>, </a:t>
            </a:r>
            <a:r>
              <a:rPr lang="en-US" altLang="en-US" dirty="0" smtClean="0"/>
              <a:t>Cheetos</a:t>
            </a:r>
            <a:endParaRPr lang="en-US" altLang="en-US" dirty="0"/>
          </a:p>
          <a:p>
            <a:pPr>
              <a:buFont typeface="Arial" charset="0"/>
              <a:buAutoNum type="arabicPeriod"/>
            </a:pPr>
            <a:endParaRPr lang="en-US" altLang="en-US" dirty="0"/>
          </a:p>
          <a:p>
            <a:pPr>
              <a:buFont typeface="Arial" charset="0"/>
              <a:buAutoNum type="arabicPeriod"/>
            </a:pPr>
            <a:r>
              <a:rPr lang="en-US" altLang="en-US" b="1" dirty="0" smtClean="0"/>
              <a:t>Packaging-</a:t>
            </a:r>
            <a:r>
              <a:rPr lang="en-US" altLang="en-US" dirty="0" smtClean="0"/>
              <a:t> </a:t>
            </a:r>
            <a:r>
              <a:rPr lang="en-US" altLang="en-US" dirty="0"/>
              <a:t>pop </a:t>
            </a:r>
            <a:r>
              <a:rPr lang="en-US" altLang="en-US" dirty="0" smtClean="0"/>
              <a:t>tart- 2 in one PACKAGE</a:t>
            </a:r>
            <a:endParaRPr lang="en-US" altLang="en-US" dirty="0"/>
          </a:p>
          <a:p>
            <a:pPr>
              <a:buFont typeface="Arial" charset="0"/>
              <a:buAutoNum type="arabicPeriod"/>
            </a:pPr>
            <a:endParaRPr lang="en-US" altLang="en-US" dirty="0"/>
          </a:p>
          <a:p>
            <a:pPr>
              <a:buFont typeface="Arial" charset="0"/>
              <a:buAutoNum type="arabicPeriod"/>
            </a:pPr>
            <a:r>
              <a:rPr lang="en-US" altLang="en-US" b="1" dirty="0" smtClean="0"/>
              <a:t>Listing </a:t>
            </a:r>
            <a:r>
              <a:rPr lang="en-US" altLang="en-US" b="1" dirty="0"/>
              <a:t>an amount and then having a  “ * ”</a:t>
            </a:r>
          </a:p>
          <a:p>
            <a:r>
              <a:rPr lang="en-US" altLang="en-US" dirty="0"/>
              <a:t>	 - Mac n’ Cheese </a:t>
            </a:r>
          </a:p>
          <a:p>
            <a:endParaRPr lang="en-US" altLang="en-US" dirty="0"/>
          </a:p>
          <a:p>
            <a:endParaRPr lang="en-US" altLang="en-US" dirty="0"/>
          </a:p>
        </p:txBody>
      </p:sp>
      <p:sp>
        <p:nvSpPr>
          <p:cNvPr id="3" name="TextBox 2"/>
          <p:cNvSpPr txBox="1">
            <a:spLocks noChangeArrowheads="1"/>
          </p:cNvSpPr>
          <p:nvPr/>
        </p:nvSpPr>
        <p:spPr bwMode="auto">
          <a:xfrm rot="234937">
            <a:off x="5740400" y="1219200"/>
            <a:ext cx="2254250" cy="830263"/>
          </a:xfrm>
          <a:prstGeom prst="rect">
            <a:avLst/>
          </a:prstGeom>
          <a:solidFill>
            <a:srgbClr val="ECCCC8"/>
          </a:solidFill>
          <a:ln w="9525">
            <a:solidFill>
              <a:schemeClr val="accent1"/>
            </a:solidFill>
            <a:miter lim="800000"/>
            <a:headEnd/>
            <a:tailEnd/>
          </a:ln>
          <a:effectLst>
            <a:outerShdw blurRad="50800" dist="25400" dir="5400000" rotWithShape="0">
              <a:srgbClr val="808080">
                <a:alpha val="34999"/>
              </a:srgbClr>
            </a:outerShdw>
          </a:effectLst>
        </p:spPr>
        <p:txBody>
          <a:bodyPr wrap="none">
            <a:spAutoFit/>
          </a:bodyPr>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a:defRPr sz="2400">
                <a:solidFill>
                  <a:schemeClr val="tx1"/>
                </a:solidFill>
                <a:latin typeface="Lucida Grande" pitchFamily="-1" charset="0"/>
                <a:ea typeface="ヒラギノ角ゴ Pro W3" pitchFamily="-1" charset="-128"/>
              </a:defRPr>
            </a:lvl3pPr>
            <a:lvl4pPr>
              <a:defRPr sz="2400">
                <a:solidFill>
                  <a:schemeClr val="tx1"/>
                </a:solidFill>
                <a:latin typeface="Lucida Grande" pitchFamily="-1" charset="0"/>
                <a:ea typeface="ヒラギノ角ゴ Pro W3" pitchFamily="-1" charset="-128"/>
              </a:defRPr>
            </a:lvl4pPr>
            <a:lvl5pPr>
              <a:defRPr sz="2400">
                <a:solidFill>
                  <a:schemeClr val="tx1"/>
                </a:solidFill>
                <a:latin typeface="Lucida Grande" pitchFamily="-1" charset="0"/>
                <a:ea typeface="ヒラギノ角ゴ Pro W3" pitchFamily="-1" charset="-128"/>
              </a:defRPr>
            </a:lvl5pPr>
            <a:lvl6pPr marL="4572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9144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1371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18288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pPr>
              <a:defRPr/>
            </a:pPr>
            <a:r>
              <a:rPr lang="en-US" altLang="en-US" b="1" smtClean="0">
                <a:solidFill>
                  <a:srgbClr val="000000"/>
                </a:solidFill>
                <a:ea typeface="ＭＳ Ｐゴシック" pitchFamily="-1" charset="-128"/>
              </a:rPr>
              <a:t>see examples</a:t>
            </a:r>
          </a:p>
          <a:p>
            <a:pPr>
              <a:defRPr/>
            </a:pPr>
            <a:r>
              <a:rPr lang="en-US" altLang="en-US" b="1" smtClean="0">
                <a:solidFill>
                  <a:srgbClr val="000000"/>
                </a:solidFill>
                <a:ea typeface="ＭＳ Ｐゴシック" pitchFamily="-1" charset="-128"/>
              </a:rPr>
              <a:t>on next slides…</a:t>
            </a:r>
          </a:p>
        </p:txBody>
      </p:sp>
    </p:spTree>
    <p:extLst>
      <p:ext uri="{BB962C8B-B14F-4D97-AF65-F5344CB8AC3E}">
        <p14:creationId xmlns:p14="http://schemas.microsoft.com/office/powerpoint/2010/main" val="187159372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fontScale="90000"/>
          </a:bodyPr>
          <a:lstStyle/>
          <a:p>
            <a:r>
              <a:rPr lang="en-US" altLang="en-US" b="1" dirty="0" smtClean="0">
                <a:solidFill>
                  <a:srgbClr val="7B9899"/>
                </a:solidFill>
              </a:rPr>
              <a:t>Label Deception-Serving Size:</a:t>
            </a:r>
          </a:p>
        </p:txBody>
      </p:sp>
      <p:sp>
        <p:nvSpPr>
          <p:cNvPr id="10243" name="TextBox 5"/>
          <p:cNvSpPr txBox="1">
            <a:spLocks noChangeArrowheads="1"/>
          </p:cNvSpPr>
          <p:nvPr/>
        </p:nvSpPr>
        <p:spPr bwMode="auto">
          <a:xfrm>
            <a:off x="4572000" y="2362200"/>
            <a:ext cx="4160838" cy="1570038"/>
          </a:xfrm>
          <a:prstGeom prst="rect">
            <a:avLst/>
          </a:prstGeom>
          <a:solidFill>
            <a:schemeClr val="bg1"/>
          </a:solidFill>
          <a:ln w="28575">
            <a:solidFill>
              <a:schemeClr val="tx1"/>
            </a:solidFill>
            <a:miter lim="800000"/>
            <a:headEnd/>
            <a:tailEnd/>
          </a:ln>
        </p:spPr>
        <p:txBody>
          <a:bodyPr wrap="none">
            <a:spAutoFit/>
          </a:bodyPr>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r>
              <a:rPr lang="en-US" altLang="en-US"/>
              <a:t>Servings Size:  6 chips</a:t>
            </a:r>
          </a:p>
          <a:p>
            <a:r>
              <a:rPr lang="en-US" altLang="en-US"/>
              <a:t>Servings per Container: 20</a:t>
            </a:r>
          </a:p>
          <a:p>
            <a:r>
              <a:rPr lang="en-US" altLang="en-US"/>
              <a:t>Calories: 130 (x20)</a:t>
            </a:r>
          </a:p>
          <a:p>
            <a:r>
              <a:rPr lang="en-US" altLang="en-US"/>
              <a:t>Total Fat: 6 grams (x20)</a:t>
            </a:r>
          </a:p>
        </p:txBody>
      </p:sp>
      <p:pic>
        <p:nvPicPr>
          <p:cNvPr id="10244" name="Picture 4" descr="1.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480452"/>
            <a:ext cx="2451100" cy="353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18711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6" descr="1.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726488" cy="621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3747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descr="1.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6200"/>
            <a:ext cx="8693150" cy="638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06041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1.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8425"/>
            <a:ext cx="8991600" cy="660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85340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81000"/>
            <a:ext cx="27051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219200"/>
            <a:ext cx="27051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1752600"/>
            <a:ext cx="26670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3352800"/>
            <a:ext cx="26797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5334000"/>
            <a:ext cx="2667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Text Box 8"/>
          <p:cNvSpPr txBox="1">
            <a:spLocks noChangeArrowheads="1"/>
          </p:cNvSpPr>
          <p:nvPr/>
        </p:nvSpPr>
        <p:spPr bwMode="auto">
          <a:xfrm>
            <a:off x="533400" y="381000"/>
            <a:ext cx="3997325" cy="19367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r>
              <a:rPr lang="en-US" altLang="en-US"/>
              <a:t>#3 If there is more than 1</a:t>
            </a:r>
          </a:p>
          <a:p>
            <a:r>
              <a:rPr lang="en-US" altLang="en-US"/>
              <a:t>Serving per container</a:t>
            </a:r>
          </a:p>
          <a:p>
            <a:endParaRPr lang="en-US" altLang="en-US"/>
          </a:p>
          <a:p>
            <a:r>
              <a:rPr lang="en-US" altLang="en-US"/>
              <a:t>Total Fat x 2 = _______</a:t>
            </a:r>
          </a:p>
          <a:p>
            <a:r>
              <a:rPr lang="en-US" altLang="en-US"/>
              <a:t>Sugars x 2 = ______</a:t>
            </a:r>
          </a:p>
        </p:txBody>
      </p:sp>
      <p:sp>
        <p:nvSpPr>
          <p:cNvPr id="18440" name="Line 10"/>
          <p:cNvSpPr>
            <a:spLocks noChangeShapeType="1"/>
          </p:cNvSpPr>
          <p:nvPr/>
        </p:nvSpPr>
        <p:spPr bwMode="auto">
          <a:xfrm>
            <a:off x="4343400" y="762000"/>
            <a:ext cx="1447800" cy="152400"/>
          </a:xfrm>
          <a:prstGeom prst="line">
            <a:avLst/>
          </a:prstGeom>
          <a:noFill/>
          <a:ln w="57150">
            <a:solidFill>
              <a:schemeClr val="tx1"/>
            </a:solidFill>
            <a:round/>
            <a:headEn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8441" name="Line 10"/>
          <p:cNvSpPr>
            <a:spLocks noChangeShapeType="1"/>
          </p:cNvSpPr>
          <p:nvPr/>
        </p:nvSpPr>
        <p:spPr bwMode="auto">
          <a:xfrm>
            <a:off x="4191000" y="1524000"/>
            <a:ext cx="1676400" cy="76200"/>
          </a:xfrm>
          <a:prstGeom prst="line">
            <a:avLst/>
          </a:prstGeom>
          <a:noFill/>
          <a:ln w="57150">
            <a:solidFill>
              <a:srgbClr val="D16349"/>
            </a:solidFill>
            <a:round/>
            <a:headEn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8442" name="Line 10"/>
          <p:cNvSpPr>
            <a:spLocks noChangeShapeType="1"/>
          </p:cNvSpPr>
          <p:nvPr/>
        </p:nvSpPr>
        <p:spPr bwMode="auto">
          <a:xfrm>
            <a:off x="3657600" y="1828800"/>
            <a:ext cx="2133600" cy="304800"/>
          </a:xfrm>
          <a:prstGeom prst="line">
            <a:avLst/>
          </a:prstGeom>
          <a:noFill/>
          <a:ln w="57150">
            <a:solidFill>
              <a:srgbClr val="D16349"/>
            </a:solidFill>
            <a:round/>
            <a:headEn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pic>
        <p:nvPicPr>
          <p:cNvPr id="18443" name="Picture 11" descr="1.tif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14400" y="2590800"/>
            <a:ext cx="4306888"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25055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609600"/>
            <a:ext cx="27051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1447800"/>
            <a:ext cx="27051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1981200"/>
            <a:ext cx="26670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2900" y="3505200"/>
            <a:ext cx="26797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5486400"/>
            <a:ext cx="2667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7" name="Line 7"/>
          <p:cNvSpPr>
            <a:spLocks noChangeShapeType="1"/>
          </p:cNvSpPr>
          <p:nvPr/>
        </p:nvSpPr>
        <p:spPr bwMode="auto">
          <a:xfrm>
            <a:off x="1981200" y="2286000"/>
            <a:ext cx="990600" cy="76200"/>
          </a:xfrm>
          <a:prstGeom prst="line">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488" name="Text Box 8"/>
          <p:cNvSpPr txBox="1">
            <a:spLocks noChangeArrowheads="1"/>
          </p:cNvSpPr>
          <p:nvPr/>
        </p:nvSpPr>
        <p:spPr bwMode="auto">
          <a:xfrm>
            <a:off x="381000" y="1295400"/>
            <a:ext cx="2227263" cy="26670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r>
              <a:rPr lang="en-US" altLang="en-US"/>
              <a:t>#4</a:t>
            </a:r>
          </a:p>
          <a:p>
            <a:endParaRPr lang="en-US" altLang="en-US"/>
          </a:p>
          <a:p>
            <a:r>
              <a:rPr lang="en-US" altLang="en-US"/>
              <a:t>Total Fat? </a:t>
            </a:r>
          </a:p>
          <a:p>
            <a:endParaRPr lang="en-US" altLang="en-US"/>
          </a:p>
          <a:p>
            <a:r>
              <a:rPr lang="en-US" altLang="en-US"/>
              <a:t>Saturated fat?</a:t>
            </a:r>
          </a:p>
          <a:p>
            <a:endParaRPr lang="en-US" altLang="en-US"/>
          </a:p>
          <a:p>
            <a:r>
              <a:rPr lang="en-US" altLang="en-US"/>
              <a:t>Trans fat?</a:t>
            </a:r>
          </a:p>
        </p:txBody>
      </p:sp>
      <p:pic>
        <p:nvPicPr>
          <p:cNvPr id="20489"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6800" y="2209800"/>
            <a:ext cx="3937000"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0" name="Line 10"/>
          <p:cNvSpPr>
            <a:spLocks noChangeShapeType="1"/>
          </p:cNvSpPr>
          <p:nvPr/>
        </p:nvSpPr>
        <p:spPr bwMode="auto">
          <a:xfrm>
            <a:off x="1981200" y="3810000"/>
            <a:ext cx="2895600" cy="838200"/>
          </a:xfrm>
          <a:prstGeom prst="line">
            <a:avLst/>
          </a:prstGeom>
          <a:noFill/>
          <a:ln w="38100">
            <a:solidFill>
              <a:srgbClr val="D16349"/>
            </a:solidFill>
            <a:round/>
            <a:headEnd/>
            <a:tailEnd type="arrow"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491" name="Line 7"/>
          <p:cNvSpPr>
            <a:spLocks noChangeShapeType="1"/>
          </p:cNvSpPr>
          <p:nvPr/>
        </p:nvSpPr>
        <p:spPr bwMode="auto">
          <a:xfrm flipV="1">
            <a:off x="2590800" y="2590800"/>
            <a:ext cx="457200" cy="304800"/>
          </a:xfrm>
          <a:prstGeom prst="line">
            <a:avLst/>
          </a:prstGeom>
          <a:noFill/>
          <a:ln w="38100">
            <a:solidFill>
              <a:srgbClr val="D16349"/>
            </a:solidFill>
            <a:round/>
            <a:headEnd/>
            <a:tailEnd type="arrow" w="med" len="med"/>
          </a:ln>
          <a:extLst>
            <a:ext uri="{909E8E84-426E-40DD-AFC4-6F175D3DCCD1}">
              <a14:hiddenFill xmlns:a14="http://schemas.microsoft.com/office/drawing/2010/main">
                <a:noFill/>
              </a14:hiddenFill>
            </a:ext>
          </a:extLst>
        </p:spPr>
        <p:txBody>
          <a:bodyPr wrap="none" anchor="ctr"/>
          <a:lstStyle/>
          <a:p>
            <a:endParaRPr lang="en-US"/>
          </a:p>
        </p:txBody>
      </p:sp>
      <p:pic>
        <p:nvPicPr>
          <p:cNvPr id="20492" name="Picture 12" descr="1.tif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781800" y="228600"/>
            <a:ext cx="15240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90449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Nutrition Label Search</a:t>
            </a:r>
            <a:endParaRPr lang="en-US" b="1" dirty="0"/>
          </a:p>
        </p:txBody>
      </p:sp>
      <p:sp>
        <p:nvSpPr>
          <p:cNvPr id="3" name="Content Placeholder 2"/>
          <p:cNvSpPr>
            <a:spLocks noGrp="1"/>
          </p:cNvSpPr>
          <p:nvPr>
            <p:ph idx="1"/>
          </p:nvPr>
        </p:nvSpPr>
        <p:spPr/>
        <p:txBody>
          <a:bodyPr/>
          <a:lstStyle/>
          <a:p>
            <a:r>
              <a:rPr lang="en-US" dirty="0" smtClean="0"/>
              <a:t>Start with one Nutrition Label from the class set.  Fill out your worksheet for Product #1.  </a:t>
            </a:r>
          </a:p>
          <a:p>
            <a:pPr marL="68580" indent="0">
              <a:buNone/>
            </a:pPr>
            <a:endParaRPr lang="en-US" dirty="0" smtClean="0"/>
          </a:p>
          <a:p>
            <a:r>
              <a:rPr lang="en-US" dirty="0" smtClean="0"/>
              <a:t>Put your product up on the front table and do the same for products #2-#4.</a:t>
            </a:r>
            <a:endParaRPr lang="en-US" dirty="0"/>
          </a:p>
        </p:txBody>
      </p:sp>
      <p:pic>
        <p:nvPicPr>
          <p:cNvPr id="3074" name="Picture 2" descr="C:\Users\kate.jenis\AppData\Local\Microsoft\Windows\Temporary Internet Files\Content.IE5\MX1JCEPB\MP90040955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0" y="4673918"/>
            <a:ext cx="3162925" cy="2110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0608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7024744" cy="1143000"/>
          </a:xfrm>
        </p:spPr>
        <p:txBody>
          <a:bodyPr>
            <a:normAutofit/>
          </a:bodyPr>
          <a:lstStyle/>
          <a:p>
            <a:pPr algn="ctr"/>
            <a:r>
              <a:rPr lang="en-US" sz="4400" b="1" dirty="0" smtClean="0"/>
              <a:t>Comparison</a:t>
            </a:r>
            <a:endParaRPr lang="en-US" sz="4400" b="1" dirty="0"/>
          </a:p>
        </p:txBody>
      </p:sp>
      <p:sp>
        <p:nvSpPr>
          <p:cNvPr id="3" name="Content Placeholder 2"/>
          <p:cNvSpPr>
            <a:spLocks noGrp="1"/>
          </p:cNvSpPr>
          <p:nvPr>
            <p:ph idx="1"/>
          </p:nvPr>
        </p:nvSpPr>
        <p:spPr/>
        <p:txBody>
          <a:bodyPr>
            <a:normAutofit fontScale="92500" lnSpcReduction="20000"/>
          </a:bodyPr>
          <a:lstStyle/>
          <a:p>
            <a:r>
              <a:rPr lang="en-US" dirty="0" smtClean="0"/>
              <a:t>Use the Application “Nutrient Facts” and look up basic things you commonly eat.  Be prepared to share something you were surprised to find.</a:t>
            </a:r>
          </a:p>
          <a:p>
            <a:pPr marL="68580" indent="0">
              <a:buNone/>
            </a:pPr>
            <a:endParaRPr lang="en-US" dirty="0" smtClean="0"/>
          </a:p>
          <a:p>
            <a:r>
              <a:rPr lang="en-US" dirty="0" smtClean="0"/>
              <a:t>Using your BYOT or laptop, search two different products that you usually eat or that you have once had. Pick one that you think is healthy, and pick one that you think is not healthy (same product, </a:t>
            </a:r>
            <a:r>
              <a:rPr lang="en-US" smtClean="0"/>
              <a:t>two versions)…. </a:t>
            </a:r>
            <a:r>
              <a:rPr lang="en-US" dirty="0" smtClean="0"/>
              <a:t>THEN really find out the truth!</a:t>
            </a:r>
          </a:p>
          <a:p>
            <a:pPr marL="68580" indent="0">
              <a:buNone/>
            </a:pPr>
            <a:endParaRPr lang="en-US" dirty="0"/>
          </a:p>
        </p:txBody>
      </p:sp>
    </p:spTree>
    <p:extLst>
      <p:ext uri="{BB962C8B-B14F-4D97-AF65-F5344CB8AC3E}">
        <p14:creationId xmlns:p14="http://schemas.microsoft.com/office/powerpoint/2010/main" val="18197271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Weight &amp; Eating Behaviors</a:t>
            </a:r>
            <a:endParaRPr lang="en-US" b="1"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0949127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Calorie Connection</a:t>
            </a:r>
            <a:endParaRPr lang="en-US" b="1" dirty="0"/>
          </a:p>
        </p:txBody>
      </p:sp>
      <p:sp>
        <p:nvSpPr>
          <p:cNvPr id="3" name="Content Placeholder 2"/>
          <p:cNvSpPr>
            <a:spLocks noGrp="1"/>
          </p:cNvSpPr>
          <p:nvPr>
            <p:ph idx="1"/>
          </p:nvPr>
        </p:nvSpPr>
        <p:spPr/>
        <p:txBody>
          <a:bodyPr/>
          <a:lstStyle/>
          <a:p>
            <a:r>
              <a:rPr lang="en-US" b="1" dirty="0" smtClean="0"/>
              <a:t>Calories-</a:t>
            </a:r>
            <a:r>
              <a:rPr lang="en-US" dirty="0" smtClean="0"/>
              <a:t> units used to measure the energy found in your food.</a:t>
            </a:r>
          </a:p>
          <a:p>
            <a:pPr marL="68580" indent="0">
              <a:buNone/>
            </a:pPr>
            <a:endParaRPr lang="en-US" dirty="0" smtClean="0"/>
          </a:p>
          <a:p>
            <a:pPr lvl="1"/>
            <a:r>
              <a:rPr lang="en-US" dirty="0" smtClean="0"/>
              <a:t>If you use more calories than you take in, you LOSE weight.</a:t>
            </a:r>
          </a:p>
          <a:p>
            <a:pPr marL="365760" lvl="1" indent="0">
              <a:buNone/>
            </a:pPr>
            <a:endParaRPr lang="en-US" dirty="0" smtClean="0"/>
          </a:p>
          <a:p>
            <a:pPr lvl="1"/>
            <a:r>
              <a:rPr lang="en-US" dirty="0" smtClean="0"/>
              <a:t>If you consume more than your body needs, you GAIN weight.</a:t>
            </a:r>
            <a:endParaRPr lang="en-US" dirty="0"/>
          </a:p>
        </p:txBody>
      </p:sp>
      <p:pic>
        <p:nvPicPr>
          <p:cNvPr id="3074" name="Picture 2" descr="C:\Users\kate.jenis\AppData\Local\Microsoft\Windows\Temporary Internet Files\Content.IE5\JJO2PU03\MP90042764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4572000"/>
            <a:ext cx="21336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1709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Energy Balance</a:t>
            </a:r>
            <a:endParaRPr lang="en-US" b="1" dirty="0"/>
          </a:p>
        </p:txBody>
      </p:sp>
      <p:sp>
        <p:nvSpPr>
          <p:cNvPr id="3" name="Content Placeholder 2"/>
          <p:cNvSpPr>
            <a:spLocks noGrp="1"/>
          </p:cNvSpPr>
          <p:nvPr>
            <p:ph idx="1"/>
          </p:nvPr>
        </p:nvSpPr>
        <p:spPr/>
        <p:txBody>
          <a:bodyPr/>
          <a:lstStyle/>
          <a:p>
            <a:r>
              <a:rPr lang="en-US" b="1" dirty="0" smtClean="0"/>
              <a:t>Metabolism-</a:t>
            </a:r>
            <a:r>
              <a:rPr lang="en-US" dirty="0" smtClean="0"/>
              <a:t> the process by which the body breaks down substances and gets energy from food.</a:t>
            </a:r>
          </a:p>
          <a:p>
            <a:endParaRPr lang="en-US" dirty="0"/>
          </a:p>
          <a:p>
            <a:r>
              <a:rPr lang="en-US" i="1" dirty="0" smtClean="0"/>
              <a:t>Review- 3500 Calories=1 pound of fat.</a:t>
            </a:r>
          </a:p>
          <a:p>
            <a:pPr marL="68580" indent="0">
              <a:buNone/>
            </a:pPr>
            <a:endParaRPr lang="en-US" i="1" dirty="0" smtClean="0"/>
          </a:p>
          <a:p>
            <a:pPr lvl="2"/>
            <a:r>
              <a:rPr lang="en-US" dirty="0" smtClean="0"/>
              <a:t>To lose one pound for week, consume 500 fewer calories each day.</a:t>
            </a:r>
            <a:endParaRPr lang="en-US" dirty="0"/>
          </a:p>
        </p:txBody>
      </p:sp>
    </p:spTree>
    <p:extLst>
      <p:ext uri="{BB962C8B-B14F-4D97-AF65-F5344CB8AC3E}">
        <p14:creationId xmlns:p14="http://schemas.microsoft.com/office/powerpoint/2010/main" val="10839176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Your Weight &amp; Your Health- Weighing Too Much</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More than 13% of teens in the United States are overweight</a:t>
            </a:r>
          </a:p>
          <a:p>
            <a:r>
              <a:rPr lang="en-US" b="1" u="sng" dirty="0" smtClean="0"/>
              <a:t>Obese-</a:t>
            </a:r>
            <a:r>
              <a:rPr lang="en-US" dirty="0" smtClean="0"/>
              <a:t> having an excess of body fat</a:t>
            </a:r>
          </a:p>
          <a:p>
            <a:pPr marL="68580" indent="0">
              <a:buNone/>
            </a:pPr>
            <a:endParaRPr lang="en-US" dirty="0" smtClean="0"/>
          </a:p>
          <a:p>
            <a:r>
              <a:rPr lang="en-US" dirty="0" smtClean="0"/>
              <a:t>Weighing too much puts you at risk for</a:t>
            </a:r>
          </a:p>
          <a:p>
            <a:pPr lvl="1"/>
            <a:r>
              <a:rPr lang="en-US" dirty="0" smtClean="0"/>
              <a:t>Heart Disease</a:t>
            </a:r>
          </a:p>
          <a:p>
            <a:pPr lvl="1"/>
            <a:r>
              <a:rPr lang="en-US" dirty="0" smtClean="0"/>
              <a:t>Cancer</a:t>
            </a:r>
          </a:p>
          <a:p>
            <a:pPr lvl="1"/>
            <a:r>
              <a:rPr lang="en-US" dirty="0" smtClean="0"/>
              <a:t>Asthma</a:t>
            </a:r>
          </a:p>
          <a:p>
            <a:pPr lvl="1"/>
            <a:r>
              <a:rPr lang="en-US" dirty="0" smtClean="0"/>
              <a:t>Osteoarthritis</a:t>
            </a:r>
          </a:p>
          <a:p>
            <a:pPr lvl="1"/>
            <a:r>
              <a:rPr lang="en-US" dirty="0" smtClean="0"/>
              <a:t>Gallbladder Disease</a:t>
            </a:r>
          </a:p>
          <a:p>
            <a:pPr lvl="1"/>
            <a:r>
              <a:rPr lang="en-US" dirty="0" smtClean="0"/>
              <a:t>Type 2 Diabetes</a:t>
            </a:r>
            <a:endParaRPr lang="en-US" dirty="0"/>
          </a:p>
        </p:txBody>
      </p:sp>
      <p:pic>
        <p:nvPicPr>
          <p:cNvPr id="17411" name="Picture 3" descr="C:\Users\kate.jenis\AppData\Local\Microsoft\Windows\Temporary Internet Files\Content.IE5\1TD8MM39\MC90028685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4343400"/>
            <a:ext cx="2664737" cy="2274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98029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Your Weight &amp; Your Health- Weighing Too </a:t>
            </a:r>
            <a:r>
              <a:rPr lang="en-US" b="1" dirty="0" smtClean="0"/>
              <a:t>Little</a:t>
            </a:r>
            <a:endParaRPr lang="en-US" dirty="0"/>
          </a:p>
        </p:txBody>
      </p:sp>
      <p:sp>
        <p:nvSpPr>
          <p:cNvPr id="3" name="Content Placeholder 2"/>
          <p:cNvSpPr>
            <a:spLocks noGrp="1"/>
          </p:cNvSpPr>
          <p:nvPr>
            <p:ph idx="1"/>
          </p:nvPr>
        </p:nvSpPr>
        <p:spPr/>
        <p:txBody>
          <a:bodyPr>
            <a:normAutofit fontScale="92500" lnSpcReduction="20000"/>
          </a:bodyPr>
          <a:lstStyle/>
          <a:p>
            <a:r>
              <a:rPr lang="en-US" b="1" u="sng" dirty="0" smtClean="0"/>
              <a:t>Underweight-</a:t>
            </a:r>
            <a:r>
              <a:rPr lang="en-US" dirty="0" smtClean="0"/>
              <a:t> below the standard weight range for your height</a:t>
            </a:r>
          </a:p>
          <a:p>
            <a:endParaRPr lang="en-US" dirty="0"/>
          </a:p>
          <a:p>
            <a:pPr lvl="1"/>
            <a:r>
              <a:rPr lang="en-US" dirty="0" smtClean="0"/>
              <a:t>You may be underweight because of genetics or a fast metabolism.  </a:t>
            </a:r>
          </a:p>
          <a:p>
            <a:pPr lvl="1"/>
            <a:r>
              <a:rPr lang="en-US" dirty="0" smtClean="0"/>
              <a:t>As a teen you are growing and your body may not be keeping up with the height yet, which is OK!</a:t>
            </a:r>
          </a:p>
          <a:p>
            <a:pPr lvl="1"/>
            <a:r>
              <a:rPr lang="en-US" dirty="0" smtClean="0"/>
              <a:t>As a teen your doctor is the best person to keep you in check if your weight is healthy or not.</a:t>
            </a:r>
          </a:p>
          <a:p>
            <a:pPr lvl="1"/>
            <a:r>
              <a:rPr lang="en-US" dirty="0" smtClean="0"/>
              <a:t>As an adult you may be more at risk for disease if you are underweight.</a:t>
            </a:r>
            <a:endParaRPr lang="en-US" dirty="0"/>
          </a:p>
        </p:txBody>
      </p:sp>
    </p:spTree>
    <p:extLst>
      <p:ext uri="{BB962C8B-B14F-4D97-AF65-F5344CB8AC3E}">
        <p14:creationId xmlns:p14="http://schemas.microsoft.com/office/powerpoint/2010/main" val="109685448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Healthy Ways to Lose Weight</a:t>
            </a:r>
            <a:endParaRPr lang="en-US" b="1" dirty="0"/>
          </a:p>
        </p:txBody>
      </p:sp>
      <p:sp>
        <p:nvSpPr>
          <p:cNvPr id="3" name="Content Placeholder 2"/>
          <p:cNvSpPr>
            <a:spLocks noGrp="1"/>
          </p:cNvSpPr>
          <p:nvPr>
            <p:ph idx="1"/>
          </p:nvPr>
        </p:nvSpPr>
        <p:spPr/>
        <p:txBody>
          <a:bodyPr>
            <a:normAutofit fontScale="77500" lnSpcReduction="20000"/>
          </a:bodyPr>
          <a:lstStyle/>
          <a:p>
            <a:r>
              <a:rPr lang="en-US" b="1" dirty="0" smtClean="0"/>
              <a:t>Choose nutrient-dense foods. </a:t>
            </a:r>
            <a:r>
              <a:rPr lang="en-US" dirty="0" smtClean="0"/>
              <a:t> Fruit, vegetables and whole grains supply nutrients with fewer calories.</a:t>
            </a:r>
          </a:p>
          <a:p>
            <a:r>
              <a:rPr lang="en-US" b="1" dirty="0" smtClean="0"/>
              <a:t>Watch portion sizes.  </a:t>
            </a:r>
            <a:r>
              <a:rPr lang="en-US" dirty="0" smtClean="0"/>
              <a:t>Stick to recommended portion sizes for each major food group.</a:t>
            </a:r>
          </a:p>
          <a:p>
            <a:r>
              <a:rPr lang="en-US" b="1" dirty="0" smtClean="0"/>
              <a:t>Eat fewer foods that are high in added fat and sugars.</a:t>
            </a:r>
          </a:p>
          <a:p>
            <a:r>
              <a:rPr lang="en-US" b="1" dirty="0" smtClean="0"/>
              <a:t>Enjoy favorite foods in moderation.</a:t>
            </a:r>
          </a:p>
          <a:p>
            <a:r>
              <a:rPr lang="en-US" b="1" dirty="0" smtClean="0"/>
              <a:t>Be active!</a:t>
            </a:r>
          </a:p>
          <a:p>
            <a:r>
              <a:rPr lang="en-US" b="1" dirty="0" smtClean="0"/>
              <a:t>Tone your muscles.  </a:t>
            </a:r>
            <a:r>
              <a:rPr lang="en-US" dirty="0" smtClean="0"/>
              <a:t>Muscle tissues take more calories to maintain that fat- which increases all day calorie burn.</a:t>
            </a:r>
          </a:p>
          <a:p>
            <a:r>
              <a:rPr lang="en-US" b="1" dirty="0" smtClean="0"/>
              <a:t>Stay hydrated.</a:t>
            </a:r>
          </a:p>
        </p:txBody>
      </p:sp>
      <p:pic>
        <p:nvPicPr>
          <p:cNvPr id="4098" name="Picture 2" descr="C:\Users\kate.jenis\AppData\Local\Microsoft\Windows\Temporary Internet Files\Content.IE5\I8AI6WRF\MC90034793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93289" y="3733801"/>
            <a:ext cx="2150711" cy="3086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4271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Healthy Ways to Gain Weight</a:t>
            </a:r>
            <a:endParaRPr lang="en-US" b="1" dirty="0"/>
          </a:p>
        </p:txBody>
      </p:sp>
      <p:sp>
        <p:nvSpPr>
          <p:cNvPr id="3" name="Content Placeholder 2"/>
          <p:cNvSpPr>
            <a:spLocks noGrp="1"/>
          </p:cNvSpPr>
          <p:nvPr>
            <p:ph idx="1"/>
          </p:nvPr>
        </p:nvSpPr>
        <p:spPr/>
        <p:txBody>
          <a:bodyPr>
            <a:normAutofit lnSpcReduction="10000"/>
          </a:bodyPr>
          <a:lstStyle/>
          <a:p>
            <a:r>
              <a:rPr lang="en-US" b="1" dirty="0" smtClean="0"/>
              <a:t>Select foods from the five major food groups that are higher in calories.  </a:t>
            </a:r>
            <a:r>
              <a:rPr lang="en-US" dirty="0" smtClean="0"/>
              <a:t>(Not more junk food, though high in calories!!!)  Ex: Whole Milk instead of low-fat milk.</a:t>
            </a:r>
          </a:p>
          <a:p>
            <a:r>
              <a:rPr lang="en-US" b="1" dirty="0" smtClean="0"/>
              <a:t>Choose higher-calorie, nutrient-rich foods.  </a:t>
            </a:r>
            <a:r>
              <a:rPr lang="en-US" dirty="0" smtClean="0"/>
              <a:t>Ex:  Nuts, dried fruits, cheese &amp; avocados.</a:t>
            </a:r>
          </a:p>
          <a:p>
            <a:r>
              <a:rPr lang="en-US" b="1" dirty="0" smtClean="0"/>
              <a:t>Eat nutritious snacks.  </a:t>
            </a:r>
          </a:p>
          <a:p>
            <a:r>
              <a:rPr lang="en-US" b="1" dirty="0" smtClean="0"/>
              <a:t>Get regular physical activity.  This will make sure you gain muscle, not fat!</a:t>
            </a:r>
          </a:p>
        </p:txBody>
      </p:sp>
      <p:pic>
        <p:nvPicPr>
          <p:cNvPr id="5122" name="Picture 2" descr="C:\Users\kate.jenis\AppData\Local\Microsoft\Windows\Temporary Internet Files\Content.IE5\NE4OX7EL\MC90038435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6745"/>
            <a:ext cx="2514600" cy="1718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7974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7522" y="4495800"/>
            <a:ext cx="6637468" cy="1362075"/>
          </a:xfrm>
        </p:spPr>
        <p:txBody>
          <a:bodyPr/>
          <a:lstStyle/>
          <a:p>
            <a:pPr eaLnBrk="1" hangingPunct="1"/>
            <a:r>
              <a:rPr altLang="en-US" sz="6000" b="1" dirty="0" smtClean="0"/>
              <a:t>Fad Diets</a:t>
            </a:r>
          </a:p>
        </p:txBody>
      </p:sp>
      <p:sp>
        <p:nvSpPr>
          <p:cNvPr id="3" name="Text Placeholder 2"/>
          <p:cNvSpPr>
            <a:spLocks noGrp="1"/>
          </p:cNvSpPr>
          <p:nvPr>
            <p:ph type="body" idx="1"/>
          </p:nvPr>
        </p:nvSpPr>
        <p:spPr>
          <a:xfrm>
            <a:off x="1219200" y="3354593"/>
            <a:ext cx="6637467" cy="1520413"/>
          </a:xfrm>
        </p:spPr>
        <p:txBody>
          <a:bodyPr/>
          <a:lstStyle/>
          <a:p>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7649" y="1981200"/>
            <a:ext cx="2175435"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9714" y="538486"/>
            <a:ext cx="2213286" cy="2585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38461"/>
            <a:ext cx="25146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3506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4" presetClass="exit" presetSubtype="0" fill="hold" grpId="1" nodeType="clickEffect">
                                  <p:stCondLst>
                                    <p:cond delay="0"/>
                                  </p:stCondLst>
                                  <p:childTnLst>
                                    <p:anim to="" calcmode="lin" valueType="num">
                                      <p:cBhvr>
                                        <p:cTn id="14" dur="1"/>
                                        <p:tgtEl>
                                          <p:spTgt spid="2"/>
                                        </p:tgtEl>
                                        <p:attrNameLst>
                                          <p:attrName/>
                                        </p:attrNameLst>
                                      </p:cBhvr>
                                    </p:anim>
                                    <p:set>
                                      <p:cBhvr>
                                        <p:cTn id="15"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r>
              <a:rPr lang="en-US" altLang="en-US" b="1" dirty="0" smtClean="0">
                <a:solidFill>
                  <a:schemeClr val="bg2"/>
                </a:solidFill>
              </a:rPr>
              <a:t>So… What is a Fad Diet?</a:t>
            </a:r>
          </a:p>
        </p:txBody>
      </p:sp>
      <p:sp>
        <p:nvSpPr>
          <p:cNvPr id="3" name="Content Placeholder 2"/>
          <p:cNvSpPr>
            <a:spLocks noGrp="1"/>
          </p:cNvSpPr>
          <p:nvPr>
            <p:ph type="body" idx="4294967295"/>
          </p:nvPr>
        </p:nvSpPr>
        <p:spPr>
          <a:xfrm>
            <a:off x="2506663" y="2895600"/>
            <a:ext cx="6637337" cy="2892425"/>
          </a:xfrm>
          <a:prstGeom prst="rect">
            <a:avLst/>
          </a:prstGeom>
        </p:spPr>
        <p:txBody>
          <a:bodyPr>
            <a:noAutofit/>
          </a:bodyPr>
          <a:lstStyle/>
          <a:p>
            <a:pPr eaLnBrk="1" hangingPunct="1"/>
            <a:r>
              <a:rPr lang="en-US" altLang="en-US" sz="3200" dirty="0" smtClean="0">
                <a:latin typeface="Franklin Gothic Book" pitchFamily="34" charset="0"/>
              </a:rPr>
              <a:t>A fad diet is a weight loss diet </a:t>
            </a:r>
          </a:p>
          <a:p>
            <a:pPr eaLnBrk="1" hangingPunct="1"/>
            <a:r>
              <a:rPr lang="en-US" altLang="en-US" sz="3200" dirty="0" smtClean="0">
                <a:latin typeface="Franklin Gothic Book" pitchFamily="34" charset="0"/>
              </a:rPr>
              <a:t>Makes unrealistic promises or claims</a:t>
            </a:r>
          </a:p>
          <a:p>
            <a:pPr eaLnBrk="1" hangingPunct="1"/>
            <a:r>
              <a:rPr lang="en-US" altLang="en-US" sz="3200" dirty="0" smtClean="0">
                <a:latin typeface="Franklin Gothic Book" pitchFamily="34" charset="0"/>
              </a:rPr>
              <a:t>Fad diets are linked to eating disorders</a:t>
            </a:r>
          </a:p>
          <a:p>
            <a:pPr eaLnBrk="1" hangingPunct="1"/>
            <a:r>
              <a:rPr lang="en-US" altLang="en-US" sz="3200" dirty="0" smtClean="0">
                <a:latin typeface="Franklin Gothic Book" pitchFamily="34" charset="0"/>
              </a:rPr>
              <a:t>This is usually a short-term fix</a:t>
            </a:r>
          </a:p>
        </p:txBody>
      </p:sp>
      <p:sp>
        <p:nvSpPr>
          <p:cNvPr id="4" name="Content Placeholder 3"/>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555" y="3657600"/>
            <a:ext cx="2171700" cy="210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67601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8"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3">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5"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0"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3">
                                            <p:txEl>
                                              <p:pRg st="1" end="1"/>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5"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3">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5" presetClass="entr" presetSubtype="0" fill="hold" grpId="0"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 calcmode="lin" valueType="num">
                                      <p:cBhvr>
                                        <p:cTn id="51"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4"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3">
                                            <p:txEl>
                                              <p:pRg st="3" end="3"/>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1" presetClass="exit" presetSubtype="4" fill="hold" grpId="1" nodeType="clickEffect">
                                  <p:stCondLst>
                                    <p:cond delay="0"/>
                                  </p:stCondLst>
                                  <p:childTnLst>
                                    <p:animEffect transition="out" filter="wheel(4)">
                                      <p:cBhvr>
                                        <p:cTn id="62" dur="500"/>
                                        <p:tgtEl>
                                          <p:spTgt spid="3">
                                            <p:txEl>
                                              <p:pRg st="0" end="0"/>
                                            </p:txEl>
                                          </p:spTgt>
                                        </p:tgtEl>
                                      </p:cBhvr>
                                    </p:animEffect>
                                    <p:set>
                                      <p:cBhvr>
                                        <p:cTn id="63"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21" presetClass="exit" presetSubtype="4" fill="hold" grpId="1" nodeType="clickEffect">
                                  <p:stCondLst>
                                    <p:cond delay="0"/>
                                  </p:stCondLst>
                                  <p:childTnLst>
                                    <p:animEffect transition="out" filter="wheel(4)">
                                      <p:cBhvr>
                                        <p:cTn id="67" dur="500"/>
                                        <p:tgtEl>
                                          <p:spTgt spid="3">
                                            <p:txEl>
                                              <p:pRg st="1" end="1"/>
                                            </p:txEl>
                                          </p:spTgt>
                                        </p:tgtEl>
                                      </p:cBhvr>
                                    </p:animEffect>
                                    <p:set>
                                      <p:cBhvr>
                                        <p:cTn id="68"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21" presetClass="exit" presetSubtype="4" fill="hold" grpId="1" nodeType="clickEffect">
                                  <p:stCondLst>
                                    <p:cond delay="0"/>
                                  </p:stCondLst>
                                  <p:childTnLst>
                                    <p:animEffect transition="out" filter="wheel(4)">
                                      <p:cBhvr>
                                        <p:cTn id="72" dur="500"/>
                                        <p:tgtEl>
                                          <p:spTgt spid="3">
                                            <p:txEl>
                                              <p:pRg st="2" end="2"/>
                                            </p:txEl>
                                          </p:spTgt>
                                        </p:tgtEl>
                                      </p:cBhvr>
                                    </p:animEffect>
                                    <p:set>
                                      <p:cBhvr>
                                        <p:cTn id="73"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21" presetClass="exit" presetSubtype="4" fill="hold" grpId="1" nodeType="clickEffect">
                                  <p:stCondLst>
                                    <p:cond delay="0"/>
                                  </p:stCondLst>
                                  <p:childTnLst>
                                    <p:animEffect transition="out" filter="wheel(4)">
                                      <p:cBhvr>
                                        <p:cTn id="77" dur="500"/>
                                        <p:tgtEl>
                                          <p:spTgt spid="3">
                                            <p:txEl>
                                              <p:pRg st="3" end="3"/>
                                            </p:txEl>
                                          </p:spTgt>
                                        </p:tgtEl>
                                      </p:cBhvr>
                                    </p:animEffect>
                                    <p:set>
                                      <p:cBhvr>
                                        <p:cTn id="78"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21" presetClass="exit" presetSubtype="4" fill="hold" grpId="1" nodeType="clickEffect">
                                  <p:stCondLst>
                                    <p:cond delay="0"/>
                                  </p:stCondLst>
                                  <p:iterate type="lt">
                                    <p:tmPct val="0"/>
                                  </p:iterate>
                                  <p:childTnLst>
                                    <p:animEffect transition="out" filter="wheel(4)">
                                      <p:cBhvr>
                                        <p:cTn id="82" dur="500"/>
                                        <p:tgtEl>
                                          <p:spTgt spid="2"/>
                                        </p:tgtEl>
                                      </p:cBhvr>
                                    </p:animEffect>
                                    <p:set>
                                      <p:cBhvr>
                                        <p:cTn id="83"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r>
              <a:rPr lang="en-US" altLang="en-US" b="1" dirty="0" smtClean="0">
                <a:solidFill>
                  <a:schemeClr val="bg2"/>
                </a:solidFill>
              </a:rPr>
              <a:t>Examples of Fad Diets</a:t>
            </a:r>
          </a:p>
        </p:txBody>
      </p:sp>
      <p:pic>
        <p:nvPicPr>
          <p:cNvPr id="8196" name="Picture 2" descr="C:\Documents and Settings\153122\Local Settings\Temporary Internet Files\Content.IE5\AA3BHTU0\MP900443275[1].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200" y="228600"/>
            <a:ext cx="2069275" cy="1371600"/>
          </a:xfrm>
          <a:prstGeom prst="rect">
            <a:avLst/>
          </a:prstGeom>
        </p:spPr>
      </p:pic>
      <p:sp>
        <p:nvSpPr>
          <p:cNvPr id="3" name="Content Placeholder 2"/>
          <p:cNvSpPr>
            <a:spLocks noGrp="1"/>
          </p:cNvSpPr>
          <p:nvPr>
            <p:ph type="body" idx="4294967295"/>
          </p:nvPr>
        </p:nvSpPr>
        <p:spPr>
          <a:xfrm>
            <a:off x="1371600" y="2590800"/>
            <a:ext cx="6637337" cy="3197225"/>
          </a:xfrm>
          <a:prstGeom prst="rect">
            <a:avLst/>
          </a:prstGeom>
        </p:spPr>
        <p:txBody>
          <a:bodyPr>
            <a:normAutofit lnSpcReduction="10000"/>
          </a:bodyPr>
          <a:lstStyle/>
          <a:p>
            <a:pPr eaLnBrk="1" hangingPunct="1"/>
            <a:r>
              <a:rPr lang="en-US" altLang="en-US" sz="2400" dirty="0" smtClean="0">
                <a:latin typeface="Franklin Gothic Book" pitchFamily="34" charset="0"/>
              </a:rPr>
              <a:t>Acai Berry Diet- Has been extremely popular since promoted on the Oprah Show.</a:t>
            </a:r>
          </a:p>
          <a:p>
            <a:pPr eaLnBrk="1" hangingPunct="1">
              <a:buFont typeface="Wingdings 2" pitchFamily="18" charset="2"/>
              <a:buNone/>
            </a:pPr>
            <a:endParaRPr lang="en-US" altLang="en-US" sz="2400" dirty="0" smtClean="0">
              <a:latin typeface="Franklin Gothic Book" pitchFamily="34" charset="0"/>
            </a:endParaRPr>
          </a:p>
          <a:p>
            <a:pPr eaLnBrk="1" hangingPunct="1"/>
            <a:r>
              <a:rPr lang="en-US" altLang="en-US" sz="2400" dirty="0" smtClean="0">
                <a:latin typeface="Franklin Gothic Book" pitchFamily="34" charset="0"/>
              </a:rPr>
              <a:t>Atkins Diet- Written in the 1970’s but became popular in the last few years.</a:t>
            </a:r>
          </a:p>
          <a:p>
            <a:pPr eaLnBrk="1" hangingPunct="1">
              <a:buFont typeface="Wingdings 2" pitchFamily="18" charset="2"/>
              <a:buNone/>
            </a:pPr>
            <a:endParaRPr lang="en-US" altLang="en-US" sz="2400" dirty="0" smtClean="0">
              <a:latin typeface="Franklin Gothic Book" pitchFamily="34" charset="0"/>
            </a:endParaRPr>
          </a:p>
          <a:p>
            <a:pPr eaLnBrk="1" hangingPunct="1"/>
            <a:r>
              <a:rPr lang="en-US" altLang="en-US" sz="2400" dirty="0" smtClean="0">
                <a:latin typeface="Franklin Gothic Book" pitchFamily="34" charset="0"/>
              </a:rPr>
              <a:t>Low Fat Diet- Very popular between the 1980’s and 1990’s</a:t>
            </a: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152400"/>
            <a:ext cx="1847850"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066800" y="5867400"/>
            <a:ext cx="7315200" cy="369332"/>
          </a:xfrm>
          <a:prstGeom prst="rect">
            <a:avLst/>
          </a:prstGeom>
          <a:noFill/>
        </p:spPr>
        <p:txBody>
          <a:bodyPr wrap="square" rtlCol="0">
            <a:spAutoFit/>
          </a:bodyPr>
          <a:lstStyle/>
          <a:p>
            <a:r>
              <a:rPr lang="en-US" dirty="0">
                <a:hlinkClick r:id="rId5"/>
              </a:rPr>
              <a:t>http://www.youtube.com/watch?v=V9keK-_</a:t>
            </a:r>
            <a:r>
              <a:rPr lang="en-US" dirty="0" smtClean="0">
                <a:hlinkClick r:id="rId5"/>
              </a:rPr>
              <a:t>BJg4</a:t>
            </a:r>
            <a:r>
              <a:rPr lang="en-US" dirty="0" smtClean="0"/>
              <a:t>  (4:30)</a:t>
            </a:r>
            <a:endParaRPr lang="en-US" dirty="0"/>
          </a:p>
        </p:txBody>
      </p:sp>
    </p:spTree>
    <p:extLst>
      <p:ext uri="{BB962C8B-B14F-4D97-AF65-F5344CB8AC3E}">
        <p14:creationId xmlns:p14="http://schemas.microsoft.com/office/powerpoint/2010/main" val="5048802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amond(in)">
                                      <p:cBhvr>
                                        <p:cTn id="15" dur="500"/>
                                        <p:tgtEl>
                                          <p:spTgt spid="3">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ntr" presetSubtype="16"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diamond(in)">
                                      <p:cBhvr>
                                        <p:cTn id="20" dur="500"/>
                                        <p:tgtEl>
                                          <p:spTgt spid="3">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amond(in)">
                                      <p:cBhvr>
                                        <p:cTn id="25" dur="500"/>
                                        <p:tgtEl>
                                          <p:spTgt spid="3">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0" presetClass="exit" presetSubtype="0" accel="100000" fill="hold" grpId="1" nodeType="clickEffect">
                                  <p:stCondLst>
                                    <p:cond delay="0"/>
                                  </p:stCondLst>
                                  <p:childTnLst>
                                    <p:anim calcmode="lin" valueType="num">
                                      <p:cBhvr>
                                        <p:cTn id="29" dur="500"/>
                                        <p:tgtEl>
                                          <p:spTgt spid="3">
                                            <p:txEl>
                                              <p:pRg st="0" end="0"/>
                                            </p:txEl>
                                          </p:spTgt>
                                        </p:tgtEl>
                                        <p:attrNameLst>
                                          <p:attrName>ppt_w</p:attrName>
                                        </p:attrNameLst>
                                      </p:cBhvr>
                                      <p:tavLst>
                                        <p:tav tm="0">
                                          <p:val>
                                            <p:strVal val="ppt_w"/>
                                          </p:val>
                                        </p:tav>
                                        <p:tav tm="100000">
                                          <p:val>
                                            <p:strVal val="ppt_w+.3"/>
                                          </p:val>
                                        </p:tav>
                                      </p:tavLst>
                                    </p:anim>
                                    <p:anim calcmode="lin" valueType="num">
                                      <p:cBhvr>
                                        <p:cTn id="30" dur="500"/>
                                        <p:tgtEl>
                                          <p:spTgt spid="3">
                                            <p:txEl>
                                              <p:pRg st="0" end="0"/>
                                            </p:txEl>
                                          </p:spTgt>
                                        </p:tgtEl>
                                        <p:attrNameLst>
                                          <p:attrName>ppt_h</p:attrName>
                                        </p:attrNameLst>
                                      </p:cBhvr>
                                      <p:tavLst>
                                        <p:tav tm="0">
                                          <p:val>
                                            <p:strVal val="ppt_h"/>
                                          </p:val>
                                        </p:tav>
                                        <p:tav tm="100000">
                                          <p:val>
                                            <p:strVal val="ppt_h"/>
                                          </p:val>
                                        </p:tav>
                                      </p:tavLst>
                                    </p:anim>
                                    <p:animEffect transition="out" filter="fade">
                                      <p:cBhvr>
                                        <p:cTn id="31" dur="500"/>
                                        <p:tgtEl>
                                          <p:spTgt spid="3">
                                            <p:txEl>
                                              <p:pRg st="0" end="0"/>
                                            </p:txEl>
                                          </p:spTgt>
                                        </p:tgtEl>
                                      </p:cBhvr>
                                    </p:animEffect>
                                    <p:set>
                                      <p:cBhvr>
                                        <p:cTn id="32"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50" presetClass="exit" presetSubtype="0" accel="100000" fill="hold" grpId="1" nodeType="clickEffect">
                                  <p:stCondLst>
                                    <p:cond delay="0"/>
                                  </p:stCondLst>
                                  <p:childTnLst>
                                    <p:anim calcmode="lin" valueType="num">
                                      <p:cBhvr>
                                        <p:cTn id="36" dur="500"/>
                                        <p:tgtEl>
                                          <p:spTgt spid="3">
                                            <p:txEl>
                                              <p:pRg st="2" end="2"/>
                                            </p:txEl>
                                          </p:spTgt>
                                        </p:tgtEl>
                                        <p:attrNameLst>
                                          <p:attrName>ppt_w</p:attrName>
                                        </p:attrNameLst>
                                      </p:cBhvr>
                                      <p:tavLst>
                                        <p:tav tm="0">
                                          <p:val>
                                            <p:strVal val="ppt_w"/>
                                          </p:val>
                                        </p:tav>
                                        <p:tav tm="100000">
                                          <p:val>
                                            <p:strVal val="ppt_w+.3"/>
                                          </p:val>
                                        </p:tav>
                                      </p:tavLst>
                                    </p:anim>
                                    <p:anim calcmode="lin" valueType="num">
                                      <p:cBhvr>
                                        <p:cTn id="37" dur="500"/>
                                        <p:tgtEl>
                                          <p:spTgt spid="3">
                                            <p:txEl>
                                              <p:pRg st="2" end="2"/>
                                            </p:txEl>
                                          </p:spTgt>
                                        </p:tgtEl>
                                        <p:attrNameLst>
                                          <p:attrName>ppt_h</p:attrName>
                                        </p:attrNameLst>
                                      </p:cBhvr>
                                      <p:tavLst>
                                        <p:tav tm="0">
                                          <p:val>
                                            <p:strVal val="ppt_h"/>
                                          </p:val>
                                        </p:tav>
                                        <p:tav tm="100000">
                                          <p:val>
                                            <p:strVal val="ppt_h"/>
                                          </p:val>
                                        </p:tav>
                                      </p:tavLst>
                                    </p:anim>
                                    <p:animEffect transition="out" filter="fade">
                                      <p:cBhvr>
                                        <p:cTn id="38" dur="500"/>
                                        <p:tgtEl>
                                          <p:spTgt spid="3">
                                            <p:txEl>
                                              <p:pRg st="2" end="2"/>
                                            </p:txEl>
                                          </p:spTgt>
                                        </p:tgtEl>
                                      </p:cBhvr>
                                    </p:animEffect>
                                    <p:set>
                                      <p:cBhvr>
                                        <p:cTn id="39"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50" presetClass="exit" presetSubtype="0" accel="100000" fill="hold" grpId="1" nodeType="clickEffect">
                                  <p:stCondLst>
                                    <p:cond delay="0"/>
                                  </p:stCondLst>
                                  <p:childTnLst>
                                    <p:anim calcmode="lin" valueType="num">
                                      <p:cBhvr>
                                        <p:cTn id="43" dur="500"/>
                                        <p:tgtEl>
                                          <p:spTgt spid="3">
                                            <p:txEl>
                                              <p:pRg st="4" end="4"/>
                                            </p:txEl>
                                          </p:spTgt>
                                        </p:tgtEl>
                                        <p:attrNameLst>
                                          <p:attrName>ppt_w</p:attrName>
                                        </p:attrNameLst>
                                      </p:cBhvr>
                                      <p:tavLst>
                                        <p:tav tm="0">
                                          <p:val>
                                            <p:strVal val="ppt_w"/>
                                          </p:val>
                                        </p:tav>
                                        <p:tav tm="100000">
                                          <p:val>
                                            <p:strVal val="ppt_w+.3"/>
                                          </p:val>
                                        </p:tav>
                                      </p:tavLst>
                                    </p:anim>
                                    <p:anim calcmode="lin" valueType="num">
                                      <p:cBhvr>
                                        <p:cTn id="44" dur="500"/>
                                        <p:tgtEl>
                                          <p:spTgt spid="3">
                                            <p:txEl>
                                              <p:pRg st="4" end="4"/>
                                            </p:txEl>
                                          </p:spTgt>
                                        </p:tgtEl>
                                        <p:attrNameLst>
                                          <p:attrName>ppt_h</p:attrName>
                                        </p:attrNameLst>
                                      </p:cBhvr>
                                      <p:tavLst>
                                        <p:tav tm="0">
                                          <p:val>
                                            <p:strVal val="ppt_h"/>
                                          </p:val>
                                        </p:tav>
                                        <p:tav tm="100000">
                                          <p:val>
                                            <p:strVal val="ppt_h"/>
                                          </p:val>
                                        </p:tav>
                                      </p:tavLst>
                                    </p:anim>
                                    <p:animEffect transition="out" filter="fade">
                                      <p:cBhvr>
                                        <p:cTn id="45" dur="500"/>
                                        <p:tgtEl>
                                          <p:spTgt spid="3">
                                            <p:txEl>
                                              <p:pRg st="4" end="4"/>
                                            </p:txEl>
                                          </p:spTgt>
                                        </p:tgtEl>
                                      </p:cBhvr>
                                    </p:animEffect>
                                    <p:set>
                                      <p:cBhvr>
                                        <p:cTn id="46"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6" presetClass="exit" presetSubtype="0" fill="hold" grpId="1" nodeType="clickEffect">
                                  <p:stCondLst>
                                    <p:cond delay="0"/>
                                  </p:stCondLst>
                                  <p:iterate type="lt">
                                    <p:tmPct val="0"/>
                                  </p:iterate>
                                  <p:childTnLst>
                                    <p:animEffect transition="out" filter="wipe(down)">
                                      <p:cBhvr>
                                        <p:cTn id="50" dur="90" accel="50000">
                                          <p:stCondLst>
                                            <p:cond delay="910"/>
                                          </p:stCondLst>
                                        </p:cTn>
                                        <p:tgtEl>
                                          <p:spTgt spid="2"/>
                                        </p:tgtEl>
                                      </p:cBhvr>
                                    </p:animEffect>
                                    <p:anim calcmode="lin" valueType="num">
                                      <p:cBhvr>
                                        <p:cTn id="51" dur="911" tmFilter="0,0; 0.14,0.31; 0.43,0.73; 0.71,0.91; 1.0,1.0">
                                          <p:stCondLst>
                                            <p:cond delay="0"/>
                                          </p:stCondLst>
                                        </p:cTn>
                                        <p:tgtEl>
                                          <p:spTgt spid="2"/>
                                        </p:tgtEl>
                                        <p:attrNameLst>
                                          <p:attrName>ppt_x</p:attrName>
                                        </p:attrNameLst>
                                      </p:cBhvr>
                                      <p:tavLst>
                                        <p:tav tm="0">
                                          <p:val>
                                            <p:strVal val="ppt_x"/>
                                          </p:val>
                                        </p:tav>
                                        <p:tav tm="100000">
                                          <p:val>
                                            <p:strVal val="#ppt_x+0.25"/>
                                          </p:val>
                                        </p:tav>
                                      </p:tavLst>
                                    </p:anim>
                                    <p:anim calcmode="lin" valueType="num">
                                      <p:cBhvr>
                                        <p:cTn id="52" dur="89">
                                          <p:stCondLst>
                                            <p:cond delay="911"/>
                                          </p:stCondLst>
                                        </p:cTn>
                                        <p:tgtEl>
                                          <p:spTgt spid="2"/>
                                        </p:tgtEl>
                                        <p:attrNameLst>
                                          <p:attrName>ppt_x</p:attrName>
                                        </p:attrNameLst>
                                      </p:cBhvr>
                                      <p:tavLst>
                                        <p:tav tm="0">
                                          <p:val>
                                            <p:strVal val="ppt_x"/>
                                          </p:val>
                                        </p:tav>
                                        <p:tav tm="100000">
                                          <p:val>
                                            <p:strVal val="ppt_x"/>
                                          </p:val>
                                        </p:tav>
                                      </p:tavLst>
                                    </p:anim>
                                    <p:anim calcmode="lin" valueType="num">
                                      <p:cBhvr>
                                        <p:cTn id="53" dur="332" tmFilter="0.0,0.0;0.25,0.07;0.50,0.2;0.75,0.467;1.0,1.0">
                                          <p:stCondLst>
                                            <p:cond delay="0"/>
                                          </p:stCondLst>
                                        </p:cTn>
                                        <p:tgtEl>
                                          <p:spTgt spid="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54" dur="332" tmFilter="0, 0; 0.125,0.2665; 0.25,0.4; 0.375,0.465; 0.5,0.5;  0.625,0.535; 0.75,0.6; 0.875,0.7335; 1,1">
                                          <p:stCondLst>
                                            <p:cond delay="332"/>
                                          </p:stCondLst>
                                        </p:cTn>
                                        <p:tgtEl>
                                          <p:spTgt spid="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55" dur="166" tmFilter="0, 0; 0.125,0.2665; 0.25,0.4; 0.375,0.465; 0.5,0.5;  0.625,0.535; 0.75,0.6; 0.875,0.7335; 1,1">
                                          <p:stCondLst>
                                            <p:cond delay="662"/>
                                          </p:stCondLst>
                                        </p:cTn>
                                        <p:tgtEl>
                                          <p:spTgt spid="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6" dur="82" tmFilter="0, 0; 0.125,0.2665; 0.25,0.4; 0.375,0.465; 0.5,0.5;  0.625,0.535; 0.75,0.6; 0.875,0.7335; 1,1">
                                          <p:stCondLst>
                                            <p:cond delay="828"/>
                                          </p:stCondLst>
                                        </p:cTn>
                                        <p:tgtEl>
                                          <p:spTgt spid="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7" dur="90" accel="50000">
                                          <p:stCondLst>
                                            <p:cond delay="910"/>
                                          </p:stCondLst>
                                        </p:cTn>
                                        <p:tgtEl>
                                          <p:spTgt spid="2"/>
                                        </p:tgtEl>
                                        <p:attrNameLst>
                                          <p:attrName>ppt_y</p:attrName>
                                        </p:attrNameLst>
                                      </p:cBhvr>
                                      <p:tavLst>
                                        <p:tav tm="0">
                                          <p:val>
                                            <p:strVal val="ppt_y"/>
                                          </p:val>
                                        </p:tav>
                                        <p:tav tm="100000">
                                          <p:val>
                                            <p:strVal val="ppt_y+ppt_h"/>
                                          </p:val>
                                        </p:tav>
                                      </p:tavLst>
                                    </p:anim>
                                    <p:animScale>
                                      <p:cBhvr>
                                        <p:cTn id="58" dur="13">
                                          <p:stCondLst>
                                            <p:cond delay="310"/>
                                          </p:stCondLst>
                                        </p:cTn>
                                        <p:tgtEl>
                                          <p:spTgt spid="2"/>
                                        </p:tgtEl>
                                      </p:cBhvr>
                                      <p:to x="100000" y="60000"/>
                                    </p:animScale>
                                    <p:animScale>
                                      <p:cBhvr>
                                        <p:cTn id="59" dur="83" decel="50000">
                                          <p:stCondLst>
                                            <p:cond delay="323"/>
                                          </p:stCondLst>
                                        </p:cTn>
                                        <p:tgtEl>
                                          <p:spTgt spid="2"/>
                                        </p:tgtEl>
                                      </p:cBhvr>
                                      <p:to x="100000" y="100000"/>
                                    </p:animScale>
                                    <p:animScale>
                                      <p:cBhvr>
                                        <p:cTn id="60" dur="13">
                                          <p:stCondLst>
                                            <p:cond delay="656"/>
                                          </p:stCondLst>
                                        </p:cTn>
                                        <p:tgtEl>
                                          <p:spTgt spid="2"/>
                                        </p:tgtEl>
                                      </p:cBhvr>
                                      <p:to x="100000" y="80000"/>
                                    </p:animScale>
                                    <p:animScale>
                                      <p:cBhvr>
                                        <p:cTn id="61" dur="83" decel="50000">
                                          <p:stCondLst>
                                            <p:cond delay="669"/>
                                          </p:stCondLst>
                                        </p:cTn>
                                        <p:tgtEl>
                                          <p:spTgt spid="2"/>
                                        </p:tgtEl>
                                      </p:cBhvr>
                                      <p:to x="100000" y="100000"/>
                                    </p:animScale>
                                    <p:animScale>
                                      <p:cBhvr>
                                        <p:cTn id="62" dur="13">
                                          <p:stCondLst>
                                            <p:cond delay="821"/>
                                          </p:stCondLst>
                                        </p:cTn>
                                        <p:tgtEl>
                                          <p:spTgt spid="2"/>
                                        </p:tgtEl>
                                      </p:cBhvr>
                                      <p:to x="100000" y="90000"/>
                                    </p:animScale>
                                    <p:animScale>
                                      <p:cBhvr>
                                        <p:cTn id="63" dur="83" decel="50000">
                                          <p:stCondLst>
                                            <p:cond delay="834"/>
                                          </p:stCondLst>
                                        </p:cTn>
                                        <p:tgtEl>
                                          <p:spTgt spid="2"/>
                                        </p:tgtEl>
                                      </p:cBhvr>
                                      <p:to x="100000" y="100000"/>
                                    </p:animScale>
                                    <p:animScale>
                                      <p:cBhvr>
                                        <p:cTn id="64" dur="13">
                                          <p:stCondLst>
                                            <p:cond delay="904"/>
                                          </p:stCondLst>
                                        </p:cTn>
                                        <p:tgtEl>
                                          <p:spTgt spid="2"/>
                                        </p:tgtEl>
                                      </p:cBhvr>
                                      <p:to x="100000" y="95000"/>
                                    </p:animScale>
                                    <p:animScale>
                                      <p:cBhvr>
                                        <p:cTn id="65" dur="83" decel="50000">
                                          <p:stCondLst>
                                            <p:cond delay="917"/>
                                          </p:stCondLst>
                                        </p:cTn>
                                        <p:tgtEl>
                                          <p:spTgt spid="2"/>
                                        </p:tgtEl>
                                      </p:cBhvr>
                                      <p:to x="100000" y="100000"/>
                                    </p:animScale>
                                    <p:set>
                                      <p:cBhvr>
                                        <p:cTn id="6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838200"/>
            <a:ext cx="518160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48377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5 Ways to Spot a Fad Diet</a:t>
            </a:r>
            <a:endParaRPr lang="en-US" b="1" dirty="0"/>
          </a:p>
        </p:txBody>
      </p:sp>
      <p:sp>
        <p:nvSpPr>
          <p:cNvPr id="3" name="Content Placeholder 2"/>
          <p:cNvSpPr>
            <a:spLocks noGrp="1"/>
          </p:cNvSpPr>
          <p:nvPr>
            <p:ph idx="1"/>
          </p:nvPr>
        </p:nvSpPr>
        <p:spPr/>
        <p:txBody>
          <a:bodyPr>
            <a:normAutofit fontScale="92500" lnSpcReduction="20000"/>
          </a:bodyPr>
          <a:lstStyle/>
          <a:p>
            <a:pPr marL="525780" indent="-457200">
              <a:buFont typeface="+mj-lt"/>
              <a:buAutoNum type="arabicPeriod"/>
            </a:pPr>
            <a:r>
              <a:rPr lang="en-US" dirty="0"/>
              <a:t>The diet is based on drastically cutting back calories. </a:t>
            </a:r>
            <a:endParaRPr lang="en-US" dirty="0" smtClean="0"/>
          </a:p>
          <a:p>
            <a:pPr marL="525780" indent="-457200">
              <a:buFont typeface="+mj-lt"/>
              <a:buAutoNum type="arabicPeriod"/>
            </a:pPr>
            <a:r>
              <a:rPr lang="en-US" dirty="0"/>
              <a:t>The diet is based on taking special pills, powders, or herbs</a:t>
            </a:r>
            <a:r>
              <a:rPr lang="en-US" dirty="0" smtClean="0"/>
              <a:t>.</a:t>
            </a:r>
          </a:p>
          <a:p>
            <a:pPr marL="525780" indent="-457200">
              <a:buFont typeface="+mj-lt"/>
              <a:buAutoNum type="arabicPeriod"/>
            </a:pPr>
            <a:r>
              <a:rPr lang="en-US" dirty="0"/>
              <a:t>The diet tells you to eat only specific foods or foods in certain combinations</a:t>
            </a:r>
            <a:r>
              <a:rPr lang="en-US" dirty="0" smtClean="0"/>
              <a:t>.</a:t>
            </a:r>
          </a:p>
          <a:p>
            <a:pPr marL="525780" indent="-457200">
              <a:buFont typeface="+mj-lt"/>
              <a:buAutoNum type="arabicPeriod"/>
            </a:pPr>
            <a:r>
              <a:rPr lang="en-US" dirty="0"/>
              <a:t>The diet makes you completely cut out fat, sugar, or </a:t>
            </a:r>
            <a:r>
              <a:rPr lang="en-US" dirty="0" smtClean="0"/>
              <a:t>carbs</a:t>
            </a:r>
          </a:p>
          <a:p>
            <a:pPr marL="525780" indent="-457200">
              <a:buFont typeface="+mj-lt"/>
              <a:buAutoNum type="arabicPeriod"/>
            </a:pPr>
            <a:r>
              <a:rPr lang="en-US" dirty="0"/>
              <a:t>The diet requires you to skip meals or replace meals with special drinks or food bars. </a:t>
            </a:r>
          </a:p>
        </p:txBody>
      </p:sp>
      <p:pic>
        <p:nvPicPr>
          <p:cNvPr id="4098" name="Picture 2" descr="C:\Users\kate.jenis\AppData\Local\Microsoft\Windows\Temporary Internet Files\Content.IE5\74J1XE8D\MP900448707[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5278514"/>
            <a:ext cx="1902780" cy="1427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1358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609600"/>
            <a:ext cx="5847552" cy="5372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51149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762000"/>
            <a:ext cx="6477000" cy="4832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8750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algn="ctr" eaLnBrk="1" hangingPunct="1"/>
            <a:r>
              <a:rPr lang="en-US" altLang="en-US" b="1" dirty="0" smtClean="0">
                <a:solidFill>
                  <a:schemeClr val="bg2"/>
                </a:solidFill>
              </a:rPr>
              <a:t>Pros of Fad Diets</a:t>
            </a:r>
          </a:p>
        </p:txBody>
      </p:sp>
      <p:sp>
        <p:nvSpPr>
          <p:cNvPr id="3" name="Content Placeholder 2"/>
          <p:cNvSpPr>
            <a:spLocks noGrp="1"/>
          </p:cNvSpPr>
          <p:nvPr>
            <p:ph idx="1"/>
          </p:nvPr>
        </p:nvSpPr>
        <p:spPr>
          <a:prstGeom prst="rect">
            <a:avLst/>
          </a:prstGeom>
        </p:spPr>
        <p:txBody>
          <a:bodyPr>
            <a:normAutofit lnSpcReduction="10000"/>
          </a:bodyPr>
          <a:lstStyle/>
          <a:p>
            <a:pPr eaLnBrk="1" hangingPunct="1"/>
            <a:endParaRPr lang="en-US" altLang="en-US" dirty="0" smtClean="0">
              <a:latin typeface="Franklin Gothic Book" pitchFamily="34" charset="0"/>
            </a:endParaRPr>
          </a:p>
          <a:p>
            <a:pPr eaLnBrk="1" hangingPunct="1"/>
            <a:r>
              <a:rPr lang="en-US" altLang="en-US" dirty="0" smtClean="0">
                <a:latin typeface="Franklin Gothic Book" pitchFamily="34" charset="0"/>
              </a:rPr>
              <a:t>Although some fad diets may actually work (short-term), there is basically </a:t>
            </a:r>
            <a:r>
              <a:rPr lang="en-US" altLang="en-US" b="1" u="sng" dirty="0" smtClean="0">
                <a:latin typeface="Franklin Gothic Book" pitchFamily="34" charset="0"/>
              </a:rPr>
              <a:t>no pros </a:t>
            </a:r>
            <a:r>
              <a:rPr lang="en-US" altLang="en-US" dirty="0" smtClean="0">
                <a:latin typeface="Franklin Gothic Book" pitchFamily="34" charset="0"/>
              </a:rPr>
              <a:t>about fad diets.  Many don’t work or are too difficult to follow.  They are not lifestyle changes, which is necessary to keep weight off for good.</a:t>
            </a:r>
          </a:p>
          <a:p>
            <a:pPr eaLnBrk="1" hangingPunct="1"/>
            <a:r>
              <a:rPr lang="en-US" altLang="en-US" dirty="0" smtClean="0">
                <a:latin typeface="Franklin Gothic Book" pitchFamily="34" charset="0"/>
              </a:rPr>
              <a:t>Weight loss may occur but will it will quickly return after the person goes back to their typical eating patterns.</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04800"/>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457200"/>
            <a:ext cx="1847850"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89610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6385"/>
                                        </p:tgtEl>
                                        <p:attrNameLst>
                                          <p:attrName>style.visibility</p:attrName>
                                        </p:attrNameLst>
                                      </p:cBhvr>
                                      <p:to>
                                        <p:strVal val="visible"/>
                                      </p:to>
                                    </p:set>
                                    <p:animEffect transition="in" filter="fade">
                                      <p:cBhvr>
                                        <p:cTn id="7" dur="800" decel="100000"/>
                                        <p:tgtEl>
                                          <p:spTgt spid="16385"/>
                                        </p:tgtEl>
                                      </p:cBhvr>
                                    </p:animEffect>
                                    <p:anim calcmode="lin" valueType="num">
                                      <p:cBhvr>
                                        <p:cTn id="8" dur="800" decel="100000" fill="hold"/>
                                        <p:tgtEl>
                                          <p:spTgt spid="16385"/>
                                        </p:tgtEl>
                                        <p:attrNameLst>
                                          <p:attrName>style.rotation</p:attrName>
                                        </p:attrNameLst>
                                      </p:cBhvr>
                                      <p:tavLst>
                                        <p:tav tm="0">
                                          <p:val>
                                            <p:fltVal val="-90"/>
                                          </p:val>
                                        </p:tav>
                                        <p:tav tm="100000">
                                          <p:val>
                                            <p:fltVal val="0"/>
                                          </p:val>
                                        </p:tav>
                                      </p:tavLst>
                                    </p:anim>
                                    <p:anim calcmode="lin" valueType="num">
                                      <p:cBhvr>
                                        <p:cTn id="9" dur="800" decel="100000" fill="hold"/>
                                        <p:tgtEl>
                                          <p:spTgt spid="16385"/>
                                        </p:tgtEl>
                                        <p:attrNameLst>
                                          <p:attrName>ppt_x</p:attrName>
                                        </p:attrNameLst>
                                      </p:cBhvr>
                                      <p:tavLst>
                                        <p:tav tm="0">
                                          <p:val>
                                            <p:strVal val="#ppt_x+0.4"/>
                                          </p:val>
                                        </p:tav>
                                        <p:tav tm="100000">
                                          <p:val>
                                            <p:strVal val="#ppt_x-0.05"/>
                                          </p:val>
                                        </p:tav>
                                      </p:tavLst>
                                    </p:anim>
                                    <p:anim calcmode="lin" valueType="num">
                                      <p:cBhvr>
                                        <p:cTn id="10" dur="800" decel="100000" fill="hold"/>
                                        <p:tgtEl>
                                          <p:spTgt spid="1638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638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6385"/>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xit" presetSubtype="4" fill="hold" grpId="1" nodeType="clickEffect">
                                  <p:stCondLst>
                                    <p:cond delay="0"/>
                                  </p:stCondLst>
                                  <p:childTnLst>
                                    <p:anim calcmode="lin" valueType="num">
                                      <p:cBhvr additive="base">
                                        <p:cTn id="28"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9" dur="500"/>
                                        <p:tgtEl>
                                          <p:spTgt spid="3">
                                            <p:txEl>
                                              <p:pRg st="1" end="1"/>
                                            </p:txEl>
                                          </p:spTgt>
                                        </p:tgtEl>
                                        <p:attrNameLst>
                                          <p:attrName>ppt_y</p:attrName>
                                        </p:attrNameLst>
                                      </p:cBhvr>
                                      <p:tavLst>
                                        <p:tav tm="0">
                                          <p:val>
                                            <p:strVal val="ppt_y"/>
                                          </p:val>
                                        </p:tav>
                                        <p:tav tm="100000">
                                          <p:val>
                                            <p:strVal val="1+ppt_h/2"/>
                                          </p:val>
                                        </p:tav>
                                      </p:tavLst>
                                    </p:anim>
                                    <p:set>
                                      <p:cBhvr>
                                        <p:cTn id="30"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 presetClass="exit" presetSubtype="4" fill="hold" grpId="1" nodeType="clickEffect">
                                  <p:stCondLst>
                                    <p:cond delay="0"/>
                                  </p:stCondLst>
                                  <p:childTnLst>
                                    <p:anim calcmode="lin" valueType="num">
                                      <p:cBhvr additive="base">
                                        <p:cTn id="34" dur="500"/>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5" dur="500"/>
                                        <p:tgtEl>
                                          <p:spTgt spid="3">
                                            <p:txEl>
                                              <p:pRg st="2" end="2"/>
                                            </p:txEl>
                                          </p:spTgt>
                                        </p:tgtEl>
                                        <p:attrNameLst>
                                          <p:attrName>ppt_y</p:attrName>
                                        </p:attrNameLst>
                                      </p:cBhvr>
                                      <p:tavLst>
                                        <p:tav tm="0">
                                          <p:val>
                                            <p:strVal val="ppt_y"/>
                                          </p:val>
                                        </p:tav>
                                        <p:tav tm="100000">
                                          <p:val>
                                            <p:strVal val="1+ppt_h/2"/>
                                          </p:val>
                                        </p:tav>
                                      </p:tavLst>
                                    </p:anim>
                                    <p:set>
                                      <p:cBhvr>
                                        <p:cTn id="36"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4" presetClass="exit" presetSubtype="0" fill="hold" grpId="1" nodeType="clickEffect">
                                  <p:stCondLst>
                                    <p:cond delay="0"/>
                                  </p:stCondLst>
                                  <p:childTnLst>
                                    <p:anim to="" calcmode="lin" valueType="num">
                                      <p:cBhvr>
                                        <p:cTn id="40" dur="1"/>
                                        <p:tgtEl>
                                          <p:spTgt spid="16385"/>
                                        </p:tgtEl>
                                        <p:attrNameLst>
                                          <p:attrName/>
                                        </p:attrNameLst>
                                      </p:cBhvr>
                                    </p:anim>
                                    <p:set>
                                      <p:cBhvr>
                                        <p:cTn id="41" dur="1" fill="hold">
                                          <p:stCondLst>
                                            <p:cond delay="0"/>
                                          </p:stCondLst>
                                        </p:cTn>
                                        <p:tgtEl>
                                          <p:spTgt spid="163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p:bldP spid="16385" grpId="1"/>
      <p:bldP spid="3" grpId="0" build="p"/>
      <p:bldP spid="3" grpId="1" build="p"/>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Title 1"/>
          <p:cNvSpPr>
            <a:spLocks noGrp="1"/>
          </p:cNvSpPr>
          <p:nvPr>
            <p:ph type="title"/>
          </p:nvPr>
        </p:nvSpPr>
        <p:spPr/>
        <p:txBody>
          <a:bodyPr/>
          <a:lstStyle/>
          <a:p>
            <a:pPr algn="ctr" eaLnBrk="1" hangingPunct="1"/>
            <a:r>
              <a:rPr lang="en-US" altLang="en-US" b="1" dirty="0" smtClean="0">
                <a:solidFill>
                  <a:schemeClr val="bg2"/>
                </a:solidFill>
              </a:rPr>
              <a:t>Cons of Fad Diets</a:t>
            </a:r>
          </a:p>
        </p:txBody>
      </p:sp>
      <p:sp>
        <p:nvSpPr>
          <p:cNvPr id="3" name="Content Placeholder 2"/>
          <p:cNvSpPr>
            <a:spLocks noGrp="1"/>
          </p:cNvSpPr>
          <p:nvPr>
            <p:ph idx="1"/>
          </p:nvPr>
        </p:nvSpPr>
        <p:spPr>
          <a:prstGeom prst="rect">
            <a:avLst/>
          </a:prstGeom>
        </p:spPr>
        <p:txBody>
          <a:bodyPr>
            <a:normAutofit fontScale="92500" lnSpcReduction="10000"/>
          </a:bodyPr>
          <a:lstStyle/>
          <a:p>
            <a:pPr eaLnBrk="1" hangingPunct="1"/>
            <a:r>
              <a:rPr lang="en-US" altLang="en-US" dirty="0" smtClean="0">
                <a:latin typeface="Franklin Gothic Book" pitchFamily="34" charset="0"/>
              </a:rPr>
              <a:t>Fad diets normally don’t work, and you just end up using your hard earned money</a:t>
            </a:r>
          </a:p>
          <a:p>
            <a:pPr eaLnBrk="1" hangingPunct="1"/>
            <a:r>
              <a:rPr lang="en-US" altLang="en-US" dirty="0" smtClean="0">
                <a:latin typeface="Franklin Gothic Book" pitchFamily="34" charset="0"/>
              </a:rPr>
              <a:t>Studies show that most people end up gaining more weight than they lost after they stop following the fad diet</a:t>
            </a:r>
          </a:p>
          <a:p>
            <a:pPr eaLnBrk="1" hangingPunct="1"/>
            <a:r>
              <a:rPr lang="en-US" altLang="en-US" dirty="0" smtClean="0">
                <a:latin typeface="Franklin Gothic Book" pitchFamily="34" charset="0"/>
              </a:rPr>
              <a:t>Many lead to an unbalanced diet that lack necessary nutrients</a:t>
            </a:r>
          </a:p>
          <a:p>
            <a:pPr eaLnBrk="1" hangingPunct="1"/>
            <a:r>
              <a:rPr lang="en-US" altLang="en-US" dirty="0" smtClean="0">
                <a:latin typeface="Franklin Gothic Book" pitchFamily="34" charset="0"/>
              </a:rPr>
              <a:t>Some may actually lead to diseases like heart attacks, high blood pressure, and other body disorders later on</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4536" y="4343400"/>
            <a:ext cx="2105025"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7" y="152400"/>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6204" y="173669"/>
            <a:ext cx="2362545" cy="1731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93941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17411"/>
                                        </p:tgtEl>
                                        <p:attrNameLst>
                                          <p:attrName>style.visibility</p:attrName>
                                        </p:attrNameLst>
                                      </p:cBhvr>
                                      <p:to>
                                        <p:strVal val="visible"/>
                                      </p:to>
                                    </p:set>
                                    <p:animEffect transition="in" filter="fade">
                                      <p:cBhvr>
                                        <p:cTn id="7" dur="500"/>
                                        <p:tgtEl>
                                          <p:spTgt spid="17411"/>
                                        </p:tgtEl>
                                      </p:cBhvr>
                                    </p:animEffect>
                                    <p:anim calcmode="lin" valueType="num">
                                      <p:cBhvr>
                                        <p:cTn id="8" dur="500" fill="hold"/>
                                        <p:tgtEl>
                                          <p:spTgt spid="17411"/>
                                        </p:tgtEl>
                                        <p:attrNameLst>
                                          <p:attrName>ppt_w</p:attrName>
                                        </p:attrNameLst>
                                      </p:cBhvr>
                                      <p:tavLst>
                                        <p:tav tm="0" fmla="#ppt_w*sin(2.5*pi*$)">
                                          <p:val>
                                            <p:fltVal val="0"/>
                                          </p:val>
                                        </p:tav>
                                        <p:tav tm="100000">
                                          <p:val>
                                            <p:fltVal val="1"/>
                                          </p:val>
                                        </p:tav>
                                      </p:tavLst>
                                    </p:anim>
                                    <p:anim calcmode="lin" valueType="num">
                                      <p:cBhvr>
                                        <p:cTn id="9" dur="500" fill="hold"/>
                                        <p:tgtEl>
                                          <p:spTgt spid="17411"/>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5"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5" presetClass="entr" presetSubtype="0" fill="hold" nodeType="clickEffect">
                                  <p:stCondLst>
                                    <p:cond delay="0"/>
                                  </p:stCondLst>
                                  <p:iterate type="lt">
                                    <p:tmPct val="10000"/>
                                  </p:iterate>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anim calcmode="lin" valueType="num">
                                      <p:cBhvr>
                                        <p:cTn id="22" dur="5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5" presetClass="entr" presetSubtype="0" fill="hold" nodeType="clickEffect">
                                  <p:stCondLst>
                                    <p:cond delay="0"/>
                                  </p:stCondLst>
                                  <p:iterate type="lt">
                                    <p:tmPct val="10000"/>
                                  </p:iterate>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anim calcmode="lin" valueType="num">
                                      <p:cBhvr>
                                        <p:cTn id="29" dur="5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0"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5" presetClass="entr" presetSubtype="0" fill="hold" nodeType="clickEffect">
                                  <p:stCondLst>
                                    <p:cond delay="0"/>
                                  </p:stCondLst>
                                  <p:iterate type="lt">
                                    <p:tmPct val="10000"/>
                                  </p:iterate>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500"/>
                                        <p:tgtEl>
                                          <p:spTgt spid="3">
                                            <p:txEl>
                                              <p:pRg st="3" end="3"/>
                                            </p:txEl>
                                          </p:spTgt>
                                        </p:tgtEl>
                                      </p:cBhvr>
                                    </p:animEffect>
                                    <p:anim calcmode="lin" valueType="num">
                                      <p:cBhvr>
                                        <p:cTn id="36" dur="5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7"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13" presetClass="exit" presetSubtype="16" fill="hold" grpId="0" nodeType="clickEffect">
                                  <p:stCondLst>
                                    <p:cond delay="0"/>
                                  </p:stCondLst>
                                  <p:iterate type="lt">
                                    <p:tmPct val="0"/>
                                  </p:iterate>
                                  <p:childTnLst>
                                    <p:animEffect transition="out" filter="plus(in)">
                                      <p:cBhvr>
                                        <p:cTn id="41" dur="500"/>
                                        <p:tgtEl>
                                          <p:spTgt spid="3">
                                            <p:txEl>
                                              <p:pRg st="0" end="0"/>
                                            </p:txEl>
                                          </p:spTgt>
                                        </p:tgtEl>
                                      </p:cBhvr>
                                    </p:animEffect>
                                    <p:set>
                                      <p:cBhvr>
                                        <p:cTn id="42"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3" presetClass="exit" presetSubtype="16" fill="hold" grpId="0" nodeType="clickEffect">
                                  <p:stCondLst>
                                    <p:cond delay="0"/>
                                  </p:stCondLst>
                                  <p:iterate type="lt">
                                    <p:tmPct val="0"/>
                                  </p:iterate>
                                  <p:childTnLst>
                                    <p:animEffect transition="out" filter="plus(in)">
                                      <p:cBhvr>
                                        <p:cTn id="46" dur="500"/>
                                        <p:tgtEl>
                                          <p:spTgt spid="3">
                                            <p:txEl>
                                              <p:pRg st="1" end="1"/>
                                            </p:txEl>
                                          </p:spTgt>
                                        </p:tgtEl>
                                      </p:cBhvr>
                                    </p:animEffect>
                                    <p:set>
                                      <p:cBhvr>
                                        <p:cTn id="47"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3" presetClass="exit" presetSubtype="16" fill="hold" grpId="0" nodeType="clickEffect">
                                  <p:stCondLst>
                                    <p:cond delay="0"/>
                                  </p:stCondLst>
                                  <p:iterate type="lt">
                                    <p:tmPct val="0"/>
                                  </p:iterate>
                                  <p:childTnLst>
                                    <p:animEffect transition="out" filter="plus(in)">
                                      <p:cBhvr>
                                        <p:cTn id="51" dur="500"/>
                                        <p:tgtEl>
                                          <p:spTgt spid="3">
                                            <p:txEl>
                                              <p:pRg st="2" end="2"/>
                                            </p:txEl>
                                          </p:spTgt>
                                        </p:tgtEl>
                                      </p:cBhvr>
                                    </p:animEffect>
                                    <p:set>
                                      <p:cBhvr>
                                        <p:cTn id="52"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3" presetClass="exit" presetSubtype="16" fill="hold" grpId="0" nodeType="clickEffect">
                                  <p:stCondLst>
                                    <p:cond delay="0"/>
                                  </p:stCondLst>
                                  <p:iterate type="lt">
                                    <p:tmPct val="0"/>
                                  </p:iterate>
                                  <p:childTnLst>
                                    <p:animEffect transition="out" filter="plus(in)">
                                      <p:cBhvr>
                                        <p:cTn id="56" dur="500"/>
                                        <p:tgtEl>
                                          <p:spTgt spid="3">
                                            <p:txEl>
                                              <p:pRg st="3" end="3"/>
                                            </p:txEl>
                                          </p:spTgt>
                                        </p:tgtEl>
                                      </p:cBhvr>
                                    </p:animEffect>
                                    <p:set>
                                      <p:cBhvr>
                                        <p:cTn id="57"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4" presetClass="exit" presetSubtype="0" fill="hold" grpId="1" nodeType="clickEffect">
                                  <p:stCondLst>
                                    <p:cond delay="0"/>
                                  </p:stCondLst>
                                  <p:iterate type="lt">
                                    <p:tmAbs val="0"/>
                                  </p:iterate>
                                  <p:childTnLst>
                                    <p:anim to="" calcmode="lin" valueType="num">
                                      <p:cBhvr>
                                        <p:cTn id="61" dur="1"/>
                                        <p:tgtEl>
                                          <p:spTgt spid="17411"/>
                                        </p:tgtEl>
                                        <p:attrNameLst>
                                          <p:attrName/>
                                        </p:attrNameLst>
                                      </p:cBhvr>
                                    </p:anim>
                                    <p:set>
                                      <p:cBhvr>
                                        <p:cTn id="62" dur="1" fill="hold">
                                          <p:stCondLst>
                                            <p:cond delay="0"/>
                                          </p:stCondLst>
                                        </p:cTn>
                                        <p:tgtEl>
                                          <p:spTgt spid="174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P spid="17411" grpId="1"/>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676400"/>
            <a:ext cx="7024744" cy="1143000"/>
          </a:xfrm>
        </p:spPr>
        <p:txBody>
          <a:bodyPr/>
          <a:lstStyle/>
          <a:p>
            <a:pPr algn="ctr" eaLnBrk="1" hangingPunct="1"/>
            <a:r>
              <a:rPr lang="en-US" altLang="en-US" sz="3600" b="1" dirty="0" smtClean="0">
                <a:solidFill>
                  <a:schemeClr val="bg2"/>
                </a:solidFill>
              </a:rPr>
              <a:t>Who is Prone to Fad Diets?</a:t>
            </a:r>
          </a:p>
        </p:txBody>
      </p:sp>
      <p:pic>
        <p:nvPicPr>
          <p:cNvPr id="11268" name="Picture 2" descr="C:\Documents and Settings\153122\Local Settings\Temporary Internet Files\Content.IE5\T6CB9ZN8\MP900439514[1].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52400"/>
            <a:ext cx="2968508" cy="1981200"/>
          </a:xfrm>
          <a:prstGeom prst="rect">
            <a:avLst/>
          </a:prstGeom>
        </p:spPr>
      </p:pic>
      <p:sp>
        <p:nvSpPr>
          <p:cNvPr id="3" name="Content Placeholder 2"/>
          <p:cNvSpPr>
            <a:spLocks noGrp="1"/>
          </p:cNvSpPr>
          <p:nvPr>
            <p:ph type="body" idx="4294967295"/>
          </p:nvPr>
        </p:nvSpPr>
        <p:spPr>
          <a:xfrm>
            <a:off x="2057400" y="3505200"/>
            <a:ext cx="6637337" cy="2819400"/>
          </a:xfrm>
          <a:prstGeom prst="rect">
            <a:avLst/>
          </a:prstGeom>
        </p:spPr>
        <p:txBody>
          <a:bodyPr>
            <a:normAutofit/>
          </a:bodyPr>
          <a:lstStyle/>
          <a:p>
            <a:pPr eaLnBrk="1" hangingPunct="1"/>
            <a:r>
              <a:rPr lang="en-US" altLang="en-US" dirty="0" smtClean="0">
                <a:latin typeface="Franklin Gothic Book" pitchFamily="34" charset="0"/>
              </a:rPr>
              <a:t>Teens girls and women</a:t>
            </a:r>
          </a:p>
          <a:p>
            <a:pPr eaLnBrk="1" hangingPunct="1"/>
            <a:r>
              <a:rPr lang="en-US" altLang="en-US" dirty="0" smtClean="0">
                <a:latin typeface="Franklin Gothic Book" pitchFamily="34" charset="0"/>
              </a:rPr>
              <a:t>Anyone linked to Eating </a:t>
            </a:r>
            <a:r>
              <a:rPr lang="en-US" altLang="en-US" dirty="0">
                <a:latin typeface="Franklin Gothic Book" pitchFamily="34" charset="0"/>
              </a:rPr>
              <a:t>D</a:t>
            </a:r>
            <a:r>
              <a:rPr lang="en-US" altLang="en-US" dirty="0" smtClean="0">
                <a:latin typeface="Franklin Gothic Book" pitchFamily="34" charset="0"/>
              </a:rPr>
              <a:t>isorders </a:t>
            </a:r>
          </a:p>
          <a:p>
            <a:pPr eaLnBrk="1" hangingPunct="1"/>
            <a:r>
              <a:rPr lang="en-US" altLang="en-US" dirty="0" smtClean="0">
                <a:latin typeface="Franklin Gothic Book" pitchFamily="34" charset="0"/>
              </a:rPr>
              <a:t>People who are desperate to lose weight</a:t>
            </a:r>
          </a:p>
          <a:p>
            <a:pPr eaLnBrk="1" hangingPunct="1"/>
            <a:r>
              <a:rPr lang="en-US" altLang="en-US" dirty="0" smtClean="0">
                <a:latin typeface="Franklin Gothic Book" pitchFamily="34" charset="0"/>
              </a:rPr>
              <a:t>People looking for that “quick-fix” diet for an upcoming special event</a:t>
            </a:r>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457200"/>
            <a:ext cx="3028950"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6797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grpId="0" nodeType="clickEffect">
                                  <p:stCondLst>
                                    <p:cond delay="0"/>
                                  </p:stCondLst>
                                  <p:iterate type="lt">
                                    <p:tmPct val="5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5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iterate type="lt">
                                    <p:tmPct val="5000"/>
                                  </p:iterate>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5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iterate type="lt">
                                    <p:tmPct val="5000"/>
                                  </p:iterate>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5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500"/>
                                        <p:tgtEl>
                                          <p:spTgt spid="3">
                                            <p:txEl>
                                              <p:pRg st="2" end="2"/>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1" presetClass="entr" presetSubtype="0" fill="hold" grpId="0" nodeType="clickEffect">
                                  <p:stCondLst>
                                    <p:cond delay="0"/>
                                  </p:stCondLst>
                                  <p:iterate type="lt">
                                    <p:tmPct val="5000"/>
                                  </p:iterate>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5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500"/>
                                        <p:tgtEl>
                                          <p:spTgt spid="3">
                                            <p:txEl>
                                              <p:pRg st="3" end="3"/>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53" presetClass="exit" presetSubtype="0" fill="hold" grpId="1" nodeType="clickEffect">
                                  <p:stCondLst>
                                    <p:cond delay="0"/>
                                  </p:stCondLst>
                                  <p:iterate type="lt">
                                    <p:tmPct val="0"/>
                                  </p:iterate>
                                  <p:childTnLst>
                                    <p:anim calcmode="lin" valueType="num">
                                      <p:cBhvr>
                                        <p:cTn id="43" dur="500"/>
                                        <p:tgtEl>
                                          <p:spTgt spid="3">
                                            <p:txEl>
                                              <p:pRg st="0" end="0"/>
                                            </p:txEl>
                                          </p:spTgt>
                                        </p:tgtEl>
                                        <p:attrNameLst>
                                          <p:attrName>ppt_w</p:attrName>
                                        </p:attrNameLst>
                                      </p:cBhvr>
                                      <p:tavLst>
                                        <p:tav tm="0">
                                          <p:val>
                                            <p:strVal val="ppt_w"/>
                                          </p:val>
                                        </p:tav>
                                        <p:tav tm="100000">
                                          <p:val>
                                            <p:fltVal val="0"/>
                                          </p:val>
                                        </p:tav>
                                      </p:tavLst>
                                    </p:anim>
                                    <p:anim calcmode="lin" valueType="num">
                                      <p:cBhvr>
                                        <p:cTn id="44" dur="500"/>
                                        <p:tgtEl>
                                          <p:spTgt spid="3">
                                            <p:txEl>
                                              <p:pRg st="0" end="0"/>
                                            </p:txEl>
                                          </p:spTgt>
                                        </p:tgtEl>
                                        <p:attrNameLst>
                                          <p:attrName>ppt_h</p:attrName>
                                        </p:attrNameLst>
                                      </p:cBhvr>
                                      <p:tavLst>
                                        <p:tav tm="0">
                                          <p:val>
                                            <p:strVal val="ppt_h"/>
                                          </p:val>
                                        </p:tav>
                                        <p:tav tm="100000">
                                          <p:val>
                                            <p:fltVal val="0"/>
                                          </p:val>
                                        </p:tav>
                                      </p:tavLst>
                                    </p:anim>
                                    <p:animEffect transition="out" filter="fade">
                                      <p:cBhvr>
                                        <p:cTn id="45" dur="500"/>
                                        <p:tgtEl>
                                          <p:spTgt spid="3">
                                            <p:txEl>
                                              <p:pRg st="0" end="0"/>
                                            </p:txEl>
                                          </p:spTgt>
                                        </p:tgtEl>
                                      </p:cBhvr>
                                    </p:animEffect>
                                    <p:set>
                                      <p:cBhvr>
                                        <p:cTn id="46"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53" presetClass="exit" presetSubtype="0" fill="hold" grpId="1" nodeType="clickEffect">
                                  <p:stCondLst>
                                    <p:cond delay="0"/>
                                  </p:stCondLst>
                                  <p:iterate type="lt">
                                    <p:tmPct val="0"/>
                                  </p:iterate>
                                  <p:childTnLst>
                                    <p:anim calcmode="lin" valueType="num">
                                      <p:cBhvr>
                                        <p:cTn id="50" dur="500"/>
                                        <p:tgtEl>
                                          <p:spTgt spid="3">
                                            <p:txEl>
                                              <p:pRg st="1" end="1"/>
                                            </p:txEl>
                                          </p:spTgt>
                                        </p:tgtEl>
                                        <p:attrNameLst>
                                          <p:attrName>ppt_w</p:attrName>
                                        </p:attrNameLst>
                                      </p:cBhvr>
                                      <p:tavLst>
                                        <p:tav tm="0">
                                          <p:val>
                                            <p:strVal val="ppt_w"/>
                                          </p:val>
                                        </p:tav>
                                        <p:tav tm="100000">
                                          <p:val>
                                            <p:fltVal val="0"/>
                                          </p:val>
                                        </p:tav>
                                      </p:tavLst>
                                    </p:anim>
                                    <p:anim calcmode="lin" valueType="num">
                                      <p:cBhvr>
                                        <p:cTn id="51" dur="500"/>
                                        <p:tgtEl>
                                          <p:spTgt spid="3">
                                            <p:txEl>
                                              <p:pRg st="1" end="1"/>
                                            </p:txEl>
                                          </p:spTgt>
                                        </p:tgtEl>
                                        <p:attrNameLst>
                                          <p:attrName>ppt_h</p:attrName>
                                        </p:attrNameLst>
                                      </p:cBhvr>
                                      <p:tavLst>
                                        <p:tav tm="0">
                                          <p:val>
                                            <p:strVal val="ppt_h"/>
                                          </p:val>
                                        </p:tav>
                                        <p:tav tm="100000">
                                          <p:val>
                                            <p:fltVal val="0"/>
                                          </p:val>
                                        </p:tav>
                                      </p:tavLst>
                                    </p:anim>
                                    <p:animEffect transition="out" filter="fade">
                                      <p:cBhvr>
                                        <p:cTn id="52" dur="500"/>
                                        <p:tgtEl>
                                          <p:spTgt spid="3">
                                            <p:txEl>
                                              <p:pRg st="1" end="1"/>
                                            </p:txEl>
                                          </p:spTgt>
                                        </p:tgtEl>
                                      </p:cBhvr>
                                    </p:animEffect>
                                    <p:set>
                                      <p:cBhvr>
                                        <p:cTn id="53"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53" presetClass="exit" presetSubtype="0" fill="hold" grpId="1" nodeType="clickEffect">
                                  <p:stCondLst>
                                    <p:cond delay="0"/>
                                  </p:stCondLst>
                                  <p:iterate type="lt">
                                    <p:tmPct val="0"/>
                                  </p:iterate>
                                  <p:childTnLst>
                                    <p:anim calcmode="lin" valueType="num">
                                      <p:cBhvr>
                                        <p:cTn id="57" dur="500"/>
                                        <p:tgtEl>
                                          <p:spTgt spid="3">
                                            <p:txEl>
                                              <p:pRg st="2" end="2"/>
                                            </p:txEl>
                                          </p:spTgt>
                                        </p:tgtEl>
                                        <p:attrNameLst>
                                          <p:attrName>ppt_w</p:attrName>
                                        </p:attrNameLst>
                                      </p:cBhvr>
                                      <p:tavLst>
                                        <p:tav tm="0">
                                          <p:val>
                                            <p:strVal val="ppt_w"/>
                                          </p:val>
                                        </p:tav>
                                        <p:tav tm="100000">
                                          <p:val>
                                            <p:fltVal val="0"/>
                                          </p:val>
                                        </p:tav>
                                      </p:tavLst>
                                    </p:anim>
                                    <p:anim calcmode="lin" valueType="num">
                                      <p:cBhvr>
                                        <p:cTn id="58" dur="500"/>
                                        <p:tgtEl>
                                          <p:spTgt spid="3">
                                            <p:txEl>
                                              <p:pRg st="2" end="2"/>
                                            </p:txEl>
                                          </p:spTgt>
                                        </p:tgtEl>
                                        <p:attrNameLst>
                                          <p:attrName>ppt_h</p:attrName>
                                        </p:attrNameLst>
                                      </p:cBhvr>
                                      <p:tavLst>
                                        <p:tav tm="0">
                                          <p:val>
                                            <p:strVal val="ppt_h"/>
                                          </p:val>
                                        </p:tav>
                                        <p:tav tm="100000">
                                          <p:val>
                                            <p:fltVal val="0"/>
                                          </p:val>
                                        </p:tav>
                                      </p:tavLst>
                                    </p:anim>
                                    <p:animEffect transition="out" filter="fade">
                                      <p:cBhvr>
                                        <p:cTn id="59" dur="500"/>
                                        <p:tgtEl>
                                          <p:spTgt spid="3">
                                            <p:txEl>
                                              <p:pRg st="2" end="2"/>
                                            </p:txEl>
                                          </p:spTgt>
                                        </p:tgtEl>
                                      </p:cBhvr>
                                    </p:animEffect>
                                    <p:set>
                                      <p:cBhvr>
                                        <p:cTn id="60"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53" presetClass="exit" presetSubtype="0" fill="hold" grpId="1" nodeType="clickEffect">
                                  <p:stCondLst>
                                    <p:cond delay="0"/>
                                  </p:stCondLst>
                                  <p:iterate type="lt">
                                    <p:tmPct val="0"/>
                                  </p:iterate>
                                  <p:childTnLst>
                                    <p:anim calcmode="lin" valueType="num">
                                      <p:cBhvr>
                                        <p:cTn id="64" dur="500"/>
                                        <p:tgtEl>
                                          <p:spTgt spid="3">
                                            <p:txEl>
                                              <p:pRg st="3" end="3"/>
                                            </p:txEl>
                                          </p:spTgt>
                                        </p:tgtEl>
                                        <p:attrNameLst>
                                          <p:attrName>ppt_w</p:attrName>
                                        </p:attrNameLst>
                                      </p:cBhvr>
                                      <p:tavLst>
                                        <p:tav tm="0">
                                          <p:val>
                                            <p:strVal val="ppt_w"/>
                                          </p:val>
                                        </p:tav>
                                        <p:tav tm="100000">
                                          <p:val>
                                            <p:fltVal val="0"/>
                                          </p:val>
                                        </p:tav>
                                      </p:tavLst>
                                    </p:anim>
                                    <p:anim calcmode="lin" valueType="num">
                                      <p:cBhvr>
                                        <p:cTn id="65" dur="500"/>
                                        <p:tgtEl>
                                          <p:spTgt spid="3">
                                            <p:txEl>
                                              <p:pRg st="3" end="3"/>
                                            </p:txEl>
                                          </p:spTgt>
                                        </p:tgtEl>
                                        <p:attrNameLst>
                                          <p:attrName>ppt_h</p:attrName>
                                        </p:attrNameLst>
                                      </p:cBhvr>
                                      <p:tavLst>
                                        <p:tav tm="0">
                                          <p:val>
                                            <p:strVal val="ppt_h"/>
                                          </p:val>
                                        </p:tav>
                                        <p:tav tm="100000">
                                          <p:val>
                                            <p:fltVal val="0"/>
                                          </p:val>
                                        </p:tav>
                                      </p:tavLst>
                                    </p:anim>
                                    <p:animEffect transition="out" filter="fade">
                                      <p:cBhvr>
                                        <p:cTn id="66" dur="500"/>
                                        <p:tgtEl>
                                          <p:spTgt spid="3">
                                            <p:txEl>
                                              <p:pRg st="3" end="3"/>
                                            </p:txEl>
                                          </p:spTgt>
                                        </p:tgtEl>
                                      </p:cBhvr>
                                    </p:animEffect>
                                    <p:set>
                                      <p:cBhvr>
                                        <p:cTn id="67"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27" presetClass="exit" presetSubtype="0" fill="hold" grpId="1" nodeType="clickEffect">
                                  <p:stCondLst>
                                    <p:cond delay="0"/>
                                  </p:stCondLst>
                                  <p:iterate type="lt">
                                    <p:tmPct val="50000"/>
                                  </p:iterate>
                                  <p:childTnLst>
                                    <p:anim calcmode="discrete" valueType="clr">
                                      <p:cBhvr override="childStyle">
                                        <p:cTn id="71" dur="80"/>
                                        <p:tgtEl>
                                          <p:spTgt spid="2"/>
                                        </p:tgtEl>
                                        <p:attrNameLst>
                                          <p:attrName>style.color</p:attrName>
                                        </p:attrNameLst>
                                      </p:cBhvr>
                                      <p:tavLst>
                                        <p:tav tm="0">
                                          <p:val>
                                            <p:clrVal>
                                              <a:schemeClr val="hlink"/>
                                            </p:clrVal>
                                          </p:val>
                                        </p:tav>
                                        <p:tav tm="50000">
                                          <p:val>
                                            <p:clrVal>
                                              <a:schemeClr val="accent2"/>
                                            </p:clrVal>
                                          </p:val>
                                        </p:tav>
                                      </p:tavLst>
                                    </p:anim>
                                    <p:anim calcmode="discrete" valueType="clr">
                                      <p:cBhvr>
                                        <p:cTn id="72" dur="80"/>
                                        <p:tgtEl>
                                          <p:spTgt spid="2"/>
                                        </p:tgtEl>
                                        <p:attrNameLst>
                                          <p:attrName>fillcolor</p:attrName>
                                        </p:attrNameLst>
                                      </p:cBhvr>
                                      <p:tavLst>
                                        <p:tav tm="0">
                                          <p:val>
                                            <p:clrVal>
                                              <a:schemeClr val="hlink"/>
                                            </p:clrVal>
                                          </p:val>
                                        </p:tav>
                                        <p:tav tm="50000">
                                          <p:val>
                                            <p:clrVal>
                                              <a:schemeClr val="accent2"/>
                                            </p:clrVal>
                                          </p:val>
                                        </p:tav>
                                      </p:tavLst>
                                    </p:anim>
                                    <p:set>
                                      <p:cBhvr>
                                        <p:cTn id="73" dur="80"/>
                                        <p:tgtEl>
                                          <p:spTgt spid="2"/>
                                        </p:tgtEl>
                                        <p:attrNameLst>
                                          <p:attrName>fill.type</p:attrName>
                                        </p:attrNameLst>
                                      </p:cBhvr>
                                      <p:to>
                                        <p:strVal val="solid"/>
                                      </p:to>
                                    </p:set>
                                    <p:set>
                                      <p:cBhvr>
                                        <p:cTn id="74" dur="1" fill="hold">
                                          <p:stCondLst>
                                            <p:cond delay="7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r>
              <a:rPr lang="en-US" altLang="en-US" b="1" dirty="0" smtClean="0">
                <a:solidFill>
                  <a:schemeClr val="bg2"/>
                </a:solidFill>
              </a:rPr>
              <a:t>The Truth About Fad Diets</a:t>
            </a:r>
          </a:p>
        </p:txBody>
      </p:sp>
      <p:sp>
        <p:nvSpPr>
          <p:cNvPr id="4" name="Content Placeholder 3"/>
          <p:cNvSpPr>
            <a:spLocks noGrp="1"/>
          </p:cNvSpPr>
          <p:nvPr>
            <p:ph idx="1"/>
          </p:nvPr>
        </p:nvSpPr>
        <p:spPr>
          <a:xfrm>
            <a:off x="1066800" y="2514600"/>
            <a:ext cx="6777317" cy="3737577"/>
          </a:xfrm>
          <a:prstGeom prst="rect">
            <a:avLst/>
          </a:prstGeom>
        </p:spPr>
        <p:txBody>
          <a:bodyPr>
            <a:normAutofit/>
          </a:bodyPr>
          <a:lstStyle/>
          <a:p>
            <a:pPr eaLnBrk="1" hangingPunct="1"/>
            <a:r>
              <a:rPr lang="en-US" altLang="en-US" dirty="0" smtClean="0">
                <a:latin typeface="Franklin Gothic Book" pitchFamily="34" charset="0"/>
              </a:rPr>
              <a:t>Companies sponsoring fad diet products actually replace many of the fats with other fat-substitutes (</a:t>
            </a:r>
            <a:r>
              <a:rPr lang="en-US" altLang="en-US" b="1" i="1" dirty="0" smtClean="0">
                <a:latin typeface="Franklin Gothic Book" pitchFamily="34" charset="0"/>
              </a:rPr>
              <a:t>AKA CHEMICALS</a:t>
            </a:r>
            <a:r>
              <a:rPr lang="en-US" altLang="en-US" dirty="0" smtClean="0">
                <a:latin typeface="Franklin Gothic Book" pitchFamily="34" charset="0"/>
              </a:rPr>
              <a:t>)</a:t>
            </a:r>
          </a:p>
          <a:p>
            <a:pPr eaLnBrk="1" hangingPunct="1"/>
            <a:r>
              <a:rPr lang="en-US" altLang="en-US" dirty="0" smtClean="0">
                <a:latin typeface="Franklin Gothic Book" pitchFamily="34" charset="0"/>
              </a:rPr>
              <a:t>Fad Diets </a:t>
            </a:r>
            <a:r>
              <a:rPr lang="en-US" altLang="en-US" b="1" u="sng" dirty="0" smtClean="0">
                <a:latin typeface="Franklin Gothic Book" pitchFamily="34" charset="0"/>
              </a:rPr>
              <a:t>do not always</a:t>
            </a:r>
            <a:r>
              <a:rPr lang="en-US" altLang="en-US" u="sng" dirty="0" smtClean="0">
                <a:latin typeface="Franklin Gothic Book" pitchFamily="34" charset="0"/>
              </a:rPr>
              <a:t> </a:t>
            </a:r>
            <a:r>
              <a:rPr lang="en-US" altLang="en-US" b="1" u="sng" dirty="0" smtClean="0">
                <a:latin typeface="Franklin Gothic Book" pitchFamily="34" charset="0"/>
              </a:rPr>
              <a:t>work.</a:t>
            </a:r>
          </a:p>
          <a:p>
            <a:pPr eaLnBrk="1" hangingPunct="1"/>
            <a:r>
              <a:rPr lang="en-US" altLang="en-US" dirty="0" smtClean="0">
                <a:latin typeface="Franklin Gothic Book" pitchFamily="34" charset="0"/>
              </a:rPr>
              <a:t>People tend to see Fad </a:t>
            </a:r>
            <a:r>
              <a:rPr lang="en-US" altLang="en-US" dirty="0">
                <a:latin typeface="Franklin Gothic Book" pitchFamily="34" charset="0"/>
              </a:rPr>
              <a:t>D</a:t>
            </a:r>
            <a:r>
              <a:rPr lang="en-US" altLang="en-US" dirty="0" smtClean="0">
                <a:latin typeface="Franklin Gothic Book" pitchFamily="34" charset="0"/>
              </a:rPr>
              <a:t>iets as the only option, versus a healthy lifestyle change.</a:t>
            </a:r>
          </a:p>
          <a:p>
            <a:pPr eaLnBrk="1" hangingPunct="1"/>
            <a:r>
              <a:rPr lang="en-US" altLang="en-US" dirty="0" smtClean="0">
                <a:latin typeface="Franklin Gothic Book" pitchFamily="34" charset="0"/>
              </a:rPr>
              <a:t>Fad Diets are unhealthy.</a:t>
            </a:r>
          </a:p>
          <a:p>
            <a:pPr eaLnBrk="1" hangingPunct="1"/>
            <a:endParaRPr lang="en-US" altLang="en-US" dirty="0" smtClean="0">
              <a:latin typeface="Franklin Gothic Book" pitchFamily="34" charset="0"/>
            </a:endParaRPr>
          </a:p>
        </p:txBody>
      </p:sp>
    </p:spTree>
    <p:extLst>
      <p:ext uri="{BB962C8B-B14F-4D97-AF65-F5344CB8AC3E}">
        <p14:creationId xmlns:p14="http://schemas.microsoft.com/office/powerpoint/2010/main" val="23913206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5"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decel="50000" fill="hold">
                                          <p:stCondLst>
                                            <p:cond delay="0"/>
                                          </p:stCondLst>
                                        </p:cTn>
                                        <p:tgtEl>
                                          <p:spTgt spid="4">
                                            <p:txEl>
                                              <p:pRg st="0" end="0"/>
                                            </p:txEl>
                                          </p:spTgt>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4">
                                            <p:txEl>
                                              <p:pRg st="0" end="0"/>
                                            </p:txEl>
                                          </p:spTgt>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4">
                                            <p:txEl>
                                              <p:pRg st="0" end="0"/>
                                            </p:txEl>
                                          </p:spTgt>
                                        </p:tgtEl>
                                        <p:attrNameLst>
                                          <p:attrName>ppt_w</p:attrName>
                                        </p:attrNameLst>
                                      </p:cBhvr>
                                      <p:tavLst>
                                        <p:tav tm="0">
                                          <p:val>
                                            <p:strVal val="#ppt_w*.05"/>
                                          </p:val>
                                        </p:tav>
                                        <p:tav tm="100000">
                                          <p:val>
                                            <p:strVal val="#ppt_w"/>
                                          </p:val>
                                        </p:tav>
                                      </p:tavLst>
                                    </p:anim>
                                    <p:anim calcmode="lin" valueType="num">
                                      <p:cBhvr>
                                        <p:cTn id="15" dur="1000" fill="hold"/>
                                        <p:tgtEl>
                                          <p:spTgt spid="4">
                                            <p:txEl>
                                              <p:pRg st="0" end="0"/>
                                            </p:txEl>
                                          </p:spTgt>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4">
                                            <p:txEl>
                                              <p:pRg st="0" end="0"/>
                                            </p:txEl>
                                          </p:spTgt>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4">
                                            <p:txEl>
                                              <p:pRg st="0" end="0"/>
                                            </p:txEl>
                                          </p:spTgt>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4">
                                            <p:txEl>
                                              <p:pRg st="0" end="0"/>
                                            </p:txEl>
                                          </p:spTgt>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4">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5" presetClass="entr" presetSubtype="0" fill="hold" grpId="0"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 calcmode="lin" valueType="num">
                                      <p:cBhvr>
                                        <p:cTn id="24" dur="500" decel="50000" fill="hold">
                                          <p:stCondLst>
                                            <p:cond delay="0"/>
                                          </p:stCondLst>
                                        </p:cTn>
                                        <p:tgtEl>
                                          <p:spTgt spid="4">
                                            <p:txEl>
                                              <p:pRg st="1" end="1"/>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4">
                                            <p:txEl>
                                              <p:pRg st="1" end="1"/>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4">
                                            <p:txEl>
                                              <p:pRg st="1" end="1"/>
                                            </p:txEl>
                                          </p:spTgt>
                                        </p:tgtEl>
                                        <p:attrNameLst>
                                          <p:attrName>ppt_w</p:attrName>
                                        </p:attrNameLst>
                                      </p:cBhvr>
                                      <p:tavLst>
                                        <p:tav tm="0">
                                          <p:val>
                                            <p:strVal val="#ppt_w*.05"/>
                                          </p:val>
                                        </p:tav>
                                        <p:tav tm="100000">
                                          <p:val>
                                            <p:strVal val="#ppt_w"/>
                                          </p:val>
                                        </p:tav>
                                      </p:tavLst>
                                    </p:anim>
                                    <p:anim calcmode="lin" valueType="num">
                                      <p:cBhvr>
                                        <p:cTn id="27" dur="1000" fill="hold"/>
                                        <p:tgtEl>
                                          <p:spTgt spid="4">
                                            <p:txEl>
                                              <p:pRg st="1" end="1"/>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4">
                                            <p:txEl>
                                              <p:pRg st="1" end="1"/>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4">
                                            <p:txEl>
                                              <p:pRg st="1" end="1"/>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4">
                                            <p:txEl>
                                              <p:pRg st="1" end="1"/>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4">
                                            <p:txEl>
                                              <p:pRg st="1" end="1"/>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5" presetClass="entr" presetSubtype="0" fill="hold" grpId="0" nodeType="click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 calcmode="lin" valueType="num">
                                      <p:cBhvr>
                                        <p:cTn id="36" dur="500" decel="50000" fill="hold">
                                          <p:stCondLst>
                                            <p:cond delay="0"/>
                                          </p:stCondLst>
                                        </p:cTn>
                                        <p:tgtEl>
                                          <p:spTgt spid="4">
                                            <p:txEl>
                                              <p:pRg st="2" end="2"/>
                                            </p:txEl>
                                          </p:spTgt>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4">
                                            <p:txEl>
                                              <p:pRg st="2" end="2"/>
                                            </p:txEl>
                                          </p:spTgt>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4">
                                            <p:txEl>
                                              <p:pRg st="2" end="2"/>
                                            </p:txEl>
                                          </p:spTgt>
                                        </p:tgtEl>
                                        <p:attrNameLst>
                                          <p:attrName>ppt_w</p:attrName>
                                        </p:attrNameLst>
                                      </p:cBhvr>
                                      <p:tavLst>
                                        <p:tav tm="0">
                                          <p:val>
                                            <p:strVal val="#ppt_w*.05"/>
                                          </p:val>
                                        </p:tav>
                                        <p:tav tm="100000">
                                          <p:val>
                                            <p:strVal val="#ppt_w"/>
                                          </p:val>
                                        </p:tav>
                                      </p:tavLst>
                                    </p:anim>
                                    <p:anim calcmode="lin" valueType="num">
                                      <p:cBhvr>
                                        <p:cTn id="39" dur="1000" fill="hold"/>
                                        <p:tgtEl>
                                          <p:spTgt spid="4">
                                            <p:txEl>
                                              <p:pRg st="2" end="2"/>
                                            </p:txEl>
                                          </p:spTgt>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4">
                                            <p:txEl>
                                              <p:pRg st="2" end="2"/>
                                            </p:txEl>
                                          </p:spTgt>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4">
                                            <p:txEl>
                                              <p:pRg st="2" end="2"/>
                                            </p:txEl>
                                          </p:spTgt>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4">
                                            <p:txEl>
                                              <p:pRg st="2" end="2"/>
                                            </p:txEl>
                                          </p:spTgt>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4">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5" presetClass="entr" presetSubtype="0" fill="hold" grpId="0"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anim calcmode="lin" valueType="num">
                                      <p:cBhvr>
                                        <p:cTn id="48" dur="500" decel="50000" fill="hold">
                                          <p:stCondLst>
                                            <p:cond delay="0"/>
                                          </p:stCondLst>
                                        </p:cTn>
                                        <p:tgtEl>
                                          <p:spTgt spid="4">
                                            <p:txEl>
                                              <p:pRg st="3" end="3"/>
                                            </p:txEl>
                                          </p:spTgt>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4">
                                            <p:txEl>
                                              <p:pRg st="3" end="3"/>
                                            </p:txEl>
                                          </p:spTgt>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4">
                                            <p:txEl>
                                              <p:pRg st="3" end="3"/>
                                            </p:txEl>
                                          </p:spTgt>
                                        </p:tgtEl>
                                        <p:attrNameLst>
                                          <p:attrName>ppt_w</p:attrName>
                                        </p:attrNameLst>
                                      </p:cBhvr>
                                      <p:tavLst>
                                        <p:tav tm="0">
                                          <p:val>
                                            <p:strVal val="#ppt_w*.05"/>
                                          </p:val>
                                        </p:tav>
                                        <p:tav tm="100000">
                                          <p:val>
                                            <p:strVal val="#ppt_w"/>
                                          </p:val>
                                        </p:tav>
                                      </p:tavLst>
                                    </p:anim>
                                    <p:anim calcmode="lin" valueType="num">
                                      <p:cBhvr>
                                        <p:cTn id="51" dur="1000" fill="hold"/>
                                        <p:tgtEl>
                                          <p:spTgt spid="4">
                                            <p:txEl>
                                              <p:pRg st="3" end="3"/>
                                            </p:txEl>
                                          </p:spTgt>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4">
                                            <p:txEl>
                                              <p:pRg st="3" end="3"/>
                                            </p:txEl>
                                          </p:spTgt>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4">
                                            <p:txEl>
                                              <p:pRg st="3" end="3"/>
                                            </p:txEl>
                                          </p:spTgt>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4">
                                            <p:txEl>
                                              <p:pRg st="3" end="3"/>
                                            </p:txEl>
                                          </p:spTgt>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4">
                                            <p:txEl>
                                              <p:pRg st="3" end="3"/>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4" presetClass="exit" presetSubtype="0" fill="hold" grpId="1" nodeType="clickEffect">
                                  <p:stCondLst>
                                    <p:cond delay="0"/>
                                  </p:stCondLst>
                                  <p:childTnLst>
                                    <p:anim to="" calcmode="lin" valueType="num">
                                      <p:cBhvr>
                                        <p:cTn id="59" dur="1"/>
                                        <p:tgtEl>
                                          <p:spTgt spid="4">
                                            <p:txEl>
                                              <p:pRg st="0" end="0"/>
                                            </p:txEl>
                                          </p:spTgt>
                                        </p:tgtEl>
                                        <p:attrNameLst>
                                          <p:attrName/>
                                        </p:attrNameLst>
                                      </p:cBhvr>
                                    </p:anim>
                                    <p:set>
                                      <p:cBhvr>
                                        <p:cTn id="60" dur="1" fill="hold">
                                          <p:stCondLst>
                                            <p:cond delay="0"/>
                                          </p:stCondLst>
                                        </p:cTn>
                                        <p:tgtEl>
                                          <p:spTgt spid="4">
                                            <p:txEl>
                                              <p:pRg st="0" end="0"/>
                                            </p:txEl>
                                          </p:spTgt>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24" presetClass="exit" presetSubtype="0" fill="hold" grpId="1" nodeType="clickEffect">
                                  <p:stCondLst>
                                    <p:cond delay="0"/>
                                  </p:stCondLst>
                                  <p:childTnLst>
                                    <p:anim to="" calcmode="lin" valueType="num">
                                      <p:cBhvr>
                                        <p:cTn id="64" dur="1"/>
                                        <p:tgtEl>
                                          <p:spTgt spid="4">
                                            <p:txEl>
                                              <p:pRg st="1" end="1"/>
                                            </p:txEl>
                                          </p:spTgt>
                                        </p:tgtEl>
                                        <p:attrNameLst>
                                          <p:attrName/>
                                        </p:attrNameLst>
                                      </p:cBhvr>
                                    </p:anim>
                                    <p:set>
                                      <p:cBhvr>
                                        <p:cTn id="65" dur="1" fill="hold">
                                          <p:stCondLst>
                                            <p:cond delay="0"/>
                                          </p:stCondLst>
                                        </p:cTn>
                                        <p:tgtEl>
                                          <p:spTgt spid="4">
                                            <p:txEl>
                                              <p:pRg st="1" end="1"/>
                                            </p:txEl>
                                          </p:spTgt>
                                        </p:tgtEl>
                                        <p:attrNameLst>
                                          <p:attrName>style.visibility</p:attrName>
                                        </p:attrNameLst>
                                      </p:cBhvr>
                                      <p:to>
                                        <p:strVal val="hidden"/>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24" presetClass="exit" presetSubtype="0" fill="hold" grpId="1" nodeType="clickEffect">
                                  <p:stCondLst>
                                    <p:cond delay="0"/>
                                  </p:stCondLst>
                                  <p:childTnLst>
                                    <p:anim to="" calcmode="lin" valueType="num">
                                      <p:cBhvr>
                                        <p:cTn id="69" dur="1"/>
                                        <p:tgtEl>
                                          <p:spTgt spid="4">
                                            <p:txEl>
                                              <p:pRg st="2" end="2"/>
                                            </p:txEl>
                                          </p:spTgt>
                                        </p:tgtEl>
                                        <p:attrNameLst>
                                          <p:attrName/>
                                        </p:attrNameLst>
                                      </p:cBhvr>
                                    </p:anim>
                                    <p:set>
                                      <p:cBhvr>
                                        <p:cTn id="70" dur="1" fill="hold">
                                          <p:stCondLst>
                                            <p:cond delay="0"/>
                                          </p:stCondLst>
                                        </p:cTn>
                                        <p:tgtEl>
                                          <p:spTgt spid="4">
                                            <p:txEl>
                                              <p:pRg st="2" end="2"/>
                                            </p:txEl>
                                          </p:spTgt>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4" presetClass="exit" presetSubtype="0" fill="hold" grpId="1" nodeType="clickEffect">
                                  <p:stCondLst>
                                    <p:cond delay="0"/>
                                  </p:stCondLst>
                                  <p:childTnLst>
                                    <p:anim to="" calcmode="lin" valueType="num">
                                      <p:cBhvr>
                                        <p:cTn id="74" dur="1"/>
                                        <p:tgtEl>
                                          <p:spTgt spid="4">
                                            <p:txEl>
                                              <p:pRg st="3" end="3"/>
                                            </p:txEl>
                                          </p:spTgt>
                                        </p:tgtEl>
                                        <p:attrNameLst>
                                          <p:attrName/>
                                        </p:attrNameLst>
                                      </p:cBhvr>
                                    </p:anim>
                                    <p:set>
                                      <p:cBhvr>
                                        <p:cTn id="75" dur="1" fill="hold">
                                          <p:stCondLst>
                                            <p:cond delay="0"/>
                                          </p:stCondLst>
                                        </p:cTn>
                                        <p:tgtEl>
                                          <p:spTgt spid="4">
                                            <p:txEl>
                                              <p:pRg st="3" end="3"/>
                                            </p:txEl>
                                          </p:spTgt>
                                        </p:tgtEl>
                                        <p:attrNameLst>
                                          <p:attrName>style.visibility</p:attrName>
                                        </p:attrNameLst>
                                      </p:cBhvr>
                                      <p:to>
                                        <p:strVal val="hidden"/>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7" presetClass="exit" presetSubtype="10" fill="hold" grpId="1" nodeType="clickEffect">
                                  <p:stCondLst>
                                    <p:cond delay="0"/>
                                  </p:stCondLst>
                                  <p:childTnLst>
                                    <p:anim calcmode="lin" valueType="num">
                                      <p:cBhvr>
                                        <p:cTn id="79" dur="500"/>
                                        <p:tgtEl>
                                          <p:spTgt spid="2"/>
                                        </p:tgtEl>
                                        <p:attrNameLst>
                                          <p:attrName>ppt_w</p:attrName>
                                        </p:attrNameLst>
                                      </p:cBhvr>
                                      <p:tavLst>
                                        <p:tav tm="0">
                                          <p:val>
                                            <p:strVal val="ppt_w"/>
                                          </p:val>
                                        </p:tav>
                                        <p:tav tm="100000">
                                          <p:val>
                                            <p:fltVal val="0"/>
                                          </p:val>
                                        </p:tav>
                                      </p:tavLst>
                                    </p:anim>
                                    <p:anim calcmode="lin" valueType="num">
                                      <p:cBhvr>
                                        <p:cTn id="80" dur="500"/>
                                        <p:tgtEl>
                                          <p:spTgt spid="2"/>
                                        </p:tgtEl>
                                        <p:attrNameLst>
                                          <p:attrName>ppt_h</p:attrName>
                                        </p:attrNameLst>
                                      </p:cBhvr>
                                      <p:tavLst>
                                        <p:tav tm="0">
                                          <p:val>
                                            <p:strVal val="ppt_h"/>
                                          </p:val>
                                        </p:tav>
                                        <p:tav tm="100000">
                                          <p:val>
                                            <p:strVal val="ppt_h"/>
                                          </p:val>
                                        </p:tav>
                                      </p:tavLst>
                                    </p:anim>
                                    <p:set>
                                      <p:cBhvr>
                                        <p:cTn id="8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4" grpId="1"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914400"/>
            <a:ext cx="4005263" cy="4722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49454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9" descr="MC90032088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92868" flipH="1">
            <a:off x="6858000" y="4572000"/>
            <a:ext cx="205740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8" descr="MC90043253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731862">
            <a:off x="533400" y="152400"/>
            <a:ext cx="17526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1" name="Title 1"/>
          <p:cNvSpPr>
            <a:spLocks noGrp="1"/>
          </p:cNvSpPr>
          <p:nvPr>
            <p:ph type="title"/>
          </p:nvPr>
        </p:nvSpPr>
        <p:spPr/>
        <p:txBody>
          <a:bodyPr/>
          <a:lstStyle/>
          <a:p>
            <a:pPr algn="ctr" eaLnBrk="1" hangingPunct="1"/>
            <a:r>
              <a:rPr lang="en-US" altLang="en-US" b="1" dirty="0" smtClean="0">
                <a:solidFill>
                  <a:schemeClr val="bg2"/>
                </a:solidFill>
              </a:rPr>
              <a:t>How to Avoid Fad Diets</a:t>
            </a:r>
          </a:p>
        </p:txBody>
      </p:sp>
      <p:sp>
        <p:nvSpPr>
          <p:cNvPr id="20485" name="Rectangle 5"/>
          <p:cNvSpPr>
            <a:spLocks noGrp="1"/>
          </p:cNvSpPr>
          <p:nvPr>
            <p:ph idx="1"/>
          </p:nvPr>
        </p:nvSpPr>
        <p:spPr/>
        <p:txBody>
          <a:bodyPr>
            <a:normAutofit lnSpcReduction="10000"/>
          </a:bodyPr>
          <a:lstStyle/>
          <a:p>
            <a:pPr eaLnBrk="1" hangingPunct="1">
              <a:buFont typeface="Wingdings 2" pitchFamily="18" charset="2"/>
              <a:buNone/>
            </a:pPr>
            <a:endParaRPr lang="en-US" altLang="en-US" dirty="0" smtClean="0">
              <a:latin typeface="Franklin Gothic Book" pitchFamily="34" charset="0"/>
            </a:endParaRPr>
          </a:p>
          <a:p>
            <a:pPr eaLnBrk="1" hangingPunct="1"/>
            <a:r>
              <a:rPr lang="en-US" altLang="en-US" dirty="0">
                <a:latin typeface="Franklin Gothic Book" pitchFamily="34" charset="0"/>
              </a:rPr>
              <a:t>C</a:t>
            </a:r>
            <a:r>
              <a:rPr lang="en-US" altLang="en-US" dirty="0" smtClean="0">
                <a:latin typeface="Franklin Gothic Book" pitchFamily="34" charset="0"/>
              </a:rPr>
              <a:t>onduct research about the diet in question</a:t>
            </a:r>
          </a:p>
          <a:p>
            <a:pPr eaLnBrk="1" hangingPunct="1"/>
            <a:r>
              <a:rPr lang="en-US" altLang="en-US" dirty="0" smtClean="0">
                <a:latin typeface="Franklin Gothic Book" pitchFamily="34" charset="0"/>
              </a:rPr>
              <a:t>Stay away from diet plans that show signs of fad diets and make unrealistic claims</a:t>
            </a:r>
          </a:p>
          <a:p>
            <a:pPr eaLnBrk="1" hangingPunct="1"/>
            <a:r>
              <a:rPr lang="en-US" altLang="en-US" dirty="0" smtClean="0">
                <a:latin typeface="Franklin Gothic Book" pitchFamily="34" charset="0"/>
              </a:rPr>
              <a:t>Create an eating &amp; exercise plan versus a “diet” that fits into your lifestyle and that you can keep up with</a:t>
            </a:r>
          </a:p>
          <a:p>
            <a:pPr eaLnBrk="1" hangingPunct="1"/>
            <a:r>
              <a:rPr lang="en-US" altLang="en-US" dirty="0" smtClean="0">
                <a:latin typeface="Franklin Gothic Book" pitchFamily="34" charset="0"/>
              </a:rPr>
              <a:t>Exercise and eat balanced each day so you won’t need them in the first place!</a:t>
            </a:r>
          </a:p>
          <a:p>
            <a:pPr marL="0" indent="0" eaLnBrk="1" hangingPunct="1">
              <a:buNone/>
            </a:pPr>
            <a:endParaRPr lang="en-US" altLang="en-US" dirty="0" smtClean="0">
              <a:latin typeface="Franklin Gothic Book" pitchFamily="34" charset="0"/>
            </a:endParaRPr>
          </a:p>
        </p:txBody>
      </p:sp>
    </p:spTree>
    <p:extLst>
      <p:ext uri="{BB962C8B-B14F-4D97-AF65-F5344CB8AC3E}">
        <p14:creationId xmlns:p14="http://schemas.microsoft.com/office/powerpoint/2010/main" val="40569670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0481"/>
                                        </p:tgtEl>
                                        <p:attrNameLst>
                                          <p:attrName>style.visibility</p:attrName>
                                        </p:attrNameLst>
                                      </p:cBhvr>
                                      <p:to>
                                        <p:strVal val="visible"/>
                                      </p:to>
                                    </p:set>
                                    <p:animEffect transition="in" filter="fade">
                                      <p:cBhvr>
                                        <p:cTn id="7" dur="1000"/>
                                        <p:tgtEl>
                                          <p:spTgt spid="20481"/>
                                        </p:tgtEl>
                                      </p:cBhvr>
                                    </p:animEffect>
                                    <p:anim calcmode="lin" valueType="num">
                                      <p:cBhvr>
                                        <p:cTn id="8" dur="1000" fill="hold"/>
                                        <p:tgtEl>
                                          <p:spTgt spid="20481"/>
                                        </p:tgtEl>
                                        <p:attrNameLst>
                                          <p:attrName>ppt_x</p:attrName>
                                        </p:attrNameLst>
                                      </p:cBhvr>
                                      <p:tavLst>
                                        <p:tav tm="0">
                                          <p:val>
                                            <p:strVal val="#ppt_x"/>
                                          </p:val>
                                        </p:tav>
                                        <p:tav tm="100000">
                                          <p:val>
                                            <p:strVal val="#ppt_x"/>
                                          </p:val>
                                        </p:tav>
                                      </p:tavLst>
                                    </p:anim>
                                    <p:anim calcmode="lin" valueType="num">
                                      <p:cBhvr>
                                        <p:cTn id="9" dur="1000" fill="hold"/>
                                        <p:tgtEl>
                                          <p:spTgt spid="20481"/>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20485">
                                            <p:txEl>
                                              <p:pRg st="1" end="1"/>
                                            </p:txEl>
                                          </p:spTgt>
                                        </p:tgtEl>
                                        <p:attrNameLst>
                                          <p:attrName>style.visibility</p:attrName>
                                        </p:attrNameLst>
                                      </p:cBhvr>
                                      <p:to>
                                        <p:strVal val="visible"/>
                                      </p:to>
                                    </p:set>
                                    <p:animEffect transition="in" filter="fade">
                                      <p:cBhvr>
                                        <p:cTn id="14" dur="1000"/>
                                        <p:tgtEl>
                                          <p:spTgt spid="20485">
                                            <p:txEl>
                                              <p:pRg st="1" end="1"/>
                                            </p:txEl>
                                          </p:spTgt>
                                        </p:tgtEl>
                                      </p:cBhvr>
                                    </p:animEffect>
                                    <p:anim calcmode="lin" valueType="num">
                                      <p:cBhvr>
                                        <p:cTn id="15" dur="1000" fill="hold"/>
                                        <p:tgtEl>
                                          <p:spTgt spid="2048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048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20485">
                                            <p:txEl>
                                              <p:pRg st="2" end="2"/>
                                            </p:txEl>
                                          </p:spTgt>
                                        </p:tgtEl>
                                        <p:attrNameLst>
                                          <p:attrName>style.visibility</p:attrName>
                                        </p:attrNameLst>
                                      </p:cBhvr>
                                      <p:to>
                                        <p:strVal val="visible"/>
                                      </p:to>
                                    </p:set>
                                    <p:animEffect transition="in" filter="fade">
                                      <p:cBhvr>
                                        <p:cTn id="21" dur="1000"/>
                                        <p:tgtEl>
                                          <p:spTgt spid="20485">
                                            <p:txEl>
                                              <p:pRg st="2" end="2"/>
                                            </p:txEl>
                                          </p:spTgt>
                                        </p:tgtEl>
                                      </p:cBhvr>
                                    </p:animEffect>
                                    <p:anim calcmode="lin" valueType="num">
                                      <p:cBhvr>
                                        <p:cTn id="22" dur="1000" fill="hold"/>
                                        <p:tgtEl>
                                          <p:spTgt spid="2048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048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20485">
                                            <p:txEl>
                                              <p:pRg st="3" end="3"/>
                                            </p:txEl>
                                          </p:spTgt>
                                        </p:tgtEl>
                                        <p:attrNameLst>
                                          <p:attrName>style.visibility</p:attrName>
                                        </p:attrNameLst>
                                      </p:cBhvr>
                                      <p:to>
                                        <p:strVal val="visible"/>
                                      </p:to>
                                    </p:set>
                                    <p:animEffect transition="in" filter="fade">
                                      <p:cBhvr>
                                        <p:cTn id="28" dur="1000"/>
                                        <p:tgtEl>
                                          <p:spTgt spid="20485">
                                            <p:txEl>
                                              <p:pRg st="3" end="3"/>
                                            </p:txEl>
                                          </p:spTgt>
                                        </p:tgtEl>
                                      </p:cBhvr>
                                    </p:animEffect>
                                    <p:anim calcmode="lin" valueType="num">
                                      <p:cBhvr>
                                        <p:cTn id="29" dur="1000" fill="hold"/>
                                        <p:tgtEl>
                                          <p:spTgt spid="2048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048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20485">
                                            <p:txEl>
                                              <p:pRg st="4" end="4"/>
                                            </p:txEl>
                                          </p:spTgt>
                                        </p:tgtEl>
                                        <p:attrNameLst>
                                          <p:attrName>style.visibility</p:attrName>
                                        </p:attrNameLst>
                                      </p:cBhvr>
                                      <p:to>
                                        <p:strVal val="visible"/>
                                      </p:to>
                                    </p:set>
                                    <p:animEffect transition="in" filter="fade">
                                      <p:cBhvr>
                                        <p:cTn id="35" dur="1000"/>
                                        <p:tgtEl>
                                          <p:spTgt spid="20485">
                                            <p:txEl>
                                              <p:pRg st="4" end="4"/>
                                            </p:txEl>
                                          </p:spTgt>
                                        </p:tgtEl>
                                      </p:cBhvr>
                                    </p:animEffect>
                                    <p:anim calcmode="lin" valueType="num">
                                      <p:cBhvr>
                                        <p:cTn id="36" dur="1000" fill="hold"/>
                                        <p:tgtEl>
                                          <p:spTgt spid="2048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048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xit" presetSubtype="12" fill="hold" grpId="0" nodeType="clickEffect">
                                  <p:stCondLst>
                                    <p:cond delay="0"/>
                                  </p:stCondLst>
                                  <p:childTnLst>
                                    <p:animEffect transition="out" filter="strips(downLeft)">
                                      <p:cBhvr>
                                        <p:cTn id="41" dur="500"/>
                                        <p:tgtEl>
                                          <p:spTgt spid="20485">
                                            <p:txEl>
                                              <p:pRg st="1" end="1"/>
                                            </p:txEl>
                                          </p:spTgt>
                                        </p:tgtEl>
                                      </p:cBhvr>
                                    </p:animEffect>
                                    <p:set>
                                      <p:cBhvr>
                                        <p:cTn id="42" dur="1" fill="hold">
                                          <p:stCondLst>
                                            <p:cond delay="499"/>
                                          </p:stCondLst>
                                        </p:cTn>
                                        <p:tgtEl>
                                          <p:spTgt spid="20485">
                                            <p:txEl>
                                              <p:pRg st="1" end="1"/>
                                            </p:txEl>
                                          </p:spTgt>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xit" presetSubtype="12" fill="hold" grpId="0" nodeType="clickEffect">
                                  <p:stCondLst>
                                    <p:cond delay="0"/>
                                  </p:stCondLst>
                                  <p:childTnLst>
                                    <p:animEffect transition="out" filter="strips(downLeft)">
                                      <p:cBhvr>
                                        <p:cTn id="46" dur="500"/>
                                        <p:tgtEl>
                                          <p:spTgt spid="20485">
                                            <p:txEl>
                                              <p:pRg st="2" end="2"/>
                                            </p:txEl>
                                          </p:spTgt>
                                        </p:tgtEl>
                                      </p:cBhvr>
                                    </p:animEffect>
                                    <p:set>
                                      <p:cBhvr>
                                        <p:cTn id="47" dur="1" fill="hold">
                                          <p:stCondLst>
                                            <p:cond delay="499"/>
                                          </p:stCondLst>
                                        </p:cTn>
                                        <p:tgtEl>
                                          <p:spTgt spid="20485">
                                            <p:txEl>
                                              <p:pRg st="2" end="2"/>
                                            </p:txEl>
                                          </p:spTgt>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xit" presetSubtype="12" fill="hold" grpId="0" nodeType="clickEffect">
                                  <p:stCondLst>
                                    <p:cond delay="0"/>
                                  </p:stCondLst>
                                  <p:childTnLst>
                                    <p:animEffect transition="out" filter="strips(downLeft)">
                                      <p:cBhvr>
                                        <p:cTn id="51" dur="500"/>
                                        <p:tgtEl>
                                          <p:spTgt spid="20485">
                                            <p:txEl>
                                              <p:pRg st="3" end="3"/>
                                            </p:txEl>
                                          </p:spTgt>
                                        </p:tgtEl>
                                      </p:cBhvr>
                                    </p:animEffect>
                                    <p:set>
                                      <p:cBhvr>
                                        <p:cTn id="52" dur="1" fill="hold">
                                          <p:stCondLst>
                                            <p:cond delay="499"/>
                                          </p:stCondLst>
                                        </p:cTn>
                                        <p:tgtEl>
                                          <p:spTgt spid="20485">
                                            <p:txEl>
                                              <p:pRg st="3" end="3"/>
                                            </p:txEl>
                                          </p:spTgt>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xit" presetSubtype="12" fill="hold" grpId="0" nodeType="clickEffect">
                                  <p:stCondLst>
                                    <p:cond delay="0"/>
                                  </p:stCondLst>
                                  <p:childTnLst>
                                    <p:animEffect transition="out" filter="strips(downLeft)">
                                      <p:cBhvr>
                                        <p:cTn id="56" dur="500"/>
                                        <p:tgtEl>
                                          <p:spTgt spid="20485">
                                            <p:txEl>
                                              <p:pRg st="4" end="4"/>
                                            </p:txEl>
                                          </p:spTgt>
                                        </p:tgtEl>
                                      </p:cBhvr>
                                    </p:animEffect>
                                    <p:set>
                                      <p:cBhvr>
                                        <p:cTn id="57" dur="1" fill="hold">
                                          <p:stCondLst>
                                            <p:cond delay="499"/>
                                          </p:stCondLst>
                                        </p:cTn>
                                        <p:tgtEl>
                                          <p:spTgt spid="20485">
                                            <p:txEl>
                                              <p:pRg st="4" end="4"/>
                                            </p:txEl>
                                          </p:spTgt>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5" presetClass="exit" presetSubtype="10" fill="hold" grpId="1" nodeType="clickEffect">
                                  <p:stCondLst>
                                    <p:cond delay="0"/>
                                  </p:stCondLst>
                                  <p:childTnLst>
                                    <p:animEffect transition="out" filter="checkerboard(across)">
                                      <p:cBhvr>
                                        <p:cTn id="61" dur="500"/>
                                        <p:tgtEl>
                                          <p:spTgt spid="20481"/>
                                        </p:tgtEl>
                                      </p:cBhvr>
                                    </p:animEffect>
                                    <p:set>
                                      <p:cBhvr>
                                        <p:cTn id="62" dur="1" fill="hold">
                                          <p:stCondLst>
                                            <p:cond delay="499"/>
                                          </p:stCondLst>
                                        </p:cTn>
                                        <p:tgtEl>
                                          <p:spTgt spid="204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p:bldP spid="20481" grpId="1"/>
      <p:bldP spid="20485"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838200"/>
            <a:ext cx="4114800" cy="5493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26276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267200"/>
            <a:ext cx="6637468" cy="1362075"/>
          </a:xfrm>
        </p:spPr>
        <p:txBody>
          <a:bodyPr>
            <a:normAutofit/>
          </a:bodyPr>
          <a:lstStyle/>
          <a:p>
            <a:r>
              <a:rPr lang="en-US" b="1" dirty="0" smtClean="0"/>
              <a:t>Eating Disorders</a:t>
            </a:r>
            <a:endParaRPr lang="en-US" b="1" dirty="0"/>
          </a:p>
        </p:txBody>
      </p:sp>
      <p:pic>
        <p:nvPicPr>
          <p:cNvPr id="4" name="Picture 5" descr="ANd9GcTgaVw47oG2GGvnJSAswPhr-cjrF1gqWmdGCimUdLETCLJhy775"/>
          <p:cNvPicPr>
            <a:picLocks noGrp="1" noChangeAspect="1" noChangeArrowheads="1"/>
          </p:cNvPicPr>
          <p:nvPr>
            <p:ph idx="4294967295"/>
          </p:nvPr>
        </p:nvPicPr>
        <p:blipFill>
          <a:blip r:embed="rId2" cstate="print"/>
          <a:srcRect/>
          <a:stretch>
            <a:fillRect/>
          </a:stretch>
        </p:blipFill>
        <p:spPr bwMode="auto">
          <a:xfrm>
            <a:off x="533400" y="685800"/>
            <a:ext cx="2535238" cy="2535238"/>
          </a:xfrm>
          <a:prstGeom prst="rect">
            <a:avLst/>
          </a:prstGeom>
          <a:noFill/>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744" cy="1143000"/>
          </a:xfrm>
        </p:spPr>
        <p:txBody>
          <a:bodyPr>
            <a:normAutofit/>
          </a:bodyPr>
          <a:lstStyle/>
          <a:p>
            <a:pPr fontAlgn="auto">
              <a:spcAft>
                <a:spcPts val="0"/>
              </a:spcAft>
              <a:defRPr/>
            </a:pPr>
            <a:r>
              <a:rPr lang="en-US" b="1" dirty="0" smtClean="0"/>
              <a:t>What is an Eating </a:t>
            </a:r>
            <a:r>
              <a:rPr lang="en-US" b="1" dirty="0"/>
              <a:t>D</a:t>
            </a:r>
            <a:r>
              <a:rPr lang="en-US" b="1" dirty="0" smtClean="0"/>
              <a:t>isorder?</a:t>
            </a:r>
            <a:endParaRPr lang="en-US" b="1" dirty="0"/>
          </a:p>
        </p:txBody>
      </p:sp>
      <p:sp>
        <p:nvSpPr>
          <p:cNvPr id="7171" name="Content Placeholder 2"/>
          <p:cNvSpPr>
            <a:spLocks noGrp="1"/>
          </p:cNvSpPr>
          <p:nvPr>
            <p:ph idx="1"/>
          </p:nvPr>
        </p:nvSpPr>
        <p:spPr/>
        <p:txBody>
          <a:bodyPr>
            <a:normAutofit fontScale="92500" lnSpcReduction="10000"/>
          </a:bodyPr>
          <a:lstStyle/>
          <a:p>
            <a:r>
              <a:rPr lang="en-US" altLang="en-US" dirty="0" smtClean="0"/>
              <a:t>A psychological disease of the body in which someone obsesses over his/her intake of food as a way of gaining some control in his/her life.</a:t>
            </a:r>
          </a:p>
          <a:p>
            <a:r>
              <a:rPr lang="en-US" altLang="en-US" dirty="0" smtClean="0"/>
              <a:t>There are many forms of eating disorders.</a:t>
            </a:r>
          </a:p>
          <a:p>
            <a:r>
              <a:rPr lang="en-US" altLang="en-US" dirty="0" smtClean="0"/>
              <a:t>Approximately 8-10 million people today suffer from some form of an eating disorder.</a:t>
            </a:r>
          </a:p>
          <a:p>
            <a:r>
              <a:rPr lang="en-US" altLang="en-US" dirty="0" smtClean="0"/>
              <a:t>Eating disorders are common among women, but some men also suffer from eating disorders.</a:t>
            </a:r>
          </a:p>
          <a:p>
            <a:endParaRPr lang="en-US" altLang="en-US" dirty="0" smtClean="0"/>
          </a:p>
        </p:txBody>
      </p:sp>
      <p:pic>
        <p:nvPicPr>
          <p:cNvPr id="7172" name="Picture 4" descr="http://t0.gstatic.com/images?q=tbn:ANd9GcSP3Trh0CQrOdJv3cNRLnP48pponRa5UAjmveBeeBpWY-xc6hpMIgNLhw">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4953000"/>
            <a:ext cx="12954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9634137"/>
      </p:ext>
    </p:extLst>
  </p:cSld>
  <p:clrMapOvr>
    <a:masterClrMapping/>
  </p:clrMapOvr>
  <p:transition>
    <p:wipe dir="d"/>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b="1" dirty="0" smtClean="0">
                <a:solidFill>
                  <a:schemeClr val="bg2"/>
                </a:solidFill>
              </a:rPr>
              <a:t>Inside the Mind of Someone with an Eating Disorder</a:t>
            </a:r>
            <a:endParaRPr lang="en-US" sz="3600" b="1" dirty="0">
              <a:solidFill>
                <a:schemeClr val="bg2"/>
              </a:solidFill>
            </a:endParaRPr>
          </a:p>
        </p:txBody>
      </p:sp>
      <p:pic>
        <p:nvPicPr>
          <p:cNvPr id="6" name="Picture 7" descr="ANd9GcQ02NBl9uJHVoYEviH2QFUHcWfY9tX5JJEx-LxoeF4uG9lxEubv2A"/>
          <p:cNvPicPr>
            <a:picLocks noGrp="1" noChangeAspect="1" noChangeArrowheads="1"/>
          </p:cNvPicPr>
          <p:nvPr>
            <p:ph sz="quarter" idx="14"/>
          </p:nvPr>
        </p:nvPicPr>
        <p:blipFill>
          <a:blip r:embed="rId2" cstate="print"/>
          <a:srcRect/>
          <a:stretch>
            <a:fillRect/>
          </a:stretch>
        </p:blipFill>
        <p:spPr bwMode="auto">
          <a:xfrm>
            <a:off x="4953000" y="2383372"/>
            <a:ext cx="3961071" cy="3484322"/>
          </a:xfrm>
          <a:prstGeom prst="rect">
            <a:avLst/>
          </a:prstGeom>
          <a:noFill/>
        </p:spPr>
      </p:pic>
      <p:sp>
        <p:nvSpPr>
          <p:cNvPr id="4" name="Content Placeholder 3"/>
          <p:cNvSpPr>
            <a:spLocks noGrp="1"/>
          </p:cNvSpPr>
          <p:nvPr>
            <p:ph sz="quarter" idx="13"/>
          </p:nvPr>
        </p:nvSpPr>
        <p:spPr/>
        <p:txBody>
          <a:bodyPr>
            <a:noAutofit/>
          </a:bodyPr>
          <a:lstStyle/>
          <a:p>
            <a:pPr marL="68580" indent="0">
              <a:buNone/>
            </a:pPr>
            <a:r>
              <a:rPr lang="en-US" sz="2800" dirty="0" smtClean="0">
                <a:solidFill>
                  <a:schemeClr val="accent2">
                    <a:lumMod val="75000"/>
                  </a:schemeClr>
                </a:solidFill>
              </a:rPr>
              <a:t>“I'm </a:t>
            </a:r>
            <a:r>
              <a:rPr lang="en-US" sz="2800" dirty="0">
                <a:solidFill>
                  <a:schemeClr val="accent2">
                    <a:lumMod val="75000"/>
                  </a:schemeClr>
                </a:solidFill>
              </a:rPr>
              <a:t>fat. I'm too skinny. I'd be happy if I were taller, shorter, had curly hair, straight hair, a smaller nose, bigger muscles, longer legs.”</a:t>
            </a:r>
            <a:endParaRPr lang="en-US" sz="28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Media &amp; Body Image</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Many teens are influenced by the media because they see stars and how “perfect” that they look.  </a:t>
            </a:r>
          </a:p>
          <a:p>
            <a:r>
              <a:rPr lang="en-US" dirty="0" smtClean="0"/>
              <a:t>The truth is, many stars struggle with eating disorders because it effects their livelihood.</a:t>
            </a:r>
          </a:p>
          <a:p>
            <a:pPr marL="68580" indent="0">
              <a:buNone/>
            </a:pPr>
            <a:endParaRPr lang="en-US" dirty="0"/>
          </a:p>
          <a:p>
            <a:r>
              <a:rPr lang="en-US" b="1" i="1" dirty="0" smtClean="0"/>
              <a:t>Demi </a:t>
            </a:r>
            <a:r>
              <a:rPr lang="en-US" b="1" i="1" dirty="0" err="1" smtClean="0"/>
              <a:t>Lovato’s</a:t>
            </a:r>
            <a:r>
              <a:rPr lang="en-US" b="1" i="1" dirty="0" smtClean="0"/>
              <a:t> Experience:</a:t>
            </a:r>
          </a:p>
          <a:p>
            <a:endParaRPr lang="en-US" dirty="0"/>
          </a:p>
          <a:p>
            <a:pPr marL="68580" indent="0">
              <a:buNone/>
            </a:pPr>
            <a:r>
              <a:rPr lang="en-US" dirty="0">
                <a:hlinkClick r:id="rId2"/>
              </a:rPr>
              <a:t>http://</a:t>
            </a:r>
            <a:r>
              <a:rPr lang="en-US" dirty="0" smtClean="0">
                <a:hlinkClick r:id="rId2"/>
              </a:rPr>
              <a:t>www.youtube.com/watch?v=vCTXV15mKQ4</a:t>
            </a:r>
            <a:endParaRPr lang="en-US" dirty="0" smtClean="0"/>
          </a:p>
          <a:p>
            <a:pPr marL="68580" indent="0">
              <a:buNone/>
            </a:pPr>
            <a:endParaRPr lang="en-US" dirty="0"/>
          </a:p>
        </p:txBody>
      </p:sp>
    </p:spTree>
    <p:extLst>
      <p:ext uri="{BB962C8B-B14F-4D97-AF65-F5344CB8AC3E}">
        <p14:creationId xmlns:p14="http://schemas.microsoft.com/office/powerpoint/2010/main" val="32157015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219200"/>
            <a:ext cx="7024744" cy="724936"/>
          </a:xfrm>
        </p:spPr>
        <p:txBody>
          <a:bodyPr>
            <a:normAutofit fontScale="90000"/>
          </a:bodyPr>
          <a:lstStyle/>
          <a:p>
            <a:pPr algn="ctr"/>
            <a:r>
              <a:rPr lang="en-US" altLang="en-US" sz="4400" b="1" dirty="0"/>
              <a:t>Anorexia Nervosa</a:t>
            </a:r>
            <a:r>
              <a:rPr lang="en-US" altLang="en-US" b="1" dirty="0"/>
              <a:t/>
            </a:r>
            <a:br>
              <a:rPr lang="en-US" altLang="en-US" b="1" dirty="0"/>
            </a:br>
            <a:endParaRPr lang="en-US" b="1" dirty="0"/>
          </a:p>
        </p:txBody>
      </p:sp>
      <p:sp>
        <p:nvSpPr>
          <p:cNvPr id="5" name="Text Placeholder 4"/>
          <p:cNvSpPr>
            <a:spLocks noGrp="1"/>
          </p:cNvSpPr>
          <p:nvPr>
            <p:ph type="body" idx="1"/>
          </p:nvPr>
        </p:nvSpPr>
        <p:spPr>
          <a:xfrm>
            <a:off x="1447800" y="1600200"/>
            <a:ext cx="3057148" cy="639762"/>
          </a:xfrm>
        </p:spPr>
        <p:txBody>
          <a:bodyPr/>
          <a:lstStyle/>
          <a:p>
            <a:pPr algn="ctr"/>
            <a:r>
              <a:rPr lang="en-US" u="sng" dirty="0" smtClean="0"/>
              <a:t>What it is</a:t>
            </a:r>
            <a:endParaRPr lang="en-US" u="sng" dirty="0"/>
          </a:p>
        </p:txBody>
      </p:sp>
      <p:sp>
        <p:nvSpPr>
          <p:cNvPr id="3" name="Content Placeholder 2"/>
          <p:cNvSpPr>
            <a:spLocks noGrp="1"/>
          </p:cNvSpPr>
          <p:nvPr>
            <p:ph sz="half" idx="2"/>
          </p:nvPr>
        </p:nvSpPr>
        <p:spPr>
          <a:xfrm>
            <a:off x="1066800" y="2362200"/>
            <a:ext cx="3419856" cy="4038600"/>
          </a:xfrm>
        </p:spPr>
        <p:txBody>
          <a:bodyPr>
            <a:normAutofit fontScale="85000" lnSpcReduction="20000"/>
          </a:bodyPr>
          <a:lstStyle/>
          <a:p>
            <a:pPr lvl="1"/>
            <a:r>
              <a:rPr lang="en-US" altLang="en-US" sz="2400" dirty="0" smtClean="0"/>
              <a:t>An </a:t>
            </a:r>
            <a:r>
              <a:rPr lang="en-US" altLang="en-US" sz="2400" dirty="0"/>
              <a:t>eating disorder in which a person either eats very little or nothing at all. The person becomes very sick and on average, is 15% below the normal body weight.</a:t>
            </a:r>
          </a:p>
          <a:p>
            <a:pPr lvl="1"/>
            <a:r>
              <a:rPr lang="en-US" dirty="0" smtClean="0"/>
              <a:t>With Anorexia, the person many times does not realize what they actually look like because their reflection is different than what they actually see.</a:t>
            </a:r>
            <a:endParaRPr lang="en-US" dirty="0"/>
          </a:p>
        </p:txBody>
      </p:sp>
      <p:sp>
        <p:nvSpPr>
          <p:cNvPr id="6" name="Text Placeholder 5"/>
          <p:cNvSpPr>
            <a:spLocks noGrp="1"/>
          </p:cNvSpPr>
          <p:nvPr>
            <p:ph type="body" sz="quarter" idx="3"/>
          </p:nvPr>
        </p:nvSpPr>
        <p:spPr>
          <a:xfrm>
            <a:off x="5029200" y="1600200"/>
            <a:ext cx="3055717" cy="639762"/>
          </a:xfrm>
        </p:spPr>
        <p:txBody>
          <a:bodyPr/>
          <a:lstStyle/>
          <a:p>
            <a:pPr algn="ctr"/>
            <a:r>
              <a:rPr lang="en-US" u="sng" dirty="0" smtClean="0"/>
              <a:t>Signs &amp; Symptoms</a:t>
            </a:r>
            <a:endParaRPr lang="en-US" u="sng" dirty="0"/>
          </a:p>
        </p:txBody>
      </p:sp>
      <p:sp>
        <p:nvSpPr>
          <p:cNvPr id="4" name="Content Placeholder 3"/>
          <p:cNvSpPr>
            <a:spLocks noGrp="1"/>
          </p:cNvSpPr>
          <p:nvPr>
            <p:ph sz="quarter" idx="4"/>
          </p:nvPr>
        </p:nvSpPr>
        <p:spPr>
          <a:xfrm>
            <a:off x="4645152" y="2286000"/>
            <a:ext cx="3419856" cy="4191000"/>
          </a:xfrm>
        </p:spPr>
        <p:txBody>
          <a:bodyPr>
            <a:noAutofit/>
          </a:bodyPr>
          <a:lstStyle/>
          <a:p>
            <a:r>
              <a:rPr lang="en-US" sz="1600" dirty="0"/>
              <a:t>T</a:t>
            </a:r>
            <a:r>
              <a:rPr lang="en-US" sz="1600" dirty="0" smtClean="0"/>
              <a:t>hin appearance/extreme weight loss</a:t>
            </a:r>
            <a:endParaRPr lang="en-US" sz="1600" dirty="0"/>
          </a:p>
          <a:p>
            <a:r>
              <a:rPr lang="en-US" sz="1600" dirty="0" smtClean="0"/>
              <a:t>Fatigue/dizziness </a:t>
            </a:r>
            <a:r>
              <a:rPr lang="en-US" sz="1600" dirty="0"/>
              <a:t>or fainting</a:t>
            </a:r>
          </a:p>
          <a:p>
            <a:r>
              <a:rPr lang="en-US" sz="1600" dirty="0" smtClean="0"/>
              <a:t>Seizures</a:t>
            </a:r>
            <a:endParaRPr lang="en-US" sz="1600" dirty="0"/>
          </a:p>
          <a:p>
            <a:r>
              <a:rPr lang="en-US" sz="1600" dirty="0" smtClean="0"/>
              <a:t>Brittle nails/ hair </a:t>
            </a:r>
            <a:r>
              <a:rPr lang="en-US" sz="1600" dirty="0"/>
              <a:t>that thins, breaks or falls out</a:t>
            </a:r>
          </a:p>
          <a:p>
            <a:r>
              <a:rPr lang="en-US" sz="1600" dirty="0" smtClean="0"/>
              <a:t>Absence </a:t>
            </a:r>
            <a:r>
              <a:rPr lang="en-US" sz="1600" dirty="0"/>
              <a:t>of </a:t>
            </a:r>
            <a:r>
              <a:rPr lang="en-US" sz="1600" dirty="0" smtClean="0"/>
              <a:t>period(amenorrhea</a:t>
            </a:r>
            <a:r>
              <a:rPr lang="en-US" sz="1600" dirty="0"/>
              <a:t>)</a:t>
            </a:r>
          </a:p>
          <a:p>
            <a:r>
              <a:rPr lang="en-US" sz="1600" dirty="0"/>
              <a:t>C</a:t>
            </a:r>
            <a:r>
              <a:rPr lang="en-US" sz="1600" dirty="0" smtClean="0"/>
              <a:t>onstipation</a:t>
            </a:r>
            <a:endParaRPr lang="en-US" sz="1600" dirty="0"/>
          </a:p>
          <a:p>
            <a:r>
              <a:rPr lang="en-US" sz="1600" dirty="0" smtClean="0"/>
              <a:t>Dry </a:t>
            </a:r>
            <a:r>
              <a:rPr lang="en-US" sz="1600" dirty="0"/>
              <a:t>skin</a:t>
            </a:r>
          </a:p>
          <a:p>
            <a:r>
              <a:rPr lang="en-US" sz="1600" dirty="0" smtClean="0"/>
              <a:t>Intolerance </a:t>
            </a:r>
            <a:r>
              <a:rPr lang="en-US" sz="1600" dirty="0"/>
              <a:t>of cold</a:t>
            </a:r>
          </a:p>
          <a:p>
            <a:r>
              <a:rPr lang="en-US" sz="1600" dirty="0" smtClean="0"/>
              <a:t>Irregular </a:t>
            </a:r>
            <a:r>
              <a:rPr lang="en-US" sz="1600" dirty="0"/>
              <a:t>heart rhythms</a:t>
            </a:r>
          </a:p>
          <a:p>
            <a:r>
              <a:rPr lang="en-US" sz="1600" dirty="0" smtClean="0"/>
              <a:t>Low </a:t>
            </a:r>
            <a:r>
              <a:rPr lang="en-US" sz="1600" dirty="0"/>
              <a:t>blood pressure</a:t>
            </a:r>
          </a:p>
          <a:p>
            <a:r>
              <a:rPr lang="en-US" sz="1600" dirty="0"/>
              <a:t>D</a:t>
            </a:r>
            <a:r>
              <a:rPr lang="en-US" sz="1600" dirty="0" smtClean="0"/>
              <a:t>ehydration</a:t>
            </a:r>
            <a:endParaRPr lang="en-US" sz="16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14" y="76201"/>
            <a:ext cx="2234199"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969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barn(inVertical)">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barn(inVertical)">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barn(inVertical)">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barn(inVertical)">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barn(inVertical)">
                                      <p:cBhvr>
                                        <p:cTn id="35" dur="500"/>
                                        <p:tgtEl>
                                          <p:spTgt spid="4">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barn(inVertical)">
                                      <p:cBhvr>
                                        <p:cTn id="40" dur="500"/>
                                        <p:tgtEl>
                                          <p:spTgt spid="4">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4">
                                            <p:txEl>
                                              <p:pRg st="6" end="6"/>
                                            </p:txEl>
                                          </p:spTgt>
                                        </p:tgtEl>
                                        <p:attrNameLst>
                                          <p:attrName>style.visibility</p:attrName>
                                        </p:attrNameLst>
                                      </p:cBhvr>
                                      <p:to>
                                        <p:strVal val="visible"/>
                                      </p:to>
                                    </p:set>
                                    <p:animEffect transition="in" filter="barn(inVertical)">
                                      <p:cBhvr>
                                        <p:cTn id="45" dur="500"/>
                                        <p:tgtEl>
                                          <p:spTgt spid="4">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4">
                                            <p:txEl>
                                              <p:pRg st="7" end="7"/>
                                            </p:txEl>
                                          </p:spTgt>
                                        </p:tgtEl>
                                        <p:attrNameLst>
                                          <p:attrName>style.visibility</p:attrName>
                                        </p:attrNameLst>
                                      </p:cBhvr>
                                      <p:to>
                                        <p:strVal val="visible"/>
                                      </p:to>
                                    </p:set>
                                    <p:animEffect transition="in" filter="barn(inVertical)">
                                      <p:cBhvr>
                                        <p:cTn id="50" dur="500"/>
                                        <p:tgtEl>
                                          <p:spTgt spid="4">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Effect transition="in" filter="barn(inVertical)">
                                      <p:cBhvr>
                                        <p:cTn id="55" dur="500"/>
                                        <p:tgtEl>
                                          <p:spTgt spid="4">
                                            <p:txEl>
                                              <p:pRg st="8" end="8"/>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4">
                                            <p:txEl>
                                              <p:pRg st="9" end="9"/>
                                            </p:txEl>
                                          </p:spTgt>
                                        </p:tgtEl>
                                        <p:attrNameLst>
                                          <p:attrName>style.visibility</p:attrName>
                                        </p:attrNameLst>
                                      </p:cBhvr>
                                      <p:to>
                                        <p:strVal val="visible"/>
                                      </p:to>
                                    </p:set>
                                    <p:animEffect transition="in" filter="barn(inVertical)">
                                      <p:cBhvr>
                                        <p:cTn id="60" dur="500"/>
                                        <p:tgtEl>
                                          <p:spTgt spid="4">
                                            <p:txEl>
                                              <p:pRg st="9" end="9"/>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4">
                                            <p:txEl>
                                              <p:pRg st="10" end="10"/>
                                            </p:txEl>
                                          </p:spTgt>
                                        </p:tgtEl>
                                        <p:attrNameLst>
                                          <p:attrName>style.visibility</p:attrName>
                                        </p:attrNameLst>
                                      </p:cBhvr>
                                      <p:to>
                                        <p:strVal val="visible"/>
                                      </p:to>
                                    </p:set>
                                    <p:animEffect transition="in" filter="barn(inVertical)">
                                      <p:cBhvr>
                                        <p:cTn id="65"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685800"/>
            <a:ext cx="7024744" cy="1143000"/>
          </a:xfrm>
        </p:spPr>
        <p:txBody>
          <a:bodyPr/>
          <a:lstStyle/>
          <a:p>
            <a:pPr algn="ctr"/>
            <a:r>
              <a:rPr lang="en-US" altLang="en-US" b="1" dirty="0"/>
              <a:t>Anorexia Nervosa</a:t>
            </a:r>
            <a:endParaRPr lang="en-US" dirty="0"/>
          </a:p>
        </p:txBody>
      </p:sp>
      <p:sp>
        <p:nvSpPr>
          <p:cNvPr id="5" name="Text Placeholder 4"/>
          <p:cNvSpPr>
            <a:spLocks noGrp="1"/>
          </p:cNvSpPr>
          <p:nvPr>
            <p:ph type="body" idx="1"/>
          </p:nvPr>
        </p:nvSpPr>
        <p:spPr>
          <a:xfrm>
            <a:off x="1447800" y="1828800"/>
            <a:ext cx="3057148" cy="639762"/>
          </a:xfrm>
        </p:spPr>
        <p:txBody>
          <a:bodyPr/>
          <a:lstStyle/>
          <a:p>
            <a:pPr algn="ctr"/>
            <a:r>
              <a:rPr lang="en-US" u="sng" dirty="0" smtClean="0"/>
              <a:t>Warning Signs</a:t>
            </a:r>
            <a:endParaRPr lang="en-US" u="sng" dirty="0"/>
          </a:p>
        </p:txBody>
      </p:sp>
      <p:sp>
        <p:nvSpPr>
          <p:cNvPr id="6" name="Content Placeholder 5"/>
          <p:cNvSpPr>
            <a:spLocks noGrp="1"/>
          </p:cNvSpPr>
          <p:nvPr>
            <p:ph sz="half" idx="2"/>
          </p:nvPr>
        </p:nvSpPr>
        <p:spPr>
          <a:xfrm>
            <a:off x="1041721" y="2514600"/>
            <a:ext cx="3419856" cy="3810000"/>
          </a:xfrm>
        </p:spPr>
        <p:txBody>
          <a:bodyPr>
            <a:normAutofit fontScale="62500" lnSpcReduction="20000"/>
          </a:bodyPr>
          <a:lstStyle/>
          <a:p>
            <a:r>
              <a:rPr lang="en-US" dirty="0"/>
              <a:t>refusal to eat</a:t>
            </a:r>
          </a:p>
          <a:p>
            <a:r>
              <a:rPr lang="en-US" dirty="0"/>
              <a:t>denial of hunger, even when starving</a:t>
            </a:r>
          </a:p>
          <a:p>
            <a:r>
              <a:rPr lang="en-US" dirty="0"/>
              <a:t>difficulty concentrating</a:t>
            </a:r>
          </a:p>
          <a:p>
            <a:r>
              <a:rPr lang="en-US" dirty="0"/>
              <a:t>obsession with body size and shape</a:t>
            </a:r>
          </a:p>
          <a:p>
            <a:r>
              <a:rPr lang="en-US" dirty="0"/>
              <a:t>skipping meals</a:t>
            </a:r>
          </a:p>
          <a:p>
            <a:r>
              <a:rPr lang="en-US" dirty="0"/>
              <a:t>making excuses for not eating</a:t>
            </a:r>
          </a:p>
          <a:p>
            <a:r>
              <a:rPr lang="en-US" dirty="0"/>
              <a:t>eating only a few certain foods considered safe, usually those low in fat and calories</a:t>
            </a:r>
          </a:p>
          <a:p>
            <a:r>
              <a:rPr lang="en-US" dirty="0"/>
              <a:t>adopting meal or eating rituals, such as cutting food into tiny pieces or spitting food out after chewing</a:t>
            </a:r>
          </a:p>
          <a:p>
            <a:r>
              <a:rPr lang="en-US" dirty="0" smtClean="0"/>
              <a:t>cooking </a:t>
            </a:r>
            <a:r>
              <a:rPr lang="en-US" dirty="0"/>
              <a:t>elaborate meals for others but refusing to eat</a:t>
            </a:r>
          </a:p>
          <a:p>
            <a:endParaRPr lang="en-US" dirty="0"/>
          </a:p>
        </p:txBody>
      </p:sp>
      <p:sp>
        <p:nvSpPr>
          <p:cNvPr id="7" name="Text Placeholder 6"/>
          <p:cNvSpPr>
            <a:spLocks noGrp="1"/>
          </p:cNvSpPr>
          <p:nvPr>
            <p:ph type="body" sz="quarter" idx="3"/>
          </p:nvPr>
        </p:nvSpPr>
        <p:spPr>
          <a:xfrm>
            <a:off x="5029200" y="1828800"/>
            <a:ext cx="3055717" cy="639762"/>
          </a:xfrm>
        </p:spPr>
        <p:txBody>
          <a:bodyPr/>
          <a:lstStyle/>
          <a:p>
            <a:pPr algn="ctr"/>
            <a:r>
              <a:rPr lang="en-US" u="sng" dirty="0" smtClean="0"/>
              <a:t>Possible Causes</a:t>
            </a:r>
            <a:endParaRPr lang="en-US" u="sng" dirty="0"/>
          </a:p>
        </p:txBody>
      </p:sp>
      <p:sp>
        <p:nvSpPr>
          <p:cNvPr id="8" name="Content Placeholder 7"/>
          <p:cNvSpPr>
            <a:spLocks noGrp="1"/>
          </p:cNvSpPr>
          <p:nvPr>
            <p:ph sz="quarter" idx="4"/>
          </p:nvPr>
        </p:nvSpPr>
        <p:spPr>
          <a:xfrm>
            <a:off x="4648200" y="2667000"/>
            <a:ext cx="3419856" cy="3657600"/>
          </a:xfrm>
        </p:spPr>
        <p:txBody>
          <a:bodyPr>
            <a:normAutofit fontScale="70000" lnSpcReduction="20000"/>
          </a:bodyPr>
          <a:lstStyle/>
          <a:p>
            <a:r>
              <a:rPr lang="en-US" dirty="0"/>
              <a:t>Low self-esteem, which may stem from unresolved experiences of neglect or abuse during childhood</a:t>
            </a:r>
          </a:p>
          <a:p>
            <a:r>
              <a:rPr lang="en-US" dirty="0"/>
              <a:t>Obsessive or compulsive personality traits, which make it easier to adhere to strict diets and resist hunger</a:t>
            </a:r>
          </a:p>
          <a:p>
            <a:r>
              <a:rPr lang="en-US" dirty="0"/>
              <a:t>Perfectionism, when centered on the body leads to thought distortions such as "I'm never thin enough."</a:t>
            </a:r>
          </a:p>
          <a:p>
            <a:r>
              <a:rPr lang="en-US" dirty="0"/>
              <a:t>Low levels of serotonin, one of the brain chemicals involved in depression</a:t>
            </a:r>
          </a:p>
          <a:p>
            <a:pPr marL="68580" indent="0">
              <a:buNone/>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199"/>
            <a:ext cx="2286000" cy="1956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0658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1000"/>
                                        <p:tgtEl>
                                          <p:spTgt spid="6">
                                            <p:txEl>
                                              <p:pRg st="3" end="3"/>
                                            </p:txEl>
                                          </p:spTgt>
                                        </p:tgtEl>
                                      </p:cBhvr>
                                    </p:animEffect>
                                    <p:anim calcmode="lin" valueType="num">
                                      <p:cBhvr>
                                        <p:cTn id="3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1000"/>
                                        <p:tgtEl>
                                          <p:spTgt spid="6">
                                            <p:txEl>
                                              <p:pRg st="4" end="4"/>
                                            </p:txEl>
                                          </p:spTgt>
                                        </p:tgtEl>
                                      </p:cBhvr>
                                    </p:animEffect>
                                    <p:anim calcmode="lin" valueType="num">
                                      <p:cBhvr>
                                        <p:cTn id="4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5" end="5"/>
                                            </p:txEl>
                                          </p:spTgt>
                                        </p:tgtEl>
                                        <p:attrNameLst>
                                          <p:attrName>style.visibility</p:attrName>
                                        </p:attrNameLst>
                                      </p:cBhvr>
                                      <p:to>
                                        <p:strVal val="visible"/>
                                      </p:to>
                                    </p:set>
                                    <p:animEffect transition="in" filter="fade">
                                      <p:cBhvr>
                                        <p:cTn id="49" dur="1000"/>
                                        <p:tgtEl>
                                          <p:spTgt spid="6">
                                            <p:txEl>
                                              <p:pRg st="5" end="5"/>
                                            </p:txEl>
                                          </p:spTgt>
                                        </p:tgtEl>
                                      </p:cBhvr>
                                    </p:animEffect>
                                    <p:anim calcmode="lin" valueType="num">
                                      <p:cBhvr>
                                        <p:cTn id="5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6" end="6"/>
                                            </p:txEl>
                                          </p:spTgt>
                                        </p:tgtEl>
                                        <p:attrNameLst>
                                          <p:attrName>style.visibility</p:attrName>
                                        </p:attrNameLst>
                                      </p:cBhvr>
                                      <p:to>
                                        <p:strVal val="visible"/>
                                      </p:to>
                                    </p:set>
                                    <p:animEffect transition="in" filter="fade">
                                      <p:cBhvr>
                                        <p:cTn id="56" dur="1000"/>
                                        <p:tgtEl>
                                          <p:spTgt spid="6">
                                            <p:txEl>
                                              <p:pRg st="6" end="6"/>
                                            </p:txEl>
                                          </p:spTgt>
                                        </p:tgtEl>
                                      </p:cBhvr>
                                    </p:animEffect>
                                    <p:anim calcmode="lin" valueType="num">
                                      <p:cBhvr>
                                        <p:cTn id="57"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xEl>
                                              <p:pRg st="7" end="7"/>
                                            </p:txEl>
                                          </p:spTgt>
                                        </p:tgtEl>
                                        <p:attrNameLst>
                                          <p:attrName>style.visibility</p:attrName>
                                        </p:attrNameLst>
                                      </p:cBhvr>
                                      <p:to>
                                        <p:strVal val="visible"/>
                                      </p:to>
                                    </p:set>
                                    <p:animEffect transition="in" filter="fade">
                                      <p:cBhvr>
                                        <p:cTn id="63" dur="1000"/>
                                        <p:tgtEl>
                                          <p:spTgt spid="6">
                                            <p:txEl>
                                              <p:pRg st="7" end="7"/>
                                            </p:txEl>
                                          </p:spTgt>
                                        </p:tgtEl>
                                      </p:cBhvr>
                                    </p:animEffect>
                                    <p:anim calcmode="lin" valueType="num">
                                      <p:cBhvr>
                                        <p:cTn id="64"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
                                            <p:txEl>
                                              <p:pRg st="8" end="8"/>
                                            </p:txEl>
                                          </p:spTgt>
                                        </p:tgtEl>
                                        <p:attrNameLst>
                                          <p:attrName>style.visibility</p:attrName>
                                        </p:attrNameLst>
                                      </p:cBhvr>
                                      <p:to>
                                        <p:strVal val="visible"/>
                                      </p:to>
                                    </p:set>
                                    <p:animEffect transition="in" filter="fade">
                                      <p:cBhvr>
                                        <p:cTn id="70" dur="1000"/>
                                        <p:tgtEl>
                                          <p:spTgt spid="6">
                                            <p:txEl>
                                              <p:pRg st="8" end="8"/>
                                            </p:txEl>
                                          </p:spTgt>
                                        </p:tgtEl>
                                      </p:cBhvr>
                                    </p:animEffect>
                                    <p:anim calcmode="lin" valueType="num">
                                      <p:cBhvr>
                                        <p:cTn id="71"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8">
                                            <p:txEl>
                                              <p:pRg st="0" end="0"/>
                                            </p:txEl>
                                          </p:spTgt>
                                        </p:tgtEl>
                                        <p:attrNameLst>
                                          <p:attrName>style.visibility</p:attrName>
                                        </p:attrNameLst>
                                      </p:cBhvr>
                                      <p:to>
                                        <p:strVal val="visible"/>
                                      </p:to>
                                    </p:set>
                                    <p:animEffect transition="in" filter="fade">
                                      <p:cBhvr>
                                        <p:cTn id="77" dur="1000"/>
                                        <p:tgtEl>
                                          <p:spTgt spid="8">
                                            <p:txEl>
                                              <p:pRg st="0" end="0"/>
                                            </p:txEl>
                                          </p:spTgt>
                                        </p:tgtEl>
                                      </p:cBhvr>
                                    </p:animEffect>
                                    <p:anim calcmode="lin" valueType="num">
                                      <p:cBhvr>
                                        <p:cTn id="7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7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8">
                                            <p:txEl>
                                              <p:pRg st="1" end="1"/>
                                            </p:txEl>
                                          </p:spTgt>
                                        </p:tgtEl>
                                        <p:attrNameLst>
                                          <p:attrName>style.visibility</p:attrName>
                                        </p:attrNameLst>
                                      </p:cBhvr>
                                      <p:to>
                                        <p:strVal val="visible"/>
                                      </p:to>
                                    </p:set>
                                    <p:animEffect transition="in" filter="fade">
                                      <p:cBhvr>
                                        <p:cTn id="84" dur="1000"/>
                                        <p:tgtEl>
                                          <p:spTgt spid="8">
                                            <p:txEl>
                                              <p:pRg st="1" end="1"/>
                                            </p:txEl>
                                          </p:spTgt>
                                        </p:tgtEl>
                                      </p:cBhvr>
                                    </p:animEffect>
                                    <p:anim calcmode="lin" valueType="num">
                                      <p:cBhvr>
                                        <p:cTn id="8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8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8">
                                            <p:txEl>
                                              <p:pRg st="2" end="2"/>
                                            </p:txEl>
                                          </p:spTgt>
                                        </p:tgtEl>
                                        <p:attrNameLst>
                                          <p:attrName>style.visibility</p:attrName>
                                        </p:attrNameLst>
                                      </p:cBhvr>
                                      <p:to>
                                        <p:strVal val="visible"/>
                                      </p:to>
                                    </p:set>
                                    <p:animEffect transition="in" filter="fade">
                                      <p:cBhvr>
                                        <p:cTn id="91" dur="1000"/>
                                        <p:tgtEl>
                                          <p:spTgt spid="8">
                                            <p:txEl>
                                              <p:pRg st="2" end="2"/>
                                            </p:txEl>
                                          </p:spTgt>
                                        </p:tgtEl>
                                      </p:cBhvr>
                                    </p:animEffect>
                                    <p:anim calcmode="lin" valueType="num">
                                      <p:cBhvr>
                                        <p:cTn id="9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8">
                                            <p:txEl>
                                              <p:pRg st="3" end="3"/>
                                            </p:txEl>
                                          </p:spTgt>
                                        </p:tgtEl>
                                        <p:attrNameLst>
                                          <p:attrName>style.visibility</p:attrName>
                                        </p:attrNameLst>
                                      </p:cBhvr>
                                      <p:to>
                                        <p:strVal val="visible"/>
                                      </p:to>
                                    </p:set>
                                    <p:animEffect transition="in" filter="fade">
                                      <p:cBhvr>
                                        <p:cTn id="98" dur="1000"/>
                                        <p:tgtEl>
                                          <p:spTgt spid="8">
                                            <p:txEl>
                                              <p:pRg st="3" end="3"/>
                                            </p:txEl>
                                          </p:spTgt>
                                        </p:tgtEl>
                                      </p:cBhvr>
                                    </p:animEffect>
                                    <p:anim calcmode="lin" valueType="num">
                                      <p:cBhvr>
                                        <p:cTn id="9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0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7">
                                            <p:txEl>
                                              <p:pRg st="0" end="0"/>
                                            </p:txEl>
                                          </p:spTgt>
                                        </p:tgtEl>
                                        <p:attrNameLst>
                                          <p:attrName>style.visibility</p:attrName>
                                        </p:attrNameLst>
                                      </p:cBhvr>
                                      <p:to>
                                        <p:strVal val="visible"/>
                                      </p:to>
                                    </p:set>
                                    <p:animEffect transition="in" filter="fade">
                                      <p:cBhvr>
                                        <p:cTn id="105" dur="1000"/>
                                        <p:tgtEl>
                                          <p:spTgt spid="7">
                                            <p:txEl>
                                              <p:pRg st="0" end="0"/>
                                            </p:txEl>
                                          </p:spTgt>
                                        </p:tgtEl>
                                      </p:cBhvr>
                                    </p:animEffect>
                                    <p:anim calcmode="lin" valueType="num">
                                      <p:cBhvr>
                                        <p:cTn id="10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07"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build="p"/>
      <p:bldP spid="8"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b="1" dirty="0"/>
              <a:t>Bulimia Nervosa</a:t>
            </a:r>
            <a:br>
              <a:rPr lang="en-US" altLang="en-US" b="1" dirty="0"/>
            </a:br>
            <a:endParaRPr lang="en-US" dirty="0"/>
          </a:p>
        </p:txBody>
      </p:sp>
      <p:sp>
        <p:nvSpPr>
          <p:cNvPr id="4" name="Text Placeholder 3"/>
          <p:cNvSpPr>
            <a:spLocks noGrp="1"/>
          </p:cNvSpPr>
          <p:nvPr>
            <p:ph type="body" idx="1"/>
          </p:nvPr>
        </p:nvSpPr>
        <p:spPr>
          <a:xfrm>
            <a:off x="1447800" y="1828800"/>
            <a:ext cx="3057148" cy="639762"/>
          </a:xfrm>
        </p:spPr>
        <p:txBody>
          <a:bodyPr/>
          <a:lstStyle/>
          <a:p>
            <a:pPr algn="ctr"/>
            <a:r>
              <a:rPr lang="en-US" u="sng" dirty="0" smtClean="0"/>
              <a:t>What it is</a:t>
            </a:r>
            <a:endParaRPr lang="en-US" u="sng" dirty="0"/>
          </a:p>
        </p:txBody>
      </p:sp>
      <p:sp>
        <p:nvSpPr>
          <p:cNvPr id="3" name="Content Placeholder 2"/>
          <p:cNvSpPr>
            <a:spLocks noGrp="1"/>
          </p:cNvSpPr>
          <p:nvPr>
            <p:ph sz="half" idx="2"/>
          </p:nvPr>
        </p:nvSpPr>
        <p:spPr>
          <a:xfrm>
            <a:off x="1066800" y="2667000"/>
            <a:ext cx="3419856" cy="3502306"/>
          </a:xfrm>
        </p:spPr>
        <p:txBody>
          <a:bodyPr>
            <a:noAutofit/>
          </a:bodyPr>
          <a:lstStyle/>
          <a:p>
            <a:r>
              <a:rPr lang="en-US" altLang="en-US" sz="1600" dirty="0" smtClean="0"/>
              <a:t>An </a:t>
            </a:r>
            <a:r>
              <a:rPr lang="en-US" altLang="en-US" sz="1600" dirty="0"/>
              <a:t>eating disorder in which the person typically binge eats and then purges what they have just eaten. Binge eating is when you consume uncomfortable amounts of food, often leaving you feeling sick. Many people purge by vomiting the food they just consumed</a:t>
            </a:r>
            <a:r>
              <a:rPr lang="en-US" altLang="en-US" sz="1600" dirty="0" smtClean="0"/>
              <a:t>.</a:t>
            </a:r>
          </a:p>
          <a:p>
            <a:r>
              <a:rPr lang="en-US" altLang="en-US" sz="1600" dirty="0" smtClean="0"/>
              <a:t>Many times this person may seem like they eat “normally” but then quickly excuse themselves to the restroom.</a:t>
            </a:r>
          </a:p>
          <a:p>
            <a:r>
              <a:rPr lang="en-US" altLang="en-US" sz="1600" dirty="0" smtClean="0"/>
              <a:t>Purging or Exercise Bulimia***</a:t>
            </a:r>
            <a:endParaRPr lang="en-US" altLang="en-US" sz="1600" dirty="0"/>
          </a:p>
          <a:p>
            <a:endParaRPr lang="en-US" sz="1600" dirty="0"/>
          </a:p>
        </p:txBody>
      </p:sp>
      <p:sp>
        <p:nvSpPr>
          <p:cNvPr id="5" name="Text Placeholder 4"/>
          <p:cNvSpPr>
            <a:spLocks noGrp="1"/>
          </p:cNvSpPr>
          <p:nvPr>
            <p:ph type="body" sz="quarter" idx="3"/>
          </p:nvPr>
        </p:nvSpPr>
        <p:spPr>
          <a:xfrm>
            <a:off x="5029200" y="1981200"/>
            <a:ext cx="3055717" cy="639762"/>
          </a:xfrm>
        </p:spPr>
        <p:txBody>
          <a:bodyPr/>
          <a:lstStyle/>
          <a:p>
            <a:pPr algn="ctr"/>
            <a:r>
              <a:rPr lang="en-US" u="sng" dirty="0" smtClean="0"/>
              <a:t>Signs &amp; Symptoms</a:t>
            </a:r>
            <a:endParaRPr lang="en-US" u="sng" dirty="0"/>
          </a:p>
        </p:txBody>
      </p:sp>
      <p:sp>
        <p:nvSpPr>
          <p:cNvPr id="6" name="Content Placeholder 5"/>
          <p:cNvSpPr>
            <a:spLocks noGrp="1"/>
          </p:cNvSpPr>
          <p:nvPr>
            <p:ph sz="quarter" idx="4"/>
          </p:nvPr>
        </p:nvSpPr>
        <p:spPr>
          <a:xfrm>
            <a:off x="4645152" y="2974694"/>
            <a:ext cx="3419856" cy="3502306"/>
          </a:xfrm>
        </p:spPr>
        <p:txBody>
          <a:bodyPr>
            <a:normAutofit fontScale="62500" lnSpcReduction="20000"/>
          </a:bodyPr>
          <a:lstStyle/>
          <a:p>
            <a:r>
              <a:rPr lang="en-US" sz="2600" dirty="0"/>
              <a:t>Habitually going to the bathroom immediately after eating or during meals</a:t>
            </a:r>
          </a:p>
          <a:p>
            <a:r>
              <a:rPr lang="en-US" sz="2600" dirty="0"/>
              <a:t>Damaged teeth and gums</a:t>
            </a:r>
          </a:p>
          <a:p>
            <a:r>
              <a:rPr lang="en-US" sz="2600" dirty="0"/>
              <a:t>Swollen salivary glands in the cheeks (chipmunk cheeks)</a:t>
            </a:r>
          </a:p>
          <a:p>
            <a:r>
              <a:rPr lang="en-US" sz="2600" dirty="0"/>
              <a:t>Persistent sores in the throat and mouth</a:t>
            </a:r>
          </a:p>
          <a:p>
            <a:r>
              <a:rPr lang="en-US" sz="2600" dirty="0"/>
              <a:t>Sores, scars or calluses on the knuckles or hands caused by self-induced vomiting</a:t>
            </a:r>
          </a:p>
          <a:p>
            <a:r>
              <a:rPr lang="en-US" sz="2600" dirty="0"/>
              <a:t>Scratchy or raspy voice quality</a:t>
            </a:r>
          </a:p>
          <a:p>
            <a:r>
              <a:rPr lang="en-US" sz="2600" dirty="0"/>
              <a:t>Misuse of ipecac syrup to induce vomiting</a:t>
            </a:r>
          </a:p>
          <a:p>
            <a:pPr marL="68580" indent="0">
              <a:buNone/>
            </a:pP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75" y="76200"/>
            <a:ext cx="2714625" cy="154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80974"/>
            <a:ext cx="1800225"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984578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t>Bulimia Nervosa</a:t>
            </a:r>
            <a:endParaRPr lang="en-US" dirty="0"/>
          </a:p>
        </p:txBody>
      </p:sp>
      <p:sp>
        <p:nvSpPr>
          <p:cNvPr id="3" name="Text Placeholder 2"/>
          <p:cNvSpPr>
            <a:spLocks noGrp="1"/>
          </p:cNvSpPr>
          <p:nvPr>
            <p:ph type="body" idx="1"/>
          </p:nvPr>
        </p:nvSpPr>
        <p:spPr/>
        <p:txBody>
          <a:bodyPr/>
          <a:lstStyle/>
          <a:p>
            <a:pPr algn="ctr"/>
            <a:r>
              <a:rPr lang="en-US" u="sng" dirty="0" smtClean="0"/>
              <a:t>Warning Signs</a:t>
            </a:r>
            <a:endParaRPr lang="en-US" u="sng" dirty="0"/>
          </a:p>
        </p:txBody>
      </p:sp>
      <p:sp>
        <p:nvSpPr>
          <p:cNvPr id="4" name="Content Placeholder 3"/>
          <p:cNvSpPr>
            <a:spLocks noGrp="1"/>
          </p:cNvSpPr>
          <p:nvPr>
            <p:ph sz="half" idx="2"/>
          </p:nvPr>
        </p:nvSpPr>
        <p:spPr/>
        <p:txBody>
          <a:bodyPr>
            <a:normAutofit fontScale="70000" lnSpcReduction="20000"/>
          </a:bodyPr>
          <a:lstStyle/>
          <a:p>
            <a:r>
              <a:rPr lang="en-US" dirty="0"/>
              <a:t>Eating much more food in a binge episode than in a normal meal or snack</a:t>
            </a:r>
          </a:p>
          <a:p>
            <a:r>
              <a:rPr lang="en-US" dirty="0"/>
              <a:t>Feeling that eating can't be controlled once a binge begins</a:t>
            </a:r>
          </a:p>
          <a:p>
            <a:r>
              <a:rPr lang="en-US" dirty="0"/>
              <a:t>Hiding or hoarding food</a:t>
            </a:r>
          </a:p>
          <a:p>
            <a:r>
              <a:rPr lang="en-US" dirty="0"/>
              <a:t>Making excuses for missing food, or money taken to pay for binge foods</a:t>
            </a:r>
          </a:p>
          <a:p>
            <a:r>
              <a:rPr lang="en-US" dirty="0"/>
              <a:t>Eating until the point of physical discomfort or pain</a:t>
            </a:r>
          </a:p>
          <a:p>
            <a:pPr marL="68580" indent="0">
              <a:buNone/>
            </a:pPr>
            <a:endParaRPr lang="en-US" dirty="0"/>
          </a:p>
        </p:txBody>
      </p:sp>
      <p:sp>
        <p:nvSpPr>
          <p:cNvPr id="5" name="Text Placeholder 4"/>
          <p:cNvSpPr>
            <a:spLocks noGrp="1"/>
          </p:cNvSpPr>
          <p:nvPr>
            <p:ph type="body" sz="quarter" idx="3"/>
          </p:nvPr>
        </p:nvSpPr>
        <p:spPr/>
        <p:txBody>
          <a:bodyPr/>
          <a:lstStyle/>
          <a:p>
            <a:pPr algn="ctr"/>
            <a:r>
              <a:rPr lang="en-US" u="sng" dirty="0" smtClean="0"/>
              <a:t>Possible Causes</a:t>
            </a:r>
            <a:endParaRPr lang="en-US" u="sng" dirty="0"/>
          </a:p>
        </p:txBody>
      </p:sp>
      <p:sp>
        <p:nvSpPr>
          <p:cNvPr id="6" name="Content Placeholder 5"/>
          <p:cNvSpPr>
            <a:spLocks noGrp="1"/>
          </p:cNvSpPr>
          <p:nvPr>
            <p:ph sz="quarter" idx="4"/>
          </p:nvPr>
        </p:nvSpPr>
        <p:spPr/>
        <p:txBody>
          <a:bodyPr>
            <a:normAutofit fontScale="92500" lnSpcReduction="10000"/>
          </a:bodyPr>
          <a:lstStyle/>
          <a:p>
            <a:r>
              <a:rPr lang="en-US" dirty="0"/>
              <a:t>Depression</a:t>
            </a:r>
          </a:p>
          <a:p>
            <a:r>
              <a:rPr lang="en-US" dirty="0"/>
              <a:t>Anxiety</a:t>
            </a:r>
          </a:p>
          <a:p>
            <a:r>
              <a:rPr lang="en-US" dirty="0"/>
              <a:t>Social isolation</a:t>
            </a:r>
          </a:p>
          <a:p>
            <a:r>
              <a:rPr lang="en-US" dirty="0"/>
              <a:t>Having a distorted, excessively negative body image</a:t>
            </a:r>
          </a:p>
          <a:p>
            <a:r>
              <a:rPr lang="en-US" dirty="0"/>
              <a:t>Preoccupation body shape and weight</a:t>
            </a:r>
          </a:p>
          <a:p>
            <a:pPr marL="68580" indent="0">
              <a:buNone/>
            </a:pP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152399"/>
            <a:ext cx="1885950"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73852"/>
            <a:ext cx="2209800" cy="186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766652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685800"/>
            <a:ext cx="7024744" cy="1143000"/>
          </a:xfrm>
        </p:spPr>
        <p:txBody>
          <a:bodyPr>
            <a:normAutofit fontScale="90000"/>
          </a:bodyPr>
          <a:lstStyle/>
          <a:p>
            <a:pPr algn="ctr"/>
            <a:r>
              <a:rPr lang="en-US" altLang="en-US" b="1" dirty="0"/>
              <a:t>Binge Eating</a:t>
            </a:r>
            <a:br>
              <a:rPr lang="en-US" altLang="en-US" b="1" dirty="0"/>
            </a:br>
            <a:endParaRPr lang="en-US" dirty="0"/>
          </a:p>
        </p:txBody>
      </p:sp>
      <p:sp>
        <p:nvSpPr>
          <p:cNvPr id="5" name="Text Placeholder 4"/>
          <p:cNvSpPr>
            <a:spLocks noGrp="1"/>
          </p:cNvSpPr>
          <p:nvPr>
            <p:ph type="body" idx="1"/>
          </p:nvPr>
        </p:nvSpPr>
        <p:spPr>
          <a:xfrm>
            <a:off x="1447800" y="1828800"/>
            <a:ext cx="3057148" cy="593571"/>
          </a:xfrm>
        </p:spPr>
        <p:txBody>
          <a:bodyPr/>
          <a:lstStyle/>
          <a:p>
            <a:pPr algn="ctr"/>
            <a:r>
              <a:rPr lang="en-US" u="sng" dirty="0" smtClean="0"/>
              <a:t>What it is</a:t>
            </a:r>
            <a:endParaRPr lang="en-US" u="sng" dirty="0"/>
          </a:p>
        </p:txBody>
      </p:sp>
      <p:sp>
        <p:nvSpPr>
          <p:cNvPr id="3" name="Content Placeholder 2"/>
          <p:cNvSpPr>
            <a:spLocks noGrp="1"/>
          </p:cNvSpPr>
          <p:nvPr>
            <p:ph sz="half" idx="2"/>
          </p:nvPr>
        </p:nvSpPr>
        <p:spPr/>
        <p:txBody>
          <a:bodyPr>
            <a:normAutofit fontScale="70000" lnSpcReduction="20000"/>
          </a:bodyPr>
          <a:lstStyle/>
          <a:p>
            <a:r>
              <a:rPr lang="en-US" altLang="en-US" dirty="0" smtClean="0"/>
              <a:t>This </a:t>
            </a:r>
            <a:r>
              <a:rPr lang="en-US" altLang="en-US" dirty="0"/>
              <a:t>eating disorder doesn’t involve fasting, and actually causes the person to do the </a:t>
            </a:r>
            <a:r>
              <a:rPr lang="en-US" altLang="en-US" dirty="0" smtClean="0"/>
              <a:t>opposite. </a:t>
            </a:r>
            <a:r>
              <a:rPr lang="en-US" altLang="en-US" dirty="0"/>
              <a:t>When you binge eat, you consume a large amount of food. Most people with this disorder become obese and have a history of depression. </a:t>
            </a:r>
            <a:endParaRPr lang="en-US" altLang="en-US" dirty="0" smtClean="0"/>
          </a:p>
          <a:p>
            <a:r>
              <a:rPr lang="en-US" altLang="en-US" dirty="0" smtClean="0"/>
              <a:t>This is also called compulsive overeating</a:t>
            </a:r>
            <a:endParaRPr lang="en-US" altLang="en-US" dirty="0"/>
          </a:p>
          <a:p>
            <a:endParaRPr lang="en-US" dirty="0"/>
          </a:p>
        </p:txBody>
      </p:sp>
      <p:sp>
        <p:nvSpPr>
          <p:cNvPr id="6" name="Text Placeholder 5"/>
          <p:cNvSpPr>
            <a:spLocks noGrp="1"/>
          </p:cNvSpPr>
          <p:nvPr>
            <p:ph type="body" sz="quarter" idx="3"/>
          </p:nvPr>
        </p:nvSpPr>
        <p:spPr>
          <a:xfrm>
            <a:off x="5029200" y="1828800"/>
            <a:ext cx="3055717" cy="639762"/>
          </a:xfrm>
        </p:spPr>
        <p:txBody>
          <a:bodyPr/>
          <a:lstStyle/>
          <a:p>
            <a:pPr algn="ctr"/>
            <a:r>
              <a:rPr lang="en-US" u="sng" dirty="0" smtClean="0"/>
              <a:t>Signs &amp; Symptoms</a:t>
            </a:r>
            <a:endParaRPr lang="en-US" u="sng" dirty="0"/>
          </a:p>
        </p:txBody>
      </p:sp>
      <p:sp>
        <p:nvSpPr>
          <p:cNvPr id="7" name="Content Placeholder 6"/>
          <p:cNvSpPr>
            <a:spLocks noGrp="1"/>
          </p:cNvSpPr>
          <p:nvPr>
            <p:ph sz="quarter" idx="4"/>
          </p:nvPr>
        </p:nvSpPr>
        <p:spPr/>
        <p:txBody>
          <a:bodyPr>
            <a:normAutofit fontScale="62500" lnSpcReduction="20000"/>
          </a:bodyPr>
          <a:lstStyle/>
          <a:p>
            <a:r>
              <a:rPr lang="en-US" dirty="0"/>
              <a:t>Inability to stop eating or control what you’re eating </a:t>
            </a:r>
          </a:p>
          <a:p>
            <a:r>
              <a:rPr lang="en-US" dirty="0"/>
              <a:t>Rapidly eating large amounts of food </a:t>
            </a:r>
          </a:p>
          <a:p>
            <a:r>
              <a:rPr lang="en-US" dirty="0"/>
              <a:t>Eating even when you're full </a:t>
            </a:r>
          </a:p>
          <a:p>
            <a:r>
              <a:rPr lang="en-US" dirty="0"/>
              <a:t>Hiding or stockpiling food to eat later in secret </a:t>
            </a:r>
          </a:p>
          <a:p>
            <a:r>
              <a:rPr lang="en-US" dirty="0"/>
              <a:t>Eating normally around others, but gorging when you’re alone </a:t>
            </a:r>
          </a:p>
          <a:p>
            <a:r>
              <a:rPr lang="en-US" dirty="0"/>
              <a:t>Eating continuously throughout the day, with no planned mealtimes </a:t>
            </a:r>
          </a:p>
          <a:p>
            <a:pPr marL="68580" indent="0">
              <a:buNone/>
            </a:pP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81000"/>
            <a:ext cx="1905000"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996003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744" cy="1143000"/>
          </a:xfrm>
        </p:spPr>
        <p:txBody>
          <a:bodyPr/>
          <a:lstStyle/>
          <a:p>
            <a:pPr algn="ctr"/>
            <a:r>
              <a:rPr lang="en-US" altLang="en-US" b="1" dirty="0"/>
              <a:t>Binge Eating</a:t>
            </a:r>
            <a:endParaRPr lang="en-US" dirty="0"/>
          </a:p>
        </p:txBody>
      </p:sp>
      <p:sp>
        <p:nvSpPr>
          <p:cNvPr id="3" name="Text Placeholder 2"/>
          <p:cNvSpPr>
            <a:spLocks noGrp="1"/>
          </p:cNvSpPr>
          <p:nvPr>
            <p:ph type="body" idx="1"/>
          </p:nvPr>
        </p:nvSpPr>
        <p:spPr>
          <a:xfrm>
            <a:off x="1447800" y="1981200"/>
            <a:ext cx="3057148" cy="639762"/>
          </a:xfrm>
        </p:spPr>
        <p:txBody>
          <a:bodyPr/>
          <a:lstStyle/>
          <a:p>
            <a:pPr algn="ctr"/>
            <a:r>
              <a:rPr lang="en-US" u="sng" dirty="0" smtClean="0"/>
              <a:t>Warning Signs</a:t>
            </a:r>
            <a:endParaRPr lang="en-US" u="sng" dirty="0"/>
          </a:p>
        </p:txBody>
      </p:sp>
      <p:sp>
        <p:nvSpPr>
          <p:cNvPr id="4" name="Content Placeholder 3"/>
          <p:cNvSpPr>
            <a:spLocks noGrp="1"/>
          </p:cNvSpPr>
          <p:nvPr>
            <p:ph sz="half" idx="2"/>
          </p:nvPr>
        </p:nvSpPr>
        <p:spPr>
          <a:xfrm>
            <a:off x="1041721" y="2974694"/>
            <a:ext cx="3419856" cy="3273706"/>
          </a:xfrm>
        </p:spPr>
        <p:txBody>
          <a:bodyPr>
            <a:normAutofit fontScale="62500" lnSpcReduction="20000"/>
          </a:bodyPr>
          <a:lstStyle/>
          <a:p>
            <a:r>
              <a:rPr lang="en-US" sz="2600" dirty="0"/>
              <a:t>Feeling stress or tension that is only relieved by eating </a:t>
            </a:r>
          </a:p>
          <a:p>
            <a:r>
              <a:rPr lang="en-US" sz="2600" dirty="0"/>
              <a:t>Embarrassment over how much you’re eating </a:t>
            </a:r>
          </a:p>
          <a:p>
            <a:r>
              <a:rPr lang="en-US" sz="2600" dirty="0"/>
              <a:t>Feeling numb while bingeing—like you’re not really there or you’re on auto-pilot. </a:t>
            </a:r>
          </a:p>
          <a:p>
            <a:r>
              <a:rPr lang="en-US" sz="2600" dirty="0"/>
              <a:t>Never feeling satisfied, no matter how much you eat </a:t>
            </a:r>
          </a:p>
          <a:p>
            <a:r>
              <a:rPr lang="en-US" sz="2600" dirty="0"/>
              <a:t>Feeling guilty, disgusted, or depressed after overeating </a:t>
            </a:r>
          </a:p>
          <a:p>
            <a:r>
              <a:rPr lang="en-US" sz="2600" dirty="0"/>
              <a:t>Desperation to control weight and eating habits </a:t>
            </a:r>
          </a:p>
          <a:p>
            <a:pPr marL="68580" indent="0">
              <a:buNone/>
            </a:pPr>
            <a:endParaRPr lang="en-US" dirty="0"/>
          </a:p>
        </p:txBody>
      </p:sp>
      <p:sp>
        <p:nvSpPr>
          <p:cNvPr id="5" name="Text Placeholder 4"/>
          <p:cNvSpPr>
            <a:spLocks noGrp="1"/>
          </p:cNvSpPr>
          <p:nvPr>
            <p:ph type="body" sz="quarter" idx="3"/>
          </p:nvPr>
        </p:nvSpPr>
        <p:spPr>
          <a:xfrm>
            <a:off x="5029200" y="1981200"/>
            <a:ext cx="3055717" cy="639762"/>
          </a:xfrm>
        </p:spPr>
        <p:txBody>
          <a:bodyPr/>
          <a:lstStyle/>
          <a:p>
            <a:pPr algn="ctr"/>
            <a:r>
              <a:rPr lang="en-US" u="sng" dirty="0" smtClean="0"/>
              <a:t>Possible Causes</a:t>
            </a:r>
            <a:endParaRPr lang="en-US" u="sng" dirty="0"/>
          </a:p>
        </p:txBody>
      </p:sp>
      <p:sp>
        <p:nvSpPr>
          <p:cNvPr id="6" name="Content Placeholder 5"/>
          <p:cNvSpPr>
            <a:spLocks noGrp="1"/>
          </p:cNvSpPr>
          <p:nvPr>
            <p:ph sz="quarter" idx="4"/>
          </p:nvPr>
        </p:nvSpPr>
        <p:spPr/>
        <p:txBody>
          <a:bodyPr>
            <a:normAutofit fontScale="92500" lnSpcReduction="10000"/>
          </a:bodyPr>
          <a:lstStyle/>
          <a:p>
            <a:r>
              <a:rPr lang="en-US" dirty="0"/>
              <a:t>Biological </a:t>
            </a:r>
            <a:r>
              <a:rPr lang="en-US" dirty="0" smtClean="0"/>
              <a:t>abnormalities</a:t>
            </a:r>
          </a:p>
          <a:p>
            <a:r>
              <a:rPr lang="en-US" dirty="0"/>
              <a:t>Social pressure to be </a:t>
            </a:r>
            <a:r>
              <a:rPr lang="en-US" dirty="0" smtClean="0"/>
              <a:t>thin</a:t>
            </a:r>
          </a:p>
          <a:p>
            <a:r>
              <a:rPr lang="en-US" dirty="0" smtClean="0"/>
              <a:t>Depression</a:t>
            </a:r>
          </a:p>
          <a:p>
            <a:r>
              <a:rPr lang="en-US" dirty="0" smtClean="0"/>
              <a:t>Eating as an emotional response</a:t>
            </a:r>
          </a:p>
          <a:p>
            <a:r>
              <a:rPr lang="en-US" dirty="0" smtClean="0"/>
              <a:t>Stress</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381000"/>
            <a:ext cx="2993571"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432056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Impact?</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Eating disorders are very common</a:t>
            </a:r>
          </a:p>
          <a:p>
            <a:pPr marL="68580" indent="0">
              <a:buNone/>
            </a:pPr>
            <a:endParaRPr lang="en-US" dirty="0" smtClean="0"/>
          </a:p>
          <a:p>
            <a:r>
              <a:rPr lang="en-US" dirty="0" smtClean="0"/>
              <a:t>1-2 out of 100 students struggle</a:t>
            </a:r>
          </a:p>
          <a:p>
            <a:pPr marL="68580" indent="0">
              <a:buNone/>
            </a:pPr>
            <a:endParaRPr lang="en-US" dirty="0" smtClean="0"/>
          </a:p>
          <a:p>
            <a:r>
              <a:rPr lang="en-US" dirty="0" smtClean="0"/>
              <a:t>Each year thousands develop: </a:t>
            </a:r>
          </a:p>
          <a:p>
            <a:pPr lvl="2"/>
            <a:r>
              <a:rPr lang="en-US" dirty="0" smtClean="0"/>
              <a:t>Eating disorders</a:t>
            </a:r>
          </a:p>
          <a:p>
            <a:pPr lvl="2"/>
            <a:r>
              <a:rPr lang="en-US" dirty="0" smtClean="0"/>
              <a:t>Problems with weight, eating or body image</a:t>
            </a:r>
          </a:p>
          <a:p>
            <a:pPr marL="685800" lvl="2" indent="0">
              <a:buNone/>
            </a:pPr>
            <a:endParaRPr lang="en-US" dirty="0" smtClean="0"/>
          </a:p>
          <a:p>
            <a:pPr lvl="1"/>
            <a:r>
              <a:rPr lang="en-US" b="1" i="1" dirty="0" smtClean="0"/>
              <a:t>***More than just a diet to lose weight or exercising daily</a:t>
            </a:r>
            <a:endParaRPr lang="en-US" b="1" i="1" dirty="0"/>
          </a:p>
        </p:txBody>
      </p:sp>
      <p:pic>
        <p:nvPicPr>
          <p:cNvPr id="4" name="Picture 4" descr="imagesCAJLYG4S"/>
          <p:cNvPicPr>
            <a:picLocks noChangeAspect="1" noChangeArrowheads="1"/>
          </p:cNvPicPr>
          <p:nvPr/>
        </p:nvPicPr>
        <p:blipFill>
          <a:blip r:embed="rId2" cstate="print"/>
          <a:srcRect/>
          <a:stretch>
            <a:fillRect/>
          </a:stretch>
        </p:blipFill>
        <p:spPr bwMode="auto">
          <a:xfrm rot="1532773">
            <a:off x="6517494" y="350331"/>
            <a:ext cx="2095500" cy="2076450"/>
          </a:xfrm>
          <a:prstGeom prst="rect">
            <a:avLst/>
          </a:prstGeom>
          <a:noFill/>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Causes Eating Disorders in Teens?</a:t>
            </a:r>
            <a:endParaRPr lang="en-US" b="1" dirty="0"/>
          </a:p>
        </p:txBody>
      </p:sp>
      <p:sp>
        <p:nvSpPr>
          <p:cNvPr id="3" name="Content Placeholder 2"/>
          <p:cNvSpPr>
            <a:spLocks noGrp="1"/>
          </p:cNvSpPr>
          <p:nvPr>
            <p:ph sz="quarter" idx="13"/>
          </p:nvPr>
        </p:nvSpPr>
        <p:spPr/>
        <p:txBody>
          <a:bodyPr>
            <a:normAutofit fontScale="92500"/>
          </a:bodyPr>
          <a:lstStyle/>
          <a:p>
            <a:r>
              <a:rPr lang="en-US" dirty="0" smtClean="0"/>
              <a:t>Emotional and physical changes</a:t>
            </a:r>
          </a:p>
          <a:p>
            <a:r>
              <a:rPr lang="en-US" dirty="0" smtClean="0"/>
              <a:t>Academic pressures</a:t>
            </a:r>
          </a:p>
          <a:p>
            <a:r>
              <a:rPr lang="en-US" dirty="0" smtClean="0"/>
              <a:t>Greater degree of peer pressure</a:t>
            </a:r>
          </a:p>
          <a:p>
            <a:r>
              <a:rPr lang="en-US" dirty="0" smtClean="0"/>
              <a:t>Both boys and girls</a:t>
            </a:r>
          </a:p>
          <a:p>
            <a:pPr lvl="1"/>
            <a:r>
              <a:rPr lang="en-US" i="1" dirty="0" smtClean="0"/>
              <a:t>1 in 5 teens with eating disorders are boys</a:t>
            </a:r>
          </a:p>
        </p:txBody>
      </p:sp>
      <p:sp>
        <p:nvSpPr>
          <p:cNvPr id="4" name="Content Placeholder 3"/>
          <p:cNvSpPr>
            <a:spLocks noGrp="1"/>
          </p:cNvSpPr>
          <p:nvPr>
            <p:ph sz="quarter" idx="14"/>
          </p:nvPr>
        </p:nvSpPr>
        <p:spPr/>
        <p:txBody>
          <a:bodyPr/>
          <a:lstStyle/>
          <a:p>
            <a:r>
              <a:rPr lang="en-US" dirty="0" smtClean="0"/>
              <a:t>Anxiety</a:t>
            </a:r>
          </a:p>
          <a:p>
            <a:r>
              <a:rPr lang="en-US" dirty="0" smtClean="0"/>
              <a:t>Depression</a:t>
            </a:r>
          </a:p>
          <a:p>
            <a:r>
              <a:rPr lang="en-US" dirty="0" smtClean="0"/>
              <a:t>Trauma</a:t>
            </a:r>
          </a:p>
          <a:p>
            <a:r>
              <a:rPr lang="en-US" dirty="0" smtClean="0"/>
              <a:t>Societal pressures</a:t>
            </a:r>
          </a:p>
          <a:p>
            <a:r>
              <a:rPr lang="en-US" dirty="0" smtClean="0"/>
              <a:t>Genetics</a:t>
            </a:r>
          </a:p>
          <a:p>
            <a:r>
              <a:rPr lang="en-US" dirty="0" smtClean="0"/>
              <a:t>The Media</a:t>
            </a:r>
          </a:p>
          <a:p>
            <a:endParaRPr lang="en-US" dirty="0"/>
          </a:p>
        </p:txBody>
      </p:sp>
      <p:pic>
        <p:nvPicPr>
          <p:cNvPr id="5" name="Picture 4" descr="imagesCAO72ZJ6"/>
          <p:cNvPicPr>
            <a:picLocks noChangeAspect="1" noChangeArrowheads="1"/>
          </p:cNvPicPr>
          <p:nvPr/>
        </p:nvPicPr>
        <p:blipFill>
          <a:blip r:embed="rId2" cstate="print"/>
          <a:srcRect/>
          <a:stretch>
            <a:fillRect/>
          </a:stretch>
        </p:blipFill>
        <p:spPr bwMode="auto">
          <a:xfrm>
            <a:off x="6400800" y="4876800"/>
            <a:ext cx="2476500" cy="1793050"/>
          </a:xfrm>
          <a:prstGeom prst="rect">
            <a:avLst/>
          </a:prstGeom>
          <a:noFill/>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t>How Can </a:t>
            </a:r>
            <a:r>
              <a:rPr lang="en-US" b="1" dirty="0"/>
              <a:t>y</a:t>
            </a:r>
            <a:r>
              <a:rPr lang="en-US" b="1" dirty="0" smtClean="0"/>
              <a:t>ou </a:t>
            </a:r>
            <a:r>
              <a:rPr lang="en-US" b="1" dirty="0"/>
              <a:t>P</a:t>
            </a:r>
            <a:r>
              <a:rPr lang="en-US" b="1" dirty="0" smtClean="0"/>
              <a:t>revent Eating </a:t>
            </a:r>
            <a:r>
              <a:rPr lang="en-US" b="1" dirty="0"/>
              <a:t>D</a:t>
            </a:r>
            <a:r>
              <a:rPr lang="en-US" b="1" dirty="0" smtClean="0"/>
              <a:t>isorders?</a:t>
            </a:r>
            <a:endParaRPr lang="en-US" b="1" dirty="0"/>
          </a:p>
        </p:txBody>
      </p:sp>
      <p:sp>
        <p:nvSpPr>
          <p:cNvPr id="3" name="Content Placeholder 2"/>
          <p:cNvSpPr>
            <a:spLocks noGrp="1"/>
          </p:cNvSpPr>
          <p:nvPr>
            <p:ph idx="1"/>
          </p:nvPr>
        </p:nvSpPr>
        <p:spPr>
          <a:xfrm>
            <a:off x="1043492" y="2133600"/>
            <a:ext cx="6777317" cy="4191000"/>
          </a:xfrm>
        </p:spPr>
        <p:txBody>
          <a:bodyPr>
            <a:normAutofit fontScale="85000" lnSpcReduction="20000"/>
          </a:bodyPr>
          <a:lstStyle/>
          <a:p>
            <a:pPr marL="274320" indent="-274320" fontAlgn="auto">
              <a:spcAft>
                <a:spcPts val="0"/>
              </a:spcAft>
              <a:buFont typeface="Wingdings 2"/>
              <a:buChar char=""/>
              <a:defRPr/>
            </a:pPr>
            <a:r>
              <a:rPr lang="en-US" b="1" dirty="0" smtClean="0"/>
              <a:t>Regarding Weight:</a:t>
            </a:r>
          </a:p>
          <a:p>
            <a:pPr marL="274320" indent="-274320" fontAlgn="auto">
              <a:spcAft>
                <a:spcPts val="0"/>
              </a:spcAft>
              <a:buFont typeface="Wingdings 2"/>
              <a:buNone/>
              <a:defRPr/>
            </a:pPr>
            <a:r>
              <a:rPr lang="en-US" dirty="0" smtClean="0"/>
              <a:t>		Don’t measure your worth by a number on a scale and aim for a healthy, realistic weight for your body type.</a:t>
            </a:r>
          </a:p>
          <a:p>
            <a:pPr marL="274320" indent="-274320" fontAlgn="auto">
              <a:spcAft>
                <a:spcPts val="0"/>
              </a:spcAft>
              <a:buFont typeface="Wingdings 2"/>
              <a:buNone/>
              <a:defRPr/>
            </a:pPr>
            <a:endParaRPr lang="en-US" dirty="0" smtClean="0"/>
          </a:p>
          <a:p>
            <a:pPr marL="274320" indent="-274320" fontAlgn="auto">
              <a:spcAft>
                <a:spcPts val="0"/>
              </a:spcAft>
              <a:buFont typeface="Wingdings 2"/>
              <a:buChar char=""/>
              <a:defRPr/>
            </a:pPr>
            <a:r>
              <a:rPr lang="en-US" b="1" dirty="0" smtClean="0"/>
              <a:t>Regarding Exercise:</a:t>
            </a:r>
            <a:endParaRPr lang="en-US" b="1" dirty="0"/>
          </a:p>
          <a:p>
            <a:pPr marL="274320" indent="-274320" fontAlgn="auto">
              <a:spcAft>
                <a:spcPts val="0"/>
              </a:spcAft>
              <a:buFont typeface="Wingdings 2"/>
              <a:buNone/>
              <a:defRPr/>
            </a:pPr>
            <a:r>
              <a:rPr lang="en-US" dirty="0" smtClean="0"/>
              <a:t>		Exercise regularly to stay healthy and choose activities that you can truly enjoy.</a:t>
            </a:r>
          </a:p>
          <a:p>
            <a:pPr marL="274320" indent="-274320" fontAlgn="auto">
              <a:spcAft>
                <a:spcPts val="0"/>
              </a:spcAft>
              <a:buFont typeface="Wingdings 2"/>
              <a:buNone/>
              <a:defRPr/>
            </a:pPr>
            <a:endParaRPr lang="en-US" dirty="0" smtClean="0"/>
          </a:p>
          <a:p>
            <a:pPr marL="274320" indent="-274320" fontAlgn="auto">
              <a:spcAft>
                <a:spcPts val="0"/>
              </a:spcAft>
              <a:buFont typeface="Wingdings 2"/>
              <a:buChar char=""/>
              <a:defRPr/>
            </a:pPr>
            <a:r>
              <a:rPr lang="en-US" b="1" dirty="0" smtClean="0"/>
              <a:t>Regarding Food:</a:t>
            </a:r>
          </a:p>
          <a:p>
            <a:pPr marL="274320" indent="-274320" fontAlgn="auto">
              <a:spcAft>
                <a:spcPts val="0"/>
              </a:spcAft>
              <a:buFont typeface="Wingdings 2"/>
              <a:buNone/>
              <a:defRPr/>
            </a:pPr>
            <a:r>
              <a:rPr lang="en-US" dirty="0" smtClean="0"/>
              <a:t>		Eat healthy, balanced meals and snacks when needed. Also, eat sweet treats in moderation. Make sure to read food labels to check size portions as an occasional reference.</a:t>
            </a:r>
          </a:p>
        </p:txBody>
      </p:sp>
      <p:pic>
        <p:nvPicPr>
          <p:cNvPr id="10244" name="Picture 2" descr="http://t2.gstatic.com/images?q=tbn:ANd9GcRaV93OmJf2Ulu3VifjmPJpisieh9QSHhjYl0ABG0HT41ZABWV8fcK16Ic">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8467" y="152400"/>
            <a:ext cx="143933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2907366"/>
      </p:ext>
    </p:extLst>
  </p:cSld>
  <p:clrMapOvr>
    <a:masterClrMapping/>
  </p:clrMapOvr>
  <p:transition>
    <p:fade thruBlk="1"/>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34925"/>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fontScale="90000"/>
          </a:bodyPr>
          <a:lstStyle/>
          <a:p>
            <a:pPr fontAlgn="auto">
              <a:spcAft>
                <a:spcPts val="0"/>
              </a:spcAft>
              <a:defRPr/>
            </a:pPr>
            <a:r>
              <a:rPr lang="en-US" b="1" dirty="0" smtClean="0"/>
              <a:t>How do Eating </a:t>
            </a:r>
            <a:r>
              <a:rPr lang="en-US" b="1" dirty="0"/>
              <a:t>D</a:t>
            </a:r>
            <a:r>
              <a:rPr lang="en-US" b="1" dirty="0" smtClean="0"/>
              <a:t>isorders </a:t>
            </a:r>
            <a:br>
              <a:rPr lang="en-US" b="1" dirty="0" smtClean="0"/>
            </a:br>
            <a:r>
              <a:rPr lang="en-US" b="1" dirty="0" smtClean="0"/>
              <a:t>Affect </a:t>
            </a:r>
            <a:r>
              <a:rPr lang="en-US" b="1" dirty="0"/>
              <a:t>P</a:t>
            </a:r>
            <a:r>
              <a:rPr lang="en-US" b="1" dirty="0" smtClean="0"/>
              <a:t>eople?</a:t>
            </a:r>
            <a:endParaRPr lang="en-US" b="1" dirty="0"/>
          </a:p>
        </p:txBody>
      </p:sp>
      <p:sp>
        <p:nvSpPr>
          <p:cNvPr id="11267" name="Content Placeholder 2"/>
          <p:cNvSpPr>
            <a:spLocks noGrp="1"/>
          </p:cNvSpPr>
          <p:nvPr>
            <p:ph idx="1"/>
          </p:nvPr>
        </p:nvSpPr>
        <p:spPr/>
        <p:txBody>
          <a:bodyPr>
            <a:normAutofit/>
          </a:bodyPr>
          <a:lstStyle/>
          <a:p>
            <a:r>
              <a:rPr lang="en-US" altLang="en-US" dirty="0" smtClean="0"/>
              <a:t>Eating disorders damage vital body functions and causes the body to lose nutrients it needs-which may lead to organ failure. </a:t>
            </a:r>
          </a:p>
          <a:p>
            <a:r>
              <a:rPr lang="en-US" altLang="en-US" dirty="0" smtClean="0"/>
              <a:t>They cause dramatic weight fluctuations.</a:t>
            </a:r>
          </a:p>
          <a:p>
            <a:r>
              <a:rPr lang="en-US" altLang="en-US" dirty="0" smtClean="0"/>
              <a:t>They cause a person to have negative thoughts and feelings about themselves.</a:t>
            </a:r>
          </a:p>
          <a:p>
            <a:r>
              <a:rPr lang="en-US" altLang="en-US" dirty="0" smtClean="0"/>
              <a:t>They lower a person’s self-esteem.</a:t>
            </a:r>
          </a:p>
          <a:p>
            <a:pPr marL="68580" indent="0">
              <a:buNone/>
            </a:pPr>
            <a:endParaRPr lang="en-US" altLang="en-US" dirty="0" smtClean="0"/>
          </a:p>
        </p:txBody>
      </p:sp>
      <p:pic>
        <p:nvPicPr>
          <p:cNvPr id="11268" name="Picture 2" descr="http://www.healthyoates.com/wp-content/uploads/eatingdisor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6280" y="152400"/>
            <a:ext cx="229711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44995"/>
      </p:ext>
    </p:extLst>
  </p:cSld>
  <p:clrMapOvr>
    <a:masterClrMapping/>
  </p:clrMapOvr>
  <p:transition>
    <p:pull dir="lu"/>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softEdge rad="31750"/>
          </a:effectLst>
        </p:spPr>
        <p:txBody>
          <a:bodyPr>
            <a:normAutofit fontScale="90000"/>
          </a:bodyPr>
          <a:lstStyle/>
          <a:p>
            <a:pPr fontAlgn="auto">
              <a:spcAft>
                <a:spcPts val="0"/>
              </a:spcAft>
              <a:defRPr/>
            </a:pPr>
            <a:r>
              <a:rPr lang="en-US" b="1" dirty="0" smtClean="0"/>
              <a:t>How Can </a:t>
            </a:r>
            <a:r>
              <a:rPr lang="en-US" b="1" dirty="0"/>
              <a:t>Y</a:t>
            </a:r>
            <a:r>
              <a:rPr lang="en-US" b="1" dirty="0" smtClean="0"/>
              <a:t>ou Help a Person </a:t>
            </a:r>
            <a:r>
              <a:rPr lang="en-US" b="1" dirty="0"/>
              <a:t>W</a:t>
            </a:r>
            <a:r>
              <a:rPr lang="en-US" b="1" dirty="0" smtClean="0"/>
              <a:t>ith an Eating </a:t>
            </a:r>
            <a:r>
              <a:rPr lang="en-US" b="1" dirty="0"/>
              <a:t>D</a:t>
            </a:r>
            <a:r>
              <a:rPr lang="en-US" b="1" dirty="0" smtClean="0"/>
              <a:t>isorder?</a:t>
            </a:r>
            <a:endParaRPr lang="en-US" b="1" dirty="0"/>
          </a:p>
        </p:txBody>
      </p:sp>
      <p:sp>
        <p:nvSpPr>
          <p:cNvPr id="3" name="Content Placeholder 2"/>
          <p:cNvSpPr>
            <a:spLocks noGrp="1"/>
          </p:cNvSpPr>
          <p:nvPr>
            <p:ph idx="1"/>
          </p:nvPr>
        </p:nvSpPr>
        <p:spPr>
          <a:xfrm>
            <a:off x="1043492" y="2209800"/>
            <a:ext cx="6777317" cy="4191000"/>
          </a:xfrm>
        </p:spPr>
        <p:txBody>
          <a:bodyPr>
            <a:noAutofit/>
          </a:bodyPr>
          <a:lstStyle/>
          <a:p>
            <a:pPr marL="274320" indent="-274320" fontAlgn="auto">
              <a:spcAft>
                <a:spcPts val="0"/>
              </a:spcAft>
              <a:buFont typeface="Wingdings 2"/>
              <a:buChar char=""/>
              <a:defRPr/>
            </a:pPr>
            <a:r>
              <a:rPr lang="en-US" sz="1800" dirty="0" smtClean="0"/>
              <a:t>Professional treatment- Doctors, therapists and nutritionists can help talk to the victim and provide help. </a:t>
            </a:r>
          </a:p>
          <a:p>
            <a:pPr marL="0" indent="0" fontAlgn="auto">
              <a:spcAft>
                <a:spcPts val="0"/>
              </a:spcAft>
              <a:buNone/>
              <a:defRPr/>
            </a:pPr>
            <a:endParaRPr lang="en-US" sz="1800" dirty="0" smtClean="0"/>
          </a:p>
          <a:p>
            <a:pPr marL="274320" indent="-274320" fontAlgn="auto">
              <a:spcAft>
                <a:spcPts val="0"/>
              </a:spcAft>
              <a:buFont typeface="Wingdings 2"/>
              <a:buChar char=""/>
              <a:defRPr/>
            </a:pPr>
            <a:r>
              <a:rPr lang="en-US" sz="1800" dirty="0" smtClean="0"/>
              <a:t>Boost their self-esteem!  Remind them that they are human and we all make mistakes and will never be perfect.</a:t>
            </a:r>
          </a:p>
          <a:p>
            <a:pPr marL="0" indent="0" fontAlgn="auto">
              <a:spcAft>
                <a:spcPts val="0"/>
              </a:spcAft>
              <a:buNone/>
              <a:defRPr/>
            </a:pPr>
            <a:endParaRPr lang="en-US" sz="1800" dirty="0" smtClean="0"/>
          </a:p>
          <a:p>
            <a:pPr marL="274320" indent="-274320" fontAlgn="auto">
              <a:spcAft>
                <a:spcPts val="0"/>
              </a:spcAft>
              <a:buFont typeface="Wingdings 2"/>
              <a:buChar char=""/>
              <a:defRPr/>
            </a:pPr>
            <a:r>
              <a:rPr lang="en-US" sz="1800" dirty="0" smtClean="0"/>
              <a:t>Be aware- Teach others about the risks and threats of having an eating disorder, and how to act if you see or know someone with an eating disorder.</a:t>
            </a:r>
          </a:p>
          <a:p>
            <a:pPr marL="0" indent="0" fontAlgn="auto">
              <a:spcAft>
                <a:spcPts val="0"/>
              </a:spcAft>
              <a:buNone/>
              <a:defRPr/>
            </a:pPr>
            <a:endParaRPr lang="en-US" sz="1800" dirty="0" smtClean="0"/>
          </a:p>
          <a:p>
            <a:pPr marL="274320" indent="-274320" fontAlgn="auto">
              <a:spcAft>
                <a:spcPts val="0"/>
              </a:spcAft>
              <a:buFont typeface="Wingdings 2"/>
              <a:buChar char=""/>
              <a:defRPr/>
            </a:pPr>
            <a:r>
              <a:rPr lang="en-US" sz="1800" dirty="0" smtClean="0"/>
              <a:t>Many times people have eating disorders, because of a fear of not being able to fit in. Let the victim know that they can talk to you and be around you comfortably. </a:t>
            </a:r>
          </a:p>
          <a:p>
            <a:pPr marL="274320" indent="-274320" fontAlgn="auto">
              <a:spcAft>
                <a:spcPts val="0"/>
              </a:spcAft>
              <a:buFont typeface="Wingdings 2"/>
              <a:buChar char=""/>
              <a:defRPr/>
            </a:pPr>
            <a:endParaRPr lang="en-US" sz="1800" dirty="0"/>
          </a:p>
        </p:txBody>
      </p:sp>
      <p:pic>
        <p:nvPicPr>
          <p:cNvPr id="12292" name="Picture 2" descr="http://t3.gstatic.com/images?q=tbn:ANd9GcQFdHv05c_ZfZJfrjHxfWs6pk9BXyznC5JrSEC_oIPDrbPx2v64w7ayH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09600"/>
            <a:ext cx="164147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2106227"/>
      </p:ext>
    </p:extLst>
  </p:cSld>
  <p:clrMapOvr>
    <a:masterClrMapping/>
  </p:clrMapOvr>
  <p:transition>
    <p:zoom dir="in"/>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744" cy="1143000"/>
          </a:xfrm>
        </p:spPr>
        <p:txBody>
          <a:bodyPr/>
          <a:lstStyle/>
          <a:p>
            <a:pPr algn="ctr"/>
            <a:r>
              <a:rPr lang="en-US" b="1" dirty="0" smtClean="0"/>
              <a:t>Getting HELP!</a:t>
            </a:r>
            <a:endParaRPr lang="en-US" b="1" dirty="0"/>
          </a:p>
        </p:txBody>
      </p:sp>
      <p:sp>
        <p:nvSpPr>
          <p:cNvPr id="3" name="Content Placeholder 2"/>
          <p:cNvSpPr>
            <a:spLocks noGrp="1"/>
          </p:cNvSpPr>
          <p:nvPr>
            <p:ph sz="quarter" idx="13"/>
          </p:nvPr>
        </p:nvSpPr>
        <p:spPr/>
        <p:txBody>
          <a:bodyPr>
            <a:normAutofit fontScale="92500" lnSpcReduction="10000"/>
          </a:bodyPr>
          <a:lstStyle/>
          <a:p>
            <a:r>
              <a:rPr lang="en-US" dirty="0" smtClean="0"/>
              <a:t>Reach out </a:t>
            </a:r>
          </a:p>
          <a:p>
            <a:pPr lvl="1"/>
            <a:r>
              <a:rPr lang="en-US" dirty="0" smtClean="0"/>
              <a:t>Teacher</a:t>
            </a:r>
          </a:p>
          <a:p>
            <a:pPr lvl="1"/>
            <a:r>
              <a:rPr lang="en-US" dirty="0" smtClean="0"/>
              <a:t>School nurse/counselor</a:t>
            </a:r>
          </a:p>
          <a:p>
            <a:pPr lvl="1"/>
            <a:r>
              <a:rPr lang="en-US" dirty="0" smtClean="0"/>
              <a:t>Coach</a:t>
            </a:r>
          </a:p>
          <a:p>
            <a:pPr lvl="1"/>
            <a:r>
              <a:rPr lang="en-US" dirty="0" smtClean="0"/>
              <a:t>Neighbor</a:t>
            </a:r>
          </a:p>
          <a:p>
            <a:pPr lvl="1"/>
            <a:r>
              <a:rPr lang="en-US" dirty="0" smtClean="0"/>
              <a:t>Doctor</a:t>
            </a:r>
          </a:p>
          <a:p>
            <a:pPr lvl="1"/>
            <a:r>
              <a:rPr lang="en-US" dirty="0" smtClean="0"/>
              <a:t>Family member</a:t>
            </a:r>
          </a:p>
          <a:p>
            <a:pPr lvl="1"/>
            <a:r>
              <a:rPr lang="en-US" dirty="0" smtClean="0"/>
              <a:t>Friend</a:t>
            </a:r>
          </a:p>
          <a:p>
            <a:pPr lvl="1"/>
            <a:r>
              <a:rPr lang="en-US" dirty="0" smtClean="0"/>
              <a:t>Trusted Adult</a:t>
            </a:r>
          </a:p>
          <a:p>
            <a:pPr lvl="1"/>
            <a:endParaRPr lang="en-US" dirty="0" smtClean="0"/>
          </a:p>
        </p:txBody>
      </p:sp>
      <p:sp>
        <p:nvSpPr>
          <p:cNvPr id="4" name="Content Placeholder 3"/>
          <p:cNvSpPr>
            <a:spLocks noGrp="1"/>
          </p:cNvSpPr>
          <p:nvPr>
            <p:ph sz="quarter" idx="14"/>
          </p:nvPr>
        </p:nvSpPr>
        <p:spPr/>
        <p:txBody>
          <a:bodyPr>
            <a:normAutofit fontScale="85000" lnSpcReduction="20000"/>
          </a:bodyPr>
          <a:lstStyle/>
          <a:p>
            <a:r>
              <a:rPr lang="en-US" dirty="0" smtClean="0"/>
              <a:t>Online Sites</a:t>
            </a:r>
          </a:p>
          <a:p>
            <a:pPr lvl="1"/>
            <a:r>
              <a:rPr lang="en-US" dirty="0" smtClean="0"/>
              <a:t>Free sources</a:t>
            </a:r>
          </a:p>
          <a:p>
            <a:pPr marL="365760" lvl="1" indent="0">
              <a:buNone/>
            </a:pPr>
            <a:endParaRPr lang="en-US" dirty="0" smtClean="0"/>
          </a:p>
          <a:p>
            <a:r>
              <a:rPr lang="en-US" dirty="0" smtClean="0"/>
              <a:t>Learn to be comfortable at  your weight</a:t>
            </a:r>
          </a:p>
          <a:p>
            <a:pPr marL="68580" indent="0">
              <a:buNone/>
            </a:pPr>
            <a:endParaRPr lang="en-US" dirty="0" smtClean="0"/>
          </a:p>
          <a:p>
            <a:r>
              <a:rPr lang="en-US" dirty="0" smtClean="0"/>
              <a:t>To unlearn and relearn behaviors takes time</a:t>
            </a:r>
          </a:p>
          <a:p>
            <a:pPr marL="68580" indent="0">
              <a:buNone/>
            </a:pPr>
            <a:endParaRPr lang="en-US" dirty="0" smtClean="0"/>
          </a:p>
          <a:p>
            <a:r>
              <a:rPr lang="en-US" dirty="0" smtClean="0"/>
              <a:t>Be patient!</a:t>
            </a:r>
          </a:p>
          <a:p>
            <a:endParaRPr lang="en-US" dirty="0"/>
          </a:p>
        </p:txBody>
      </p:sp>
      <p:pic>
        <p:nvPicPr>
          <p:cNvPr id="10242" name="Picture 2" descr="C:\Users\kate.jenis\AppData\Local\Microsoft\Windows\Temporary Internet Files\Content.IE5\N6PJ0EIE\MC90010517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28600"/>
            <a:ext cx="2096378" cy="182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3048</TotalTime>
  <Words>4256</Words>
  <Application>Microsoft Office PowerPoint</Application>
  <PresentationFormat>On-screen Show (4:3)</PresentationFormat>
  <Paragraphs>704</Paragraphs>
  <Slides>104</Slides>
  <Notes>20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104</vt:i4>
      </vt:variant>
    </vt:vector>
  </HeadingPairs>
  <TitlesOfParts>
    <vt:vector size="106" baseType="lpstr">
      <vt:lpstr>Austin</vt:lpstr>
      <vt:lpstr>Photo Editor Photo</vt:lpstr>
      <vt:lpstr>Unit Three</vt:lpstr>
      <vt:lpstr>Importance of Nutrition</vt:lpstr>
      <vt:lpstr>PowerPoint Presentation</vt:lpstr>
      <vt:lpstr>PowerPoint Presentation</vt:lpstr>
      <vt:lpstr>Importance of Nutrition</vt:lpstr>
      <vt:lpstr>PowerPoint Presentation</vt:lpstr>
      <vt:lpstr>Protein (4 kcals/gram)</vt:lpstr>
      <vt:lpstr>Carbohydrates (4 kcals/gram)</vt:lpstr>
      <vt:lpstr>Fats (9 kcals/gram) </vt:lpstr>
      <vt:lpstr>Good vs Bad Fat</vt:lpstr>
      <vt:lpstr>Vitamins &amp; Minerals</vt:lpstr>
      <vt:lpstr>Water</vt:lpstr>
      <vt:lpstr>Healthy Food Guidelines</vt:lpstr>
      <vt:lpstr>Food Pyramid vs MyPyramid</vt:lpstr>
      <vt:lpstr>MyPyramid vs. Food Pyramid</vt:lpstr>
      <vt:lpstr>MyPyramid and MyPlate</vt:lpstr>
      <vt:lpstr>MyPlate</vt:lpstr>
      <vt:lpstr>Realistic Plate Example</vt:lpstr>
      <vt:lpstr>MyPlate</vt:lpstr>
      <vt:lpstr>Over the Years…</vt:lpstr>
      <vt:lpstr>PowerPoint Presentation</vt:lpstr>
      <vt:lpstr>PowerPoint Presentation</vt:lpstr>
      <vt:lpstr>Calories in = Calories Out</vt:lpstr>
      <vt:lpstr>How do you know correct portion sizes?</vt:lpstr>
      <vt:lpstr>PowerPoint Presentation</vt:lpstr>
      <vt:lpstr>Tips on Eating Out</vt:lpstr>
      <vt:lpstr>Healthy Snacks for Teens</vt:lpstr>
      <vt:lpstr>Food Habits</vt:lpstr>
      <vt:lpstr>Tips for Teens</vt:lpstr>
      <vt:lpstr>Starting the Day off Right!</vt:lpstr>
      <vt:lpstr>BMI</vt:lpstr>
      <vt:lpstr>BMI Height Conversion Table &amp; Online Calculator</vt:lpstr>
      <vt:lpstr>BMI Caluculations</vt:lpstr>
      <vt:lpstr>BMI Chart</vt:lpstr>
      <vt:lpstr>BMI Questions</vt:lpstr>
      <vt:lpstr>PowerPoint Presentation</vt:lpstr>
      <vt:lpstr>Nutrition for Athletes</vt:lpstr>
      <vt:lpstr>What is Sports Nutrition?</vt:lpstr>
      <vt:lpstr>Nutrition For Athletes</vt:lpstr>
      <vt:lpstr>The History of Sports Nutrition</vt:lpstr>
      <vt:lpstr>What are Carbohydrates  and Electrolytes?</vt:lpstr>
      <vt:lpstr> What are Some Examples of  Sports Nutrition? </vt:lpstr>
      <vt:lpstr>Eating/Drinking Before,  During, and After Exercise</vt:lpstr>
      <vt:lpstr>Consequences of Poor Sports Nutrition</vt:lpstr>
      <vt:lpstr>Hydration/Dehydration</vt:lpstr>
      <vt:lpstr>Vegetarian and Vegan Diets</vt:lpstr>
      <vt:lpstr>Myths &amp; Truths About Vegetarianism</vt:lpstr>
      <vt:lpstr>What is a Vegetarian diet?</vt:lpstr>
      <vt:lpstr>Are vegetarian diets healthy?</vt:lpstr>
      <vt:lpstr>Why do people become Vegetarians?</vt:lpstr>
      <vt:lpstr>Why do people become Vegans?</vt:lpstr>
      <vt:lpstr>PowerPoint Presentation</vt:lpstr>
      <vt:lpstr>What foods could/should a vegan eat?</vt:lpstr>
      <vt:lpstr>Nutrition Labels</vt:lpstr>
      <vt:lpstr>Food Labels </vt:lpstr>
      <vt:lpstr>Food label</vt:lpstr>
      <vt:lpstr>Nutrition Facts</vt:lpstr>
      <vt:lpstr>Portion vs. Serving</vt:lpstr>
      <vt:lpstr>PowerPoint Presentation</vt:lpstr>
      <vt:lpstr>Label Deception-Serving Size:</vt:lpstr>
      <vt:lpstr>PowerPoint Presentation</vt:lpstr>
      <vt:lpstr>PowerPoint Presentation</vt:lpstr>
      <vt:lpstr>PowerPoint Presentation</vt:lpstr>
      <vt:lpstr>PowerPoint Presentation</vt:lpstr>
      <vt:lpstr>PowerPoint Presentation</vt:lpstr>
      <vt:lpstr>Nutrition Label Search</vt:lpstr>
      <vt:lpstr>Comparison</vt:lpstr>
      <vt:lpstr>Managing Weight &amp; Eating Behaviors</vt:lpstr>
      <vt:lpstr>The Calorie Connection</vt:lpstr>
      <vt:lpstr>The Energy Balance</vt:lpstr>
      <vt:lpstr>Your Weight &amp; Your Health- Weighing Too Much</vt:lpstr>
      <vt:lpstr>Your Weight &amp; Your Health- Weighing Too Little</vt:lpstr>
      <vt:lpstr>Healthy Ways to Lose Weight</vt:lpstr>
      <vt:lpstr>Healthy Ways to Gain Weight</vt:lpstr>
      <vt:lpstr>Fad Diets</vt:lpstr>
      <vt:lpstr>So… What is a Fad Diet?</vt:lpstr>
      <vt:lpstr>Examples of Fad Diets</vt:lpstr>
      <vt:lpstr>PowerPoint Presentation</vt:lpstr>
      <vt:lpstr>5 Ways to Spot a Fad Diet</vt:lpstr>
      <vt:lpstr>PowerPoint Presentation</vt:lpstr>
      <vt:lpstr>PowerPoint Presentation</vt:lpstr>
      <vt:lpstr>Pros of Fad Diets</vt:lpstr>
      <vt:lpstr>Cons of Fad Diets</vt:lpstr>
      <vt:lpstr>Who is Prone to Fad Diets?</vt:lpstr>
      <vt:lpstr>The Truth About Fad Diets</vt:lpstr>
      <vt:lpstr>PowerPoint Presentation</vt:lpstr>
      <vt:lpstr>How to Avoid Fad Diets</vt:lpstr>
      <vt:lpstr>PowerPoint Presentation</vt:lpstr>
      <vt:lpstr>Eating Disorders</vt:lpstr>
      <vt:lpstr>What is an Eating Disorder?</vt:lpstr>
      <vt:lpstr>Inside the Mind of Someone with an Eating Disorder</vt:lpstr>
      <vt:lpstr>The Media &amp; Body Image</vt:lpstr>
      <vt:lpstr>Anorexia Nervosa </vt:lpstr>
      <vt:lpstr>Anorexia Nervosa</vt:lpstr>
      <vt:lpstr>Bulimia Nervosa </vt:lpstr>
      <vt:lpstr>Bulimia Nervosa</vt:lpstr>
      <vt:lpstr>Binge Eating </vt:lpstr>
      <vt:lpstr>Binge Eating</vt:lpstr>
      <vt:lpstr>Impact?</vt:lpstr>
      <vt:lpstr>What Causes Eating Disorders in Teens?</vt:lpstr>
      <vt:lpstr>How Can you Prevent Eating Disorders?</vt:lpstr>
      <vt:lpstr>How do Eating Disorders  Affect People?</vt:lpstr>
      <vt:lpstr>How Can You Help a Person With an Eating Disorder?</vt:lpstr>
      <vt:lpstr>Getting HELP!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Lauren</dc:creator>
  <cp:lastModifiedBy>Windows User</cp:lastModifiedBy>
  <cp:revision>111</cp:revision>
  <dcterms:created xsi:type="dcterms:W3CDTF">2011-06-09T18:25:12Z</dcterms:created>
  <dcterms:modified xsi:type="dcterms:W3CDTF">2015-02-25T12:48:21Z</dcterms:modified>
</cp:coreProperties>
</file>