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6" r:id="rId3"/>
    <p:sldId id="257" r:id="rId4"/>
    <p:sldId id="317" r:id="rId5"/>
    <p:sldId id="258" r:id="rId6"/>
    <p:sldId id="318" r:id="rId7"/>
    <p:sldId id="259" r:id="rId8"/>
    <p:sldId id="260" r:id="rId9"/>
    <p:sldId id="267" r:id="rId10"/>
    <p:sldId id="261" r:id="rId11"/>
    <p:sldId id="262" r:id="rId12"/>
    <p:sldId id="263" r:id="rId13"/>
    <p:sldId id="264" r:id="rId14"/>
    <p:sldId id="265" r:id="rId15"/>
    <p:sldId id="268" r:id="rId16"/>
    <p:sldId id="269" r:id="rId17"/>
    <p:sldId id="270" r:id="rId18"/>
    <p:sldId id="319" r:id="rId19"/>
    <p:sldId id="320" r:id="rId20"/>
    <p:sldId id="321" r:id="rId21"/>
    <p:sldId id="271" r:id="rId22"/>
    <p:sldId id="272" r:id="rId23"/>
    <p:sldId id="306" r:id="rId24"/>
    <p:sldId id="273" r:id="rId25"/>
    <p:sldId id="274" r:id="rId26"/>
    <p:sldId id="275" r:id="rId27"/>
    <p:sldId id="276" r:id="rId28"/>
    <p:sldId id="277" r:id="rId29"/>
    <p:sldId id="323" r:id="rId30"/>
    <p:sldId id="324" r:id="rId31"/>
    <p:sldId id="325" r:id="rId32"/>
    <p:sldId id="278" r:id="rId33"/>
    <p:sldId id="326" r:id="rId34"/>
    <p:sldId id="327" r:id="rId35"/>
    <p:sldId id="279" r:id="rId36"/>
    <p:sldId id="307" r:id="rId37"/>
    <p:sldId id="280" r:id="rId38"/>
    <p:sldId id="281" r:id="rId39"/>
    <p:sldId id="282" r:id="rId40"/>
    <p:sldId id="283" r:id="rId41"/>
    <p:sldId id="284" r:id="rId42"/>
    <p:sldId id="285" r:id="rId43"/>
    <p:sldId id="286" r:id="rId44"/>
    <p:sldId id="287" r:id="rId45"/>
    <p:sldId id="288" r:id="rId46"/>
    <p:sldId id="289" r:id="rId47"/>
    <p:sldId id="290" r:id="rId48"/>
    <p:sldId id="310" r:id="rId49"/>
    <p:sldId id="308" r:id="rId50"/>
    <p:sldId id="309" r:id="rId51"/>
    <p:sldId id="311" r:id="rId52"/>
    <p:sldId id="312" r:id="rId53"/>
    <p:sldId id="313" r:id="rId54"/>
    <p:sldId id="314" r:id="rId55"/>
    <p:sldId id="315" r:id="rId56"/>
    <p:sldId id="316" r:id="rId57"/>
    <p:sldId id="293" r:id="rId58"/>
    <p:sldId id="295" r:id="rId59"/>
    <p:sldId id="294" r:id="rId60"/>
    <p:sldId id="292" r:id="rId61"/>
    <p:sldId id="296" r:id="rId62"/>
    <p:sldId id="297" r:id="rId63"/>
    <p:sldId id="298" r:id="rId64"/>
    <p:sldId id="300" r:id="rId65"/>
    <p:sldId id="301" r:id="rId66"/>
    <p:sldId id="302" r:id="rId67"/>
    <p:sldId id="303" r:id="rId68"/>
    <p:sldId id="304" r:id="rId69"/>
    <p:sldId id="299" r:id="rId70"/>
    <p:sldId id="305" r:id="rId71"/>
    <p:sldId id="322" r:id="rId72"/>
    <p:sldId id="291" r:id="rId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17" d="100"/>
          <a:sy n="117" d="100"/>
        </p:scale>
        <p:origin x="-1464"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DFA29B72-CE3C-45BB-9A1A-9172BEC1318A}" type="datetimeFigureOut">
              <a:rPr lang="en-US" smtClean="0"/>
              <a:t>2/25/2015</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EC926BD0-66CE-4F2D-88AD-A73D29F562F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DFA29B72-CE3C-45BB-9A1A-9172BEC1318A}" type="datetimeFigureOut">
              <a:rPr lang="en-US" smtClean="0"/>
              <a:t>2/25/2015</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EC926BD0-66CE-4F2D-88AD-A73D29F562F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DFA29B72-CE3C-45BB-9A1A-9172BEC1318A}" type="datetimeFigureOut">
              <a:rPr lang="en-US" smtClean="0"/>
              <a:t>2/25/2015</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EC926BD0-66CE-4F2D-88AD-A73D29F562F9}" type="slidenum">
              <a:rPr lang="en-US" smtClean="0"/>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DFA29B72-CE3C-45BB-9A1A-9172BEC1318A}" type="datetimeFigureOut">
              <a:rPr lang="en-US" smtClean="0"/>
              <a:t>2/25/2015</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EC926BD0-66CE-4F2D-88AD-A73D29F562F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DFA29B72-CE3C-45BB-9A1A-9172BEC1318A}" type="datetimeFigureOut">
              <a:rPr lang="en-US" smtClean="0"/>
              <a:t>2/25/2015</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EC926BD0-66CE-4F2D-88AD-A73D29F562F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FA29B72-CE3C-45BB-9A1A-9172BEC1318A}" type="datetimeFigureOut">
              <a:rPr lang="en-US" smtClean="0"/>
              <a:t>2/25/2015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926BD0-66CE-4F2D-88AD-A73D29F562F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DFA29B72-CE3C-45BB-9A1A-9172BEC1318A}" type="datetimeFigureOut">
              <a:rPr lang="en-US" smtClean="0"/>
              <a:t>2/25/2015</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EC926BD0-66CE-4F2D-88AD-A73D29F562F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DFA29B72-CE3C-45BB-9A1A-9172BEC1318A}" type="datetimeFigureOut">
              <a:rPr lang="en-US" smtClean="0"/>
              <a:t>2/25/2015</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EC926BD0-66CE-4F2D-88AD-A73D29F562F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DFA29B72-CE3C-45BB-9A1A-9172BEC1318A}" type="datetimeFigureOut">
              <a:rPr lang="en-US" smtClean="0"/>
              <a:t>2/25/2015</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EC926BD0-66CE-4F2D-88AD-A73D29F562F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A29B72-CE3C-45BB-9A1A-9172BEC1318A}" type="datetimeFigureOut">
              <a:rPr lang="en-US" smtClean="0"/>
              <a:t>2/25/2015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926BD0-66CE-4F2D-88AD-A73D29F562F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A29B72-CE3C-45BB-9A1A-9172BEC1318A}" type="datetimeFigureOut">
              <a:rPr lang="en-US" smtClean="0"/>
              <a:t>2/25/2015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926BD0-66CE-4F2D-88AD-A73D29F562F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DFA29B72-CE3C-45BB-9A1A-9172BEC1318A}" type="datetimeFigureOut">
              <a:rPr lang="en-US" smtClean="0"/>
              <a:t>2/25/2015</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EC926BD0-66CE-4F2D-88AD-A73D29F562F9}"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youtube.com/watch?v=KrTma9vJAc0"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youtube.com/watch?v=HgEWLUH2ZoE"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hyperlink" Target="http://www.youtube.com/watch?v=UTE0G9amZNk"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youtube.com/watch?v=a1DCZ3dcbRM" TargetMode="External"/><Relationship Id="rId2" Type="http://schemas.openxmlformats.org/officeDocument/2006/relationships/hyperlink" Target="http://www.youtube.com/watch?v=FNXwKGZHmDc"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youtube.com/watch?v=ryojIh6Z3AU"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www.democratandchronicle.com/VideoNetwork/2241564528001/CVS-to-Start-Health-Incentive-Program"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www.youtube.com/watch?v=Pu6hMgkuMTw"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hyperlink" Target="http://www.youtube.com/watch?v=g-jwWYX7Jlo"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hyperlink" Target="http://youtu.be/iFsusXdwUF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Unit One</a:t>
            </a:r>
            <a:endParaRPr lang="en-US" dirty="0"/>
          </a:p>
        </p:txBody>
      </p:sp>
      <p:sp>
        <p:nvSpPr>
          <p:cNvPr id="3" name="Subtitle 2"/>
          <p:cNvSpPr>
            <a:spLocks noGrp="1"/>
          </p:cNvSpPr>
          <p:nvPr>
            <p:ph type="subTitle" idx="1"/>
          </p:nvPr>
        </p:nvSpPr>
        <p:spPr>
          <a:xfrm>
            <a:off x="457200" y="3276600"/>
            <a:ext cx="8062912" cy="1752600"/>
          </a:xfrm>
        </p:spPr>
        <p:txBody>
          <a:bodyPr>
            <a:normAutofit/>
          </a:bodyPr>
          <a:lstStyle/>
          <a:p>
            <a:r>
              <a:rPr lang="en-US" sz="4800" b="1" dirty="0" smtClean="0"/>
              <a:t>What is Health and what does it mean to you?</a:t>
            </a:r>
            <a:endParaRPr lang="en-US" sz="4800" b="1" dirty="0"/>
          </a:p>
        </p:txBody>
      </p:sp>
    </p:spTree>
    <p:extLst>
      <p:ext uri="{BB962C8B-B14F-4D97-AF65-F5344CB8AC3E}">
        <p14:creationId xmlns:p14="http://schemas.microsoft.com/office/powerpoint/2010/main" val="329174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1, Part 1</a:t>
            </a:r>
            <a:endParaRPr lang="en-US" dirty="0"/>
          </a:p>
        </p:txBody>
      </p:sp>
      <p:sp>
        <p:nvSpPr>
          <p:cNvPr id="3" name="Text Placeholder 2"/>
          <p:cNvSpPr>
            <a:spLocks noGrp="1"/>
          </p:cNvSpPr>
          <p:nvPr>
            <p:ph type="body" idx="1"/>
          </p:nvPr>
        </p:nvSpPr>
        <p:spPr>
          <a:xfrm>
            <a:off x="381000" y="2286000"/>
            <a:ext cx="7924800" cy="2286000"/>
          </a:xfrm>
        </p:spPr>
        <p:txBody>
          <a:bodyPr>
            <a:normAutofit/>
          </a:bodyPr>
          <a:lstStyle/>
          <a:p>
            <a:r>
              <a:rPr lang="en-US" sz="4000" dirty="0" smtClean="0"/>
              <a:t>Understanding Health and Wellness</a:t>
            </a:r>
          </a:p>
          <a:p>
            <a:endParaRPr lang="en-US" sz="4000" dirty="0"/>
          </a:p>
          <a:p>
            <a:endParaRPr lang="en-US" sz="4000" dirty="0" smtClean="0"/>
          </a:p>
          <a:p>
            <a:endParaRPr lang="en-US" sz="4000" dirty="0"/>
          </a:p>
          <a:p>
            <a:endParaRPr lang="en-US" sz="4000" dirty="0"/>
          </a:p>
        </p:txBody>
      </p:sp>
    </p:spTree>
    <p:extLst>
      <p:ext uri="{BB962C8B-B14F-4D97-AF65-F5344CB8AC3E}">
        <p14:creationId xmlns:p14="http://schemas.microsoft.com/office/powerpoint/2010/main" val="41900334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399032"/>
          </a:xfrm>
        </p:spPr>
        <p:txBody>
          <a:bodyPr>
            <a:normAutofit fontScale="90000"/>
          </a:bodyPr>
          <a:lstStyle/>
          <a:p>
            <a:r>
              <a:rPr lang="en-US" b="1" dirty="0" smtClean="0"/>
              <a:t>What does Health mean to you???  What makes you “healthy?”</a:t>
            </a:r>
            <a:endParaRPr lang="en-US" b="1" dirty="0"/>
          </a:p>
        </p:txBody>
      </p:sp>
      <p:sp>
        <p:nvSpPr>
          <p:cNvPr id="3" name="Content Placeholder 2"/>
          <p:cNvSpPr>
            <a:spLocks noGrp="1"/>
          </p:cNvSpPr>
          <p:nvPr>
            <p:ph idx="1"/>
          </p:nvPr>
        </p:nvSpPr>
        <p:spPr>
          <a:xfrm>
            <a:off x="457200" y="2514600"/>
            <a:ext cx="8229600" cy="4572000"/>
          </a:xfrm>
        </p:spPr>
        <p:txBody>
          <a:bodyPr/>
          <a:lstStyle/>
          <a:p>
            <a:r>
              <a:rPr lang="en-US" dirty="0" smtClean="0"/>
              <a:t>Put the word HEALTH in the middle of a cluster chart.  What makes up the general term “health?”  </a:t>
            </a:r>
          </a:p>
          <a:p>
            <a:r>
              <a:rPr lang="en-US" dirty="0" smtClean="0"/>
              <a:t>Think, Pair, Share with a neighbor.</a:t>
            </a:r>
            <a:endParaRPr lang="en-US" dirty="0"/>
          </a:p>
        </p:txBody>
      </p:sp>
      <p:pic>
        <p:nvPicPr>
          <p:cNvPr id="4" name="Picture 3" descr="im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8200" y="4648200"/>
            <a:ext cx="4351606" cy="2209800"/>
          </a:xfrm>
          <a:prstGeom prst="rect">
            <a:avLst/>
          </a:prstGeom>
        </p:spPr>
      </p:pic>
    </p:spTree>
    <p:extLst>
      <p:ext uri="{BB962C8B-B14F-4D97-AF65-F5344CB8AC3E}">
        <p14:creationId xmlns:p14="http://schemas.microsoft.com/office/powerpoint/2010/main" val="180881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Health?</a:t>
            </a:r>
            <a:endParaRPr lang="en-US" dirty="0"/>
          </a:p>
        </p:txBody>
      </p:sp>
      <p:sp>
        <p:nvSpPr>
          <p:cNvPr id="3" name="Content Placeholder 2"/>
          <p:cNvSpPr>
            <a:spLocks noGrp="1"/>
          </p:cNvSpPr>
          <p:nvPr>
            <p:ph idx="1"/>
          </p:nvPr>
        </p:nvSpPr>
        <p:spPr/>
        <p:txBody>
          <a:bodyPr/>
          <a:lstStyle/>
          <a:p>
            <a:pPr marL="64008" indent="0">
              <a:buNone/>
            </a:pPr>
            <a:r>
              <a:rPr lang="en-US" dirty="0" smtClean="0"/>
              <a:t>Health is….</a:t>
            </a:r>
          </a:p>
          <a:p>
            <a:pPr marL="64008" indent="0">
              <a:buNone/>
            </a:pPr>
            <a:endParaRPr lang="en-US" dirty="0"/>
          </a:p>
          <a:p>
            <a:r>
              <a:rPr lang="en-US" dirty="0">
                <a:hlinkClick r:id="rId2"/>
              </a:rPr>
              <a:t>http://www.youtube.com/watch?v=</a:t>
            </a:r>
            <a:r>
              <a:rPr lang="en-US" dirty="0" smtClean="0">
                <a:hlinkClick r:id="rId2"/>
              </a:rPr>
              <a:t>KrTma9vJAc0</a:t>
            </a:r>
            <a:endParaRPr lang="en-US" dirty="0" smtClean="0"/>
          </a:p>
          <a:p>
            <a:pPr marL="64008" indent="0">
              <a:buNone/>
            </a:pPr>
            <a:endParaRPr lang="en-US" dirty="0" smtClean="0"/>
          </a:p>
          <a:p>
            <a:endParaRPr lang="en-US" dirty="0" smtClean="0"/>
          </a:p>
          <a:p>
            <a:endParaRPr lang="en-US" dirty="0"/>
          </a:p>
          <a:p>
            <a:pPr marL="64008" indent="0">
              <a:buNone/>
            </a:pPr>
            <a:endParaRPr lang="en-US" dirty="0"/>
          </a:p>
        </p:txBody>
      </p:sp>
    </p:spTree>
    <p:extLst>
      <p:ext uri="{BB962C8B-B14F-4D97-AF65-F5344CB8AC3E}">
        <p14:creationId xmlns:p14="http://schemas.microsoft.com/office/powerpoint/2010/main" val="9270947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The Health Triangle</a:t>
            </a:r>
            <a:endParaRPr lang="en-US" b="1" dirty="0"/>
          </a:p>
        </p:txBody>
      </p:sp>
      <p:sp>
        <p:nvSpPr>
          <p:cNvPr id="3" name="Content Placeholder 2"/>
          <p:cNvSpPr>
            <a:spLocks noGrp="1"/>
          </p:cNvSpPr>
          <p:nvPr>
            <p:ph idx="1"/>
          </p:nvPr>
        </p:nvSpPr>
        <p:spPr>
          <a:xfrm>
            <a:off x="457200" y="2286000"/>
            <a:ext cx="8229600" cy="4572000"/>
          </a:xfrm>
        </p:spPr>
        <p:txBody>
          <a:bodyPr/>
          <a:lstStyle/>
          <a:p>
            <a:r>
              <a:rPr lang="en-US" dirty="0"/>
              <a:t>HEALTH is the combination of:</a:t>
            </a:r>
          </a:p>
          <a:p>
            <a:endParaRPr lang="en-US" dirty="0"/>
          </a:p>
          <a:p>
            <a:pPr lvl="1"/>
            <a:r>
              <a:rPr lang="en-US" dirty="0"/>
              <a:t>Physical Health</a:t>
            </a:r>
          </a:p>
          <a:p>
            <a:pPr lvl="1"/>
            <a:r>
              <a:rPr lang="en-US" dirty="0"/>
              <a:t>Mental/Emotional Health</a:t>
            </a:r>
          </a:p>
          <a:p>
            <a:pPr lvl="1"/>
            <a:r>
              <a:rPr lang="en-US" dirty="0"/>
              <a:t>Social Health</a:t>
            </a:r>
          </a:p>
          <a:p>
            <a:endParaRPr lang="en-US" dirty="0"/>
          </a:p>
        </p:txBody>
      </p:sp>
      <p:grpSp>
        <p:nvGrpSpPr>
          <p:cNvPr id="4" name="Group 2"/>
          <p:cNvGrpSpPr>
            <a:grpSpLocks/>
          </p:cNvGrpSpPr>
          <p:nvPr/>
        </p:nvGrpSpPr>
        <p:grpSpPr bwMode="auto">
          <a:xfrm>
            <a:off x="5105400" y="3352800"/>
            <a:ext cx="3676650" cy="2857500"/>
            <a:chOff x="1008" y="1059"/>
            <a:chExt cx="3768" cy="2733"/>
          </a:xfrm>
        </p:grpSpPr>
        <p:sp>
          <p:nvSpPr>
            <p:cNvPr id="5" name="AutoShape 3"/>
            <p:cNvSpPr>
              <a:spLocks noChangeAspect="1" noChangeArrowheads="1"/>
            </p:cNvSpPr>
            <p:nvPr/>
          </p:nvSpPr>
          <p:spPr bwMode="auto">
            <a:xfrm>
              <a:off x="1915" y="1617"/>
              <a:ext cx="1942" cy="1675"/>
            </a:xfrm>
            <a:prstGeom prst="triangle">
              <a:avLst>
                <a:gd name="adj" fmla="val 50000"/>
              </a:avLst>
            </a:prstGeom>
            <a:solidFill>
              <a:srgbClr val="CCCC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 name="Oval 4"/>
            <p:cNvSpPr>
              <a:spLocks noChangeArrowheads="1"/>
            </p:cNvSpPr>
            <p:nvPr/>
          </p:nvSpPr>
          <p:spPr bwMode="auto">
            <a:xfrm>
              <a:off x="1008" y="3234"/>
              <a:ext cx="1116" cy="558"/>
            </a:xfrm>
            <a:prstGeom prst="ellipse">
              <a:avLst/>
            </a:prstGeom>
            <a:solidFill>
              <a:srgbClr val="FFFFCC"/>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Oval 5"/>
            <p:cNvSpPr>
              <a:spLocks noChangeArrowheads="1"/>
            </p:cNvSpPr>
            <p:nvPr/>
          </p:nvSpPr>
          <p:spPr bwMode="auto">
            <a:xfrm>
              <a:off x="2334" y="1059"/>
              <a:ext cx="1116" cy="558"/>
            </a:xfrm>
            <a:prstGeom prst="ellipse">
              <a:avLst/>
            </a:prstGeom>
            <a:solidFill>
              <a:srgbClr val="FFBE7D"/>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Oval 6"/>
            <p:cNvSpPr>
              <a:spLocks noChangeArrowheads="1"/>
            </p:cNvSpPr>
            <p:nvPr/>
          </p:nvSpPr>
          <p:spPr bwMode="auto">
            <a:xfrm>
              <a:off x="3660" y="3234"/>
              <a:ext cx="1116" cy="558"/>
            </a:xfrm>
            <a:prstGeom prst="ellipse">
              <a:avLst/>
            </a:prstGeom>
            <a:solidFill>
              <a:srgbClr val="D8EBB3"/>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178305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circle(in)">
                                      <p:cBhvr>
                                        <p:cTn id="10" dur="2000"/>
                                        <p:tgtEl>
                                          <p:spTgt spid="3">
                                            <p:txEl>
                                              <p:pRg st="2" end="2"/>
                                            </p:txEl>
                                          </p:spTgt>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circle(in)">
                                      <p:cBhvr>
                                        <p:cTn id="13" dur="2000"/>
                                        <p:tgtEl>
                                          <p:spTgt spid="3">
                                            <p:txEl>
                                              <p:pRg st="3" end="3"/>
                                            </p:txEl>
                                          </p:spTgt>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circle(in)">
                                      <p:cBhvr>
                                        <p:cTn id="16"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 Partnership: Health &amp; Health Education</a:t>
            </a:r>
            <a:endParaRPr lang="en-US" dirty="0"/>
          </a:p>
        </p:txBody>
      </p:sp>
      <p:sp>
        <p:nvSpPr>
          <p:cNvPr id="3" name="Content Placeholder 2"/>
          <p:cNvSpPr>
            <a:spLocks noGrp="1"/>
          </p:cNvSpPr>
          <p:nvPr>
            <p:ph idx="1"/>
          </p:nvPr>
        </p:nvSpPr>
        <p:spPr/>
        <p:txBody>
          <a:bodyPr/>
          <a:lstStyle/>
          <a:p>
            <a:endParaRPr lang="en-US" dirty="0" smtClean="0">
              <a:hlinkClick r:id="rId2"/>
            </a:endParaRPr>
          </a:p>
          <a:p>
            <a:r>
              <a:rPr lang="en-US" dirty="0" smtClean="0">
                <a:hlinkClick r:id="rId2"/>
              </a:rPr>
              <a:t>http</a:t>
            </a:r>
            <a:r>
              <a:rPr lang="en-US" dirty="0">
                <a:hlinkClick r:id="rId2"/>
              </a:rPr>
              <a:t>://www.youtube.com/watch?v=</a:t>
            </a:r>
            <a:r>
              <a:rPr lang="en-US" dirty="0" smtClean="0">
                <a:hlinkClick r:id="rId2"/>
              </a:rPr>
              <a:t>HgEWLUH2ZoE</a:t>
            </a:r>
            <a:endParaRPr lang="en-US" dirty="0" smtClean="0"/>
          </a:p>
          <a:p>
            <a:pPr marL="64008" indent="0">
              <a:buNone/>
            </a:pPr>
            <a:endParaRPr lang="en-US" dirty="0"/>
          </a:p>
        </p:txBody>
      </p:sp>
    </p:spTree>
    <p:extLst>
      <p:ext uri="{BB962C8B-B14F-4D97-AF65-F5344CB8AC3E}">
        <p14:creationId xmlns:p14="http://schemas.microsoft.com/office/powerpoint/2010/main" val="22217966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286000"/>
            <a:ext cx="8229600" cy="1399032"/>
          </a:xfrm>
        </p:spPr>
        <p:txBody>
          <a:bodyPr>
            <a:noAutofit/>
          </a:bodyPr>
          <a:lstStyle/>
          <a:p>
            <a:r>
              <a:rPr lang="en-US" sz="4000" dirty="0" smtClean="0">
                <a:effectLst>
                  <a:outerShdw blurRad="38100" dist="38100" dir="2700000" algn="tl">
                    <a:srgbClr val="000000">
                      <a:alpha val="43137"/>
                    </a:srgbClr>
                  </a:outerShdw>
                </a:effectLst>
              </a:rPr>
              <a:t>Think with your neighbor about decisions you make every day that affect your health triangle.  </a:t>
            </a:r>
            <a:br>
              <a:rPr lang="en-US" sz="4000" dirty="0" smtClean="0">
                <a:effectLst>
                  <a:outerShdw blurRad="38100" dist="38100" dir="2700000" algn="tl">
                    <a:srgbClr val="000000">
                      <a:alpha val="43137"/>
                    </a:srgbClr>
                  </a:outerShdw>
                </a:effectLst>
              </a:rPr>
            </a:br>
            <a:r>
              <a:rPr lang="en-US" sz="4000" dirty="0">
                <a:effectLst>
                  <a:outerShdw blurRad="38100" dist="38100" dir="2700000" algn="tl">
                    <a:srgbClr val="000000">
                      <a:alpha val="43137"/>
                    </a:srgbClr>
                  </a:outerShdw>
                </a:effectLst>
              </a:rPr>
              <a:t/>
            </a:r>
            <a:br>
              <a:rPr lang="en-US" sz="4000" dirty="0">
                <a:effectLst>
                  <a:outerShdw blurRad="38100" dist="38100" dir="2700000" algn="tl">
                    <a:srgbClr val="000000">
                      <a:alpha val="43137"/>
                    </a:srgbClr>
                  </a:outerShdw>
                </a:effectLst>
              </a:rPr>
            </a:br>
            <a:r>
              <a:rPr lang="en-US" sz="4000" dirty="0" smtClean="0">
                <a:effectLst>
                  <a:outerShdw blurRad="38100" dist="38100" dir="2700000" algn="tl">
                    <a:srgbClr val="000000">
                      <a:alpha val="43137"/>
                    </a:srgbClr>
                  </a:outerShdw>
                </a:effectLst>
              </a:rPr>
              <a:t>What choices do you make?  What are things that can improve your triangle?  Be ready to share your answers</a:t>
            </a:r>
            <a:r>
              <a:rPr lang="en-US" sz="4800" dirty="0" smtClean="0">
                <a:effectLst>
                  <a:outerShdw blurRad="38100" dist="38100" dir="2700000" algn="tl">
                    <a:srgbClr val="000000">
                      <a:alpha val="43137"/>
                    </a:srgbClr>
                  </a:outerShdw>
                </a:effectLst>
              </a:rPr>
              <a:t>.</a:t>
            </a:r>
            <a:endParaRPr lang="en-US" sz="4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02292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Decisions that could alter your Health Triangle examples:</a:t>
            </a:r>
            <a:endParaRPr lang="en-US" b="1" dirty="0"/>
          </a:p>
        </p:txBody>
      </p:sp>
      <p:sp>
        <p:nvSpPr>
          <p:cNvPr id="3" name="Content Placeholder 2"/>
          <p:cNvSpPr>
            <a:spLocks noGrp="1"/>
          </p:cNvSpPr>
          <p:nvPr>
            <p:ph idx="1"/>
          </p:nvPr>
        </p:nvSpPr>
        <p:spPr/>
        <p:txBody>
          <a:bodyPr/>
          <a:lstStyle/>
          <a:p>
            <a:r>
              <a:rPr lang="en-US" dirty="0" smtClean="0"/>
              <a:t>Deciding to eat breakfast this morning or not.</a:t>
            </a:r>
          </a:p>
          <a:p>
            <a:r>
              <a:rPr lang="en-US" dirty="0" smtClean="0"/>
              <a:t>Going to visit your grandma on Saturday instead of watching TV.</a:t>
            </a:r>
          </a:p>
          <a:p>
            <a:r>
              <a:rPr lang="en-US" dirty="0" smtClean="0"/>
              <a:t>Attending church with your family.</a:t>
            </a:r>
          </a:p>
          <a:p>
            <a:r>
              <a:rPr lang="en-US" dirty="0" smtClean="0"/>
              <a:t>Turning down a beer on Saturday night.</a:t>
            </a:r>
          </a:p>
          <a:p>
            <a:r>
              <a:rPr lang="en-US" dirty="0" smtClean="0"/>
              <a:t>Choosing a salad with grilled chicken instead of a burger and fries at Applebee’s last night.</a:t>
            </a:r>
            <a:endParaRPr lang="en-US" dirty="0"/>
          </a:p>
        </p:txBody>
      </p:sp>
    </p:spTree>
    <p:extLst>
      <p:ext uri="{BB962C8B-B14F-4D97-AF65-F5344CB8AC3E}">
        <p14:creationId xmlns:p14="http://schemas.microsoft.com/office/powerpoint/2010/main" val="21056507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000" dirty="0" smtClean="0"/>
              <a:t>If you do the following…..</a:t>
            </a:r>
            <a:endParaRPr lang="en-US" sz="6000" dirty="0"/>
          </a:p>
        </p:txBody>
      </p:sp>
      <p:sp>
        <p:nvSpPr>
          <p:cNvPr id="3" name="Content Placeholder 2"/>
          <p:cNvSpPr>
            <a:spLocks noGrp="1"/>
          </p:cNvSpPr>
          <p:nvPr>
            <p:ph idx="1"/>
          </p:nvPr>
        </p:nvSpPr>
        <p:spPr>
          <a:xfrm>
            <a:off x="533400" y="3048000"/>
            <a:ext cx="8229600" cy="4572000"/>
          </a:xfrm>
        </p:spPr>
        <p:txBody>
          <a:bodyPr>
            <a:normAutofit/>
          </a:bodyPr>
          <a:lstStyle/>
          <a:p>
            <a:r>
              <a:rPr lang="en-US" sz="4400" dirty="0" smtClean="0"/>
              <a:t>You are on your way to a healthy triangle!!!</a:t>
            </a:r>
            <a:endParaRPr lang="en-US" sz="4400" dirty="0"/>
          </a:p>
        </p:txBody>
      </p:sp>
      <p:pic>
        <p:nvPicPr>
          <p:cNvPr id="6146" name="Picture 2" descr="C:\Users\kate.jenis\AppData\Local\Microsoft\Windows\Temporary Internet Files\Content.IE5\N6PJ0EIE\MC900440548[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4114800"/>
            <a:ext cx="1022350" cy="260563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Users\kate.jenis\AppData\Local\Microsoft\Windows\Temporary Internet Files\Content.IE5\N6PJ0EIE\MP90018283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228600"/>
            <a:ext cx="1676400"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55491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Physical Health- How your body functions!</a:t>
            </a:r>
            <a:endParaRPr lang="en-US" b="1" dirty="0"/>
          </a:p>
        </p:txBody>
      </p:sp>
      <p:sp>
        <p:nvSpPr>
          <p:cNvPr id="3" name="Content Placeholder 2"/>
          <p:cNvSpPr>
            <a:spLocks noGrp="1"/>
          </p:cNvSpPr>
          <p:nvPr>
            <p:ph idx="1"/>
          </p:nvPr>
        </p:nvSpPr>
        <p:spPr/>
        <p:txBody>
          <a:bodyPr/>
          <a:lstStyle/>
          <a:p>
            <a:r>
              <a:rPr lang="en-US" dirty="0" smtClean="0"/>
              <a:t>Get 8 hours of sleep each night!</a:t>
            </a:r>
          </a:p>
          <a:p>
            <a:r>
              <a:rPr lang="en-US" dirty="0" smtClean="0"/>
              <a:t>Eat nutritious meals and drink 8 cups of water each day.</a:t>
            </a:r>
          </a:p>
          <a:p>
            <a:r>
              <a:rPr lang="en-US" dirty="0" smtClean="0"/>
              <a:t>Be physically active 30-60 minutes each day.</a:t>
            </a:r>
          </a:p>
          <a:p>
            <a:r>
              <a:rPr lang="en-US" dirty="0" smtClean="0"/>
              <a:t>Avoid the use of tobacco, alcohol and drugs!</a:t>
            </a:r>
          </a:p>
          <a:p>
            <a:r>
              <a:rPr lang="en-US" dirty="0" smtClean="0"/>
              <a:t>Bathe daily, brush and floss every day!</a:t>
            </a:r>
            <a:endParaRPr lang="en-US" dirty="0"/>
          </a:p>
        </p:txBody>
      </p:sp>
      <p:pic>
        <p:nvPicPr>
          <p:cNvPr id="3074" name="Picture 2" descr="C:\Users\kate.jenis\AppData\Local\Microsoft\Windows\Temporary Internet Files\Content.IE5\NE4OX7EL\MC9000602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81069" y="990600"/>
            <a:ext cx="1562931"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8701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Mental/Emotional Health-Feelings and Thoughts </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You enjoy challenges that help you grow as a person!</a:t>
            </a:r>
          </a:p>
          <a:p>
            <a:r>
              <a:rPr lang="en-US" dirty="0" smtClean="0"/>
              <a:t>You accept responsibility for your actions!</a:t>
            </a:r>
          </a:p>
          <a:p>
            <a:r>
              <a:rPr lang="en-US" dirty="0" smtClean="0"/>
              <a:t>You have a sense of control over your life.</a:t>
            </a:r>
          </a:p>
          <a:p>
            <a:r>
              <a:rPr lang="en-US" dirty="0" smtClean="0"/>
              <a:t>You can express emotions in appropriate ways.</a:t>
            </a:r>
          </a:p>
          <a:p>
            <a:r>
              <a:rPr lang="en-US" dirty="0" smtClean="0"/>
              <a:t>You usually can deal with life’s stresses and frustrations.</a:t>
            </a:r>
          </a:p>
          <a:p>
            <a:r>
              <a:rPr lang="en-US" dirty="0" smtClean="0"/>
              <a:t>You generally are a positive person.</a:t>
            </a:r>
          </a:p>
          <a:p>
            <a:r>
              <a:rPr lang="en-US" dirty="0" smtClean="0"/>
              <a:t>You make thoughtful and responsible decisions.</a:t>
            </a:r>
            <a:endParaRPr lang="en-US" dirty="0"/>
          </a:p>
        </p:txBody>
      </p:sp>
    </p:spTree>
    <p:extLst>
      <p:ext uri="{BB962C8B-B14F-4D97-AF65-F5344CB8AC3E}">
        <p14:creationId xmlns:p14="http://schemas.microsoft.com/office/powerpoint/2010/main" val="39382291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Social Health- Getting along with others.</a:t>
            </a:r>
            <a:endParaRPr lang="en-US" b="1" dirty="0"/>
          </a:p>
        </p:txBody>
      </p:sp>
      <p:sp>
        <p:nvSpPr>
          <p:cNvPr id="3" name="Content Placeholder 2"/>
          <p:cNvSpPr>
            <a:spLocks noGrp="1"/>
          </p:cNvSpPr>
          <p:nvPr>
            <p:ph idx="1"/>
          </p:nvPr>
        </p:nvSpPr>
        <p:spPr>
          <a:xfrm>
            <a:off x="457200" y="1981200"/>
            <a:ext cx="8229600" cy="4572000"/>
          </a:xfrm>
        </p:spPr>
        <p:txBody>
          <a:bodyPr/>
          <a:lstStyle/>
          <a:p>
            <a:r>
              <a:rPr lang="en-US" dirty="0" smtClean="0"/>
              <a:t>You seek and also lend support when needed.</a:t>
            </a:r>
          </a:p>
          <a:p>
            <a:r>
              <a:rPr lang="en-US" dirty="0" smtClean="0"/>
              <a:t>You communicate clearly and listen to others.</a:t>
            </a:r>
          </a:p>
          <a:p>
            <a:r>
              <a:rPr lang="en-US" dirty="0" smtClean="0"/>
              <a:t>You show respect for yourself and others.</a:t>
            </a:r>
            <a:endParaRPr lang="en-US" dirty="0"/>
          </a:p>
        </p:txBody>
      </p:sp>
      <p:pic>
        <p:nvPicPr>
          <p:cNvPr id="4098" name="Picture 2" descr="C:\Users\kate.jenis\AppData\Local\Microsoft\Windows\Temporary Internet Files\Content.IE5\NE4OX7EL\MP90044849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8256" y="4572000"/>
            <a:ext cx="331470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78233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Keeping a Balance</a:t>
            </a:r>
            <a:endParaRPr lang="en-US" b="1" dirty="0"/>
          </a:p>
        </p:txBody>
      </p:sp>
      <p:sp>
        <p:nvSpPr>
          <p:cNvPr id="3" name="Content Placeholder 2"/>
          <p:cNvSpPr>
            <a:spLocks noGrp="1"/>
          </p:cNvSpPr>
          <p:nvPr>
            <p:ph idx="1"/>
          </p:nvPr>
        </p:nvSpPr>
        <p:spPr/>
        <p:txBody>
          <a:bodyPr/>
          <a:lstStyle/>
          <a:p>
            <a:r>
              <a:rPr lang="en-US" dirty="0" smtClean="0"/>
              <a:t>Read “Keeping a Balance” (about 4 paragraphs) on Page 9 to yourself.</a:t>
            </a:r>
          </a:p>
          <a:p>
            <a:pPr marL="64008" indent="0">
              <a:buNone/>
            </a:pPr>
            <a:endParaRPr lang="en-US" dirty="0" smtClean="0"/>
          </a:p>
          <a:p>
            <a:r>
              <a:rPr lang="en-US" dirty="0" smtClean="0"/>
              <a:t>What do you think about “Keeping the Balance?”   Do you think any part of the triangle is more important?</a:t>
            </a:r>
            <a:endParaRPr lang="en-US" dirty="0"/>
          </a:p>
        </p:txBody>
      </p:sp>
    </p:spTree>
    <p:extLst>
      <p:ext uri="{BB962C8B-B14F-4D97-AF65-F5344CB8AC3E}">
        <p14:creationId xmlns:p14="http://schemas.microsoft.com/office/powerpoint/2010/main" val="387123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Classwork</a:t>
            </a:r>
            <a:endParaRPr lang="en-US" b="1" dirty="0"/>
          </a:p>
        </p:txBody>
      </p:sp>
      <p:sp>
        <p:nvSpPr>
          <p:cNvPr id="3" name="Content Placeholder 2"/>
          <p:cNvSpPr>
            <a:spLocks noGrp="1"/>
          </p:cNvSpPr>
          <p:nvPr>
            <p:ph idx="1"/>
          </p:nvPr>
        </p:nvSpPr>
        <p:spPr/>
        <p:txBody>
          <a:bodyPr/>
          <a:lstStyle/>
          <a:p>
            <a:r>
              <a:rPr lang="en-US" dirty="0" smtClean="0"/>
              <a:t>Independently, complete:</a:t>
            </a:r>
          </a:p>
          <a:p>
            <a:pPr marL="64008" indent="0">
              <a:buNone/>
            </a:pPr>
            <a:endParaRPr lang="en-US" dirty="0" smtClean="0"/>
          </a:p>
          <a:p>
            <a:pPr lvl="1">
              <a:buFont typeface="Arial" panose="020B0604020202020204" pitchFamily="34" charset="0"/>
              <a:buChar char="•"/>
            </a:pPr>
            <a:r>
              <a:rPr lang="en-US" dirty="0" smtClean="0"/>
              <a:t>Questions 1-5 on Page 10</a:t>
            </a:r>
          </a:p>
          <a:p>
            <a:pPr lvl="1">
              <a:buFont typeface="Arial" panose="020B0604020202020204" pitchFamily="34" charset="0"/>
              <a:buChar char="•"/>
            </a:pPr>
            <a:r>
              <a:rPr lang="en-US" dirty="0"/>
              <a:t>Q</a:t>
            </a:r>
            <a:r>
              <a:rPr lang="en-US" dirty="0" smtClean="0"/>
              <a:t>uestions 1-11 on Page 28.</a:t>
            </a:r>
          </a:p>
          <a:p>
            <a:endParaRPr lang="en-US" dirty="0"/>
          </a:p>
          <a:p>
            <a:r>
              <a:rPr lang="en-US" dirty="0" smtClean="0"/>
              <a:t>Be ready to share your answers!</a:t>
            </a:r>
            <a:endParaRPr lang="en-US" dirty="0"/>
          </a:p>
        </p:txBody>
      </p:sp>
      <p:pic>
        <p:nvPicPr>
          <p:cNvPr id="5122" name="Picture 2" descr="C:\Users\kate.jenis\AppData\Local\Microsoft\Windows\Temporary Internet Files\Content.IE5\IH2N4B8T\MM900303301[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3962400"/>
            <a:ext cx="2057400" cy="2322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00637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Chapter 1, Part 2</a:t>
            </a:r>
            <a:br>
              <a:rPr lang="en-US" dirty="0" smtClean="0"/>
            </a:br>
            <a:r>
              <a:rPr lang="en-US" dirty="0" smtClean="0"/>
              <a:t/>
            </a:r>
            <a:br>
              <a:rPr lang="en-US" dirty="0" smtClean="0"/>
            </a:br>
            <a:r>
              <a:rPr lang="en-US" dirty="0" smtClean="0"/>
              <a:t>What Affects your Health?</a:t>
            </a:r>
            <a:endParaRPr lang="en-US" dirty="0"/>
          </a:p>
        </p:txBody>
      </p:sp>
      <p:sp>
        <p:nvSpPr>
          <p:cNvPr id="3" name="Subtitle 2"/>
          <p:cNvSpPr>
            <a:spLocks noGrp="1"/>
          </p:cNvSpPr>
          <p:nvPr>
            <p:ph type="body" idx="1"/>
          </p:nvPr>
        </p:nvSpPr>
        <p:spPr>
          <a:xfrm>
            <a:off x="381000" y="2209800"/>
            <a:ext cx="5562600" cy="4157664"/>
          </a:xfrm>
        </p:spPr>
        <p:txBody>
          <a:bodyPr>
            <a:normAutofit/>
          </a:bodyPr>
          <a:lstStyle/>
          <a:p>
            <a:r>
              <a:rPr lang="en-US" sz="3200" dirty="0" smtClean="0"/>
              <a:t>Take control of what you can, work with what you cannot.</a:t>
            </a:r>
            <a:endParaRPr lang="en-US" sz="3200" dirty="0"/>
          </a:p>
        </p:txBody>
      </p:sp>
    </p:spTree>
    <p:extLst>
      <p:ext uri="{BB962C8B-B14F-4D97-AF65-F5344CB8AC3E}">
        <p14:creationId xmlns:p14="http://schemas.microsoft.com/office/powerpoint/2010/main" val="19555907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Heredity</a:t>
            </a:r>
            <a:endParaRPr lang="en-US" dirty="0"/>
          </a:p>
        </p:txBody>
      </p:sp>
      <p:sp>
        <p:nvSpPr>
          <p:cNvPr id="3" name="Content Placeholder 2"/>
          <p:cNvSpPr>
            <a:spLocks noGrp="1"/>
          </p:cNvSpPr>
          <p:nvPr>
            <p:ph idx="1"/>
          </p:nvPr>
        </p:nvSpPr>
        <p:spPr>
          <a:xfrm>
            <a:off x="457200" y="3124200"/>
            <a:ext cx="7467600" cy="3810000"/>
          </a:xfrm>
        </p:spPr>
        <p:txBody>
          <a:bodyPr>
            <a:normAutofit lnSpcReduction="10000"/>
          </a:bodyPr>
          <a:lstStyle/>
          <a:p>
            <a:r>
              <a:rPr lang="en-US" dirty="0" smtClean="0"/>
              <a:t>All the traits that were BIOLOGICALLY passed on to you.</a:t>
            </a:r>
          </a:p>
          <a:p>
            <a:r>
              <a:rPr lang="en-US" dirty="0" smtClean="0"/>
              <a:t>Includes what you look like, but also includes illnesses and disorders that your parents and grandparents have been dealing with.</a:t>
            </a:r>
          </a:p>
          <a:p>
            <a:r>
              <a:rPr lang="en-US" dirty="0" smtClean="0"/>
              <a:t>Ask your family and get to know what you need to be aware of!</a:t>
            </a:r>
            <a:endParaRPr lang="en-US" dirty="0"/>
          </a:p>
        </p:txBody>
      </p:sp>
      <p:pic>
        <p:nvPicPr>
          <p:cNvPr id="4" name="Picture 3" descr="ear0717l-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85468" y="-1446"/>
            <a:ext cx="2927468" cy="3049446"/>
          </a:xfrm>
          <a:prstGeom prst="rect">
            <a:avLst/>
          </a:prstGeom>
        </p:spPr>
      </p:pic>
    </p:spTree>
    <p:extLst>
      <p:ext uri="{BB962C8B-B14F-4D97-AF65-F5344CB8AC3E}">
        <p14:creationId xmlns:p14="http://schemas.microsoft.com/office/powerpoint/2010/main" val="343987959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Environment</a:t>
            </a:r>
            <a:endParaRPr lang="en-US" dirty="0"/>
          </a:p>
        </p:txBody>
      </p:sp>
      <p:sp>
        <p:nvSpPr>
          <p:cNvPr id="3" name="Content Placeholder 2"/>
          <p:cNvSpPr>
            <a:spLocks noGrp="1"/>
          </p:cNvSpPr>
          <p:nvPr>
            <p:ph idx="1"/>
          </p:nvPr>
        </p:nvSpPr>
        <p:spPr/>
        <p:txBody>
          <a:bodyPr>
            <a:normAutofit/>
          </a:bodyPr>
          <a:lstStyle/>
          <a:p>
            <a:r>
              <a:rPr lang="en-US" dirty="0" smtClean="0"/>
              <a:t>Environment is the sum of your surroundings. </a:t>
            </a:r>
          </a:p>
          <a:p>
            <a:pPr marL="64008" indent="0">
              <a:buNone/>
            </a:pPr>
            <a:r>
              <a:rPr lang="en-US" dirty="0" smtClean="0"/>
              <a:t> </a:t>
            </a:r>
          </a:p>
          <a:p>
            <a:pPr lvl="1"/>
            <a:r>
              <a:rPr lang="en-US" dirty="0" smtClean="0"/>
              <a:t>This includes both the physical places in which you live and the people who make up your world.</a:t>
            </a:r>
          </a:p>
          <a:p>
            <a:pPr marL="537210" lvl="1" indent="0">
              <a:buNone/>
            </a:pPr>
            <a:endParaRPr lang="en-US" dirty="0" smtClean="0"/>
          </a:p>
          <a:p>
            <a:endParaRPr lang="en-US" dirty="0"/>
          </a:p>
          <a:p>
            <a:pPr marL="64008" indent="0">
              <a:buNone/>
            </a:pPr>
            <a:endParaRPr lang="en-US" dirty="0"/>
          </a:p>
        </p:txBody>
      </p:sp>
      <p:pic>
        <p:nvPicPr>
          <p:cNvPr id="1026" name="Picture 2" descr="C:\Users\kate.jenis\AppData\Local\Microsoft\Windows\Temporary Internet Files\Content.IE5\WYLJJ0EO\MC900131697[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29400" y="4419600"/>
            <a:ext cx="1868767" cy="2134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28239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Environment</a:t>
            </a:r>
            <a:endParaRPr lang="en-US" dirty="0"/>
          </a:p>
        </p:txBody>
      </p:sp>
      <p:sp>
        <p:nvSpPr>
          <p:cNvPr id="3" name="Content Placeholder 2"/>
          <p:cNvSpPr>
            <a:spLocks noGrp="1"/>
          </p:cNvSpPr>
          <p:nvPr>
            <p:ph idx="1"/>
          </p:nvPr>
        </p:nvSpPr>
        <p:spPr/>
        <p:txBody>
          <a:bodyPr>
            <a:normAutofit/>
          </a:bodyPr>
          <a:lstStyle/>
          <a:p>
            <a:r>
              <a:rPr lang="en-US" b="1" dirty="0" smtClean="0"/>
              <a:t>Physical Environment- </a:t>
            </a:r>
            <a:r>
              <a:rPr lang="en-US" dirty="0" smtClean="0"/>
              <a:t>You may not have much control of this right now!</a:t>
            </a:r>
          </a:p>
          <a:p>
            <a:endParaRPr lang="en-US" dirty="0"/>
          </a:p>
          <a:p>
            <a:pPr lvl="1"/>
            <a:r>
              <a:rPr lang="en-US" dirty="0" smtClean="0"/>
              <a:t>Includes: </a:t>
            </a:r>
          </a:p>
          <a:p>
            <a:pPr lvl="2"/>
            <a:r>
              <a:rPr lang="en-US" dirty="0" smtClean="0"/>
              <a:t>Neighborhood and School Safety</a:t>
            </a:r>
          </a:p>
          <a:p>
            <a:pPr lvl="2"/>
            <a:r>
              <a:rPr lang="en-US" dirty="0" smtClean="0"/>
              <a:t>Air and Water Quality</a:t>
            </a:r>
          </a:p>
          <a:p>
            <a:pPr lvl="2"/>
            <a:r>
              <a:rPr lang="en-US" dirty="0"/>
              <a:t>A</a:t>
            </a:r>
            <a:r>
              <a:rPr lang="en-US" dirty="0" smtClean="0"/>
              <a:t>vailable Recreation, Parks &amp; Libraries</a:t>
            </a:r>
          </a:p>
          <a:p>
            <a:pPr lvl="2"/>
            <a:r>
              <a:rPr lang="en-US" dirty="0"/>
              <a:t>A</a:t>
            </a:r>
            <a:r>
              <a:rPr lang="en-US" dirty="0" smtClean="0"/>
              <a:t>ccess </a:t>
            </a:r>
            <a:r>
              <a:rPr lang="en-US" dirty="0"/>
              <a:t>to </a:t>
            </a:r>
            <a:r>
              <a:rPr lang="en-US" dirty="0" smtClean="0"/>
              <a:t>Medical </a:t>
            </a:r>
            <a:r>
              <a:rPr lang="en-US" dirty="0"/>
              <a:t>C</a:t>
            </a:r>
            <a:r>
              <a:rPr lang="en-US" dirty="0" smtClean="0"/>
              <a:t>are</a:t>
            </a:r>
          </a:p>
          <a:p>
            <a:pPr marL="537210" lvl="1" indent="0">
              <a:buNone/>
            </a:pPr>
            <a:endParaRPr lang="en-US" dirty="0"/>
          </a:p>
          <a:p>
            <a:pPr marL="64008" indent="0">
              <a:buNone/>
            </a:pPr>
            <a:endParaRPr lang="en-US" dirty="0"/>
          </a:p>
        </p:txBody>
      </p:sp>
      <p:pic>
        <p:nvPicPr>
          <p:cNvPr id="2050" name="Picture 2" descr="C:\Program Files\Microsoft Office\MEDIA\CAGCAT10\j0285360.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4953000"/>
            <a:ext cx="1474013" cy="1817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2949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Environment</a:t>
            </a:r>
            <a:endParaRPr lang="en-US" dirty="0"/>
          </a:p>
        </p:txBody>
      </p:sp>
      <p:sp>
        <p:nvSpPr>
          <p:cNvPr id="3" name="Content Placeholder 2"/>
          <p:cNvSpPr>
            <a:spLocks noGrp="1"/>
          </p:cNvSpPr>
          <p:nvPr>
            <p:ph idx="1"/>
          </p:nvPr>
        </p:nvSpPr>
        <p:spPr/>
        <p:txBody>
          <a:bodyPr/>
          <a:lstStyle/>
          <a:p>
            <a:pPr marL="448056" lvl="1" indent="-384048">
              <a:buSzPct val="80000"/>
              <a:buFont typeface="Wingdings 2"/>
              <a:buChar char=""/>
            </a:pPr>
            <a:r>
              <a:rPr lang="en-US" b="1" dirty="0"/>
              <a:t>Social Environment </a:t>
            </a:r>
            <a:r>
              <a:rPr lang="en-US" dirty="0" smtClean="0"/>
              <a:t>– Includes everyone around you, including your family and peers.</a:t>
            </a:r>
          </a:p>
          <a:p>
            <a:pPr marL="448056" lvl="1" indent="-384048">
              <a:buSzPct val="80000"/>
              <a:buFont typeface="Wingdings 2"/>
              <a:buChar char=""/>
            </a:pPr>
            <a:endParaRPr lang="en-US" dirty="0"/>
          </a:p>
          <a:p>
            <a:pPr marL="690372" lvl="2" indent="-342900">
              <a:buSzPct val="80000"/>
              <a:buFont typeface="Arial" panose="020B0604020202020204" pitchFamily="34" charset="0"/>
              <a:buChar char="•"/>
            </a:pPr>
            <a:r>
              <a:rPr lang="en-US" dirty="0" smtClean="0"/>
              <a:t>Your social environment can either hurt or help your healthful decisions!  Choose your friends wisely.</a:t>
            </a:r>
          </a:p>
        </p:txBody>
      </p:sp>
      <p:pic>
        <p:nvPicPr>
          <p:cNvPr id="3074" name="Picture 2" descr="C:\Users\kate.jenis\AppData\Local\Microsoft\Windows\Temporary Internet Files\Content.IE5\N6PJ0EIE\MC90008905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5600" y="4112835"/>
            <a:ext cx="2438400" cy="2764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60196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Environment</a:t>
            </a:r>
            <a:endParaRPr lang="en-US" dirty="0"/>
          </a:p>
        </p:txBody>
      </p:sp>
      <p:sp>
        <p:nvSpPr>
          <p:cNvPr id="3" name="Content Placeholder 2"/>
          <p:cNvSpPr>
            <a:spLocks noGrp="1"/>
          </p:cNvSpPr>
          <p:nvPr>
            <p:ph idx="1"/>
          </p:nvPr>
        </p:nvSpPr>
        <p:spPr/>
        <p:txBody>
          <a:bodyPr/>
          <a:lstStyle/>
          <a:p>
            <a:r>
              <a:rPr lang="en-US" b="1" dirty="0" smtClean="0"/>
              <a:t>Culture- </a:t>
            </a:r>
            <a:r>
              <a:rPr lang="en-US" dirty="0" smtClean="0"/>
              <a:t>The collective beliefs, customs, and behaviors of a group.</a:t>
            </a:r>
          </a:p>
          <a:p>
            <a:pPr marL="64008" indent="0">
              <a:buNone/>
            </a:pPr>
            <a:endParaRPr lang="en-US" dirty="0" smtClean="0"/>
          </a:p>
          <a:p>
            <a:pPr lvl="1"/>
            <a:r>
              <a:rPr lang="en-US" dirty="0" smtClean="0"/>
              <a:t>Can include ethnic group, community, nation or a specific part of the world.</a:t>
            </a:r>
          </a:p>
          <a:p>
            <a:pPr marL="537210" lvl="1" indent="0">
              <a:buNone/>
            </a:pPr>
            <a:endParaRPr lang="en-US" dirty="0"/>
          </a:p>
          <a:p>
            <a:pPr marL="537210" lvl="1" indent="0">
              <a:buNone/>
            </a:pPr>
            <a:r>
              <a:rPr lang="en-US" dirty="0">
                <a:hlinkClick r:id="rId2"/>
              </a:rPr>
              <a:t>http://www.youtube.com/watch?v=UTE0G9amZNk</a:t>
            </a:r>
            <a:endParaRPr lang="en-US" dirty="0"/>
          </a:p>
          <a:p>
            <a:pPr marL="537210" lvl="1" indent="0">
              <a:buNone/>
            </a:pPr>
            <a:endParaRPr lang="en-US" dirty="0" smtClean="0"/>
          </a:p>
        </p:txBody>
      </p:sp>
      <p:pic>
        <p:nvPicPr>
          <p:cNvPr id="4098" name="Picture 2" descr="C:\Users\kate.jenis\AppData\Local\Microsoft\Windows\Temporary Internet Files\Content.IE5\NE4OX7EL\MC90044591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5200" y="152400"/>
            <a:ext cx="1606601" cy="1793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96654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Attitude &amp; Behaviors</a:t>
            </a:r>
            <a:endParaRPr lang="en-US" dirty="0"/>
          </a:p>
        </p:txBody>
      </p:sp>
      <p:sp>
        <p:nvSpPr>
          <p:cNvPr id="3" name="Content Placeholder 2"/>
          <p:cNvSpPr>
            <a:spLocks noGrp="1"/>
          </p:cNvSpPr>
          <p:nvPr>
            <p:ph idx="1"/>
          </p:nvPr>
        </p:nvSpPr>
        <p:spPr>
          <a:xfrm>
            <a:off x="609600" y="1295400"/>
            <a:ext cx="7543800" cy="3124200"/>
          </a:xfrm>
        </p:spPr>
        <p:txBody>
          <a:bodyPr/>
          <a:lstStyle/>
          <a:p>
            <a:r>
              <a:rPr lang="en-US" dirty="0" smtClean="0"/>
              <a:t>Attitude- How you view it WILL have a big effect on your health!</a:t>
            </a:r>
          </a:p>
          <a:p>
            <a:pPr marL="64008" indent="0">
              <a:buNone/>
            </a:pPr>
            <a:endParaRPr lang="en-US" dirty="0" smtClean="0"/>
          </a:p>
          <a:p>
            <a:r>
              <a:rPr lang="en-US" dirty="0" smtClean="0"/>
              <a:t>Behaviors- You can’t choose your heredity, or maybe environment, but you can make healthy choices.</a:t>
            </a:r>
            <a:endParaRPr lang="en-US" dirty="0"/>
          </a:p>
        </p:txBody>
      </p:sp>
      <p:pic>
        <p:nvPicPr>
          <p:cNvPr id="4" name="Picture 3" descr="971450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4343400"/>
            <a:ext cx="2514600" cy="2514600"/>
          </a:xfrm>
          <a:prstGeom prst="rect">
            <a:avLst/>
          </a:prstGeom>
        </p:spPr>
      </p:pic>
    </p:spTree>
    <p:extLst>
      <p:ext uri="{BB962C8B-B14F-4D97-AF65-F5344CB8AC3E}">
        <p14:creationId xmlns:p14="http://schemas.microsoft.com/office/powerpoint/2010/main" val="1439952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Media &amp; Technology</a:t>
            </a:r>
            <a:endParaRPr lang="en-US" dirty="0"/>
          </a:p>
        </p:txBody>
      </p:sp>
      <p:sp>
        <p:nvSpPr>
          <p:cNvPr id="3" name="Content Placeholder 2"/>
          <p:cNvSpPr>
            <a:spLocks noGrp="1"/>
          </p:cNvSpPr>
          <p:nvPr>
            <p:ph idx="1"/>
          </p:nvPr>
        </p:nvSpPr>
        <p:spPr/>
        <p:txBody>
          <a:bodyPr/>
          <a:lstStyle/>
          <a:p>
            <a:r>
              <a:rPr lang="en-US" dirty="0" smtClean="0"/>
              <a:t>We are influenced by Media (ways of communicating information) each day.</a:t>
            </a:r>
          </a:p>
          <a:p>
            <a:endParaRPr lang="en-US" dirty="0"/>
          </a:p>
          <a:p>
            <a:r>
              <a:rPr lang="en-US" dirty="0" smtClean="0"/>
              <a:t>Sometimes, this can be positive achievements, sometimes negative.</a:t>
            </a:r>
          </a:p>
        </p:txBody>
      </p:sp>
      <p:pic>
        <p:nvPicPr>
          <p:cNvPr id="4" name="Picture 3" descr="im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200" y="4419600"/>
            <a:ext cx="2341880" cy="2341880"/>
          </a:xfrm>
          <a:prstGeom prst="rect">
            <a:avLst/>
          </a:prstGeom>
        </p:spPr>
      </p:pic>
    </p:spTree>
    <p:extLst>
      <p:ext uri="{BB962C8B-B14F-4D97-AF65-F5344CB8AC3E}">
        <p14:creationId xmlns:p14="http://schemas.microsoft.com/office/powerpoint/2010/main" val="10743488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 be the judge.</a:t>
            </a:r>
            <a:endParaRPr lang="en-US" dirty="0"/>
          </a:p>
        </p:txBody>
      </p:sp>
      <p:sp>
        <p:nvSpPr>
          <p:cNvPr id="3" name="Content Placeholder 2"/>
          <p:cNvSpPr>
            <a:spLocks noGrp="1"/>
          </p:cNvSpPr>
          <p:nvPr>
            <p:ph idx="1"/>
          </p:nvPr>
        </p:nvSpPr>
        <p:spPr/>
        <p:txBody>
          <a:bodyPr/>
          <a:lstStyle/>
          <a:p>
            <a:r>
              <a:rPr lang="en-US" dirty="0">
                <a:hlinkClick r:id="rId2"/>
              </a:rPr>
              <a:t>http://www.youtube.com/watch?v=</a:t>
            </a:r>
            <a:r>
              <a:rPr lang="en-US" dirty="0" smtClean="0">
                <a:hlinkClick r:id="rId2"/>
              </a:rPr>
              <a:t>FNXwKGZHmDc</a:t>
            </a:r>
            <a:endParaRPr lang="en-US" dirty="0"/>
          </a:p>
          <a:p>
            <a:endParaRPr lang="en-US" dirty="0" smtClean="0"/>
          </a:p>
          <a:p>
            <a:r>
              <a:rPr lang="en-US" dirty="0">
                <a:hlinkClick r:id="rId3"/>
              </a:rPr>
              <a:t>http://www.youtube.com/watch?v=</a:t>
            </a:r>
            <a:r>
              <a:rPr lang="en-US" dirty="0" smtClean="0">
                <a:hlinkClick r:id="rId3"/>
              </a:rPr>
              <a:t>a1DCZ3dcbRM</a:t>
            </a:r>
            <a:endParaRPr lang="en-US" dirty="0" smtClean="0"/>
          </a:p>
          <a:p>
            <a:endParaRPr lang="en-US" dirty="0" smtClean="0"/>
          </a:p>
          <a:p>
            <a:pPr marL="64008" indent="0">
              <a:buNone/>
            </a:pPr>
            <a:endParaRPr lang="en-US" dirty="0"/>
          </a:p>
        </p:txBody>
      </p:sp>
    </p:spTree>
    <p:extLst>
      <p:ext uri="{BB962C8B-B14F-4D97-AF65-F5344CB8AC3E}">
        <p14:creationId xmlns:p14="http://schemas.microsoft.com/office/powerpoint/2010/main" val="12101874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Celebrities, Media Personalities and You</a:t>
            </a:r>
            <a:endParaRPr lang="en-US" dirty="0"/>
          </a:p>
        </p:txBody>
      </p:sp>
      <p:sp>
        <p:nvSpPr>
          <p:cNvPr id="3" name="Content Placeholder 2"/>
          <p:cNvSpPr>
            <a:spLocks noGrp="1"/>
          </p:cNvSpPr>
          <p:nvPr>
            <p:ph idx="1"/>
          </p:nvPr>
        </p:nvSpPr>
        <p:spPr/>
        <p:txBody>
          <a:bodyPr/>
          <a:lstStyle/>
          <a:p>
            <a:r>
              <a:rPr lang="en-US" dirty="0" smtClean="0"/>
              <a:t>How do you think celebrities and media personalities can influence the behaviors of others, both positively and negatively?</a:t>
            </a:r>
          </a:p>
          <a:p>
            <a:pPr marL="64008" indent="0">
              <a:buNone/>
            </a:pPr>
            <a:endParaRPr lang="en-US" dirty="0" smtClean="0"/>
          </a:p>
          <a:p>
            <a:r>
              <a:rPr lang="en-US" dirty="0" smtClean="0"/>
              <a:t>Pick a specific media personality and examine how you think the actions of this specific person can influence the decisions and behaviors of teens.  Write a paragraph and explain.</a:t>
            </a:r>
            <a:endParaRPr lang="en-US" dirty="0"/>
          </a:p>
        </p:txBody>
      </p:sp>
      <p:pic>
        <p:nvPicPr>
          <p:cNvPr id="4" name="Picture 3" descr="im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93" y="0"/>
            <a:ext cx="1495307" cy="1996311"/>
          </a:xfrm>
          <a:prstGeom prst="rect">
            <a:avLst/>
          </a:prstGeom>
        </p:spPr>
      </p:pic>
    </p:spTree>
    <p:extLst>
      <p:ext uri="{BB962C8B-B14F-4D97-AF65-F5344CB8AC3E}">
        <p14:creationId xmlns:p14="http://schemas.microsoft.com/office/powerpoint/2010/main" val="2757544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Classwork</a:t>
            </a:r>
            <a:endParaRPr lang="en-US" dirty="0"/>
          </a:p>
        </p:txBody>
      </p:sp>
      <p:sp>
        <p:nvSpPr>
          <p:cNvPr id="3" name="Content Placeholder 2"/>
          <p:cNvSpPr>
            <a:spLocks noGrp="1"/>
          </p:cNvSpPr>
          <p:nvPr>
            <p:ph idx="1"/>
          </p:nvPr>
        </p:nvSpPr>
        <p:spPr/>
        <p:txBody>
          <a:bodyPr/>
          <a:lstStyle/>
          <a:p>
            <a:r>
              <a:rPr lang="en-US" dirty="0" smtClean="0"/>
              <a:t>Complete 1-4 on Page 15.</a:t>
            </a:r>
          </a:p>
          <a:p>
            <a:pPr marL="64008" indent="0">
              <a:buNone/>
            </a:pPr>
            <a:endParaRPr lang="en-US" dirty="0" smtClean="0"/>
          </a:p>
          <a:p>
            <a:r>
              <a:rPr lang="en-US" dirty="0" smtClean="0"/>
              <a:t>Complete 12-20 on Pages 28-29.</a:t>
            </a:r>
          </a:p>
          <a:p>
            <a:endParaRPr lang="en-US" dirty="0"/>
          </a:p>
          <a:p>
            <a:r>
              <a:rPr lang="en-US" dirty="0" smtClean="0"/>
              <a:t>Be ready to hand in and/or share your answers!</a:t>
            </a:r>
            <a:endParaRPr lang="en-US" dirty="0"/>
          </a:p>
        </p:txBody>
      </p:sp>
    </p:spTree>
    <p:extLst>
      <p:ext uri="{BB962C8B-B14F-4D97-AF65-F5344CB8AC3E}">
        <p14:creationId xmlns:p14="http://schemas.microsoft.com/office/powerpoint/2010/main" val="40156605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Chapter 1, Part 3</a:t>
            </a:r>
            <a:br>
              <a:rPr lang="en-US" dirty="0" smtClean="0"/>
            </a:br>
            <a:r>
              <a:rPr lang="en-US" dirty="0" smtClean="0"/>
              <a:t>Health Risks and Your Behavior/Promoting Health and Wellness</a:t>
            </a:r>
            <a:endParaRPr lang="en-US" dirty="0"/>
          </a:p>
        </p:txBody>
      </p:sp>
      <p:sp>
        <p:nvSpPr>
          <p:cNvPr id="5" name="Text Placeholder 4"/>
          <p:cNvSpPr>
            <a:spLocks noGrp="1"/>
          </p:cNvSpPr>
          <p:nvPr>
            <p:ph type="body" idx="1"/>
          </p:nvPr>
        </p:nvSpPr>
        <p:spPr>
          <a:xfrm>
            <a:off x="381000" y="2209800"/>
            <a:ext cx="3886200" cy="2286000"/>
          </a:xfrm>
        </p:spPr>
        <p:txBody>
          <a:bodyPr>
            <a:normAutofit/>
          </a:bodyPr>
          <a:lstStyle/>
          <a:p>
            <a:r>
              <a:rPr lang="en-US" sz="4000" dirty="0" smtClean="0"/>
              <a:t>Your decisions matter!</a:t>
            </a:r>
            <a:endParaRPr lang="en-US" sz="4000" dirty="0"/>
          </a:p>
        </p:txBody>
      </p:sp>
    </p:spTree>
    <p:extLst>
      <p:ext uri="{BB962C8B-B14F-4D97-AF65-F5344CB8AC3E}">
        <p14:creationId xmlns:p14="http://schemas.microsoft.com/office/powerpoint/2010/main" val="39237336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Risk Behavior?</a:t>
            </a:r>
            <a:endParaRPr lang="en-US" dirty="0"/>
          </a:p>
        </p:txBody>
      </p:sp>
      <p:sp>
        <p:nvSpPr>
          <p:cNvPr id="3" name="Content Placeholder 2"/>
          <p:cNvSpPr>
            <a:spLocks noGrp="1"/>
          </p:cNvSpPr>
          <p:nvPr>
            <p:ph idx="1"/>
          </p:nvPr>
        </p:nvSpPr>
        <p:spPr>
          <a:xfrm>
            <a:off x="457200" y="1295400"/>
            <a:ext cx="8229600" cy="5334000"/>
          </a:xfrm>
        </p:spPr>
        <p:txBody>
          <a:bodyPr/>
          <a:lstStyle/>
          <a:p>
            <a:r>
              <a:rPr lang="en-US" b="1" dirty="0" smtClean="0"/>
              <a:t>Risk Behaviors- </a:t>
            </a:r>
            <a:r>
              <a:rPr lang="en-US" dirty="0" smtClean="0"/>
              <a:t>Actions that can potentially threaten your health or the health of others.</a:t>
            </a:r>
          </a:p>
          <a:p>
            <a:r>
              <a:rPr lang="en-US" dirty="0">
                <a:hlinkClick r:id="rId2"/>
              </a:rPr>
              <a:t>http://www.youtube.com/watch?v=</a:t>
            </a:r>
            <a:r>
              <a:rPr lang="en-US" dirty="0" smtClean="0">
                <a:hlinkClick r:id="rId2"/>
              </a:rPr>
              <a:t>ryojIh6Z3AU</a:t>
            </a:r>
            <a:endParaRPr lang="en-US" dirty="0" smtClean="0"/>
          </a:p>
          <a:p>
            <a:pPr marL="64008" indent="0">
              <a:buNone/>
            </a:pPr>
            <a:endParaRPr lang="en-US" dirty="0"/>
          </a:p>
        </p:txBody>
      </p:sp>
      <p:pic>
        <p:nvPicPr>
          <p:cNvPr id="4" name="Picture 3" descr="images.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3800" y="3505200"/>
            <a:ext cx="5021580" cy="2920715"/>
          </a:xfrm>
          <a:prstGeom prst="rect">
            <a:avLst/>
          </a:prstGeom>
        </p:spPr>
      </p:pic>
    </p:spTree>
    <p:extLst>
      <p:ext uri="{BB962C8B-B14F-4D97-AF65-F5344CB8AC3E}">
        <p14:creationId xmlns:p14="http://schemas.microsoft.com/office/powerpoint/2010/main" val="2031879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CDC </a:t>
            </a:r>
            <a:r>
              <a:rPr lang="en-US" dirty="0" smtClean="0"/>
              <a:t/>
            </a:r>
            <a:br>
              <a:rPr lang="en-US" dirty="0" smtClean="0"/>
            </a:br>
            <a:r>
              <a:rPr lang="en-US" dirty="0" smtClean="0"/>
              <a:t>(Center for Disease Control) </a:t>
            </a:r>
            <a:endParaRPr lang="en-US" dirty="0"/>
          </a:p>
        </p:txBody>
      </p:sp>
      <p:sp>
        <p:nvSpPr>
          <p:cNvPr id="3" name="Content Placeholder 2"/>
          <p:cNvSpPr>
            <a:spLocks noGrp="1"/>
          </p:cNvSpPr>
          <p:nvPr>
            <p:ph idx="1"/>
          </p:nvPr>
        </p:nvSpPr>
        <p:spPr/>
        <p:txBody>
          <a:bodyPr>
            <a:normAutofit/>
          </a:bodyPr>
          <a:lstStyle/>
          <a:p>
            <a:pPr marL="64008" indent="0">
              <a:buNone/>
            </a:pPr>
            <a:endParaRPr lang="en-US" dirty="0" smtClean="0"/>
          </a:p>
          <a:p>
            <a:pPr marL="64008" indent="0">
              <a:buNone/>
            </a:pPr>
            <a:r>
              <a:rPr lang="en-US" dirty="0" smtClean="0"/>
              <a:t>The Center for Disease Control has worked to identify reasons for teen death and health disabilities.</a:t>
            </a:r>
          </a:p>
          <a:p>
            <a:pPr marL="64008" indent="0">
              <a:buNone/>
            </a:pPr>
            <a:endParaRPr lang="en-US" dirty="0"/>
          </a:p>
          <a:p>
            <a:pPr marL="64008" indent="0">
              <a:buNone/>
            </a:pPr>
            <a:r>
              <a:rPr lang="en-US" dirty="0" smtClean="0"/>
              <a:t>These reasons can contribute to other serious illnesses and/or early death.</a:t>
            </a:r>
            <a:endParaRPr lang="en-US" dirty="0"/>
          </a:p>
        </p:txBody>
      </p:sp>
      <p:pic>
        <p:nvPicPr>
          <p:cNvPr id="7170" name="Picture 2" descr="C:\Users\kate.jenis\AppData\Local\Microsoft\Windows\Temporary Internet Files\Content.IE5\3MTV7F9K\MP90044873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1578" y="5334001"/>
            <a:ext cx="2052422"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16057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6 Risk Behaviors for Teens:</a:t>
            </a:r>
            <a:endParaRPr lang="en-US" dirty="0"/>
          </a:p>
        </p:txBody>
      </p:sp>
      <p:sp>
        <p:nvSpPr>
          <p:cNvPr id="3" name="Content Placeholder 2"/>
          <p:cNvSpPr>
            <a:spLocks noGrp="1"/>
          </p:cNvSpPr>
          <p:nvPr>
            <p:ph idx="1"/>
          </p:nvPr>
        </p:nvSpPr>
        <p:spPr/>
        <p:txBody>
          <a:bodyPr/>
          <a:lstStyle/>
          <a:p>
            <a:r>
              <a:rPr lang="en-US" dirty="0"/>
              <a:t>Tobacco use</a:t>
            </a:r>
          </a:p>
          <a:p>
            <a:r>
              <a:rPr lang="en-US" dirty="0"/>
              <a:t>Unhealthy dietary behaviors</a:t>
            </a:r>
          </a:p>
          <a:p>
            <a:r>
              <a:rPr lang="en-US" dirty="0"/>
              <a:t>Inadequate physical activity</a:t>
            </a:r>
          </a:p>
          <a:p>
            <a:r>
              <a:rPr lang="en-US" dirty="0"/>
              <a:t>Alcohol &amp; drug use</a:t>
            </a:r>
          </a:p>
          <a:p>
            <a:r>
              <a:rPr lang="en-US" dirty="0"/>
              <a:t>Sexual behaviors </a:t>
            </a:r>
          </a:p>
          <a:p>
            <a:r>
              <a:rPr lang="en-US" dirty="0"/>
              <a:t>Behaviors that turn into injuries and violence</a:t>
            </a:r>
            <a:r>
              <a:rPr lang="en-US" dirty="0" smtClean="0"/>
              <a:t>. (Not wearing a seat belt, driving under the influence etc…)</a:t>
            </a:r>
            <a:endParaRPr lang="en-US" dirty="0"/>
          </a:p>
          <a:p>
            <a:endParaRPr lang="en-US" dirty="0"/>
          </a:p>
        </p:txBody>
      </p:sp>
      <p:pic>
        <p:nvPicPr>
          <p:cNvPr id="6146" name="Picture 2" descr="C:\Users\kate.jenis\AppData\Local\Microsoft\Windows\Temporary Internet Files\Content.IE5\NE4OX7EL\MP90022752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914399"/>
            <a:ext cx="2819400" cy="1874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69890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Risk Short &amp; Long Term Effects</a:t>
            </a:r>
            <a:endParaRPr lang="en-US" dirty="0"/>
          </a:p>
        </p:txBody>
      </p:sp>
      <p:sp>
        <p:nvSpPr>
          <p:cNvPr id="3" name="Content Placeholder 2"/>
          <p:cNvSpPr>
            <a:spLocks noGrp="1"/>
          </p:cNvSpPr>
          <p:nvPr>
            <p:ph sz="half" idx="1"/>
          </p:nvPr>
        </p:nvSpPr>
        <p:spPr/>
        <p:txBody>
          <a:bodyPr/>
          <a:lstStyle/>
          <a:p>
            <a:pPr marL="64008" indent="0" algn="ctr">
              <a:buNone/>
            </a:pPr>
            <a:r>
              <a:rPr lang="en-US" b="1" u="sng" dirty="0" smtClean="0"/>
              <a:t>Smoking</a:t>
            </a:r>
          </a:p>
          <a:p>
            <a:pPr marL="64008" indent="0" algn="ctr">
              <a:buNone/>
            </a:pPr>
            <a:endParaRPr lang="en-US" dirty="0" smtClean="0"/>
          </a:p>
          <a:p>
            <a:r>
              <a:rPr lang="en-US" dirty="0" smtClean="0"/>
              <a:t>Immediate Effects</a:t>
            </a:r>
          </a:p>
          <a:p>
            <a:pPr marL="64008" indent="0">
              <a:buNone/>
            </a:pPr>
            <a:endParaRPr lang="en-US" dirty="0" smtClean="0"/>
          </a:p>
          <a:p>
            <a:pPr lvl="1"/>
            <a:r>
              <a:rPr lang="en-US" dirty="0" smtClean="0"/>
              <a:t>Bad Breath</a:t>
            </a:r>
          </a:p>
          <a:p>
            <a:pPr lvl="1"/>
            <a:r>
              <a:rPr lang="en-US" dirty="0" smtClean="0"/>
              <a:t>Yellow Teeth</a:t>
            </a:r>
          </a:p>
          <a:p>
            <a:pPr lvl="1"/>
            <a:r>
              <a:rPr lang="en-US" dirty="0" smtClean="0"/>
              <a:t>Headaches</a:t>
            </a:r>
          </a:p>
          <a:p>
            <a:pPr marL="64008" indent="0" algn="ctr">
              <a:buNone/>
            </a:pPr>
            <a:endParaRPr lang="en-US" dirty="0"/>
          </a:p>
        </p:txBody>
      </p:sp>
      <p:sp>
        <p:nvSpPr>
          <p:cNvPr id="4" name="Content Placeholder 3"/>
          <p:cNvSpPr>
            <a:spLocks noGrp="1"/>
          </p:cNvSpPr>
          <p:nvPr>
            <p:ph sz="half" idx="2"/>
          </p:nvPr>
        </p:nvSpPr>
        <p:spPr/>
        <p:txBody>
          <a:bodyPr/>
          <a:lstStyle/>
          <a:p>
            <a:pPr marL="64008" indent="0" algn="ctr">
              <a:buNone/>
            </a:pPr>
            <a:r>
              <a:rPr lang="en-US" b="1" u="sng" dirty="0" smtClean="0"/>
              <a:t>Smoking</a:t>
            </a:r>
          </a:p>
          <a:p>
            <a:pPr marL="64008" indent="0" algn="ctr">
              <a:buNone/>
            </a:pPr>
            <a:endParaRPr lang="en-US" dirty="0" smtClean="0"/>
          </a:p>
          <a:p>
            <a:r>
              <a:rPr lang="en-US" dirty="0" smtClean="0"/>
              <a:t>Long-Term Effects</a:t>
            </a:r>
          </a:p>
          <a:p>
            <a:pPr lvl="1"/>
            <a:endParaRPr lang="en-US" dirty="0" smtClean="0"/>
          </a:p>
          <a:p>
            <a:pPr lvl="1"/>
            <a:r>
              <a:rPr lang="en-US" dirty="0" smtClean="0"/>
              <a:t>Lung Cancer</a:t>
            </a:r>
          </a:p>
          <a:p>
            <a:pPr lvl="1"/>
            <a:r>
              <a:rPr lang="en-US" dirty="0" smtClean="0"/>
              <a:t>Emphysema</a:t>
            </a:r>
          </a:p>
          <a:p>
            <a:pPr lvl="1"/>
            <a:r>
              <a:rPr lang="en-US" dirty="0" smtClean="0"/>
              <a:t>Heart Disease</a:t>
            </a:r>
            <a:endParaRPr lang="en-US" dirty="0"/>
          </a:p>
          <a:p>
            <a:pPr lvl="1"/>
            <a:endParaRPr lang="en-US" dirty="0" smtClean="0"/>
          </a:p>
        </p:txBody>
      </p:sp>
      <p:pic>
        <p:nvPicPr>
          <p:cNvPr id="5122" name="Picture 2" descr="C:\Users\kate.jenis\AppData\Local\Microsoft\Windows\Temporary Internet Files\Content.IE5\3MTV7F9K\MP900399548[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19670" y="4343400"/>
            <a:ext cx="1861782" cy="2327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13790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Cumulative Risks</a:t>
            </a:r>
            <a:endParaRPr lang="en-US" dirty="0"/>
          </a:p>
        </p:txBody>
      </p:sp>
      <p:sp>
        <p:nvSpPr>
          <p:cNvPr id="3" name="Content Placeholder 2"/>
          <p:cNvSpPr>
            <a:spLocks noGrp="1"/>
          </p:cNvSpPr>
          <p:nvPr>
            <p:ph idx="1"/>
          </p:nvPr>
        </p:nvSpPr>
        <p:spPr>
          <a:xfrm>
            <a:off x="457200" y="2133600"/>
            <a:ext cx="8229600" cy="4572000"/>
          </a:xfrm>
        </p:spPr>
        <p:txBody>
          <a:bodyPr/>
          <a:lstStyle/>
          <a:p>
            <a:r>
              <a:rPr lang="en-US" u="sng" dirty="0" smtClean="0"/>
              <a:t>Cumulative Risks- </a:t>
            </a:r>
            <a:r>
              <a:rPr lang="en-US" dirty="0" smtClean="0"/>
              <a:t>risks that increase in effect with each added risk.</a:t>
            </a:r>
          </a:p>
          <a:p>
            <a:endParaRPr lang="en-US" dirty="0"/>
          </a:p>
          <a:p>
            <a:pPr marL="64008" indent="0">
              <a:buNone/>
            </a:pPr>
            <a:r>
              <a:rPr lang="en-US" i="1" dirty="0" smtClean="0"/>
              <a:t>Example: Eating a high fat and calorie meal occasionally is enjoying comfort food in moderation.  Eating it every day can lead to weight gain and heart disease in the future.</a:t>
            </a:r>
            <a:endParaRPr lang="en-US" i="1" dirty="0"/>
          </a:p>
        </p:txBody>
      </p:sp>
      <p:pic>
        <p:nvPicPr>
          <p:cNvPr id="8194" name="Picture 2" descr="C:\Users\kate.jenis\AppData\Local\Microsoft\Windows\Temporary Internet Files\Content.IE5\ZDP77H5I\MP90043928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867" y="138289"/>
            <a:ext cx="2520244" cy="1680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1696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Personal Health Responsibility</a:t>
            </a:r>
            <a:endParaRPr lang="en-US" dirty="0"/>
          </a:p>
        </p:txBody>
      </p:sp>
      <p:sp>
        <p:nvSpPr>
          <p:cNvPr id="3" name="Content Placeholder 2"/>
          <p:cNvSpPr>
            <a:spLocks noGrp="1"/>
          </p:cNvSpPr>
          <p:nvPr>
            <p:ph idx="1"/>
          </p:nvPr>
        </p:nvSpPr>
        <p:spPr/>
        <p:txBody>
          <a:bodyPr>
            <a:normAutofit/>
          </a:bodyPr>
          <a:lstStyle/>
          <a:p>
            <a:r>
              <a:rPr lang="en-US" dirty="0" smtClean="0"/>
              <a:t>How does personal responsibility for health benefit society as a whole?  Do you think a healthier society creates a better environment?</a:t>
            </a:r>
          </a:p>
          <a:p>
            <a:r>
              <a:rPr lang="en-US" dirty="0">
                <a:hlinkClick r:id="rId2"/>
              </a:rPr>
              <a:t>http://</a:t>
            </a:r>
            <a:r>
              <a:rPr lang="en-US" dirty="0" smtClean="0">
                <a:hlinkClick r:id="rId2"/>
              </a:rPr>
              <a:t>www.democratandchronicle.com/VideoNetwork/2241564528001/CVS-to-Start-Health-Incentive-Program</a:t>
            </a:r>
            <a:endParaRPr lang="en-US" dirty="0" smtClean="0"/>
          </a:p>
          <a:p>
            <a:endParaRPr lang="en-US" dirty="0" smtClean="0"/>
          </a:p>
          <a:p>
            <a:pPr marL="64008" indent="0">
              <a:buNone/>
            </a:pPr>
            <a:endParaRPr lang="en-US" dirty="0" smtClean="0"/>
          </a:p>
        </p:txBody>
      </p:sp>
      <p:pic>
        <p:nvPicPr>
          <p:cNvPr id="10242" name="Picture 2" descr="C:\Users\kate.jenis\AppData\Local\Microsoft\Windows\Temporary Internet Files\Content.IE5\IH2N4B8T\MC91021636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4724400"/>
            <a:ext cx="3143250" cy="2738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7808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Real Life Examples:</a:t>
            </a:r>
            <a:endParaRPr lang="en-US" dirty="0"/>
          </a:p>
        </p:txBody>
      </p:sp>
      <p:sp>
        <p:nvSpPr>
          <p:cNvPr id="3" name="Content Placeholder 2"/>
          <p:cNvSpPr>
            <a:spLocks noGrp="1"/>
          </p:cNvSpPr>
          <p:nvPr>
            <p:ph idx="1"/>
          </p:nvPr>
        </p:nvSpPr>
        <p:spPr/>
        <p:txBody>
          <a:bodyPr>
            <a:normAutofit/>
          </a:bodyPr>
          <a:lstStyle/>
          <a:p>
            <a:r>
              <a:rPr lang="en-US" dirty="0" smtClean="0"/>
              <a:t>Employers providing discounts on health insurance if you life a healthy lifestyle.</a:t>
            </a:r>
          </a:p>
          <a:p>
            <a:r>
              <a:rPr lang="en-US" dirty="0" smtClean="0"/>
              <a:t>States drug testing in order for families to receive welfare.</a:t>
            </a:r>
          </a:p>
          <a:p>
            <a:r>
              <a:rPr lang="en-US" dirty="0" smtClean="0"/>
              <a:t>Employers asking if you smoke and having you get a physical and adjusting your health insurance accordingly.</a:t>
            </a:r>
          </a:p>
          <a:p>
            <a:r>
              <a:rPr lang="en-US" dirty="0" smtClean="0"/>
              <a:t>Car Insurance being raised for bad driving records/accidents/DWIs.</a:t>
            </a:r>
          </a:p>
        </p:txBody>
      </p:sp>
    </p:spTree>
    <p:extLst>
      <p:ext uri="{BB962C8B-B14F-4D97-AF65-F5344CB8AC3E}">
        <p14:creationId xmlns:p14="http://schemas.microsoft.com/office/powerpoint/2010/main" val="32489278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Personal Opinions</a:t>
            </a:r>
            <a:endParaRPr lang="en-US" dirty="0"/>
          </a:p>
        </p:txBody>
      </p:sp>
      <p:sp>
        <p:nvSpPr>
          <p:cNvPr id="3" name="Content Placeholder 2"/>
          <p:cNvSpPr>
            <a:spLocks noGrp="1"/>
          </p:cNvSpPr>
          <p:nvPr>
            <p:ph idx="1"/>
          </p:nvPr>
        </p:nvSpPr>
        <p:spPr/>
        <p:txBody>
          <a:bodyPr/>
          <a:lstStyle/>
          <a:p>
            <a:r>
              <a:rPr lang="en-US" dirty="0"/>
              <a:t>Do you think the government should provide incentives such as tax breaks for positive health decisions or disincentives (such as fines) for those who participate in risk behaviors?</a:t>
            </a:r>
          </a:p>
          <a:p>
            <a:pPr marL="64008" indent="0">
              <a:buNone/>
            </a:pPr>
            <a:endParaRPr lang="en-US" dirty="0"/>
          </a:p>
        </p:txBody>
      </p:sp>
      <p:pic>
        <p:nvPicPr>
          <p:cNvPr id="9218" name="Picture 2" descr="C:\Users\kate.jenis\AppData\Local\Microsoft\Windows\Temporary Internet Files\Content.IE5\MO3FAFUL\MC90031183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3962400"/>
            <a:ext cx="3306775" cy="2682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33367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Group Work</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Join your assigned group.  Develop a plan to promote personal and social responsibility for one specific health behavior related to teens.</a:t>
            </a:r>
          </a:p>
          <a:p>
            <a:pPr marL="64008" indent="0">
              <a:buNone/>
            </a:pPr>
            <a:endParaRPr lang="en-US" dirty="0" smtClean="0"/>
          </a:p>
          <a:p>
            <a:r>
              <a:rPr lang="en-US" dirty="0" smtClean="0"/>
              <a:t>Create a Poster with your slogan and plan advertised.  Be sure to state the chosen topic as well as the hypothetical benefit given by the government</a:t>
            </a:r>
            <a:r>
              <a:rPr lang="en-US" dirty="0"/>
              <a:t>.</a:t>
            </a:r>
            <a:endParaRPr lang="en-US" dirty="0" smtClean="0"/>
          </a:p>
          <a:p>
            <a:pPr marL="64008" indent="0">
              <a:buNone/>
            </a:pPr>
            <a:endParaRPr lang="en-US" dirty="0" smtClean="0"/>
          </a:p>
          <a:p>
            <a:r>
              <a:rPr lang="en-US" dirty="0" smtClean="0"/>
              <a:t>Be ready to present to class!</a:t>
            </a:r>
            <a:endParaRPr lang="en-US" dirty="0"/>
          </a:p>
        </p:txBody>
      </p:sp>
    </p:spTree>
    <p:extLst>
      <p:ext uri="{BB962C8B-B14F-4D97-AF65-F5344CB8AC3E}">
        <p14:creationId xmlns:p14="http://schemas.microsoft.com/office/powerpoint/2010/main" val="34909434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to Promote:</a:t>
            </a:r>
            <a:endParaRPr lang="en-US" dirty="0"/>
          </a:p>
        </p:txBody>
      </p:sp>
      <p:sp>
        <p:nvSpPr>
          <p:cNvPr id="3" name="Content Placeholder 2"/>
          <p:cNvSpPr>
            <a:spLocks noGrp="1"/>
          </p:cNvSpPr>
          <p:nvPr>
            <p:ph idx="1"/>
          </p:nvPr>
        </p:nvSpPr>
        <p:spPr/>
        <p:txBody>
          <a:bodyPr>
            <a:normAutofit lnSpcReduction="10000"/>
          </a:bodyPr>
          <a:lstStyle/>
          <a:p>
            <a:r>
              <a:rPr lang="en-US" dirty="0" smtClean="0"/>
              <a:t>Sleep Habits</a:t>
            </a:r>
          </a:p>
          <a:p>
            <a:r>
              <a:rPr lang="en-US" dirty="0" smtClean="0"/>
              <a:t>Spending time with Family</a:t>
            </a:r>
          </a:p>
          <a:p>
            <a:r>
              <a:rPr lang="en-US" dirty="0" smtClean="0"/>
              <a:t>Eating Breakfast</a:t>
            </a:r>
          </a:p>
          <a:p>
            <a:r>
              <a:rPr lang="en-US" dirty="0" smtClean="0"/>
              <a:t>Eating Nutritiously</a:t>
            </a:r>
          </a:p>
          <a:p>
            <a:r>
              <a:rPr lang="en-US" dirty="0" smtClean="0"/>
              <a:t>Being Physically Active</a:t>
            </a:r>
          </a:p>
          <a:p>
            <a:r>
              <a:rPr lang="en-US" dirty="0" smtClean="0"/>
              <a:t>Maintaining a Healthy Weight</a:t>
            </a:r>
          </a:p>
          <a:p>
            <a:r>
              <a:rPr lang="en-US" dirty="0" smtClean="0"/>
              <a:t>Quitting Smoking/Tobacco Products</a:t>
            </a:r>
          </a:p>
          <a:p>
            <a:r>
              <a:rPr lang="en-US" dirty="0" smtClean="0"/>
              <a:t>Abstaining from Alcohol/Drugs/Sex</a:t>
            </a:r>
          </a:p>
          <a:p>
            <a:r>
              <a:rPr lang="en-US" dirty="0" smtClean="0"/>
              <a:t>Helping your friends say “NO”.</a:t>
            </a:r>
            <a:endParaRPr lang="en-US" dirty="0"/>
          </a:p>
        </p:txBody>
      </p:sp>
      <p:pic>
        <p:nvPicPr>
          <p:cNvPr id="4" name="Picture 3" descr="sleep-on-books-1.10.1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5169" y="1295400"/>
            <a:ext cx="2968831" cy="2286000"/>
          </a:xfrm>
          <a:prstGeom prst="rect">
            <a:avLst/>
          </a:prstGeom>
        </p:spPr>
      </p:pic>
    </p:spTree>
    <p:extLst>
      <p:ext uri="{BB962C8B-B14F-4D97-AF65-F5344CB8AC3E}">
        <p14:creationId xmlns:p14="http://schemas.microsoft.com/office/powerpoint/2010/main" val="37353599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Classwork</a:t>
            </a:r>
            <a:endParaRPr lang="en-US" b="1" dirty="0"/>
          </a:p>
        </p:txBody>
      </p:sp>
      <p:sp>
        <p:nvSpPr>
          <p:cNvPr id="3" name="Content Placeholder 2"/>
          <p:cNvSpPr>
            <a:spLocks noGrp="1"/>
          </p:cNvSpPr>
          <p:nvPr>
            <p:ph idx="1"/>
          </p:nvPr>
        </p:nvSpPr>
        <p:spPr/>
        <p:txBody>
          <a:bodyPr/>
          <a:lstStyle/>
          <a:p>
            <a:r>
              <a:rPr lang="en-US" dirty="0" smtClean="0"/>
              <a:t>Complete 21-35 &amp; 38 on Page 29 &amp; 30.</a:t>
            </a:r>
          </a:p>
          <a:p>
            <a:endParaRPr lang="en-US" dirty="0"/>
          </a:p>
          <a:p>
            <a:r>
              <a:rPr lang="en-US" dirty="0" smtClean="0"/>
              <a:t>Complete 1-5 on Page 20.</a:t>
            </a:r>
          </a:p>
          <a:p>
            <a:endParaRPr lang="en-US" dirty="0"/>
          </a:p>
          <a:p>
            <a:endParaRPr lang="en-US" dirty="0" smtClean="0"/>
          </a:p>
          <a:p>
            <a:endParaRPr lang="en-US" dirty="0"/>
          </a:p>
          <a:p>
            <a:r>
              <a:rPr lang="en-US" dirty="0" smtClean="0"/>
              <a:t>Be ready to hand in and/or share your answers!</a:t>
            </a:r>
            <a:endParaRPr lang="en-US" dirty="0"/>
          </a:p>
        </p:txBody>
      </p:sp>
    </p:spTree>
    <p:extLst>
      <p:ext uri="{BB962C8B-B14F-4D97-AF65-F5344CB8AC3E}">
        <p14:creationId xmlns:p14="http://schemas.microsoft.com/office/powerpoint/2010/main" val="34280495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Chapter 2</a:t>
            </a:r>
            <a:endParaRPr lang="en-US" dirty="0"/>
          </a:p>
        </p:txBody>
      </p:sp>
      <p:sp>
        <p:nvSpPr>
          <p:cNvPr id="5" name="Text Placeholder 4"/>
          <p:cNvSpPr>
            <a:spLocks noGrp="1"/>
          </p:cNvSpPr>
          <p:nvPr>
            <p:ph type="body" idx="1"/>
          </p:nvPr>
        </p:nvSpPr>
        <p:spPr>
          <a:xfrm>
            <a:off x="381000" y="1633536"/>
            <a:ext cx="8153400" cy="2286000"/>
          </a:xfrm>
        </p:spPr>
        <p:txBody>
          <a:bodyPr>
            <a:normAutofit/>
          </a:bodyPr>
          <a:lstStyle/>
          <a:p>
            <a:r>
              <a:rPr lang="en-US" sz="4400" dirty="0" smtClean="0"/>
              <a:t>Taking Charge of Your Health</a:t>
            </a:r>
            <a:endParaRPr lang="en-US" sz="4400" dirty="0"/>
          </a:p>
        </p:txBody>
      </p:sp>
    </p:spTree>
    <p:extLst>
      <p:ext uri="{BB962C8B-B14F-4D97-AF65-F5344CB8AC3E}">
        <p14:creationId xmlns:p14="http://schemas.microsoft.com/office/powerpoint/2010/main" val="309046170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Building Health Skills</a:t>
            </a:r>
            <a:endParaRPr lang="en-US" dirty="0"/>
          </a:p>
        </p:txBody>
      </p:sp>
      <p:sp>
        <p:nvSpPr>
          <p:cNvPr id="5" name="Content Placeholder 4"/>
          <p:cNvSpPr>
            <a:spLocks noGrp="1"/>
          </p:cNvSpPr>
          <p:nvPr>
            <p:ph idx="1"/>
          </p:nvPr>
        </p:nvSpPr>
        <p:spPr/>
        <p:txBody>
          <a:bodyPr/>
          <a:lstStyle/>
          <a:p>
            <a:r>
              <a:rPr lang="en-US" dirty="0" smtClean="0"/>
              <a:t>Health Skills- specific tools and strategies to maintain, protect and improve all aspects of your health.</a:t>
            </a:r>
          </a:p>
          <a:p>
            <a:pPr marL="64008" indent="0">
              <a:buNone/>
            </a:pPr>
            <a:endParaRPr lang="en-US" dirty="0" smtClean="0"/>
          </a:p>
          <a:p>
            <a:r>
              <a:rPr lang="en-US" dirty="0" smtClean="0"/>
              <a:t>Also called </a:t>
            </a:r>
            <a:r>
              <a:rPr lang="en-US" i="1" dirty="0" smtClean="0"/>
              <a:t>Life Skills</a:t>
            </a:r>
            <a:r>
              <a:rPr lang="en-US" dirty="0" smtClean="0"/>
              <a:t>, because once you develop these, you will use them for life!</a:t>
            </a:r>
            <a:endParaRPr lang="en-US" dirty="0"/>
          </a:p>
        </p:txBody>
      </p:sp>
    </p:spTree>
    <p:extLst>
      <p:ext uri="{BB962C8B-B14F-4D97-AF65-F5344CB8AC3E}">
        <p14:creationId xmlns:p14="http://schemas.microsoft.com/office/powerpoint/2010/main" val="1363201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linds(horizontal)">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Communication</a:t>
            </a:r>
            <a:endParaRPr lang="en-US" dirty="0"/>
          </a:p>
        </p:txBody>
      </p:sp>
      <p:sp>
        <p:nvSpPr>
          <p:cNvPr id="3" name="Content Placeholder 2"/>
          <p:cNvSpPr>
            <a:spLocks noGrp="1"/>
          </p:cNvSpPr>
          <p:nvPr>
            <p:ph idx="1"/>
          </p:nvPr>
        </p:nvSpPr>
        <p:spPr/>
        <p:txBody>
          <a:bodyPr/>
          <a:lstStyle/>
          <a:p>
            <a:r>
              <a:rPr lang="en-US" dirty="0" smtClean="0"/>
              <a:t>Communication- MORE than just talking!  </a:t>
            </a:r>
            <a:endParaRPr lang="en-US" dirty="0"/>
          </a:p>
          <a:p>
            <a:endParaRPr lang="en-US" dirty="0" smtClean="0"/>
          </a:p>
          <a:p>
            <a:r>
              <a:rPr lang="en-US" dirty="0" smtClean="0"/>
              <a:t>Involves CAREFULLY choosing your words and expressions as well as your body language.</a:t>
            </a:r>
            <a:endParaRPr lang="en-US" dirty="0"/>
          </a:p>
        </p:txBody>
      </p:sp>
      <p:pic>
        <p:nvPicPr>
          <p:cNvPr id="5" name="Picture 4" descr="body-langu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000" y="3977195"/>
            <a:ext cx="4264976" cy="2850007"/>
          </a:xfrm>
          <a:prstGeom prst="rect">
            <a:avLst/>
          </a:prstGeom>
        </p:spPr>
      </p:pic>
    </p:spTree>
    <p:extLst>
      <p:ext uri="{BB962C8B-B14F-4D97-AF65-F5344CB8AC3E}">
        <p14:creationId xmlns:p14="http://schemas.microsoft.com/office/powerpoint/2010/main" val="16539187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Group Work</a:t>
            </a:r>
            <a:endParaRPr lang="en-US" dirty="0"/>
          </a:p>
        </p:txBody>
      </p:sp>
      <p:sp>
        <p:nvSpPr>
          <p:cNvPr id="3" name="Content Placeholder 2"/>
          <p:cNvSpPr>
            <a:spLocks noGrp="1"/>
          </p:cNvSpPr>
          <p:nvPr>
            <p:ph idx="1"/>
          </p:nvPr>
        </p:nvSpPr>
        <p:spPr/>
        <p:txBody>
          <a:bodyPr/>
          <a:lstStyle/>
          <a:p>
            <a:r>
              <a:rPr lang="en-US" dirty="0" smtClean="0"/>
              <a:t>Your friend borrowed your ______________ and returned it, but accidentally damaged it while they had it.</a:t>
            </a:r>
          </a:p>
          <a:p>
            <a:r>
              <a:rPr lang="en-US" dirty="0" smtClean="0"/>
              <a:t>Develop a role-play and show how body language can be used to effectively convey emotions as a part of </a:t>
            </a:r>
            <a:r>
              <a:rPr lang="en-US" i="1" u="sng" dirty="0" smtClean="0"/>
              <a:t>RESPECTFUL </a:t>
            </a:r>
            <a:r>
              <a:rPr lang="en-US" dirty="0" smtClean="0"/>
              <a:t>communication.</a:t>
            </a:r>
          </a:p>
          <a:p>
            <a:r>
              <a:rPr lang="en-US" dirty="0" smtClean="0"/>
              <a:t>Be ready to share with class.</a:t>
            </a:r>
            <a:endParaRPr lang="en-US" dirty="0"/>
          </a:p>
        </p:txBody>
      </p:sp>
    </p:spTree>
    <p:extLst>
      <p:ext uri="{BB962C8B-B14F-4D97-AF65-F5344CB8AC3E}">
        <p14:creationId xmlns:p14="http://schemas.microsoft.com/office/powerpoint/2010/main" val="33514652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Refusal/Conflict Resolution</a:t>
            </a:r>
            <a:endParaRPr lang="en-US" dirty="0"/>
          </a:p>
        </p:txBody>
      </p:sp>
      <p:sp>
        <p:nvSpPr>
          <p:cNvPr id="5" name="Content Placeholder 4"/>
          <p:cNvSpPr>
            <a:spLocks noGrp="1"/>
          </p:cNvSpPr>
          <p:nvPr>
            <p:ph sz="half" idx="1"/>
          </p:nvPr>
        </p:nvSpPr>
        <p:spPr/>
        <p:txBody>
          <a:bodyPr/>
          <a:lstStyle/>
          <a:p>
            <a:r>
              <a:rPr lang="en-US" b="1" dirty="0" smtClean="0"/>
              <a:t>Refusal Skills</a:t>
            </a:r>
            <a:r>
              <a:rPr lang="en-US" dirty="0" smtClean="0"/>
              <a:t>- communication strategies that can help you say NO when urged to take part in behaviors that are unsafe or unhealthful, or go against your values.</a:t>
            </a:r>
            <a:endParaRPr lang="en-US" dirty="0"/>
          </a:p>
        </p:txBody>
      </p:sp>
      <p:sp>
        <p:nvSpPr>
          <p:cNvPr id="6" name="Content Placeholder 5"/>
          <p:cNvSpPr>
            <a:spLocks noGrp="1"/>
          </p:cNvSpPr>
          <p:nvPr>
            <p:ph sz="half" idx="2"/>
          </p:nvPr>
        </p:nvSpPr>
        <p:spPr/>
        <p:txBody>
          <a:bodyPr/>
          <a:lstStyle/>
          <a:p>
            <a:r>
              <a:rPr lang="en-US" b="1" dirty="0" smtClean="0"/>
              <a:t>Conflict Resolution</a:t>
            </a:r>
            <a:r>
              <a:rPr lang="en-US" dirty="0" smtClean="0"/>
              <a:t>- The process of ending a conflict through cooperation and problem solving.  (could happen after refusing!)</a:t>
            </a:r>
            <a:endParaRPr lang="en-US" dirty="0"/>
          </a:p>
        </p:txBody>
      </p:sp>
    </p:spTree>
    <p:extLst>
      <p:ext uri="{BB962C8B-B14F-4D97-AF65-F5344CB8AC3E}">
        <p14:creationId xmlns:p14="http://schemas.microsoft.com/office/powerpoint/2010/main" val="2679963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Accessing/Analyzing</a:t>
            </a:r>
            <a:endParaRPr lang="en-US" dirty="0"/>
          </a:p>
        </p:txBody>
      </p:sp>
      <p:sp>
        <p:nvSpPr>
          <p:cNvPr id="3" name="Content Placeholder 2"/>
          <p:cNvSpPr>
            <a:spLocks noGrp="1"/>
          </p:cNvSpPr>
          <p:nvPr>
            <p:ph sz="half" idx="1"/>
          </p:nvPr>
        </p:nvSpPr>
        <p:spPr/>
        <p:txBody>
          <a:bodyPr>
            <a:normAutofit lnSpcReduction="10000"/>
          </a:bodyPr>
          <a:lstStyle/>
          <a:p>
            <a:r>
              <a:rPr lang="en-US" b="1" dirty="0" smtClean="0"/>
              <a:t>Accessing Information- </a:t>
            </a:r>
            <a:r>
              <a:rPr lang="en-US" dirty="0" smtClean="0"/>
              <a:t>How to find it!</a:t>
            </a:r>
          </a:p>
          <a:p>
            <a:pPr lvl="1"/>
            <a:r>
              <a:rPr lang="en-US" dirty="0" smtClean="0"/>
              <a:t>Health care professionals</a:t>
            </a:r>
          </a:p>
          <a:p>
            <a:pPr lvl="1"/>
            <a:r>
              <a:rPr lang="en-US" dirty="0" smtClean="0"/>
              <a:t>Valid internet sites</a:t>
            </a:r>
          </a:p>
          <a:p>
            <a:pPr lvl="1"/>
            <a:r>
              <a:rPr lang="en-US" dirty="0" smtClean="0"/>
              <a:t>Parents &amp; trusted adults</a:t>
            </a:r>
          </a:p>
          <a:p>
            <a:pPr lvl="1"/>
            <a:r>
              <a:rPr lang="en-US" dirty="0" smtClean="0"/>
              <a:t>Published materials</a:t>
            </a:r>
            <a:endParaRPr lang="en-US" dirty="0"/>
          </a:p>
        </p:txBody>
      </p:sp>
      <p:sp>
        <p:nvSpPr>
          <p:cNvPr id="4" name="Content Placeholder 3"/>
          <p:cNvSpPr>
            <a:spLocks noGrp="1"/>
          </p:cNvSpPr>
          <p:nvPr>
            <p:ph sz="half" idx="2"/>
          </p:nvPr>
        </p:nvSpPr>
        <p:spPr/>
        <p:txBody>
          <a:bodyPr>
            <a:normAutofit lnSpcReduction="10000"/>
          </a:bodyPr>
          <a:lstStyle/>
          <a:p>
            <a:r>
              <a:rPr lang="en-US" b="1" dirty="0" smtClean="0"/>
              <a:t>Analyzing Influences- </a:t>
            </a:r>
            <a:r>
              <a:rPr lang="en-US" dirty="0" smtClean="0"/>
              <a:t>why do you do what you do?  </a:t>
            </a:r>
          </a:p>
          <a:p>
            <a:pPr lvl="1"/>
            <a:r>
              <a:rPr lang="en-US" dirty="0" smtClean="0"/>
              <a:t>Includes personal values, beliefs, perceptions and fears.  Family, media &amp; technology, friends and your community influences.</a:t>
            </a:r>
            <a:endParaRPr lang="en-US" dirty="0"/>
          </a:p>
        </p:txBody>
      </p:sp>
    </p:spTree>
    <p:extLst>
      <p:ext uri="{BB962C8B-B14F-4D97-AF65-F5344CB8AC3E}">
        <p14:creationId xmlns:p14="http://schemas.microsoft.com/office/powerpoint/2010/main" val="3073315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399032"/>
          </a:xfrm>
        </p:spPr>
        <p:txBody>
          <a:bodyPr/>
          <a:lstStyle/>
          <a:p>
            <a:pPr algn="ctr"/>
            <a:r>
              <a:rPr lang="en-US" dirty="0" smtClean="0"/>
              <a:t>Self-Management &amp; Advocacy</a:t>
            </a:r>
            <a:endParaRPr lang="en-US" dirty="0"/>
          </a:p>
        </p:txBody>
      </p:sp>
      <p:sp>
        <p:nvSpPr>
          <p:cNvPr id="3" name="Content Placeholder 2"/>
          <p:cNvSpPr>
            <a:spLocks noGrp="1"/>
          </p:cNvSpPr>
          <p:nvPr>
            <p:ph sz="half" idx="1"/>
          </p:nvPr>
        </p:nvSpPr>
        <p:spPr/>
        <p:txBody>
          <a:bodyPr/>
          <a:lstStyle/>
          <a:p>
            <a:r>
              <a:rPr lang="en-US" b="1" dirty="0" smtClean="0"/>
              <a:t>Self-Management</a:t>
            </a:r>
            <a:r>
              <a:rPr lang="en-US" dirty="0" smtClean="0"/>
              <a:t>- taking charge of your own health!</a:t>
            </a:r>
          </a:p>
          <a:p>
            <a:pPr lvl="1"/>
            <a:r>
              <a:rPr lang="en-US" dirty="0" smtClean="0"/>
              <a:t>You have the power to make good choices.</a:t>
            </a:r>
            <a:endParaRPr lang="en-US" dirty="0"/>
          </a:p>
        </p:txBody>
      </p:sp>
      <p:sp>
        <p:nvSpPr>
          <p:cNvPr id="4" name="Content Placeholder 3"/>
          <p:cNvSpPr>
            <a:spLocks noGrp="1"/>
          </p:cNvSpPr>
          <p:nvPr>
            <p:ph sz="half" idx="2"/>
          </p:nvPr>
        </p:nvSpPr>
        <p:spPr/>
        <p:txBody>
          <a:bodyPr/>
          <a:lstStyle/>
          <a:p>
            <a:r>
              <a:rPr lang="en-US" b="1" dirty="0" smtClean="0"/>
              <a:t>Advocacy- </a:t>
            </a:r>
            <a:r>
              <a:rPr lang="en-US" dirty="0" smtClean="0"/>
              <a:t>Taking action to influence others to address a health-related concern or support a health-related belief.</a:t>
            </a:r>
          </a:p>
          <a:p>
            <a:pPr lvl="1"/>
            <a:r>
              <a:rPr lang="en-US" dirty="0" smtClean="0"/>
              <a:t>You are learning, so share it!</a:t>
            </a:r>
            <a:endParaRPr lang="en-US" dirty="0"/>
          </a:p>
        </p:txBody>
      </p:sp>
      <p:pic>
        <p:nvPicPr>
          <p:cNvPr id="5" name="Picture 4" descr="im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 y="4114800"/>
            <a:ext cx="3505200" cy="2673226"/>
          </a:xfrm>
          <a:prstGeom prst="rect">
            <a:avLst/>
          </a:prstGeom>
        </p:spPr>
      </p:pic>
    </p:spTree>
    <p:extLst>
      <p:ext uri="{BB962C8B-B14F-4D97-AF65-F5344CB8AC3E}">
        <p14:creationId xmlns:p14="http://schemas.microsoft.com/office/powerpoint/2010/main" val="609991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Classwork</a:t>
            </a:r>
            <a:endParaRPr lang="en-US" dirty="0"/>
          </a:p>
        </p:txBody>
      </p:sp>
      <p:sp>
        <p:nvSpPr>
          <p:cNvPr id="6" name="Content Placeholder 5"/>
          <p:cNvSpPr>
            <a:spLocks noGrp="1"/>
          </p:cNvSpPr>
          <p:nvPr>
            <p:ph idx="1"/>
          </p:nvPr>
        </p:nvSpPr>
        <p:spPr/>
        <p:txBody>
          <a:bodyPr/>
          <a:lstStyle/>
          <a:p>
            <a:r>
              <a:rPr lang="en-US" dirty="0" smtClean="0"/>
              <a:t>Complete 1-3 on Page 39.</a:t>
            </a:r>
          </a:p>
          <a:p>
            <a:r>
              <a:rPr lang="en-US" dirty="0" smtClean="0"/>
              <a:t>Complete 1-7, 9&amp;10 on Page 56.</a:t>
            </a:r>
          </a:p>
          <a:p>
            <a:endParaRPr lang="en-US" dirty="0"/>
          </a:p>
          <a:p>
            <a:r>
              <a:rPr lang="en-US" dirty="0" smtClean="0"/>
              <a:t>Be prepared to turn in and/or share your answers!</a:t>
            </a:r>
            <a:endParaRPr lang="en-US" dirty="0"/>
          </a:p>
        </p:txBody>
      </p:sp>
    </p:spTree>
    <p:extLst>
      <p:ext uri="{BB962C8B-B14F-4D97-AF65-F5344CB8AC3E}">
        <p14:creationId xmlns:p14="http://schemas.microsoft.com/office/powerpoint/2010/main" val="90740425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533400"/>
            <a:ext cx="7239000" cy="1362075"/>
          </a:xfrm>
        </p:spPr>
        <p:txBody>
          <a:bodyPr>
            <a:normAutofit fontScale="90000"/>
          </a:bodyPr>
          <a:lstStyle/>
          <a:p>
            <a:r>
              <a:rPr lang="en-US" dirty="0" smtClean="0"/>
              <a:t>Chapter 2, Part 2</a:t>
            </a:r>
            <a:br>
              <a:rPr lang="en-US" dirty="0" smtClean="0"/>
            </a:br>
            <a:r>
              <a:rPr lang="en-US" dirty="0" smtClean="0"/>
              <a:t/>
            </a:r>
            <a:br>
              <a:rPr lang="en-US" dirty="0" smtClean="0"/>
            </a:br>
            <a:r>
              <a:rPr lang="en-US" dirty="0" smtClean="0"/>
              <a:t>Making Responsible Decisions and Setting Goals</a:t>
            </a:r>
            <a:endParaRPr lang="en-US" dirty="0"/>
          </a:p>
        </p:txBody>
      </p:sp>
      <p:sp>
        <p:nvSpPr>
          <p:cNvPr id="5" name="Text Placeholder 4"/>
          <p:cNvSpPr>
            <a:spLocks noGrp="1"/>
          </p:cNvSpPr>
          <p:nvPr>
            <p:ph type="body" idx="1"/>
          </p:nvPr>
        </p:nvSpPr>
        <p:spPr>
          <a:xfrm>
            <a:off x="381000" y="2362200"/>
            <a:ext cx="3886200" cy="2286000"/>
          </a:xfrm>
        </p:spPr>
        <p:txBody>
          <a:bodyPr/>
          <a:lstStyle/>
          <a:p>
            <a:r>
              <a:rPr lang="en-US" dirty="0" smtClean="0"/>
              <a:t>Decision making will be there through adulthood.</a:t>
            </a:r>
            <a:endParaRPr lang="en-US" dirty="0"/>
          </a:p>
        </p:txBody>
      </p:sp>
    </p:spTree>
    <p:extLst>
      <p:ext uri="{BB962C8B-B14F-4D97-AF65-F5344CB8AC3E}">
        <p14:creationId xmlns:p14="http://schemas.microsoft.com/office/powerpoint/2010/main" val="279953604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Making Choices as a Teen…</a:t>
            </a:r>
            <a:endParaRPr lang="en-US" dirty="0"/>
          </a:p>
        </p:txBody>
      </p:sp>
      <p:sp>
        <p:nvSpPr>
          <p:cNvPr id="7" name="Content Placeholder 6"/>
          <p:cNvSpPr>
            <a:spLocks noGrp="1"/>
          </p:cNvSpPr>
          <p:nvPr>
            <p:ph idx="1"/>
          </p:nvPr>
        </p:nvSpPr>
        <p:spPr/>
        <p:txBody>
          <a:bodyPr/>
          <a:lstStyle/>
          <a:p>
            <a:r>
              <a:rPr lang="en-US" dirty="0" smtClean="0"/>
              <a:t>Have you started to feel stress or pressure making decisions the older you get?</a:t>
            </a:r>
          </a:p>
          <a:p>
            <a:pPr marL="64008" indent="0">
              <a:buNone/>
            </a:pPr>
            <a:endParaRPr lang="en-US" dirty="0" smtClean="0"/>
          </a:p>
          <a:p>
            <a:r>
              <a:rPr lang="en-US" dirty="0" smtClean="0"/>
              <a:t>Relax, decision making is a skill that continues to develop into adulthood.  You continue to develop these skills the better you understand yourself.</a:t>
            </a:r>
            <a:endParaRPr lang="en-US" dirty="0"/>
          </a:p>
        </p:txBody>
      </p:sp>
    </p:spTree>
    <p:extLst>
      <p:ext uri="{BB962C8B-B14F-4D97-AF65-F5344CB8AC3E}">
        <p14:creationId xmlns:p14="http://schemas.microsoft.com/office/powerpoint/2010/main" val="3388109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7">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p:tgtEl>
                                          <p:spTgt spid="7">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Values</a:t>
            </a:r>
            <a:endParaRPr lang="en-US" dirty="0"/>
          </a:p>
        </p:txBody>
      </p:sp>
      <p:sp>
        <p:nvSpPr>
          <p:cNvPr id="3" name="Content Placeholder 2"/>
          <p:cNvSpPr>
            <a:spLocks noGrp="1"/>
          </p:cNvSpPr>
          <p:nvPr>
            <p:ph idx="1"/>
          </p:nvPr>
        </p:nvSpPr>
        <p:spPr/>
        <p:txBody>
          <a:bodyPr/>
          <a:lstStyle/>
          <a:p>
            <a:r>
              <a:rPr lang="en-US" dirty="0" smtClean="0"/>
              <a:t>Values- The ideas, beliefs, and attitudes about what is important that help guide the way you live.</a:t>
            </a:r>
          </a:p>
          <a:p>
            <a:pPr marL="64008" indent="0">
              <a:buNone/>
            </a:pPr>
            <a:endParaRPr lang="en-US" dirty="0" smtClean="0"/>
          </a:p>
          <a:p>
            <a:r>
              <a:rPr lang="en-US" dirty="0" smtClean="0"/>
              <a:t>Think to yourself: What do you value?  Do you find that you surround yourself with people with similar values?  Where did you learn your values and how are they shaped?</a:t>
            </a:r>
            <a:endParaRPr lang="en-US" dirty="0"/>
          </a:p>
        </p:txBody>
      </p:sp>
    </p:spTree>
    <p:extLst>
      <p:ext uri="{BB962C8B-B14F-4D97-AF65-F5344CB8AC3E}">
        <p14:creationId xmlns:p14="http://schemas.microsoft.com/office/powerpoint/2010/main" val="122312391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Decision Making</a:t>
            </a:r>
            <a:endParaRPr lang="en-US" dirty="0"/>
          </a:p>
        </p:txBody>
      </p:sp>
      <p:sp>
        <p:nvSpPr>
          <p:cNvPr id="3" name="Content Placeholder 2"/>
          <p:cNvSpPr>
            <a:spLocks noGrp="1"/>
          </p:cNvSpPr>
          <p:nvPr>
            <p:ph idx="1"/>
          </p:nvPr>
        </p:nvSpPr>
        <p:spPr/>
        <p:txBody>
          <a:bodyPr/>
          <a:lstStyle/>
          <a:p>
            <a:r>
              <a:rPr lang="en-US" dirty="0" smtClean="0"/>
              <a:t>Decision-making skills help you make successful, responsible choices.</a:t>
            </a:r>
          </a:p>
          <a:p>
            <a:pPr marL="64008" indent="0">
              <a:buNone/>
            </a:pPr>
            <a:endParaRPr lang="en-US" dirty="0" smtClean="0"/>
          </a:p>
          <a:p>
            <a:r>
              <a:rPr lang="en-US" dirty="0" smtClean="0"/>
              <a:t>Your decisions have consequences, good and bad!</a:t>
            </a:r>
          </a:p>
          <a:p>
            <a:endParaRPr lang="en-US" dirty="0"/>
          </a:p>
          <a:p>
            <a:r>
              <a:rPr lang="en-US" dirty="0">
                <a:hlinkClick r:id="rId2"/>
              </a:rPr>
              <a:t>http://www.youtube.com/watch?v=</a:t>
            </a:r>
            <a:r>
              <a:rPr lang="en-US" dirty="0" smtClean="0">
                <a:hlinkClick r:id="rId2"/>
              </a:rPr>
              <a:t>Pu6hMgkuMTw</a:t>
            </a:r>
            <a:endParaRPr lang="en-US" dirty="0" smtClean="0"/>
          </a:p>
          <a:p>
            <a:endParaRPr lang="en-US" dirty="0"/>
          </a:p>
          <a:p>
            <a:pPr marL="64008" indent="0">
              <a:buNone/>
            </a:pPr>
            <a:endParaRPr lang="en-US" dirty="0"/>
          </a:p>
        </p:txBody>
      </p:sp>
    </p:spTree>
    <p:extLst>
      <p:ext uri="{BB962C8B-B14F-4D97-AF65-F5344CB8AC3E}">
        <p14:creationId xmlns:p14="http://schemas.microsoft.com/office/powerpoint/2010/main" val="98488303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Decision Making Process</a:t>
            </a:r>
            <a:endParaRPr lang="en-US" dirty="0"/>
          </a:p>
        </p:txBody>
      </p:sp>
      <p:sp>
        <p:nvSpPr>
          <p:cNvPr id="3" name="Content Placeholder 2"/>
          <p:cNvSpPr>
            <a:spLocks noGrp="1"/>
          </p:cNvSpPr>
          <p:nvPr>
            <p:ph idx="1"/>
          </p:nvPr>
        </p:nvSpPr>
        <p:spPr/>
        <p:txBody>
          <a:bodyPr/>
          <a:lstStyle/>
          <a:p>
            <a:r>
              <a:rPr lang="en-US" dirty="0" smtClean="0"/>
              <a:t>Use the HELP Strategy:</a:t>
            </a:r>
          </a:p>
          <a:p>
            <a:pPr lvl="1"/>
            <a:r>
              <a:rPr lang="en-US" b="1" dirty="0" smtClean="0"/>
              <a:t>H (Healthful) </a:t>
            </a:r>
            <a:r>
              <a:rPr lang="en-US" dirty="0" smtClean="0"/>
              <a:t>Does this choice present any health risks?</a:t>
            </a:r>
          </a:p>
          <a:p>
            <a:pPr lvl="1"/>
            <a:r>
              <a:rPr lang="en-US" b="1" dirty="0" smtClean="0"/>
              <a:t>E (Ethical) </a:t>
            </a:r>
            <a:r>
              <a:rPr lang="en-US" dirty="0" smtClean="0"/>
              <a:t>Does this choice reflect what you value?</a:t>
            </a:r>
          </a:p>
          <a:p>
            <a:pPr lvl="1"/>
            <a:r>
              <a:rPr lang="en-US" b="1" dirty="0" smtClean="0"/>
              <a:t>L (Legal) </a:t>
            </a:r>
            <a:r>
              <a:rPr lang="en-US" dirty="0" smtClean="0"/>
              <a:t>Does this option violate any local, state, or federal laws?</a:t>
            </a:r>
          </a:p>
          <a:p>
            <a:pPr lvl="1"/>
            <a:r>
              <a:rPr lang="en-US" b="1" dirty="0" smtClean="0"/>
              <a:t>P (Parent Approval) </a:t>
            </a:r>
            <a:r>
              <a:rPr lang="en-US" dirty="0" smtClean="0"/>
              <a:t>Would your parents or guardians approve of this choice?</a:t>
            </a:r>
            <a:endParaRPr lang="en-US" dirty="0"/>
          </a:p>
        </p:txBody>
      </p:sp>
    </p:spTree>
    <p:extLst>
      <p:ext uri="{BB962C8B-B14F-4D97-AF65-F5344CB8AC3E}">
        <p14:creationId xmlns:p14="http://schemas.microsoft.com/office/powerpoint/2010/main" val="267891896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How to Make an Important Decision</a:t>
            </a:r>
            <a:endParaRPr lang="en-US" dirty="0"/>
          </a:p>
        </p:txBody>
      </p:sp>
      <p:sp>
        <p:nvSpPr>
          <p:cNvPr id="3" name="Content Placeholder 2"/>
          <p:cNvSpPr>
            <a:spLocks noGrp="1"/>
          </p:cNvSpPr>
          <p:nvPr>
            <p:ph idx="1"/>
          </p:nvPr>
        </p:nvSpPr>
        <p:spPr/>
        <p:txBody>
          <a:bodyPr/>
          <a:lstStyle/>
          <a:p>
            <a:r>
              <a:rPr lang="en-US" dirty="0" smtClean="0"/>
              <a:t>State the Situation</a:t>
            </a:r>
          </a:p>
          <a:p>
            <a:pPr marL="64008" indent="0">
              <a:buNone/>
            </a:pPr>
            <a:endParaRPr lang="en-US" dirty="0" smtClean="0"/>
          </a:p>
          <a:p>
            <a:pPr lvl="1"/>
            <a:r>
              <a:rPr lang="en-US" dirty="0" smtClean="0"/>
              <a:t>Example:</a:t>
            </a:r>
          </a:p>
          <a:p>
            <a:pPr lvl="2"/>
            <a:r>
              <a:rPr lang="en-US" dirty="0" smtClean="0"/>
              <a:t>I have a project due tomorrow in Earth Science which I have not even started.  My friend calls me and her family got free tickets to the Panthers game tonight, VIP in a box seat.  I’m a HUGE Panthers fan!  Do I stay and work on my project or head to the game?</a:t>
            </a:r>
          </a:p>
          <a:p>
            <a:pPr marL="877824" lvl="2" indent="0">
              <a:buNone/>
            </a:pPr>
            <a:endParaRPr lang="en-US" dirty="0"/>
          </a:p>
        </p:txBody>
      </p:sp>
    </p:spTree>
    <p:extLst>
      <p:ext uri="{BB962C8B-B14F-4D97-AF65-F5344CB8AC3E}">
        <p14:creationId xmlns:p14="http://schemas.microsoft.com/office/powerpoint/2010/main" val="260786972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Make an Important Decision</a:t>
            </a:r>
          </a:p>
        </p:txBody>
      </p:sp>
      <p:sp>
        <p:nvSpPr>
          <p:cNvPr id="3" name="Content Placeholder 2"/>
          <p:cNvSpPr>
            <a:spLocks noGrp="1"/>
          </p:cNvSpPr>
          <p:nvPr>
            <p:ph idx="1"/>
          </p:nvPr>
        </p:nvSpPr>
        <p:spPr/>
        <p:txBody>
          <a:bodyPr/>
          <a:lstStyle/>
          <a:p>
            <a:r>
              <a:rPr lang="en-US" dirty="0" smtClean="0"/>
              <a:t>List the Options:</a:t>
            </a:r>
          </a:p>
          <a:p>
            <a:pPr marL="64008" indent="0">
              <a:buNone/>
            </a:pPr>
            <a:endParaRPr lang="en-US" dirty="0" smtClean="0"/>
          </a:p>
          <a:p>
            <a:pPr lvl="1"/>
            <a:r>
              <a:rPr lang="en-US" dirty="0" smtClean="0"/>
              <a:t>I stay home and work on my Earth Science project.  My grade depends on this and I haven’t even looked at the rubric.</a:t>
            </a:r>
          </a:p>
          <a:p>
            <a:pPr lvl="1"/>
            <a:r>
              <a:rPr lang="en-US" dirty="0" smtClean="0"/>
              <a:t>I go to the game with my friend and think of a really good excuse to give my teacher tomorrow.</a:t>
            </a:r>
          </a:p>
          <a:p>
            <a:pPr marL="537210" lvl="1" indent="0">
              <a:buNone/>
            </a:pPr>
            <a:endParaRPr lang="en-US" dirty="0"/>
          </a:p>
        </p:txBody>
      </p:sp>
    </p:spTree>
    <p:extLst>
      <p:ext uri="{BB962C8B-B14F-4D97-AF65-F5344CB8AC3E}">
        <p14:creationId xmlns:p14="http://schemas.microsoft.com/office/powerpoint/2010/main" val="322320109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Make an Important Decision</a:t>
            </a:r>
          </a:p>
        </p:txBody>
      </p:sp>
      <p:sp>
        <p:nvSpPr>
          <p:cNvPr id="3" name="Content Placeholder 2"/>
          <p:cNvSpPr>
            <a:spLocks noGrp="1"/>
          </p:cNvSpPr>
          <p:nvPr>
            <p:ph idx="1"/>
          </p:nvPr>
        </p:nvSpPr>
        <p:spPr/>
        <p:txBody>
          <a:bodyPr/>
          <a:lstStyle/>
          <a:p>
            <a:r>
              <a:rPr lang="en-US" dirty="0" smtClean="0"/>
              <a:t>Weigh the Possible Outcomes:</a:t>
            </a:r>
          </a:p>
          <a:p>
            <a:endParaRPr lang="en-US" dirty="0" smtClean="0"/>
          </a:p>
          <a:p>
            <a:pPr lvl="1"/>
            <a:r>
              <a:rPr lang="en-US" dirty="0" smtClean="0"/>
              <a:t>If I stay home, I get my project done!  I will now pass Earth Science easily!</a:t>
            </a:r>
          </a:p>
          <a:p>
            <a:pPr lvl="1"/>
            <a:r>
              <a:rPr lang="en-US" dirty="0" smtClean="0"/>
              <a:t>If I go to the Panthers game I get to see my favorite team play!  I get free tickets!  It could be the time of my life!  But, I may have to re-take Earth Science all summer long.</a:t>
            </a:r>
            <a:endParaRPr lang="en-US" dirty="0"/>
          </a:p>
        </p:txBody>
      </p:sp>
    </p:spTree>
    <p:extLst>
      <p:ext uri="{BB962C8B-B14F-4D97-AF65-F5344CB8AC3E}">
        <p14:creationId xmlns:p14="http://schemas.microsoft.com/office/powerpoint/2010/main" val="158783149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Make an Important Decision</a:t>
            </a:r>
          </a:p>
        </p:txBody>
      </p:sp>
      <p:sp>
        <p:nvSpPr>
          <p:cNvPr id="3" name="Content Placeholder 2"/>
          <p:cNvSpPr>
            <a:spLocks noGrp="1"/>
          </p:cNvSpPr>
          <p:nvPr>
            <p:ph idx="1"/>
          </p:nvPr>
        </p:nvSpPr>
        <p:spPr/>
        <p:txBody>
          <a:bodyPr/>
          <a:lstStyle/>
          <a:p>
            <a:r>
              <a:rPr lang="en-US" dirty="0" smtClean="0"/>
              <a:t>Consider Values:</a:t>
            </a:r>
          </a:p>
          <a:p>
            <a:pPr marL="64008" indent="0">
              <a:buNone/>
            </a:pPr>
            <a:endParaRPr lang="en-US" dirty="0" smtClean="0"/>
          </a:p>
          <a:p>
            <a:pPr lvl="1"/>
            <a:r>
              <a:rPr lang="en-US" dirty="0" smtClean="0"/>
              <a:t>Do I really want to lie to my Science Teacher?</a:t>
            </a:r>
          </a:p>
          <a:p>
            <a:pPr lvl="1"/>
            <a:r>
              <a:rPr lang="en-US" dirty="0" smtClean="0"/>
              <a:t>Do I really want to lie to my parents that I don’t have any homework even though I do?</a:t>
            </a:r>
          </a:p>
          <a:p>
            <a:pPr lvl="1"/>
            <a:r>
              <a:rPr lang="en-US" dirty="0" smtClean="0"/>
              <a:t>Do I want to face the ramifications if I get caught by either person?</a:t>
            </a:r>
            <a:endParaRPr lang="en-US" dirty="0"/>
          </a:p>
        </p:txBody>
      </p:sp>
    </p:spTree>
    <p:extLst>
      <p:ext uri="{BB962C8B-B14F-4D97-AF65-F5344CB8AC3E}">
        <p14:creationId xmlns:p14="http://schemas.microsoft.com/office/powerpoint/2010/main" val="247620531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Make an Important Decision</a:t>
            </a:r>
          </a:p>
        </p:txBody>
      </p:sp>
      <p:sp>
        <p:nvSpPr>
          <p:cNvPr id="3" name="Content Placeholder 2"/>
          <p:cNvSpPr>
            <a:spLocks noGrp="1"/>
          </p:cNvSpPr>
          <p:nvPr>
            <p:ph idx="1"/>
          </p:nvPr>
        </p:nvSpPr>
        <p:spPr/>
        <p:txBody>
          <a:bodyPr/>
          <a:lstStyle/>
          <a:p>
            <a:r>
              <a:rPr lang="en-US" dirty="0" smtClean="0"/>
              <a:t>Make a Decision and Act on it:</a:t>
            </a:r>
          </a:p>
          <a:p>
            <a:pPr marL="64008" indent="0">
              <a:buNone/>
            </a:pPr>
            <a:endParaRPr lang="en-US" dirty="0" smtClean="0"/>
          </a:p>
          <a:p>
            <a:pPr lvl="1"/>
            <a:r>
              <a:rPr lang="en-US" dirty="0" smtClean="0"/>
              <a:t>I am going to turn down the tickets.  Though I know it may be a once in a lifetime experience, I’d rather have fun all summer than have to take that class over.</a:t>
            </a:r>
            <a:endParaRPr lang="en-US" dirty="0"/>
          </a:p>
        </p:txBody>
      </p:sp>
    </p:spTree>
    <p:extLst>
      <p:ext uri="{BB962C8B-B14F-4D97-AF65-F5344CB8AC3E}">
        <p14:creationId xmlns:p14="http://schemas.microsoft.com/office/powerpoint/2010/main" val="360372653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to Make an Important </a:t>
            </a:r>
            <a:r>
              <a:rPr lang="en-US" dirty="0" smtClean="0"/>
              <a:t>Decision</a:t>
            </a:r>
            <a:endParaRPr lang="en-US" dirty="0"/>
          </a:p>
        </p:txBody>
      </p:sp>
      <p:sp>
        <p:nvSpPr>
          <p:cNvPr id="3" name="Content Placeholder 2"/>
          <p:cNvSpPr>
            <a:spLocks noGrp="1"/>
          </p:cNvSpPr>
          <p:nvPr>
            <p:ph idx="1"/>
          </p:nvPr>
        </p:nvSpPr>
        <p:spPr/>
        <p:txBody>
          <a:bodyPr/>
          <a:lstStyle/>
          <a:p>
            <a:r>
              <a:rPr lang="en-US" dirty="0" smtClean="0"/>
              <a:t>Evaluate the Decision:</a:t>
            </a:r>
          </a:p>
          <a:p>
            <a:pPr marL="64008" indent="0">
              <a:buNone/>
            </a:pPr>
            <a:endParaRPr lang="en-US" dirty="0" smtClean="0"/>
          </a:p>
          <a:p>
            <a:pPr lvl="1"/>
            <a:r>
              <a:rPr lang="en-US" dirty="0" smtClean="0"/>
              <a:t>I am happy that I finished my project.  I got a 95 on it, which pulled my grade up and made it so I passed with a 90!  This improved my GPA, and I made High Honor Roll!  For a reward, my parents got me tickets to see the Panthers play the Bills next week!  </a:t>
            </a:r>
            <a:endParaRPr lang="en-US" dirty="0"/>
          </a:p>
        </p:txBody>
      </p:sp>
    </p:spTree>
    <p:extLst>
      <p:ext uri="{BB962C8B-B14F-4D97-AF65-F5344CB8AC3E}">
        <p14:creationId xmlns:p14="http://schemas.microsoft.com/office/powerpoint/2010/main" val="138697154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Goal Setting</a:t>
            </a:r>
            <a:endParaRPr lang="en-US" dirty="0"/>
          </a:p>
        </p:txBody>
      </p:sp>
      <p:sp>
        <p:nvSpPr>
          <p:cNvPr id="3" name="Content Placeholder 2"/>
          <p:cNvSpPr>
            <a:spLocks noGrp="1"/>
          </p:cNvSpPr>
          <p:nvPr>
            <p:ph idx="1"/>
          </p:nvPr>
        </p:nvSpPr>
        <p:spPr/>
        <p:txBody>
          <a:bodyPr/>
          <a:lstStyle/>
          <a:p>
            <a:r>
              <a:rPr lang="en-US" dirty="0" smtClean="0"/>
              <a:t>How do you see yourself in the future?</a:t>
            </a:r>
          </a:p>
          <a:p>
            <a:r>
              <a:rPr lang="en-US" dirty="0" smtClean="0"/>
              <a:t>What would you like to accomplish?</a:t>
            </a:r>
          </a:p>
          <a:p>
            <a:r>
              <a:rPr lang="en-US" dirty="0" smtClean="0"/>
              <a:t>What are your hopes and dreams?</a:t>
            </a:r>
          </a:p>
          <a:p>
            <a:pPr marL="64008" indent="0">
              <a:buNone/>
            </a:pPr>
            <a:endParaRPr lang="en-US" dirty="0"/>
          </a:p>
        </p:txBody>
      </p:sp>
      <p:pic>
        <p:nvPicPr>
          <p:cNvPr id="4" name="Picture 3" descr="goal-settin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3657600"/>
            <a:ext cx="4267200" cy="3200400"/>
          </a:xfrm>
          <a:prstGeom prst="rect">
            <a:avLst/>
          </a:prstGeom>
        </p:spPr>
      </p:pic>
    </p:spTree>
    <p:extLst>
      <p:ext uri="{BB962C8B-B14F-4D97-AF65-F5344CB8AC3E}">
        <p14:creationId xmlns:p14="http://schemas.microsoft.com/office/powerpoint/2010/main" val="132452320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 Achievement</a:t>
            </a:r>
            <a:endParaRPr lang="en-US" dirty="0"/>
          </a:p>
        </p:txBody>
      </p:sp>
      <p:pic>
        <p:nvPicPr>
          <p:cNvPr id="5" name="Picture Placeholder 4" descr="chickengoal.jpg"/>
          <p:cNvPicPr>
            <a:picLocks noGrp="1" noChangeAspect="1"/>
          </p:cNvPicPr>
          <p:nvPr>
            <p:ph type="pic" idx="1"/>
          </p:nvPr>
        </p:nvPicPr>
        <p:blipFill>
          <a:blip r:embed="rId2">
            <a:extLst>
              <a:ext uri="{28A0092B-C50C-407E-A947-70E740481C1C}">
                <a14:useLocalDpi xmlns:a14="http://schemas.microsoft.com/office/drawing/2010/main" val="0"/>
              </a:ext>
            </a:extLst>
          </a:blip>
          <a:srcRect t="13150" b="13150"/>
          <a:stretch>
            <a:fillRect/>
          </a:stretch>
        </p:blipFill>
        <p:spPr/>
      </p:pic>
      <p:sp>
        <p:nvSpPr>
          <p:cNvPr id="4" name="Text Placeholder 3"/>
          <p:cNvSpPr>
            <a:spLocks noGrp="1"/>
          </p:cNvSpPr>
          <p:nvPr>
            <p:ph type="body" sz="half" idx="2"/>
          </p:nvPr>
        </p:nvSpPr>
        <p:spPr/>
        <p:txBody>
          <a:bodyPr>
            <a:normAutofit/>
          </a:bodyPr>
          <a:lstStyle/>
          <a:p>
            <a:r>
              <a:rPr lang="en-US" sz="3200" dirty="0" smtClean="0"/>
              <a:t>Is it that easy?</a:t>
            </a:r>
            <a:endParaRPr lang="en-US" sz="3200" dirty="0"/>
          </a:p>
        </p:txBody>
      </p:sp>
    </p:spTree>
    <p:extLst>
      <p:ext uri="{BB962C8B-B14F-4D97-AF65-F5344CB8AC3E}">
        <p14:creationId xmlns:p14="http://schemas.microsoft.com/office/powerpoint/2010/main" val="184331662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Types of Goals</a:t>
            </a:r>
            <a:endParaRPr lang="en-US" dirty="0"/>
          </a:p>
        </p:txBody>
      </p:sp>
      <p:sp>
        <p:nvSpPr>
          <p:cNvPr id="5" name="Content Placeholder 4"/>
          <p:cNvSpPr>
            <a:spLocks noGrp="1"/>
          </p:cNvSpPr>
          <p:nvPr>
            <p:ph sz="half" idx="1"/>
          </p:nvPr>
        </p:nvSpPr>
        <p:spPr/>
        <p:txBody>
          <a:bodyPr>
            <a:normAutofit lnSpcReduction="10000"/>
          </a:bodyPr>
          <a:lstStyle/>
          <a:p>
            <a:r>
              <a:rPr lang="en-US" u="sng" dirty="0" smtClean="0"/>
              <a:t>Short-term</a:t>
            </a:r>
          </a:p>
          <a:p>
            <a:pPr marL="64008" indent="0">
              <a:buNone/>
            </a:pPr>
            <a:endParaRPr lang="en-US" dirty="0" smtClean="0"/>
          </a:p>
          <a:p>
            <a:pPr lvl="1"/>
            <a:r>
              <a:rPr lang="en-US" dirty="0" smtClean="0"/>
              <a:t>Passing next week’s English test</a:t>
            </a:r>
          </a:p>
          <a:p>
            <a:pPr lvl="1"/>
            <a:r>
              <a:rPr lang="en-US" dirty="0" smtClean="0"/>
              <a:t>Eating healthy all day tomorrow</a:t>
            </a:r>
          </a:p>
          <a:p>
            <a:pPr lvl="1"/>
            <a:r>
              <a:rPr lang="en-US" dirty="0" smtClean="0"/>
              <a:t>Making it to the gym 3 times next week.</a:t>
            </a:r>
          </a:p>
          <a:p>
            <a:pPr lvl="1"/>
            <a:r>
              <a:rPr lang="en-US" dirty="0" smtClean="0"/>
              <a:t>Making a new friend in your youth group.</a:t>
            </a:r>
            <a:endParaRPr lang="en-US" dirty="0"/>
          </a:p>
        </p:txBody>
      </p:sp>
      <p:sp>
        <p:nvSpPr>
          <p:cNvPr id="6" name="Content Placeholder 5"/>
          <p:cNvSpPr>
            <a:spLocks noGrp="1"/>
          </p:cNvSpPr>
          <p:nvPr>
            <p:ph sz="half" idx="2"/>
          </p:nvPr>
        </p:nvSpPr>
        <p:spPr/>
        <p:txBody>
          <a:bodyPr>
            <a:normAutofit lnSpcReduction="10000"/>
          </a:bodyPr>
          <a:lstStyle/>
          <a:p>
            <a:r>
              <a:rPr lang="en-US" u="sng" dirty="0" smtClean="0"/>
              <a:t>Long-term</a:t>
            </a:r>
          </a:p>
          <a:p>
            <a:endParaRPr lang="en-US" dirty="0"/>
          </a:p>
          <a:p>
            <a:pPr lvl="1"/>
            <a:r>
              <a:rPr lang="en-US" dirty="0" smtClean="0"/>
              <a:t>Being accepted to your #1 college choice.</a:t>
            </a:r>
          </a:p>
          <a:p>
            <a:pPr lvl="1"/>
            <a:r>
              <a:rPr lang="en-US" dirty="0" smtClean="0"/>
              <a:t>Running a 5K in March.</a:t>
            </a:r>
          </a:p>
          <a:p>
            <a:pPr lvl="1"/>
            <a:r>
              <a:rPr lang="en-US" dirty="0" smtClean="0"/>
              <a:t>Making the baseball team in the spring.</a:t>
            </a:r>
          </a:p>
          <a:p>
            <a:pPr lvl="1"/>
            <a:r>
              <a:rPr lang="en-US" dirty="0" smtClean="0"/>
              <a:t>Passing 9</a:t>
            </a:r>
            <a:r>
              <a:rPr lang="en-US" baseline="30000" dirty="0" smtClean="0"/>
              <a:t>th</a:t>
            </a:r>
            <a:r>
              <a:rPr lang="en-US" dirty="0" smtClean="0"/>
              <a:t> grade.</a:t>
            </a:r>
            <a:endParaRPr lang="en-US" dirty="0"/>
          </a:p>
        </p:txBody>
      </p:sp>
    </p:spTree>
    <p:extLst>
      <p:ext uri="{BB962C8B-B14F-4D97-AF65-F5344CB8AC3E}">
        <p14:creationId xmlns:p14="http://schemas.microsoft.com/office/powerpoint/2010/main" val="109616315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Goal Setting</a:t>
            </a:r>
            <a:endParaRPr lang="en-US" dirty="0"/>
          </a:p>
        </p:txBody>
      </p:sp>
      <p:sp>
        <p:nvSpPr>
          <p:cNvPr id="3" name="Content Placeholder 2"/>
          <p:cNvSpPr>
            <a:spLocks noGrp="1"/>
          </p:cNvSpPr>
          <p:nvPr>
            <p:ph idx="1"/>
          </p:nvPr>
        </p:nvSpPr>
        <p:spPr/>
        <p:txBody>
          <a:bodyPr/>
          <a:lstStyle/>
          <a:p>
            <a:r>
              <a:rPr lang="en-US" dirty="0">
                <a:hlinkClick r:id="rId2"/>
              </a:rPr>
              <a:t>http://www.youtube.com/watch?v=g-</a:t>
            </a:r>
            <a:r>
              <a:rPr lang="en-US" dirty="0" smtClean="0">
                <a:hlinkClick r:id="rId2"/>
              </a:rPr>
              <a:t>jwWYX7Jlo</a:t>
            </a:r>
            <a:endParaRPr lang="en-US" dirty="0" smtClean="0"/>
          </a:p>
          <a:p>
            <a:endParaRPr lang="en-US" dirty="0"/>
          </a:p>
          <a:p>
            <a:pPr marL="64008" indent="0">
              <a:buNone/>
            </a:pPr>
            <a:endParaRPr lang="en-US" dirty="0"/>
          </a:p>
        </p:txBody>
      </p:sp>
    </p:spTree>
    <p:extLst>
      <p:ext uri="{BB962C8B-B14F-4D97-AF65-F5344CB8AC3E}">
        <p14:creationId xmlns:p14="http://schemas.microsoft.com/office/powerpoint/2010/main" val="294655932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Setting Goals!</a:t>
            </a:r>
            <a:endParaRPr lang="en-US" dirty="0"/>
          </a:p>
        </p:txBody>
      </p:sp>
      <p:sp>
        <p:nvSpPr>
          <p:cNvPr id="8" name="Text Placeholder 7"/>
          <p:cNvSpPr>
            <a:spLocks noGrp="1"/>
          </p:cNvSpPr>
          <p:nvPr>
            <p:ph type="body" sz="half" idx="2"/>
          </p:nvPr>
        </p:nvSpPr>
        <p:spPr/>
        <p:txBody>
          <a:bodyPr/>
          <a:lstStyle/>
          <a:p>
            <a:endParaRPr lang="en-US"/>
          </a:p>
        </p:txBody>
      </p:sp>
      <p:sp>
        <p:nvSpPr>
          <p:cNvPr id="9" name="Picture Placeholder 8"/>
          <p:cNvSpPr>
            <a:spLocks noGrp="1"/>
          </p:cNvSpPr>
          <p:nvPr>
            <p:ph type="pic" idx="1"/>
          </p:nvPr>
        </p:nvSpPr>
        <p:spPr/>
      </p:sp>
      <p:pic>
        <p:nvPicPr>
          <p:cNvPr id="10" name="Picture 9"/>
          <p:cNvPicPr>
            <a:picLocks noChangeAspect="1"/>
          </p:cNvPicPr>
          <p:nvPr/>
        </p:nvPicPr>
        <p:blipFill>
          <a:blip r:embed="rId2"/>
          <a:stretch>
            <a:fillRect/>
          </a:stretch>
        </p:blipFill>
        <p:spPr>
          <a:xfrm>
            <a:off x="1765300" y="698500"/>
            <a:ext cx="5600700" cy="5461000"/>
          </a:xfrm>
          <a:prstGeom prst="rect">
            <a:avLst/>
          </a:prstGeom>
        </p:spPr>
      </p:pic>
    </p:spTree>
    <p:extLst>
      <p:ext uri="{BB962C8B-B14F-4D97-AF65-F5344CB8AC3E}">
        <p14:creationId xmlns:p14="http://schemas.microsoft.com/office/powerpoint/2010/main" val="427321819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a:t>
            </a:r>
            <a:endParaRPr lang="en-US" dirty="0"/>
          </a:p>
        </p:txBody>
      </p:sp>
      <p:pic>
        <p:nvPicPr>
          <p:cNvPr id="5" name="Picture Placeholder 4" descr="shutterstock_29806798.jpg"/>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137" r="137"/>
          <a:stretch>
            <a:fillRect/>
          </a:stretch>
        </p:blipFill>
        <p:spPr/>
      </p:pic>
      <p:sp>
        <p:nvSpPr>
          <p:cNvPr id="4" name="Text Placeholder 3"/>
          <p:cNvSpPr>
            <a:spLocks noGrp="1"/>
          </p:cNvSpPr>
          <p:nvPr>
            <p:ph type="body" sz="half" idx="2"/>
          </p:nvPr>
        </p:nvSpPr>
        <p:spPr/>
        <p:txBody>
          <a:bodyPr>
            <a:noAutofit/>
          </a:bodyPr>
          <a:lstStyle/>
          <a:p>
            <a:r>
              <a:rPr lang="en-US" sz="4400" dirty="0" smtClean="0"/>
              <a:t>Goal idea categories</a:t>
            </a:r>
            <a:endParaRPr lang="en-US" sz="4400" dirty="0"/>
          </a:p>
        </p:txBody>
      </p:sp>
    </p:spTree>
    <p:extLst>
      <p:ext uri="{BB962C8B-B14F-4D97-AF65-F5344CB8AC3E}">
        <p14:creationId xmlns:p14="http://schemas.microsoft.com/office/powerpoint/2010/main" val="130232706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Developing an Action Plan (Page 44, Figure 2.10)</a:t>
            </a:r>
            <a:endParaRPr lang="en-US" dirty="0"/>
          </a:p>
        </p:txBody>
      </p:sp>
      <p:sp>
        <p:nvSpPr>
          <p:cNvPr id="6" name="Content Placeholder 5"/>
          <p:cNvSpPr>
            <a:spLocks noGrp="1"/>
          </p:cNvSpPr>
          <p:nvPr>
            <p:ph idx="1"/>
          </p:nvPr>
        </p:nvSpPr>
        <p:spPr/>
        <p:txBody>
          <a:bodyPr>
            <a:normAutofit fontScale="92500" lnSpcReduction="10000"/>
          </a:bodyPr>
          <a:lstStyle/>
          <a:p>
            <a:r>
              <a:rPr lang="en-US" dirty="0" smtClean="0"/>
              <a:t>Select a specific goal and write it down.</a:t>
            </a:r>
          </a:p>
          <a:p>
            <a:r>
              <a:rPr lang="en-US" dirty="0" smtClean="0"/>
              <a:t>List the steps you will take to reach your goal.</a:t>
            </a:r>
          </a:p>
          <a:p>
            <a:r>
              <a:rPr lang="en-US" dirty="0" smtClean="0"/>
              <a:t>Identify sources of help and support.</a:t>
            </a:r>
          </a:p>
          <a:p>
            <a:r>
              <a:rPr lang="en-US" dirty="0" smtClean="0"/>
              <a:t>Set a reasonable time frame for achieving your goal.</a:t>
            </a:r>
          </a:p>
          <a:p>
            <a:r>
              <a:rPr lang="en-US" dirty="0" smtClean="0"/>
              <a:t>Evaluate your progress by establishing checkpoints.</a:t>
            </a:r>
          </a:p>
          <a:p>
            <a:r>
              <a:rPr lang="en-US" dirty="0" smtClean="0"/>
              <a:t>Reward your progress by establishing checkpoints.</a:t>
            </a:r>
            <a:endParaRPr lang="en-US" dirty="0"/>
          </a:p>
        </p:txBody>
      </p:sp>
    </p:spTree>
    <p:extLst>
      <p:ext uri="{BB962C8B-B14F-4D97-AF65-F5344CB8AC3E}">
        <p14:creationId xmlns:p14="http://schemas.microsoft.com/office/powerpoint/2010/main" val="45970324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My Goal- Making it to </a:t>
            </a:r>
            <a:r>
              <a:rPr lang="en-US" dirty="0" err="1" smtClean="0"/>
              <a:t>CrossFit</a:t>
            </a:r>
            <a:r>
              <a:rPr lang="en-US" dirty="0" smtClean="0"/>
              <a:t> Mid-Atlantic Regionals</a:t>
            </a:r>
            <a:endParaRPr lang="en-US" dirty="0"/>
          </a:p>
        </p:txBody>
      </p:sp>
      <p:sp>
        <p:nvSpPr>
          <p:cNvPr id="3" name="Content Placeholder 2"/>
          <p:cNvSpPr>
            <a:spLocks noGrp="1"/>
          </p:cNvSpPr>
          <p:nvPr>
            <p:ph idx="1"/>
          </p:nvPr>
        </p:nvSpPr>
        <p:spPr/>
        <p:txBody>
          <a:bodyPr>
            <a:normAutofit lnSpcReduction="10000"/>
          </a:bodyPr>
          <a:lstStyle/>
          <a:p>
            <a:r>
              <a:rPr lang="en-US" b="1" dirty="0" smtClean="0"/>
              <a:t>Steps to make it to my goal</a:t>
            </a:r>
            <a:r>
              <a:rPr lang="en-US" dirty="0" smtClean="0"/>
              <a:t>:</a:t>
            </a:r>
          </a:p>
          <a:p>
            <a:pPr lvl="1"/>
            <a:r>
              <a:rPr lang="en-US" dirty="0" smtClean="0"/>
              <a:t>Work with Coach Dan 4x a week on my Olympic Lifting to improve my form.</a:t>
            </a:r>
          </a:p>
          <a:p>
            <a:pPr lvl="1"/>
            <a:r>
              <a:rPr lang="en-US" dirty="0" smtClean="0"/>
              <a:t>Continue to work on my METCON performance to keep my cardio up the days I do not work with Coach Dan.</a:t>
            </a:r>
          </a:p>
          <a:p>
            <a:pPr lvl="1"/>
            <a:r>
              <a:rPr lang="en-US" dirty="0" smtClean="0"/>
              <a:t>Have one day per week that I focus on gymnastic movements such as Muscle-Ups.</a:t>
            </a:r>
          </a:p>
          <a:p>
            <a:pPr lvl="1"/>
            <a:r>
              <a:rPr lang="en-US" dirty="0" smtClean="0"/>
              <a:t>Continue to work on perfecting my nutrition and to understand how my body works depending on the food I eat.</a:t>
            </a:r>
          </a:p>
          <a:p>
            <a:pPr lvl="1"/>
            <a:endParaRPr lang="en-US" dirty="0"/>
          </a:p>
        </p:txBody>
      </p:sp>
    </p:spTree>
    <p:extLst>
      <p:ext uri="{BB962C8B-B14F-4D97-AF65-F5344CB8AC3E}">
        <p14:creationId xmlns:p14="http://schemas.microsoft.com/office/powerpoint/2010/main" val="320674398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 My Goal- Making it to </a:t>
            </a:r>
            <a:r>
              <a:rPr lang="en-US" dirty="0" err="1"/>
              <a:t>CrossFit</a:t>
            </a:r>
            <a:r>
              <a:rPr lang="en-US" dirty="0"/>
              <a:t> Mid-Atlantic Regionals</a:t>
            </a:r>
          </a:p>
        </p:txBody>
      </p:sp>
      <p:sp>
        <p:nvSpPr>
          <p:cNvPr id="3" name="Content Placeholder 2"/>
          <p:cNvSpPr>
            <a:spLocks noGrp="1"/>
          </p:cNvSpPr>
          <p:nvPr>
            <p:ph idx="1"/>
          </p:nvPr>
        </p:nvSpPr>
        <p:spPr/>
        <p:txBody>
          <a:bodyPr/>
          <a:lstStyle/>
          <a:p>
            <a:r>
              <a:rPr lang="en-US" b="1" dirty="0" smtClean="0"/>
              <a:t>Sources of Help and Support:</a:t>
            </a:r>
          </a:p>
          <a:p>
            <a:pPr marL="64008" indent="0">
              <a:buNone/>
            </a:pPr>
            <a:endParaRPr lang="en-US" b="1" dirty="0" smtClean="0"/>
          </a:p>
          <a:p>
            <a:pPr lvl="1"/>
            <a:r>
              <a:rPr lang="en-US" dirty="0" smtClean="0"/>
              <a:t>My coaches, Dan &amp; Frankie.</a:t>
            </a:r>
          </a:p>
          <a:p>
            <a:pPr lvl="1"/>
            <a:r>
              <a:rPr lang="en-US" dirty="0" smtClean="0"/>
              <a:t>My </a:t>
            </a:r>
            <a:r>
              <a:rPr lang="en-US" dirty="0" err="1" smtClean="0"/>
              <a:t>fiance</a:t>
            </a:r>
            <a:r>
              <a:rPr lang="en-US" dirty="0" smtClean="0"/>
              <a:t>, to help with nutrition at home.</a:t>
            </a:r>
          </a:p>
          <a:p>
            <a:pPr lvl="1"/>
            <a:r>
              <a:rPr lang="en-US" dirty="0" smtClean="0"/>
              <a:t>My fellow </a:t>
            </a:r>
            <a:r>
              <a:rPr lang="en-US" dirty="0" err="1" smtClean="0"/>
              <a:t>CrossFit</a:t>
            </a:r>
            <a:r>
              <a:rPr lang="en-US" dirty="0" smtClean="0"/>
              <a:t> friends for tips on specific movements I struggle with that they excel at.</a:t>
            </a:r>
          </a:p>
          <a:p>
            <a:pPr lvl="1"/>
            <a:r>
              <a:rPr lang="en-US" dirty="0" smtClean="0"/>
              <a:t>Myself, to keep myself accountable.</a:t>
            </a:r>
          </a:p>
        </p:txBody>
      </p:sp>
    </p:spTree>
    <p:extLst>
      <p:ext uri="{BB962C8B-B14F-4D97-AF65-F5344CB8AC3E}">
        <p14:creationId xmlns:p14="http://schemas.microsoft.com/office/powerpoint/2010/main" val="367680559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 My Goal- Making it to </a:t>
            </a:r>
            <a:r>
              <a:rPr lang="en-US" dirty="0" err="1"/>
              <a:t>CrossFit</a:t>
            </a:r>
            <a:r>
              <a:rPr lang="en-US" dirty="0"/>
              <a:t> Mid-Atlantic Regionals</a:t>
            </a:r>
          </a:p>
        </p:txBody>
      </p:sp>
      <p:sp>
        <p:nvSpPr>
          <p:cNvPr id="3" name="Content Placeholder 2"/>
          <p:cNvSpPr>
            <a:spLocks noGrp="1"/>
          </p:cNvSpPr>
          <p:nvPr>
            <p:ph idx="1"/>
          </p:nvPr>
        </p:nvSpPr>
        <p:spPr/>
        <p:txBody>
          <a:bodyPr/>
          <a:lstStyle/>
          <a:p>
            <a:r>
              <a:rPr lang="en-US" b="1" dirty="0" smtClean="0"/>
              <a:t>My Timeframe:</a:t>
            </a:r>
          </a:p>
          <a:p>
            <a:pPr marL="64008" indent="0">
              <a:buNone/>
            </a:pPr>
            <a:endParaRPr lang="en-US" b="1" dirty="0" smtClean="0"/>
          </a:p>
          <a:p>
            <a:pPr marL="64008" indent="0">
              <a:buNone/>
            </a:pPr>
            <a:r>
              <a:rPr lang="en-US" dirty="0" smtClean="0"/>
              <a:t>I will make it to </a:t>
            </a:r>
            <a:r>
              <a:rPr lang="en-US" dirty="0" err="1" smtClean="0"/>
              <a:t>CrossFit</a:t>
            </a:r>
            <a:r>
              <a:rPr lang="en-US" dirty="0" smtClean="0"/>
              <a:t> Mid-Atlantic Regionals after competing in the </a:t>
            </a:r>
            <a:r>
              <a:rPr lang="en-US" dirty="0" err="1" smtClean="0"/>
              <a:t>CrossFit</a:t>
            </a:r>
            <a:r>
              <a:rPr lang="en-US" dirty="0" smtClean="0"/>
              <a:t> Open in April.  I have to qualify in the open to make it Regionals, which happen in June.</a:t>
            </a:r>
            <a:endParaRPr lang="en-US" dirty="0"/>
          </a:p>
        </p:txBody>
      </p:sp>
    </p:spTree>
    <p:extLst>
      <p:ext uri="{BB962C8B-B14F-4D97-AF65-F5344CB8AC3E}">
        <p14:creationId xmlns:p14="http://schemas.microsoft.com/office/powerpoint/2010/main" val="322932623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 My Goal- Making it to </a:t>
            </a:r>
            <a:r>
              <a:rPr lang="en-US" dirty="0" err="1"/>
              <a:t>CrossFit</a:t>
            </a:r>
            <a:r>
              <a:rPr lang="en-US" dirty="0"/>
              <a:t> Mid-Atlantic Regionals</a:t>
            </a:r>
          </a:p>
        </p:txBody>
      </p:sp>
      <p:sp>
        <p:nvSpPr>
          <p:cNvPr id="3" name="Content Placeholder 2"/>
          <p:cNvSpPr>
            <a:spLocks noGrp="1"/>
          </p:cNvSpPr>
          <p:nvPr>
            <p:ph idx="1"/>
          </p:nvPr>
        </p:nvSpPr>
        <p:spPr/>
        <p:txBody>
          <a:bodyPr>
            <a:normAutofit lnSpcReduction="10000"/>
          </a:bodyPr>
          <a:lstStyle/>
          <a:p>
            <a:r>
              <a:rPr lang="en-US" b="1" dirty="0" smtClean="0"/>
              <a:t>Evaluating my Progress:</a:t>
            </a:r>
          </a:p>
          <a:p>
            <a:pPr lvl="1"/>
            <a:r>
              <a:rPr lang="en-US" dirty="0" smtClean="0"/>
              <a:t>Increase my Clean &amp; Jerk by 20 pounds by December 2013.</a:t>
            </a:r>
          </a:p>
          <a:p>
            <a:pPr lvl="1"/>
            <a:r>
              <a:rPr lang="en-US" dirty="0" smtClean="0"/>
              <a:t>Increase my Front Squat by 20 pounds by December 2013.</a:t>
            </a:r>
          </a:p>
          <a:p>
            <a:pPr lvl="1"/>
            <a:r>
              <a:rPr lang="en-US" dirty="0" smtClean="0"/>
              <a:t>Be able to do a Kipping Muscle-Up before the Open.</a:t>
            </a:r>
          </a:p>
          <a:p>
            <a:pPr lvl="1"/>
            <a:r>
              <a:rPr lang="en-US" dirty="0" smtClean="0"/>
              <a:t>PR my Benchmark WODs every time I get to do one.</a:t>
            </a:r>
          </a:p>
          <a:p>
            <a:pPr lvl="1"/>
            <a:r>
              <a:rPr lang="en-US" dirty="0" smtClean="0"/>
              <a:t>Be in the top 3 on the leaderboard everyday at my gym.</a:t>
            </a:r>
            <a:endParaRPr lang="en-US" dirty="0"/>
          </a:p>
        </p:txBody>
      </p:sp>
    </p:spTree>
    <p:extLst>
      <p:ext uri="{BB962C8B-B14F-4D97-AF65-F5344CB8AC3E}">
        <p14:creationId xmlns:p14="http://schemas.microsoft.com/office/powerpoint/2010/main" val="24402589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 My Goal- Making it to </a:t>
            </a:r>
            <a:r>
              <a:rPr lang="en-US" dirty="0" err="1"/>
              <a:t>CrossFit</a:t>
            </a:r>
            <a:r>
              <a:rPr lang="en-US" dirty="0"/>
              <a:t> Mid-Atlantic Regionals</a:t>
            </a:r>
          </a:p>
        </p:txBody>
      </p:sp>
      <p:sp>
        <p:nvSpPr>
          <p:cNvPr id="3" name="Content Placeholder 2"/>
          <p:cNvSpPr>
            <a:spLocks noGrp="1"/>
          </p:cNvSpPr>
          <p:nvPr>
            <p:ph idx="1"/>
          </p:nvPr>
        </p:nvSpPr>
        <p:spPr/>
        <p:txBody>
          <a:bodyPr/>
          <a:lstStyle/>
          <a:p>
            <a:r>
              <a:rPr lang="en-US" b="1" dirty="0" smtClean="0"/>
              <a:t>Rewards:</a:t>
            </a:r>
          </a:p>
          <a:p>
            <a:pPr marL="64008" indent="0">
              <a:buNone/>
            </a:pPr>
            <a:endParaRPr lang="en-US" b="1" dirty="0" smtClean="0"/>
          </a:p>
          <a:p>
            <a:pPr lvl="1"/>
            <a:r>
              <a:rPr lang="en-US" dirty="0" smtClean="0"/>
              <a:t>New Olympic Lifting shoes when I get to my Clean and Jerk and Front Squat Goals!</a:t>
            </a:r>
          </a:p>
          <a:p>
            <a:pPr lvl="1"/>
            <a:r>
              <a:rPr lang="en-US" dirty="0" smtClean="0"/>
              <a:t>Post a video of my Muscle-Up for my friends and family to see after obtaining it!</a:t>
            </a:r>
          </a:p>
          <a:p>
            <a:pPr lvl="1"/>
            <a:r>
              <a:rPr lang="en-US" dirty="0" smtClean="0"/>
              <a:t>Go to Sweet Frog for a treat after </a:t>
            </a:r>
            <a:r>
              <a:rPr lang="en-US" dirty="0" err="1" smtClean="0"/>
              <a:t>PRing</a:t>
            </a:r>
            <a:r>
              <a:rPr lang="en-US" dirty="0" smtClean="0"/>
              <a:t> my a benchmark WOD!</a:t>
            </a:r>
          </a:p>
        </p:txBody>
      </p:sp>
    </p:spTree>
    <p:extLst>
      <p:ext uri="{BB962C8B-B14F-4D97-AF65-F5344CB8AC3E}">
        <p14:creationId xmlns:p14="http://schemas.microsoft.com/office/powerpoint/2010/main" val="286834489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Classwork Goal Project</a:t>
            </a:r>
            <a:endParaRPr lang="en-US" dirty="0"/>
          </a:p>
        </p:txBody>
      </p:sp>
      <p:sp>
        <p:nvSpPr>
          <p:cNvPr id="3" name="Content Placeholder 2"/>
          <p:cNvSpPr>
            <a:spLocks noGrp="1"/>
          </p:cNvSpPr>
          <p:nvPr>
            <p:ph idx="1"/>
          </p:nvPr>
        </p:nvSpPr>
        <p:spPr/>
        <p:txBody>
          <a:bodyPr/>
          <a:lstStyle/>
          <a:p>
            <a:r>
              <a:rPr lang="en-US" dirty="0" smtClean="0"/>
              <a:t>Using Page 44, Figure 2.10 as a reference, pick a Long-Term goal and develop an action plan.</a:t>
            </a:r>
          </a:p>
          <a:p>
            <a:r>
              <a:rPr lang="en-US" dirty="0" smtClean="0"/>
              <a:t>This goal can be any goal you want, from any category!</a:t>
            </a:r>
          </a:p>
          <a:p>
            <a:r>
              <a:rPr lang="en-US" dirty="0" smtClean="0"/>
              <a:t>Include EVERY in Figure 2.10!</a:t>
            </a:r>
          </a:p>
          <a:p>
            <a:r>
              <a:rPr lang="en-US" dirty="0" smtClean="0"/>
              <a:t>You will be handing this in for a grade on completeness.  Take your time, this is a PROJECT grade.</a:t>
            </a:r>
            <a:endParaRPr lang="en-US" dirty="0"/>
          </a:p>
        </p:txBody>
      </p:sp>
    </p:spTree>
    <p:extLst>
      <p:ext uri="{BB962C8B-B14F-4D97-AF65-F5344CB8AC3E}">
        <p14:creationId xmlns:p14="http://schemas.microsoft.com/office/powerpoint/2010/main" val="149673582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Classwork</a:t>
            </a:r>
            <a:endParaRPr lang="en-US" dirty="0"/>
          </a:p>
        </p:txBody>
      </p:sp>
      <p:sp>
        <p:nvSpPr>
          <p:cNvPr id="3" name="Content Placeholder 2"/>
          <p:cNvSpPr>
            <a:spLocks noGrp="1"/>
          </p:cNvSpPr>
          <p:nvPr>
            <p:ph idx="1"/>
          </p:nvPr>
        </p:nvSpPr>
        <p:spPr/>
        <p:txBody>
          <a:bodyPr/>
          <a:lstStyle/>
          <a:p>
            <a:r>
              <a:rPr lang="en-US" dirty="0" smtClean="0"/>
              <a:t>Complete 1-3 on Page 45.</a:t>
            </a:r>
          </a:p>
          <a:p>
            <a:endParaRPr lang="en-US" dirty="0" smtClean="0"/>
          </a:p>
          <a:p>
            <a:r>
              <a:rPr lang="en-US" dirty="0" smtClean="0"/>
              <a:t>Complete 11-16 on Page 57.</a:t>
            </a:r>
          </a:p>
          <a:p>
            <a:endParaRPr lang="en-US" dirty="0"/>
          </a:p>
          <a:p>
            <a:r>
              <a:rPr lang="en-US" dirty="0" smtClean="0"/>
              <a:t>Be prepared to share and/or hand in your work!</a:t>
            </a:r>
            <a:endParaRPr lang="en-US" dirty="0"/>
          </a:p>
        </p:txBody>
      </p:sp>
    </p:spTree>
    <p:extLst>
      <p:ext uri="{BB962C8B-B14F-4D97-AF65-F5344CB8AC3E}">
        <p14:creationId xmlns:p14="http://schemas.microsoft.com/office/powerpoint/2010/main" val="166966394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2, Part 3</a:t>
            </a:r>
            <a:endParaRPr lang="en-US" dirty="0"/>
          </a:p>
        </p:txBody>
      </p:sp>
      <p:sp>
        <p:nvSpPr>
          <p:cNvPr id="3" name="Text Placeholder 2"/>
          <p:cNvSpPr>
            <a:spLocks noGrp="1"/>
          </p:cNvSpPr>
          <p:nvPr>
            <p:ph type="body" idx="1"/>
          </p:nvPr>
        </p:nvSpPr>
        <p:spPr>
          <a:xfrm>
            <a:off x="381000" y="1600200"/>
            <a:ext cx="4876800" cy="2286000"/>
          </a:xfrm>
        </p:spPr>
        <p:txBody>
          <a:bodyPr>
            <a:normAutofit/>
          </a:bodyPr>
          <a:lstStyle/>
          <a:p>
            <a:r>
              <a:rPr lang="en-US" sz="2800" dirty="0" smtClean="0"/>
              <a:t>Being a Health-Literate Consumer/Managing Consumer Problems</a:t>
            </a:r>
            <a:endParaRPr lang="en-US" sz="2800" dirty="0"/>
          </a:p>
        </p:txBody>
      </p:sp>
    </p:spTree>
    <p:extLst>
      <p:ext uri="{BB962C8B-B14F-4D97-AF65-F5344CB8AC3E}">
        <p14:creationId xmlns:p14="http://schemas.microsoft.com/office/powerpoint/2010/main" val="204226291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Beating the Odds.</a:t>
            </a:r>
            <a:endParaRPr lang="en-US" dirty="0"/>
          </a:p>
        </p:txBody>
      </p:sp>
      <p:sp>
        <p:nvSpPr>
          <p:cNvPr id="3" name="Content Placeholder 2"/>
          <p:cNvSpPr>
            <a:spLocks noGrp="1"/>
          </p:cNvSpPr>
          <p:nvPr>
            <p:ph idx="1"/>
          </p:nvPr>
        </p:nvSpPr>
        <p:spPr/>
        <p:txBody>
          <a:bodyPr/>
          <a:lstStyle/>
          <a:p>
            <a:r>
              <a:rPr lang="en-US" dirty="0">
                <a:hlinkClick r:id="rId2"/>
              </a:rPr>
              <a:t>http://youtu.be/</a:t>
            </a:r>
            <a:r>
              <a:rPr lang="en-US" dirty="0" smtClean="0">
                <a:hlinkClick r:id="rId2"/>
              </a:rPr>
              <a:t>iFsusXdwUFs</a:t>
            </a:r>
            <a:endParaRPr lang="en-US" dirty="0" smtClean="0"/>
          </a:p>
          <a:p>
            <a:endParaRPr lang="en-US" dirty="0"/>
          </a:p>
          <a:p>
            <a:endParaRPr lang="en-US" dirty="0"/>
          </a:p>
        </p:txBody>
      </p:sp>
    </p:spTree>
    <p:extLst>
      <p:ext uri="{BB962C8B-B14F-4D97-AF65-F5344CB8AC3E}">
        <p14:creationId xmlns:p14="http://schemas.microsoft.com/office/powerpoint/2010/main" val="399350162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2937</TotalTime>
  <Words>2639</Words>
  <Application>Microsoft Office PowerPoint</Application>
  <PresentationFormat>On-screen Show (4:3)</PresentationFormat>
  <Paragraphs>345</Paragraphs>
  <Slides>72</Slides>
  <Notes>0</Notes>
  <HiddenSlides>0</HiddenSlides>
  <MMClips>0</MMClips>
  <ScaleCrop>false</ScaleCrop>
  <HeadingPairs>
    <vt:vector size="4" baseType="variant">
      <vt:variant>
        <vt:lpstr>Theme</vt:lpstr>
      </vt:variant>
      <vt:variant>
        <vt:i4>1</vt:i4>
      </vt:variant>
      <vt:variant>
        <vt:lpstr>Slide Titles</vt:lpstr>
      </vt:variant>
      <vt:variant>
        <vt:i4>72</vt:i4>
      </vt:variant>
    </vt:vector>
  </HeadingPairs>
  <TitlesOfParts>
    <vt:vector size="73" baseType="lpstr">
      <vt:lpstr>Verve</vt:lpstr>
      <vt:lpstr>Unit One</vt:lpstr>
      <vt:lpstr>Chapter 1, Part 1</vt:lpstr>
      <vt:lpstr>What does Health mean to you???  What makes you “healthy?”</vt:lpstr>
      <vt:lpstr>What is Health?</vt:lpstr>
      <vt:lpstr>The Health Triangle</vt:lpstr>
      <vt:lpstr>A Partnership: Health &amp; Health Education</vt:lpstr>
      <vt:lpstr>Think with your neighbor about decisions you make every day that affect your health triangle.    What choices do you make?  What are things that can improve your triangle?  Be ready to share your answers.</vt:lpstr>
      <vt:lpstr>Decisions that could alter your Health Triangle examples:</vt:lpstr>
      <vt:lpstr>If you do the following…..</vt:lpstr>
      <vt:lpstr>Physical Health- How your body functions!</vt:lpstr>
      <vt:lpstr>Mental/Emotional Health-Feelings and Thoughts </vt:lpstr>
      <vt:lpstr>Social Health- Getting along with others.</vt:lpstr>
      <vt:lpstr>Keeping a Balance</vt:lpstr>
      <vt:lpstr>Classwork</vt:lpstr>
      <vt:lpstr>Chapter 1, Part 2  What Affects your Health?</vt:lpstr>
      <vt:lpstr>Heredity</vt:lpstr>
      <vt:lpstr>Environment</vt:lpstr>
      <vt:lpstr>Environment</vt:lpstr>
      <vt:lpstr>Environment</vt:lpstr>
      <vt:lpstr>Environment</vt:lpstr>
      <vt:lpstr>Attitude &amp; Behaviors</vt:lpstr>
      <vt:lpstr>Media &amp; Technology</vt:lpstr>
      <vt:lpstr>You be the judge.</vt:lpstr>
      <vt:lpstr>Celebrities, Media Personalities and You</vt:lpstr>
      <vt:lpstr>Classwork</vt:lpstr>
      <vt:lpstr>Chapter 1, Part 3 Health Risks and Your Behavior/Promoting Health and Wellness</vt:lpstr>
      <vt:lpstr>What is a Risk Behavior?</vt:lpstr>
      <vt:lpstr>CDC  (Center for Disease Control) </vt:lpstr>
      <vt:lpstr>The 6 Risk Behaviors for Teens:</vt:lpstr>
      <vt:lpstr>Risk Short &amp; Long Term Effects</vt:lpstr>
      <vt:lpstr>Cumulative Risks</vt:lpstr>
      <vt:lpstr>Personal Health Responsibility</vt:lpstr>
      <vt:lpstr>Real Life Examples:</vt:lpstr>
      <vt:lpstr>Personal Opinions</vt:lpstr>
      <vt:lpstr>Group Work</vt:lpstr>
      <vt:lpstr>Examples to Promote:</vt:lpstr>
      <vt:lpstr>Classwork</vt:lpstr>
      <vt:lpstr>Chapter 2</vt:lpstr>
      <vt:lpstr>Building Health Skills</vt:lpstr>
      <vt:lpstr>Communication</vt:lpstr>
      <vt:lpstr>Group Work</vt:lpstr>
      <vt:lpstr>Refusal/Conflict Resolution</vt:lpstr>
      <vt:lpstr>Accessing/Analyzing</vt:lpstr>
      <vt:lpstr>Self-Management &amp; Advocacy</vt:lpstr>
      <vt:lpstr>Classwork</vt:lpstr>
      <vt:lpstr>Chapter 2, Part 2  Making Responsible Decisions and Setting Goals</vt:lpstr>
      <vt:lpstr>Making Choices as a Teen…</vt:lpstr>
      <vt:lpstr>Values</vt:lpstr>
      <vt:lpstr>Decision Making</vt:lpstr>
      <vt:lpstr>The Decision Making Process</vt:lpstr>
      <vt:lpstr>How to Make an Important Decision</vt:lpstr>
      <vt:lpstr>How to Make an Important Decision</vt:lpstr>
      <vt:lpstr>How to Make an Important Decision</vt:lpstr>
      <vt:lpstr>How to Make an Important Decision</vt:lpstr>
      <vt:lpstr>How to Make an Important Decision</vt:lpstr>
      <vt:lpstr>How to Make an Important Decision</vt:lpstr>
      <vt:lpstr>Goal Setting</vt:lpstr>
      <vt:lpstr>Goal Achievement</vt:lpstr>
      <vt:lpstr>Types of Goals</vt:lpstr>
      <vt:lpstr>Goal Setting</vt:lpstr>
      <vt:lpstr>Setting Goals!</vt:lpstr>
      <vt:lpstr>Goals……..</vt:lpstr>
      <vt:lpstr>Developing an Action Plan (Page 44, Figure 2.10)</vt:lpstr>
      <vt:lpstr>Example: My Goal- Making it to CrossFit Mid-Atlantic Regionals</vt:lpstr>
      <vt:lpstr>Example: My Goal- Making it to CrossFit Mid-Atlantic Regionals</vt:lpstr>
      <vt:lpstr>Example: My Goal- Making it to CrossFit Mid-Atlantic Regionals</vt:lpstr>
      <vt:lpstr>Example: My Goal- Making it to CrossFit Mid-Atlantic Regionals</vt:lpstr>
      <vt:lpstr>Example: My Goal- Making it to CrossFit Mid-Atlantic Regionals</vt:lpstr>
      <vt:lpstr>Classwork Goal Project</vt:lpstr>
      <vt:lpstr>Classwork</vt:lpstr>
      <vt:lpstr>Chapter 2, Part 3</vt:lpstr>
      <vt:lpstr>Beating the Odds.</vt:lpstr>
    </vt:vector>
  </TitlesOfParts>
  <Company>Cabarrus County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One</dc:title>
  <dc:creator>Windows User</dc:creator>
  <cp:lastModifiedBy>Windows User</cp:lastModifiedBy>
  <cp:revision>64</cp:revision>
  <dcterms:created xsi:type="dcterms:W3CDTF">2013-08-30T12:33:51Z</dcterms:created>
  <dcterms:modified xsi:type="dcterms:W3CDTF">2015-02-25T12:48:02Z</dcterms:modified>
</cp:coreProperties>
</file>